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1"/>
  </p:notesMasterIdLst>
  <p:sldIdLst>
    <p:sldId id="288" r:id="rId4"/>
    <p:sldId id="290" r:id="rId5"/>
    <p:sldId id="258" r:id="rId6"/>
    <p:sldId id="273" r:id="rId7"/>
    <p:sldId id="274" r:id="rId8"/>
    <p:sldId id="275" r:id="rId9"/>
    <p:sldId id="291" r:id="rId10"/>
    <p:sldId id="292" r:id="rId12"/>
    <p:sldId id="293" r:id="rId13"/>
    <p:sldId id="261" r:id="rId14"/>
    <p:sldId id="265" r:id="rId15"/>
    <p:sldId id="266" r:id="rId16"/>
    <p:sldId id="268" r:id="rId17"/>
    <p:sldId id="269" r:id="rId18"/>
    <p:sldId id="278" r:id="rId19"/>
    <p:sldId id="279" r:id="rId20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4" userDrawn="1">
          <p15:clr>
            <a:srgbClr val="A4A3A4"/>
          </p15:clr>
        </p15:guide>
        <p15:guide id="2" pos="28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416" y="-108"/>
      </p:cViewPr>
      <p:guideLst>
        <p:guide orient="horz" pos="2144"/>
        <p:guide pos="289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7B3D7-C832-466B-ABB6-FBC16C8A22C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65AA29-B10F-4339-86C6-19E23A001E0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65AA29-B10F-4339-86C6-19E23A001E0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65AA29-B10F-4339-86C6-19E23A001E0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65AA29-B10F-4339-86C6-19E23A001E0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65AA29-B10F-4339-86C6-19E23A001E0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65AA29-B10F-4339-86C6-19E23A001E0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65AA29-B10F-4339-86C6-19E23A001E0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65AA29-B10F-4339-86C6-19E23A001E0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65AA29-B10F-4339-86C6-19E23A001E0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65AA29-B10F-4339-86C6-19E23A001E0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65AA29-B10F-4339-86C6-19E23A001E0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65AA29-B10F-4339-86C6-19E23A001E0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65AA29-B10F-4339-86C6-19E23A001E0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65AA29-B10F-4339-86C6-19E23A001E0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65AA29-B10F-4339-86C6-19E23A001E0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65AA29-B10F-4339-86C6-19E23A001E0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65AA29-B10F-4339-86C6-19E23A001E0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65AA29-B10F-4339-86C6-19E23A001E0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65AA29-B10F-4339-86C6-19E23A001E0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65AA29-B10F-4339-86C6-19E23A001E0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65AA29-B10F-4339-86C6-19E23A001E0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65AA29-B10F-4339-86C6-19E23A001E0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65AA29-B10F-4339-86C6-19E23A001E0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65AA29-B10F-4339-86C6-19E23A001E0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5.jpeg"/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image" Target="../media/image62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image" Target="../media/image66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2.jpeg"/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image" Target="../media/image69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6.jpeg"/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image" Target="../media/image7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6" Type="http://schemas.openxmlformats.org/officeDocument/2006/relationships/notesSlide" Target="../notesSlides/notesSlide1.xml"/><Relationship Id="rId25" Type="http://schemas.openxmlformats.org/officeDocument/2006/relationships/slideLayout" Target="../slideLayouts/slideLayout7.xml"/><Relationship Id="rId24" Type="http://schemas.openxmlformats.org/officeDocument/2006/relationships/image" Target="../media/image24.jpeg"/><Relationship Id="rId23" Type="http://schemas.openxmlformats.org/officeDocument/2006/relationships/image" Target="../media/image23.jpeg"/><Relationship Id="rId22" Type="http://schemas.openxmlformats.org/officeDocument/2006/relationships/image" Target="../media/image22.jpeg"/><Relationship Id="rId21" Type="http://schemas.openxmlformats.org/officeDocument/2006/relationships/image" Target="../media/image21.jpeg"/><Relationship Id="rId20" Type="http://schemas.openxmlformats.org/officeDocument/2006/relationships/image" Target="../media/image20.jpeg"/><Relationship Id="rId2" Type="http://schemas.openxmlformats.org/officeDocument/2006/relationships/tags" Target="../tags/tag2.xml"/><Relationship Id="rId19" Type="http://schemas.openxmlformats.org/officeDocument/2006/relationships/image" Target="../media/image19.jpe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jpeg"/><Relationship Id="rId15" Type="http://schemas.openxmlformats.org/officeDocument/2006/relationships/image" Target="../media/image15.jpeg"/><Relationship Id="rId14" Type="http://schemas.openxmlformats.org/officeDocument/2006/relationships/image" Target="../media/image14.jpeg"/><Relationship Id="rId13" Type="http://schemas.openxmlformats.org/officeDocument/2006/relationships/image" Target="../media/image13.jpe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jpeg"/><Relationship Id="rId8" Type="http://schemas.openxmlformats.org/officeDocument/2006/relationships/image" Target="../media/image32.jpeg"/><Relationship Id="rId7" Type="http://schemas.openxmlformats.org/officeDocument/2006/relationships/image" Target="../media/image31.png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0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19" Type="http://schemas.openxmlformats.org/officeDocument/2006/relationships/image" Target="../media/image43.jpeg"/><Relationship Id="rId18" Type="http://schemas.openxmlformats.org/officeDocument/2006/relationships/image" Target="../media/image42.jpeg"/><Relationship Id="rId17" Type="http://schemas.openxmlformats.org/officeDocument/2006/relationships/image" Target="../media/image41.jpeg"/><Relationship Id="rId16" Type="http://schemas.openxmlformats.org/officeDocument/2006/relationships/image" Target="../media/image40.jpeg"/><Relationship Id="rId15" Type="http://schemas.openxmlformats.org/officeDocument/2006/relationships/image" Target="../media/image39.jpeg"/><Relationship Id="rId14" Type="http://schemas.openxmlformats.org/officeDocument/2006/relationships/image" Target="../media/image38.jpeg"/><Relationship Id="rId13" Type="http://schemas.openxmlformats.org/officeDocument/2006/relationships/image" Target="../media/image37.jpeg"/><Relationship Id="rId12" Type="http://schemas.openxmlformats.org/officeDocument/2006/relationships/image" Target="../media/image36.jpeg"/><Relationship Id="rId11" Type="http://schemas.openxmlformats.org/officeDocument/2006/relationships/image" Target="../media/image35.jpeg"/><Relationship Id="rId10" Type="http://schemas.openxmlformats.org/officeDocument/2006/relationships/image" Target="../media/image34.jpeg"/><Relationship Id="rId1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52.jpeg"/><Relationship Id="rId8" Type="http://schemas.openxmlformats.org/officeDocument/2006/relationships/image" Target="../media/image51.GIF"/><Relationship Id="rId7" Type="http://schemas.openxmlformats.org/officeDocument/2006/relationships/image" Target="../media/image50.jpeg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61.jpeg"/><Relationship Id="rId17" Type="http://schemas.openxmlformats.org/officeDocument/2006/relationships/image" Target="../media/image60.jpeg"/><Relationship Id="rId16" Type="http://schemas.openxmlformats.org/officeDocument/2006/relationships/image" Target="../media/image59.jpeg"/><Relationship Id="rId15" Type="http://schemas.openxmlformats.org/officeDocument/2006/relationships/image" Target="../media/image58.jpeg"/><Relationship Id="rId14" Type="http://schemas.openxmlformats.org/officeDocument/2006/relationships/image" Target="../media/image57.jpeg"/><Relationship Id="rId13" Type="http://schemas.openxmlformats.org/officeDocument/2006/relationships/image" Target="../media/image56.jpeg"/><Relationship Id="rId12" Type="http://schemas.openxmlformats.org/officeDocument/2006/relationships/image" Target="../media/image55.jpeg"/><Relationship Id="rId11" Type="http://schemas.openxmlformats.org/officeDocument/2006/relationships/image" Target="../media/image54.jpeg"/><Relationship Id="rId10" Type="http://schemas.openxmlformats.org/officeDocument/2006/relationships/image" Target="../media/image53.jpeg"/><Relationship Id="rId1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opard standing on a tree branch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200" b="99200" l="3100" r="98300">
                        <a14:foregroundMark x1="29300" y1="3867" x2="45200" y2="61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33400"/>
            <a:ext cx="6042025" cy="453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-152087" y="152400"/>
            <a:ext cx="7261860" cy="2104931"/>
            <a:chOff x="-198550" y="0"/>
            <a:chExt cx="9682480" cy="2806574"/>
          </a:xfrm>
        </p:grpSpPr>
        <p:sp>
          <p:nvSpPr>
            <p:cNvPr id="7" name="Rounded Rectangle 6"/>
            <p:cNvSpPr/>
            <p:nvPr/>
          </p:nvSpPr>
          <p:spPr>
            <a:xfrm>
              <a:off x="203617" y="279400"/>
              <a:ext cx="9280313" cy="922020"/>
            </a:xfrm>
            <a:prstGeom prst="roundRect">
              <a:avLst>
                <a:gd name="adj" fmla="val 31514"/>
              </a:avLst>
            </a:prstGeom>
            <a:solidFill>
              <a:srgbClr val="C0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400" dirty="0">
                  <a:solidFill>
                    <a:prstClr val="white"/>
                  </a:solidFill>
                  <a:latin typeface="#9Slide03 Swiss Condensed Bold" panose="02000500000000000000" pitchFamily="2" charset="0"/>
                </a:rPr>
                <a:t>                          </a:t>
              </a:r>
              <a:r>
                <a:rPr lang="vi-VN" sz="2400" dirty="0">
                  <a:solidFill>
                    <a:prstClr val="white"/>
                  </a:solidFill>
                  <a:latin typeface="#9Slide03 Swiss Condensed Bold" panose="02000500000000000000" pitchFamily="2" charset="0"/>
                </a:rPr>
                <a:t>Chủ đề </a:t>
              </a:r>
              <a:r>
                <a:rPr lang="en-US" sz="2400" dirty="0" smtClean="0">
                  <a:solidFill>
                    <a:prstClr val="white"/>
                  </a:solidFill>
                  <a:latin typeface="#9Slide03 Swiss Condensed Bold" panose="02000500000000000000" pitchFamily="2" charset="0"/>
                </a:rPr>
                <a:t>7: </a:t>
              </a:r>
              <a:r>
                <a:rPr lang="en-US" sz="2400" dirty="0">
                  <a:solidFill>
                    <a:prstClr val="white"/>
                  </a:solidFill>
                  <a:latin typeface="#9Slide03 Swiss Condensed Bold" panose="02000500000000000000" pitchFamily="2" charset="0"/>
                </a:rPr>
                <a:t>ĐA DẠNG THẾ GIỚI SỐNG</a:t>
              </a:r>
              <a:endParaRPr lang="en-US" sz="2400" dirty="0">
                <a:solidFill>
                  <a:prstClr val="white"/>
                </a:solidFill>
                <a:latin typeface="#9Slide03 Swiss Condensed Bold" panose="02000500000000000000" pitchFamily="2" charset="0"/>
              </a:endParaRPr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-198550" y="0"/>
              <a:ext cx="2732352" cy="2806574"/>
            </a:xfrm>
            <a:prstGeom prst="flowChartConnector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>
                <a:solidFill>
                  <a:prstClr val="white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0" y="361729"/>
            <a:ext cx="1574888" cy="1574888"/>
          </a:xfrm>
          <a:prstGeom prst="rect">
            <a:avLst/>
          </a:prstGeom>
        </p:spPr>
      </p:pic>
      <p:sp>
        <p:nvSpPr>
          <p:cNvPr id="2049" name="Rectangle 4"/>
          <p:cNvSpPr/>
          <p:nvPr/>
        </p:nvSpPr>
        <p:spPr>
          <a:xfrm>
            <a:off x="0" y="4953000"/>
            <a:ext cx="8915400" cy="178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lnSpc>
                <a:spcPct val="115000"/>
              </a:lnSpc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Tiết 92 - Bài 37: THỰC HÀNH: QUAN SÁT VÀ NHẬN BIẾT MỘT SỐ NHÓM ĐỘNG VẬT NGOÀI THIÊN NHIÊN</a:t>
            </a:r>
            <a:endParaRPr lang="en-US" altLang="en-US" sz="32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Text Box 4"/>
          <p:cNvSpPr txBox="1"/>
          <p:nvPr/>
        </p:nvSpPr>
        <p:spPr>
          <a:xfrm>
            <a:off x="609600" y="290513"/>
            <a:ext cx="7827963" cy="471487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algn="ctr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Động vật sống trong lòng đất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5" name="Picture 5" descr="Chuot chu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150" y="914400"/>
            <a:ext cx="4235450" cy="289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6" descr="De m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86200"/>
            <a:ext cx="4191000" cy="281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Picture 7" descr="Giun da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33450"/>
            <a:ext cx="4343400" cy="2800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8" name="Picture 8" descr="Mot a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810000"/>
            <a:ext cx="4343400" cy="2819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7" name="Picture 5" descr="Nhen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581400"/>
            <a:ext cx="4724400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Picture 6" descr="Nhen chang t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04800"/>
            <a:ext cx="4419600" cy="632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9" name="Picture 7" descr="Co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800"/>
            <a:ext cx="4724400" cy="3352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3" name="Picture 5" descr="Buom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3962400"/>
            <a:ext cx="4267200" cy="289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Picture 6" descr="Buom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0"/>
            <a:ext cx="4267200" cy="3190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5" name="Picture 7" descr="Buom ca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762000"/>
            <a:ext cx="4724400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6" name="Picture 8" descr="dv nguy tra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3962400"/>
            <a:ext cx="4724400" cy="2895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7" name="Text Box 4"/>
          <p:cNvSpPr txBox="1"/>
          <p:nvPr/>
        </p:nvSpPr>
        <p:spPr>
          <a:xfrm>
            <a:off x="914400" y="152400"/>
            <a:ext cx="7467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Động vật ở tán cây 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4" descr="Ca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066800"/>
            <a:ext cx="41910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 descr="Cu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733800"/>
            <a:ext cx="4267200" cy="289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 descr="Muc o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990600"/>
            <a:ext cx="4419600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 descr="Oc bie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733800"/>
            <a:ext cx="4419600" cy="2895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5" name="Text Box 4"/>
          <p:cNvSpPr txBox="1"/>
          <p:nvPr/>
        </p:nvSpPr>
        <p:spPr>
          <a:xfrm>
            <a:off x="990600" y="381000"/>
            <a:ext cx="7467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Động vật ở nước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San ho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7410" name="Table 17409"/>
          <p:cNvGraphicFramePr/>
          <p:nvPr/>
        </p:nvGraphicFramePr>
        <p:xfrm>
          <a:off x="168275" y="1371600"/>
          <a:ext cx="8837613" cy="5181917"/>
        </p:xfrm>
        <a:graphic>
          <a:graphicData uri="http://schemas.openxmlformats.org/drawingml/2006/table">
            <a:tbl>
              <a:tblPr/>
              <a:tblGrid>
                <a:gridCol w="883920"/>
                <a:gridCol w="1766887"/>
                <a:gridCol w="1524000"/>
                <a:gridCol w="4662805"/>
              </a:tblGrid>
              <a:tr h="97980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4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84" marR="27684" marT="27684" marB="27684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động vật quan sát được</a:t>
                      </a:r>
                      <a:endParaRPr lang="en-US" sz="24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84" marR="27684" marT="27684" marB="27684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 trường sống</a:t>
                      </a:r>
                      <a:endParaRPr lang="en-US" sz="24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84" marR="27684" marT="27684" marB="27684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 </a:t>
                      </a:r>
                      <a:endParaRPr sz="2400" b="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(hinh dạng, m</a:t>
                      </a:r>
                      <a:r>
                        <a:rPr sz="2400" b="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 sắc, ...)</a:t>
                      </a:r>
                      <a:endParaRPr lang="en-US" sz="2400" b="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7684" marR="27684" marT="27684" marB="27684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07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84" marR="27684" marT="27684" marB="27684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Tôm</a:t>
                      </a:r>
                      <a:endParaRPr lang="en-US" sz="24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7684" marR="27684" marT="27684" marB="27684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 nước</a:t>
                      </a:r>
                      <a:endParaRPr lang="en-US" sz="24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7684" marR="27684" marT="27684" marB="27684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hân phân đốt</a:t>
                      </a:r>
                      <a:endParaRPr lang="en-US" sz="24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7684" marR="27684" marT="27684" marB="27684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07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7684" marR="27684" marT="27684" marB="27684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endParaRPr lang="en-US" sz="24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7684" marR="27684" marT="27684" marB="27684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 nước</a:t>
                      </a:r>
                      <a:endParaRPr lang="en-US" sz="24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7684" marR="27684" marT="27684" marB="27684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 thể hình thoi, dẹp hai bên</a:t>
                      </a:r>
                      <a:endParaRPr lang="en-US" sz="24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7684" marR="27684" marT="27684" marB="27684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91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7684" marR="27684" marT="27684" marB="27684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Cua</a:t>
                      </a:r>
                      <a:endParaRPr lang="en-US" sz="24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7684" marR="27684" marT="27684" marB="27684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 nước</a:t>
                      </a:r>
                      <a:endParaRPr lang="en-US" sz="24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7684" marR="27684" marT="27684" marB="27684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 phân đốt</a:t>
                      </a:r>
                      <a:endParaRPr lang="en-US" sz="24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7684" marR="27684" marT="27684" marB="27684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6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7684" marR="27684" marT="27684" marB="27684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endParaRPr lang="en-US" sz="24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7684" marR="27684" marT="27684" marB="27684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 cạn</a:t>
                      </a:r>
                      <a:endParaRPr lang="en-US" sz="24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7684" marR="27684" marT="27684" marB="27684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lông vũ bao phủ cơ thể, có cánh</a:t>
                      </a:r>
                      <a:endParaRPr lang="en-US" sz="24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7684" marR="27684" marT="27684" marB="27684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6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7684" marR="27684" marT="27684" marB="27684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Mèo</a:t>
                      </a:r>
                      <a:endParaRPr lang="en-US" sz="24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7684" marR="27684" marT="27684" marB="27684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 cạn</a:t>
                      </a:r>
                      <a:endParaRPr lang="en-US" sz="24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7684" marR="27684" marT="27684" marB="27684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lông bao phủ cơ thể, có bốn chân</a:t>
                      </a:r>
                      <a:endParaRPr lang="en-US" sz="24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7684" marR="27684" marT="27684" marB="27684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6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7684" marR="27684" marT="27684" marB="27684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Vịt</a:t>
                      </a:r>
                      <a:endParaRPr lang="en-US" sz="24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7684" marR="27684" marT="27684" marB="27684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 cạn</a:t>
                      </a:r>
                      <a:endParaRPr lang="en-US" sz="24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7684" marR="27684" marT="27684" marB="27684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lông vũ bao phủ cơ thể, có cánh</a:t>
                      </a:r>
                      <a:endParaRPr lang="en-US" sz="24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7684" marR="27684" marT="27684" marB="27684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70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4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7684" marR="27684" marT="27684" marB="27684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Chó</a:t>
                      </a:r>
                      <a:endParaRPr lang="en-US" sz="24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7684" marR="27684" marT="27684" marB="27684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 cạn</a:t>
                      </a:r>
                      <a:endParaRPr lang="en-US" sz="24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7684" marR="27684" marT="27684" marB="27684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lông bao phủ cơ thể, có bốn chân</a:t>
                      </a:r>
                      <a:endParaRPr lang="en-US" sz="24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7684" marR="27684" marT="27684" marB="27684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6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4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7684" marR="27684" marT="27684" marB="27684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sz="24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endParaRPr lang="en-US" sz="24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7684" marR="27684" marT="27684" marB="27684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 cạn</a:t>
                      </a:r>
                      <a:endParaRPr lang="en-US" sz="24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7684" marR="27684" marT="27684" marB="27684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lông vũ bao phủ cơ thể, có cánh</a:t>
                      </a:r>
                      <a:endParaRPr lang="en-US" sz="24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7684" marR="27684" marT="27684" marB="27684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7461" name="Rectangle 1"/>
          <p:cNvSpPr/>
          <p:nvPr/>
        </p:nvSpPr>
        <p:spPr>
          <a:xfrm>
            <a:off x="0" y="0"/>
            <a:ext cx="8458200" cy="1200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0" hangingPunct="0"/>
            <a:r>
              <a:rPr lang="en-US" sz="2400" b="1" dirty="0">
                <a:latin typeface="Times New Roman" panose="02020603050405020304" pitchFamily="18" charset="0"/>
              </a:rPr>
              <a:t>III. Thu hoạch</a:t>
            </a:r>
            <a:endParaRPr lang="en-US" sz="2400" dirty="0">
              <a:latin typeface="Times New Roman" panose="02020603050405020304" pitchFamily="18" charset="0"/>
            </a:endParaRPr>
          </a:p>
          <a:p>
            <a:pPr eaLnBrk="0" hangingPunct="0"/>
            <a:r>
              <a:rPr lang="en-US" sz="2400" dirty="0">
                <a:latin typeface="Times New Roman" panose="02020603050405020304" pitchFamily="18" charset="0"/>
              </a:rPr>
              <a:t>HS dựa v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2400" dirty="0">
                <a:latin typeface="Times New Roman" panose="02020603050405020304" pitchFamily="18" charset="0"/>
              </a:rPr>
              <a:t>o kết quả quan sát thực tế để 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2400" dirty="0">
                <a:latin typeface="Times New Roman" panose="02020603050405020304" pitchFamily="18" charset="0"/>
              </a:rPr>
              <a:t>n th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2400" dirty="0">
                <a:latin typeface="Times New Roman" panose="02020603050405020304" pitchFamily="18" charset="0"/>
              </a:rPr>
              <a:t>nh</a:t>
            </a:r>
            <a:endParaRPr lang="en-US" sz="2400" dirty="0">
              <a:latin typeface="Times New Roman" panose="02020603050405020304" pitchFamily="18" charset="0"/>
            </a:endParaRPr>
          </a:p>
          <a:p>
            <a:pPr eaLnBrk="0" hangingPunct="0"/>
            <a:r>
              <a:rPr lang="en-US" sz="2400" b="1" dirty="0">
                <a:latin typeface="Times New Roman" panose="02020603050405020304" pitchFamily="18" charset="0"/>
              </a:rPr>
              <a:t>Câu 1.</a:t>
            </a:r>
            <a:r>
              <a:rPr lang="en-US" sz="2400" dirty="0">
                <a:latin typeface="Times New Roman" panose="02020603050405020304" pitchFamily="18" charset="0"/>
              </a:rPr>
              <a:t> Ví dụ: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Rectangle 1"/>
          <p:cNvSpPr/>
          <p:nvPr/>
        </p:nvSpPr>
        <p:spPr>
          <a:xfrm>
            <a:off x="76200" y="1371600"/>
            <a:ext cx="8839200" cy="30464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0" hangingPunct="0"/>
            <a:r>
              <a:rPr lang="en-US" sz="2400" b="1" u="sng" dirty="0">
                <a:latin typeface="Times New Roman" panose="02020603050405020304" pitchFamily="18" charset="0"/>
              </a:rPr>
              <a:t>Câu 2</a:t>
            </a:r>
            <a:r>
              <a:rPr lang="en-US" sz="2400" b="1" dirty="0">
                <a:latin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</a:endParaRPr>
          </a:p>
          <a:p>
            <a:pPr eaLnBrk="0" hangingPunct="0"/>
            <a:r>
              <a:rPr lang="en-US" sz="2400" dirty="0">
                <a:latin typeface="Times New Roman" panose="02020603050405020304" pitchFamily="18" charset="0"/>
              </a:rPr>
              <a:t>a) Nhóm động vật có xương sống gặp nhiều nhất, động vật không xương sống gặp ít nhất.</a:t>
            </a:r>
            <a:endParaRPr lang="en-US" sz="2400" dirty="0">
              <a:latin typeface="Times New Roman" panose="02020603050405020304" pitchFamily="18" charset="0"/>
            </a:endParaRPr>
          </a:p>
          <a:p>
            <a:pPr eaLnBrk="0" hangingPunct="0"/>
            <a:r>
              <a:rPr lang="en-US" sz="2400" dirty="0">
                <a:latin typeface="Times New Roman" panose="02020603050405020304" pitchFamily="18" charset="0"/>
              </a:rPr>
              <a:t>b) Học sinh quan sát, nêu tên các lo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2400" dirty="0">
                <a:latin typeface="Times New Roman" panose="02020603050405020304" pitchFamily="18" charset="0"/>
              </a:rPr>
              <a:t>i động vật.</a:t>
            </a:r>
            <a:endParaRPr lang="en-US" sz="2400" dirty="0">
              <a:latin typeface="Times New Roman" panose="02020603050405020304" pitchFamily="18" charset="0"/>
            </a:endParaRPr>
          </a:p>
          <a:p>
            <a:pPr eaLnBrk="0" hangingPunct="0"/>
            <a:r>
              <a:rPr lang="en-US" sz="2400" dirty="0">
                <a:latin typeface="Times New Roman" panose="02020603050405020304" pitchFamily="18" charset="0"/>
              </a:rPr>
              <a:t>c) Ví dụ những lo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2400" dirty="0">
                <a:latin typeface="Times New Roman" panose="02020603050405020304" pitchFamily="18" charset="0"/>
              </a:rPr>
              <a:t>i động vật: tắc kè, cá ngựa, mực, bọ ngựa, ...</a:t>
            </a:r>
            <a:endParaRPr lang="en-US" sz="2400" dirty="0">
              <a:latin typeface="Times New Roman" panose="02020603050405020304" pitchFamily="18" charset="0"/>
            </a:endParaRPr>
          </a:p>
          <a:p>
            <a:pPr eaLnBrk="0" hangingPunct="0"/>
            <a:r>
              <a:rPr lang="en-US" sz="2400" dirty="0">
                <a:latin typeface="Times New Roman" panose="02020603050405020304" pitchFamily="18" charset="0"/>
              </a:rPr>
              <a:t>Những đặc điểm về 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2400" dirty="0">
                <a:latin typeface="Times New Roman" panose="02020603050405020304" pitchFamily="18" charset="0"/>
              </a:rPr>
              <a:t>u sắc v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2400" dirty="0">
                <a:latin typeface="Times New Roman" panose="02020603050405020304" pitchFamily="18" charset="0"/>
              </a:rPr>
              <a:t> hình dáng đó giúp chúng ngụy trang trong môi trường, tránh bị kẻ thù hoặc con mồi phát hiện.</a:t>
            </a:r>
            <a:endParaRPr lang="en-US" sz="2400" dirty="0">
              <a:latin typeface="Times New Roman" panose="02020603050405020304" pitchFamily="18" charset="0"/>
            </a:endParaRPr>
          </a:p>
          <a:p>
            <a:pPr eaLnBrk="0" hangingPunct="0"/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en-US" altLang="en-US" dirty="0"/>
          </a:p>
        </p:txBody>
      </p:sp>
      <p:pic>
        <p:nvPicPr>
          <p:cNvPr id="6" name="Picture 5" descr="Dia diem qs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39825"/>
            <a:ext cx="3942080" cy="4848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6" name="TextBox 6"/>
          <p:cNvSpPr txBox="1"/>
          <p:nvPr/>
        </p:nvSpPr>
        <p:spPr>
          <a:xfrm>
            <a:off x="2286000" y="317500"/>
            <a:ext cx="4649788" cy="82232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algn="ctr"/>
            <a:r>
              <a:rPr lang="vi-VN" altLang="x-none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ĐỊA ĐIỂM QUAN SÁT</a:t>
            </a:r>
            <a:endParaRPr lang="vi-VN" altLang="x-none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244" t="3962" r="844" b="5785"/>
          <a:stretch>
            <a:fillRect/>
          </a:stretch>
        </p:blipFill>
        <p:spPr>
          <a:xfrm>
            <a:off x="3657600" y="1752600"/>
            <a:ext cx="5529580" cy="500062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TRANG BỊ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8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r>
              <a:rPr lang="en-US" altLang="en-US" dirty="0">
                <a:latin typeface="Times New Roman" panose="02020603050405020304" pitchFamily="18" charset="0"/>
              </a:rPr>
              <a:t>Sổ ghi chép, bút, mũ, áo mưa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dirty="0">
                <a:latin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</a:rPr>
              <a:t>Ôn tập các kiến thức đã học.</a:t>
            </a:r>
            <a:endParaRPr lang="en-US" altLang="en-US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</a:rPr>
              <a:t>Thiết bị chụp ảnh (máy ảnh, điện thoại).</a:t>
            </a:r>
            <a:endParaRPr lang="en-US" altLang="en-US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</a:rPr>
              <a:t>Vợt thủy sinh, vợt bướm.</a:t>
            </a:r>
            <a:endParaRPr lang="en-US" altLang="en-US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</a:rPr>
              <a:t>Hộp đựng mẫu vật sống.</a:t>
            </a:r>
            <a:endParaRPr lang="en-US" altLang="en-US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</a:rPr>
              <a:t>Khay.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Title 1"/>
          <p:cNvSpPr>
            <a:spLocks noGrp="1"/>
          </p:cNvSpPr>
          <p:nvPr>
            <p:ph type="title"/>
          </p:nvPr>
        </p:nvSpPr>
        <p:spPr>
          <a:xfrm>
            <a:off x="228600" y="31750"/>
            <a:ext cx="8229600" cy="1143000"/>
          </a:xfrm>
        </p:spPr>
        <p:txBody>
          <a:bodyPr vert="horz" wrap="square" lIns="91440" tIns="45720" rIns="91440" bIns="45720" anchor="ctr" anchorCtr="0"/>
          <a:p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II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CÁCH TIẾN HÀNH</a:t>
            </a: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8229600" cy="4525963"/>
          </a:xfrm>
        </p:spPr>
        <p:txBody>
          <a:bodyPr vert="horz" wrap="square" lIns="91440" tIns="45720" rIns="91440" bIns="45720" anchor="t" anchorCtr="0"/>
          <a:p>
            <a:pPr algn="just" defTabSz="914400">
              <a:lnSpc>
                <a:spcPct val="115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  <a:tabLst>
                <a:tab pos="358775" algn="l"/>
              </a:tabLst>
            </a:pPr>
            <a:r>
              <a:rPr lang="vi-VN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Xác định 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yêu cầu, nhiệm vụ, cách thức quan sát động vật, nội dung báo cáo thu hoạch tìm hiểu một số nhóm động vật ngo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i thiên nhiên.</a:t>
            </a:r>
            <a:endParaRPr lang="vi-VN" altLang="en-US" sz="2400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0" indent="0" defTabSz="914400">
              <a:buNone/>
              <a:tabLst>
                <a:tab pos="358775" algn="l"/>
              </a:tabLst>
            </a:pPr>
            <a:r>
              <a:rPr lang="en-US" altLang="en-US" sz="2400" dirty="0">
                <a:latin typeface="Times New Roman" panose="02020603050405020304" pitchFamily="18" charset="0"/>
              </a:rPr>
              <a:t>+ Lưu ý thứ tự quan sát:</a:t>
            </a:r>
            <a:endParaRPr lang="en-US" altLang="en-US" sz="2400" dirty="0">
              <a:latin typeface="Times New Roman" panose="02020603050405020304" pitchFamily="18" charset="0"/>
            </a:endParaRPr>
          </a:p>
          <a:p>
            <a:pPr marL="0" indent="0" defTabSz="914400">
              <a:buNone/>
              <a:tabLst>
                <a:tab pos="358775" algn="l"/>
              </a:tabLst>
            </a:pPr>
            <a:r>
              <a:rPr lang="en-US" altLang="en-US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altLang="en-US" sz="2400" dirty="0">
                <a:latin typeface="Times New Roman" panose="02020603050405020304" pitchFamily="18" charset="0"/>
              </a:rPr>
              <a:t> B1: Quan sát động vật ở các khu vực khác nhau, xác định môi trường sống của chúng.</a:t>
            </a:r>
            <a:endParaRPr lang="en-US" altLang="en-US" sz="2400" dirty="0">
              <a:latin typeface="Times New Roman" panose="02020603050405020304" pitchFamily="18" charset="0"/>
            </a:endParaRPr>
          </a:p>
          <a:p>
            <a:pPr marL="0" indent="0" defTabSz="914400">
              <a:buNone/>
              <a:tabLst>
                <a:tab pos="358775" algn="l"/>
              </a:tabLst>
            </a:pPr>
            <a:r>
              <a:rPr lang="en-US" altLang="en-US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altLang="en-US" sz="2400" dirty="0">
                <a:latin typeface="Times New Roman" panose="02020603050405020304" pitchFamily="18" charset="0"/>
              </a:rPr>
              <a:t> B2: Quan sát các đặc điểm v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</a:rPr>
              <a:t> hoạt động di chuyển của động vật: </a:t>
            </a:r>
            <a:endParaRPr lang="en-US" altLang="en-US" sz="2400" dirty="0">
              <a:latin typeface="Times New Roman" panose="02020603050405020304" pitchFamily="18" charset="0"/>
            </a:endParaRPr>
          </a:p>
          <a:p>
            <a:pPr marL="0" indent="0" defTabSz="914400">
              <a:buNone/>
              <a:tabLst>
                <a:tab pos="358775" algn="l"/>
              </a:tabLst>
            </a:pPr>
            <a:r>
              <a:rPr lang="en-US" altLang="en-US" sz="2400" dirty="0">
                <a:latin typeface="Times New Roman" panose="02020603050405020304" pitchFamily="18" charset="0"/>
              </a:rPr>
              <a:t>* Quan sát m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</a:rPr>
              <a:t>u sắc, hình dạng, đặc điểm đặc trưng của các lo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</a:rPr>
              <a:t>i động vật (Sử dụng kính lúp, ống nhòm hỗ trợ). Quan sát sự di chuyển của các lo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</a:rPr>
              <a:t>i động vật, xác định được cách thức di chuyển của đại diện quan sát (Sử dụng kính lúp, ống nhòm hỗ trợ).</a:t>
            </a:r>
            <a:endParaRPr lang="en-US" altLang="en-US" sz="2400" dirty="0">
              <a:latin typeface="Times New Roman" panose="02020603050405020304" pitchFamily="18" charset="0"/>
            </a:endParaRPr>
          </a:p>
          <a:p>
            <a:pPr algn="just" defTabSz="914400">
              <a:lnSpc>
                <a:spcPct val="115000"/>
              </a:lnSpc>
              <a:spcBef>
                <a:spcPct val="0"/>
              </a:spcBef>
              <a:buNone/>
              <a:tabLst>
                <a:tab pos="358775" algn="l"/>
              </a:tabLst>
            </a:pPr>
            <a:endParaRPr lang="en-US" altLang="en-US" sz="2400" dirty="0"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Title 1"/>
          <p:cNvSpPr>
            <a:spLocks noGrp="1"/>
          </p:cNvSpPr>
          <p:nvPr>
            <p:ph type="title"/>
          </p:nvPr>
        </p:nvSpPr>
        <p:spPr>
          <a:xfrm>
            <a:off x="450850" y="457200"/>
            <a:ext cx="8229600" cy="1143000"/>
          </a:xfrm>
        </p:spPr>
        <p:txBody>
          <a:bodyPr vert="horz" wrap="square" lIns="91440" tIns="45720" rIns="91440" bIns="45720" anchor="ctr" anchorCtr="0"/>
          <a:p>
            <a:r>
              <a:rPr lang="vi-VN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2</a:t>
            </a:r>
            <a:r>
              <a:rPr lang="vi-VN" alt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Tiến h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nh quan sát, ghi chép kết quả v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ho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n thiện báo cáo thu hoạch.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147" name="Content Placeholder 6146"/>
          <p:cNvGraphicFramePr/>
          <p:nvPr>
            <p:ph idx="1"/>
          </p:nvPr>
        </p:nvGraphicFramePr>
        <p:xfrm>
          <a:off x="450850" y="1600200"/>
          <a:ext cx="8229600" cy="4445000"/>
        </p:xfrm>
        <a:graphic>
          <a:graphicData uri="http://schemas.openxmlformats.org/drawingml/2006/table">
            <a:tbl>
              <a:tblPr/>
              <a:tblGrid>
                <a:gridCol w="844550"/>
                <a:gridCol w="2771775"/>
                <a:gridCol w="1870075"/>
                <a:gridCol w="2743200"/>
              </a:tblGrid>
              <a:tr h="16827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lnSpc>
                          <a:spcPct val="115000"/>
                        </a:lnSpc>
                        <a:buNone/>
                        <a:tabLst>
                          <a:tab pos="269875" algn="l"/>
                        </a:tabLst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lnSpc>
                          <a:spcPct val="115000"/>
                        </a:lnSpc>
                        <a:buNone/>
                        <a:tabLst>
                          <a:tab pos="269875" algn="l"/>
                        </a:tabLst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động vật quan sát được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lnSpc>
                          <a:spcPct val="115000"/>
                        </a:lnSpc>
                        <a:buNone/>
                        <a:tabLst>
                          <a:tab pos="269875" algn="l"/>
                        </a:tabLst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 trường sống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lnSpc>
                          <a:spcPct val="115000"/>
                        </a:lnSpc>
                        <a:buNone/>
                        <a:tabLst>
                          <a:tab pos="269875" algn="l"/>
                        </a:tabLst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sz="2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defTabSz="914400" eaLnBrk="1" hangingPunct="1">
                        <a:lnSpc>
                          <a:spcPct val="115000"/>
                        </a:lnSpc>
                        <a:buNone/>
                        <a:tabLst>
                          <a:tab pos="269875" algn="l"/>
                        </a:tabLst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(hình dạng, m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 sắc, </a:t>
                      </a:r>
                      <a:br>
                        <a:rPr sz="2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sz="2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 chuyển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24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defTabSz="914400" eaLnBrk="1" hangingPunct="1">
                        <a:lnSpc>
                          <a:spcPct val="115000"/>
                        </a:lnSpc>
                        <a:buNone/>
                        <a:tabLst>
                          <a:tab pos="269875" algn="l"/>
                        </a:tabLst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endParaRPr lang="en-US" sz="10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defTabSz="914400" eaLnBrk="1" hangingPunct="1">
                        <a:lnSpc>
                          <a:spcPct val="115000"/>
                        </a:lnSpc>
                        <a:buNone/>
                        <a:tabLst>
                          <a:tab pos="269875" algn="l"/>
                        </a:tabLst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defTabSz="914400" eaLnBrk="1" hangingPunct="1">
                        <a:lnSpc>
                          <a:spcPct val="115000"/>
                        </a:lnSpc>
                        <a:buNone/>
                        <a:tabLst>
                          <a:tab pos="269875" algn="l"/>
                        </a:tabLst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defTabSz="914400" eaLnBrk="1" hangingPunct="1">
                        <a:lnSpc>
                          <a:spcPct val="115000"/>
                        </a:lnSpc>
                        <a:buNone/>
                        <a:tabLst>
                          <a:tab pos="269875" algn="l"/>
                        </a:tabLst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524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defTabSz="914400" eaLnBrk="1" hangingPunct="1">
                        <a:lnSpc>
                          <a:spcPct val="115000"/>
                        </a:lnSpc>
                        <a:buNone/>
                        <a:tabLst>
                          <a:tab pos="269875" algn="l"/>
                        </a:tabLst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endParaRPr lang="en-US" sz="10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defTabSz="914400" eaLnBrk="1" hangingPunct="1">
                        <a:lnSpc>
                          <a:spcPct val="115000"/>
                        </a:lnSpc>
                        <a:buNone/>
                        <a:tabLst>
                          <a:tab pos="269875" algn="l"/>
                        </a:tabLst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defTabSz="914400" eaLnBrk="1" hangingPunct="1">
                        <a:lnSpc>
                          <a:spcPct val="115000"/>
                        </a:lnSpc>
                        <a:buNone/>
                        <a:tabLst>
                          <a:tab pos="269875" algn="l"/>
                        </a:tabLst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defTabSz="914400" eaLnBrk="1" hangingPunct="1">
                        <a:lnSpc>
                          <a:spcPct val="115000"/>
                        </a:lnSpc>
                        <a:buNone/>
                        <a:tabLst>
                          <a:tab pos="269875" algn="l"/>
                        </a:tabLst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524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defTabSz="914400" eaLnBrk="1" hangingPunct="1">
                        <a:lnSpc>
                          <a:spcPct val="115000"/>
                        </a:lnSpc>
                        <a:buNone/>
                        <a:tabLst>
                          <a:tab pos="269875" algn="l"/>
                        </a:tabLst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endParaRPr lang="en-US" sz="10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defTabSz="914400" eaLnBrk="1" hangingPunct="1">
                        <a:lnSpc>
                          <a:spcPct val="115000"/>
                        </a:lnSpc>
                        <a:buNone/>
                        <a:tabLst>
                          <a:tab pos="269875" algn="l"/>
                        </a:tabLst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defTabSz="914400" eaLnBrk="1" hangingPunct="1">
                        <a:lnSpc>
                          <a:spcPct val="115000"/>
                        </a:lnSpc>
                        <a:buNone/>
                        <a:tabLst>
                          <a:tab pos="269875" algn="l"/>
                        </a:tabLst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defTabSz="914400" eaLnBrk="1" hangingPunct="1">
                        <a:lnSpc>
                          <a:spcPct val="115000"/>
                        </a:lnSpc>
                        <a:buNone/>
                        <a:tabLst>
                          <a:tab pos="269875" algn="l"/>
                        </a:tabLst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524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defTabSz="914400" eaLnBrk="1" hangingPunct="1">
                        <a:lnSpc>
                          <a:spcPct val="115000"/>
                        </a:lnSpc>
                        <a:buNone/>
                        <a:tabLst>
                          <a:tab pos="269875" algn="l"/>
                        </a:tabLst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endParaRPr lang="en-US" sz="10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defTabSz="914400" eaLnBrk="1" hangingPunct="1">
                        <a:lnSpc>
                          <a:spcPct val="115000"/>
                        </a:lnSpc>
                        <a:buNone/>
                        <a:tabLst>
                          <a:tab pos="269875" algn="l"/>
                        </a:tabLst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defTabSz="914400" eaLnBrk="1" hangingPunct="1">
                        <a:lnSpc>
                          <a:spcPct val="115000"/>
                        </a:lnSpc>
                        <a:buNone/>
                        <a:tabLst>
                          <a:tab pos="269875" algn="l"/>
                        </a:tabLst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defTabSz="914400" eaLnBrk="1" hangingPunct="1">
                        <a:lnSpc>
                          <a:spcPct val="115000"/>
                        </a:lnSpc>
                        <a:buNone/>
                        <a:tabLst>
                          <a:tab pos="269875" algn="l"/>
                        </a:tabLst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524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defTabSz="914400" eaLnBrk="1" hangingPunct="1">
                        <a:lnSpc>
                          <a:spcPct val="115000"/>
                        </a:lnSpc>
                        <a:buNone/>
                        <a:tabLst>
                          <a:tab pos="269875" algn="l"/>
                        </a:tabLst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endParaRPr lang="en-US" sz="10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defTabSz="914400" eaLnBrk="1" hangingPunct="1">
                        <a:lnSpc>
                          <a:spcPct val="115000"/>
                        </a:lnSpc>
                        <a:buNone/>
                        <a:tabLst>
                          <a:tab pos="269875" algn="l"/>
                        </a:tabLst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defTabSz="914400" eaLnBrk="1" hangingPunct="1">
                        <a:lnSpc>
                          <a:spcPct val="115000"/>
                        </a:lnSpc>
                        <a:buNone/>
                        <a:tabLst>
                          <a:tab pos="269875" algn="l"/>
                        </a:tabLst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defTabSz="914400" eaLnBrk="1" hangingPunct="1">
                        <a:lnSpc>
                          <a:spcPct val="115000"/>
                        </a:lnSpc>
                        <a:buNone/>
                        <a:tabLst>
                          <a:tab pos="269875" algn="l"/>
                        </a:tabLst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Rectangle 1"/>
          <p:cNvSpPr/>
          <p:nvPr/>
        </p:nvSpPr>
        <p:spPr>
          <a:xfrm>
            <a:off x="533400" y="990600"/>
            <a:ext cx="81534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3. Báo cáo, giới thiệu kết quả quan sát của các nhóm.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0" name="TextBox 2"/>
          <p:cNvSpPr txBox="1"/>
          <p:nvPr/>
        </p:nvSpPr>
        <p:spPr>
          <a:xfrm>
            <a:off x="685800" y="1905000"/>
            <a:ext cx="7239000" cy="31076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vi-VN" altLang="en-US" sz="2800" dirty="0">
                <a:latin typeface="Times New Roman" panose="02020603050405020304" pitchFamily="18" charset="0"/>
              </a:rPr>
              <a:t>Các nhóm báo cáo kết quả thực h</a:t>
            </a:r>
            <a:r>
              <a:rPr lang="vi-VN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dirty="0">
                <a:latin typeface="Times New Roman" panose="02020603050405020304" pitchFamily="18" charset="0"/>
              </a:rPr>
              <a:t>nh</a:t>
            </a:r>
            <a:endParaRPr lang="vi-VN" altLang="en-US" sz="2800" dirty="0">
              <a:latin typeface="Times New Roman" panose="02020603050405020304" pitchFamily="18" charset="0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</a:rPr>
              <a:t>+ Đại diện các nhóm báo cáo, giới thiệu kết quả thực h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</a:rPr>
              <a:t>nh quan sát của nhóm, nhóm khác theo dõi để cho ý kiến nhận xét.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</a:rPr>
              <a:t>+ Mỗi nhóm có tối đa: 4 phút thuyết trình.</a:t>
            </a:r>
            <a:endParaRPr lang="vi-VN" altLang="en-US" sz="2800" dirty="0">
              <a:latin typeface="Times New Roman" panose="02020603050405020304" pitchFamily="18" charset="0"/>
            </a:endParaRPr>
          </a:p>
          <a:p>
            <a:r>
              <a:rPr lang="vi-VN" altLang="en-US" sz="2800" dirty="0">
                <a:latin typeface="Times New Roman" panose="02020603050405020304" pitchFamily="18" charset="0"/>
              </a:rPr>
              <a:t>+ Các nhóm nhận xét, bổ sung chéo nhau</a:t>
            </a:r>
            <a:r>
              <a:rPr lang="en-US" altLang="vi-VN" sz="2800" dirty="0">
                <a:latin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endParaRPr lang="en-US" altLang="en-US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59722" y="922025"/>
            <a:ext cx="3083719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defTabSz="9144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700" b="1" dirty="0">
                <a:solidFill>
                  <a:prstClr val="white"/>
                </a:solidFill>
                <a:latin typeface="Microsoft YaHei" panose="020B0503020204020204" charset="-122"/>
                <a:ea typeface="Microsoft YaHei" panose="020B0503020204020204" charset="-122"/>
              </a:rPr>
              <a:t>单击此处添加标题</a:t>
            </a:r>
            <a:endParaRPr lang="zh-CN" altLang="en-US" sz="2700" b="1" dirty="0">
              <a:solidFill>
                <a:prstClr val="white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0896" y="922025"/>
            <a:ext cx="3781425" cy="791698"/>
            <a:chOff x="1479488" y="172104"/>
            <a:chExt cx="5041900" cy="1055597"/>
          </a:xfrm>
        </p:grpSpPr>
        <p:grpSp>
          <p:nvGrpSpPr>
            <p:cNvPr id="15" name="组合 1"/>
            <p:cNvGrpSpPr/>
            <p:nvPr/>
          </p:nvGrpSpPr>
          <p:grpSpPr>
            <a:xfrm>
              <a:off x="1479488" y="183126"/>
              <a:ext cx="1042988" cy="1044575"/>
              <a:chOff x="2586185" y="1475223"/>
              <a:chExt cx="782241" cy="783431"/>
            </a:xfrm>
          </p:grpSpPr>
          <p:sp>
            <p:nvSpPr>
              <p:cNvPr id="16" name="椭圆 30"/>
              <p:cNvSpPr/>
              <p:nvPr>
                <p:custDataLst>
                  <p:tags r:id="rId2"/>
                </p:custDataLst>
              </p:nvPr>
            </p:nvSpPr>
            <p:spPr>
              <a:xfrm>
                <a:off x="2586185" y="1475223"/>
                <a:ext cx="782241" cy="78343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C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914400">
                  <a:defRPr/>
                </a:pPr>
                <a:endParaRPr lang="zh-CN" altLang="en-US" sz="1015" kern="0">
                  <a:solidFill>
                    <a:prstClr val="black"/>
                  </a:solidFill>
                  <a:latin typeface="Impact" panose="020B0806030902050204" pitchFamily="34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17" name="椭圆 31"/>
              <p:cNvSpPr/>
              <p:nvPr>
                <p:custDataLst>
                  <p:tags r:id="rId3"/>
                </p:custDataLst>
              </p:nvPr>
            </p:nvSpPr>
            <p:spPr>
              <a:xfrm>
                <a:off x="2652860" y="1543088"/>
                <a:ext cx="648891" cy="647700"/>
              </a:xfrm>
              <a:prstGeom prst="ellipse">
                <a:avLst/>
              </a:prstGeom>
              <a:solidFill>
                <a:srgbClr val="FFC000"/>
              </a:solidFill>
              <a:ln w="635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anchor="ctr"/>
              <a:lstStyle/>
              <a:p>
                <a:pPr algn="ctr" defTabSz="914400">
                  <a:defRPr/>
                </a:pPr>
                <a:endParaRPr lang="zh-CN" altLang="en-US" sz="3300" kern="0" dirty="0">
                  <a:solidFill>
                    <a:prstClr val="white"/>
                  </a:solidFill>
                  <a:latin typeface="Impact" panose="020B0806030902050204" pitchFamily="34" charset="0"/>
                  <a:ea typeface="SimSun" panose="02010600030101010101" pitchFamily="2" charset="-122"/>
                </a:endParaRPr>
              </a:p>
            </p:txBody>
          </p:sp>
        </p:grpSp>
        <p:cxnSp>
          <p:nvCxnSpPr>
            <p:cNvPr id="18" name="直接连接符 16"/>
            <p:cNvCxnSpPr>
              <a:cxnSpLocks noChangeShapeType="1"/>
            </p:cNvCxnSpPr>
            <p:nvPr>
              <p:custDataLst>
                <p:tags r:id="rId4"/>
              </p:custDataLst>
            </p:nvPr>
          </p:nvCxnSpPr>
          <p:spPr bwMode="auto">
            <a:xfrm>
              <a:off x="2522476" y="727651"/>
              <a:ext cx="3998912" cy="0"/>
            </a:xfrm>
            <a:prstGeom prst="line">
              <a:avLst/>
            </a:prstGeom>
            <a:noFill/>
            <a:ln w="28575" algn="ctr">
              <a:solidFill>
                <a:srgbClr val="FFC000"/>
              </a:solidFill>
              <a:round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矩形 4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433576" y="172104"/>
              <a:ext cx="3908425" cy="555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dirty="0" smtClean="0">
                  <a:solidFill>
                    <a:prstClr val="black"/>
                  </a:solidFill>
                  <a:latin typeface="#9Slide05 FS Blonde Script" panose="03000503000000000000" pitchFamily="65" charset="0"/>
                  <a:ea typeface="Microsoft YaHei" panose="020B0503020204020204" charset="-122"/>
                </a:rPr>
                <a:t>MỘT SỐ CON VẬT MÀ EM BIẾT</a:t>
              </a:r>
              <a:endParaRPr lang="en-US" altLang="zh-CN" sz="1800" dirty="0">
                <a:solidFill>
                  <a:prstClr val="black"/>
                </a:solidFill>
                <a:latin typeface="#9Slide05 FS Blonde Script" panose="03000503000000000000" pitchFamily="65" charset="0"/>
                <a:ea typeface="Microsoft YaHei" panose="020B0503020204020204" charset="-122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603" y="1768927"/>
            <a:ext cx="9120397" cy="4193916"/>
            <a:chOff x="14545" y="1266112"/>
            <a:chExt cx="12160529" cy="5591888"/>
          </a:xfrm>
        </p:grpSpPr>
        <p:pic>
          <p:nvPicPr>
            <p:cNvPr id="1028" name="Picture 4" descr="ta con voi - Top hay nhất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2" r="4731"/>
            <a:stretch>
              <a:fillRect/>
            </a:stretch>
          </p:blipFill>
          <p:spPr bwMode="auto">
            <a:xfrm>
              <a:off x="1486392" y="1266113"/>
              <a:ext cx="2254314" cy="1716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Giống trâu - Wikiwand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27" b="14009"/>
            <a:stretch>
              <a:fillRect/>
            </a:stretch>
          </p:blipFill>
          <p:spPr bwMode="auto">
            <a:xfrm>
              <a:off x="14545" y="1266113"/>
              <a:ext cx="1471847" cy="1716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Cách dạy chó con mới về nhà như thế nào?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44" r="12355"/>
            <a:stretch>
              <a:fillRect/>
            </a:stretch>
          </p:blipFill>
          <p:spPr bwMode="auto">
            <a:xfrm>
              <a:off x="3740706" y="1266112"/>
              <a:ext cx="1651519" cy="1716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Vịt cỏ Hòa Bình – Bác Tôm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1" t="7264" r="9517"/>
            <a:stretch>
              <a:fillRect/>
            </a:stretch>
          </p:blipFill>
          <p:spPr bwMode="auto">
            <a:xfrm>
              <a:off x="10826807" y="1332161"/>
              <a:ext cx="1348267" cy="1758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Vì Sao Giống Mèo Phổ Biến Như Mèo Mướp Lại “Đốn Tim” Bao Người?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04" r="13416"/>
            <a:stretch>
              <a:fillRect/>
            </a:stretch>
          </p:blipFill>
          <p:spPr bwMode="auto">
            <a:xfrm>
              <a:off x="5373011" y="1266112"/>
              <a:ext cx="1879407" cy="1716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Con gà mái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2418" y="1266112"/>
              <a:ext cx="1714196" cy="1716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Bò vàng | TRANG TRẠI BÒ GIỐNG TĨNH NĂM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77" r="11983"/>
            <a:stretch>
              <a:fillRect/>
            </a:stretch>
          </p:blipFill>
          <p:spPr bwMode="auto">
            <a:xfrm>
              <a:off x="8799969" y="1266112"/>
              <a:ext cx="1858031" cy="1716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DIỆT CHUỘT, ĐUỔI CHUỘT VÀ CÁCH PHÒNG TRỪ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86"/>
            <a:stretch>
              <a:fillRect/>
            </a:stretch>
          </p:blipFill>
          <p:spPr bwMode="auto">
            <a:xfrm>
              <a:off x="10145378" y="3227755"/>
              <a:ext cx="1661631" cy="1600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Hình tượng loài Hổ trong tự nhiên, trong các nền văn hóa các quốc gia – Quà  Tặng Hoàng Gia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45" y="3152365"/>
              <a:ext cx="2829133" cy="1591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Hươu cao cổ sinh con - VnExpress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52" y="4913171"/>
              <a:ext cx="1818112" cy="1944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Gấu nâu – Wikipedia tiếng Việt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590" y="4913171"/>
              <a:ext cx="1459926" cy="1944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Picture 28" descr="HEO CON NUÔI THỊT 20KG - ANOVA FARM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30" b="14004"/>
            <a:stretch>
              <a:fillRect/>
            </a:stretch>
          </p:blipFill>
          <p:spPr bwMode="auto">
            <a:xfrm>
              <a:off x="10109401" y="5341545"/>
              <a:ext cx="1978164" cy="1376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4" name="Picture 30" descr="Kiểm soát Rắn - Công ty dịch vụ diệt mối và côn trù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228" y="3067341"/>
              <a:ext cx="2371140" cy="1611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32" descr="CÁO, SÓI, CHIM ƯNG - Muốn thành công hãy tháo hiểu | Đời Sống Số"/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75" r="18275"/>
            <a:stretch>
              <a:fillRect/>
            </a:stretch>
          </p:blipFill>
          <p:spPr bwMode="auto">
            <a:xfrm>
              <a:off x="3298517" y="4913171"/>
              <a:ext cx="2360344" cy="1922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8" name="Picture 34" descr="Báo săn – Wikipedia tiếng Việt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8861" y="4913171"/>
              <a:ext cx="1281862" cy="1922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0" name="Picture 36" descr="Thức Ăn Cho Sóc Đất Là Gì? Cách Nuôi Sóc Đất Đúng Cách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0723" y="4913171"/>
              <a:ext cx="1922793" cy="1922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2" name="Picture 38" descr="Hình tượng con khỉ trong văn hóa – Wikipedia tiếng Việt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3516" y="4913171"/>
              <a:ext cx="1281862" cy="1922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4" name="Picture 40" descr="Mộng mơ thấy con nai mang đến cho bạn những con số đề nào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3707" y="3152364"/>
              <a:ext cx="2121849" cy="1591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6" name="Picture 42" descr="Nơi bán Mô hình sư tử Schleich 14373 giá rẻ nhất tháng 07/2021"/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81" b="19056"/>
            <a:stretch>
              <a:fillRect/>
            </a:stretch>
          </p:blipFill>
          <p:spPr bwMode="auto">
            <a:xfrm>
              <a:off x="7545123" y="3180557"/>
              <a:ext cx="2240687" cy="1563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ìm hiểu thông tin về kiến gỗ - Formica | Nanovina.com.v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5448"/>
            <a:ext cx="1899979" cy="128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ó phải tất cả các loài sâu đều biến thành con bướm? | Hiệp Sĩ To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157" y="985448"/>
            <a:ext cx="1551789" cy="103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hấy 1 con nhện đang bò trên tường, 3 người có 3 phản ứng khác biệ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946" y="985448"/>
            <a:ext cx="1668653" cy="103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Bỏ việc đi nuôi châu chấu | Báo Dân trí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598" y="985448"/>
            <a:ext cx="1980379" cy="103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Bọ rùa và những lợi ích trong bảo vệ cây trồng - ĐG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6851"/>
            <a:ext cx="1212316" cy="121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Tập tin:Bọ cánh cam Tả Phìn Hồ.jpg – Wikipedia tiếng Việt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1"/>
          <a:stretch>
            <a:fillRect/>
          </a:stretch>
        </p:blipFill>
        <p:spPr bwMode="auto">
          <a:xfrm>
            <a:off x="1212317" y="2136851"/>
            <a:ext cx="1382346" cy="121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4" descr="ĐUÔNG DỪA LÀ CON GÌ? MỘT MÓN ĂN ĐỘC LẠ - DẠO MÁT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914400"/>
            <a:endParaRPr lang="en-US" sz="10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8977" y="985448"/>
            <a:ext cx="1856605" cy="1039699"/>
          </a:xfrm>
          <a:prstGeom prst="rect">
            <a:avLst/>
          </a:prstGeom>
        </p:spPr>
      </p:pic>
      <p:pic>
        <p:nvPicPr>
          <p:cNvPr id="4112" name="Picture 16" descr="Ruồi trâu có nguy hiểm không? CÁCH TRỊ ruồi trâu hiệu quả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34" y="2238968"/>
            <a:ext cx="1660502" cy="110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Tìm hiểu loài chuồn chuồn - Các loại chuồn chuồn ở Việt Nam - 10591 -  DragonFly Chuồn chuồ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108" y="2133653"/>
            <a:ext cx="1614805" cy="121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Con ong mật với tác dụng của con ong mật cùng cách dùng hiệu quả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7111"/>
            <a:ext cx="2009870" cy="120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Tìm hiểu về mắt ếch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05" y="2133652"/>
            <a:ext cx="1589528" cy="120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Tại sao con thằn lằn lại có thể tự đứt đuôi? - VnExpress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r="12312"/>
          <a:stretch>
            <a:fillRect/>
          </a:stretch>
        </p:blipFill>
        <p:spPr bwMode="auto">
          <a:xfrm>
            <a:off x="5909912" y="2133653"/>
            <a:ext cx="1602464" cy="121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Bỉ bảo vệ tê giác bằng cách cưa ngắn sừ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870" y="3417111"/>
            <a:ext cx="2152461" cy="121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28" descr="Con cừu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6" b="10728"/>
          <a:stretch>
            <a:fillRect/>
          </a:stretch>
        </p:blipFill>
        <p:spPr bwMode="auto">
          <a:xfrm>
            <a:off x="6540398" y="4075757"/>
            <a:ext cx="2603602" cy="192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" name="Picture 30" descr="Cá sấu cổ đại chuyên ăn thịt chim khổng lồ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272" y="3559790"/>
            <a:ext cx="1991967" cy="119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8" name="Picture 32" descr="Cùng tìm hiểu thông tin, cách sơ chế từ A đến Z về cua biển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5" y="4690978"/>
            <a:ext cx="1863604" cy="124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0" name="Picture 34" descr="Mực Trứng - Cá Hoàng Đế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870" y="4754969"/>
            <a:ext cx="1536257" cy="115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2" name="Picture 36" descr="Bạch Tuộc – Hải Sản Sài Gòn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530" y="4690978"/>
            <a:ext cx="1231545" cy="123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4" name="Picture 38" descr="Cá He - TRẠI CÁ GIỐNG LÂM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577" y="4727707"/>
            <a:ext cx="1764334" cy="117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á heo phát triển bộ não bởi nhu cầu giao tiếp cao hơn loài khác -  KhoaHoc.tv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473" y="932642"/>
            <a:ext cx="2368496" cy="144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á mập trắng lớn đã quét sạch siêu cá mập Megalodon khổng lồ? | Báo Dân trí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9" r="11153"/>
          <a:stretch>
            <a:fillRect/>
          </a:stretch>
        </p:blipFill>
        <p:spPr bwMode="auto">
          <a:xfrm>
            <a:off x="4538557" y="931688"/>
            <a:ext cx="2172832" cy="144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á voi sát thủ sống cả thế kỷ qua đời - Tuổi Trẻ Onl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2" r="33992"/>
          <a:stretch>
            <a:fillRect/>
          </a:stretch>
        </p:blipFill>
        <p:spPr bwMode="auto">
          <a:xfrm>
            <a:off x="6711389" y="930734"/>
            <a:ext cx="1041774" cy="144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Những giai thoại thú vị về con trùn (giun đất) - Sfar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7235"/>
            <a:ext cx="2132091" cy="120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7 bài học từ đại bà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92" y="2377235"/>
            <a:ext cx="2064191" cy="120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Giá chim bồ câu các loại ở Việt Nam - CHIM BỒ CÂU THỊT - GIỐNG: 0984.874.8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281" y="2375846"/>
            <a:ext cx="2327478" cy="120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Con ốc sên - YouTub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760" y="2375846"/>
            <a:ext cx="2148441" cy="120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Tôm sú | Contom.vn - Website Người nuôi tô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458"/>
            <a:ext cx="2281473" cy="153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Phân biệt cá đuối Manta và cá đuối ó - Kênh Động Vậ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84345"/>
            <a:ext cx="2141107" cy="120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Giá cá lóc (0.5kg/con) - Bảng giá cá lóc đồng, giá cá lóc nuôi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905" y="3644450"/>
            <a:ext cx="1828565" cy="137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26" descr="Lươn đồng Nghệ An – Bác Tôm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469" y="3584345"/>
            <a:ext cx="1209410" cy="120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8" name="Picture 28" descr="Vì sao ăn thịt cóc có thể bị ngộ độc? | Khoẻ đẹp mỗi ngày | Thanh Niê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793755"/>
            <a:ext cx="1653468" cy="120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0" name="Picture 30" descr="A Pen by dungndm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4"/>
          <a:stretch>
            <a:fillRect/>
          </a:stretch>
        </p:blipFill>
        <p:spPr bwMode="auto">
          <a:xfrm>
            <a:off x="5548637" y="3581918"/>
            <a:ext cx="2066089" cy="121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4" name="Picture 34" descr="Con Cò Trắng Lớn Gia Cầm Động Vật - Ảnh miễn phí trên Pixaba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925" y="3585734"/>
            <a:ext cx="1596686" cy="241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6" name="Picture 36" descr="Học “chim cánh cụt” cách thảo luận nhóm hiệu quả - Blue C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467" y="4793755"/>
            <a:ext cx="1717244" cy="120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8" name="Picture 38" descr="Gặp cú mèo là điềm gì ? Đánh số mấy ? Hóa giải ra sao ?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r="14945"/>
          <a:stretch>
            <a:fillRect/>
          </a:stretch>
        </p:blipFill>
        <p:spPr bwMode="auto">
          <a:xfrm>
            <a:off x="7753163" y="930039"/>
            <a:ext cx="1425922" cy="144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0" name="Picture 40" descr="BÀI HỌC NGỌC TRAI – Đỗ Cao Sa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11" y="4793755"/>
            <a:ext cx="1923314" cy="120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2" name="Picture 42" descr="TPHCM: Đang say ngủ, bé gái bị rết cắn nhập viện | Báo Dân trí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266" y="4793755"/>
            <a:ext cx="2289659" cy="120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H" val="20170529210357"/>
  <p:tag name="MH_LIBRARY" val="GRAPHIC"/>
  <p:tag name="MH_ORDER" val="TextBox 3"/>
</p:tagLst>
</file>

<file path=ppt/tags/tag2.xml><?xml version="1.0" encoding="utf-8"?>
<p:tagLst xmlns:p="http://schemas.openxmlformats.org/presentationml/2006/main">
  <p:tag name="MH" val="20170529210357"/>
  <p:tag name="MH_LIBRARY" val="GRAPHIC"/>
  <p:tag name="MH_ORDER" val="Oval 14"/>
</p:tagLst>
</file>

<file path=ppt/tags/tag3.xml><?xml version="1.0" encoding="utf-8"?>
<p:tagLst xmlns:p="http://schemas.openxmlformats.org/presentationml/2006/main">
  <p:tag name="MH" val="20170529210357"/>
  <p:tag name="MH_LIBRARY" val="GRAPHIC"/>
  <p:tag name="MH_ORDER" val="Oval 15"/>
</p:tagLst>
</file>

<file path=ppt/tags/tag4.xml><?xml version="1.0" encoding="utf-8"?>
<p:tagLst xmlns:p="http://schemas.openxmlformats.org/presentationml/2006/main">
  <p:tag name="MH" val="20170529210357"/>
  <p:tag name="MH_LIBRARY" val="GRAPHIC"/>
  <p:tag name="MH_ORDER" val="直接连接符 16"/>
</p:tagLst>
</file>

<file path=ppt/tags/tag5.xml><?xml version="1.0" encoding="utf-8"?>
<p:tagLst xmlns:p="http://schemas.openxmlformats.org/presentationml/2006/main">
  <p:tag name="MH" val="20170529210357"/>
  <p:tag name="MH_LIBRARY" val="GRAPHIC"/>
  <p:tag name="MH_ORDER" val="矩形 4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2251</Words>
  <Application>WPS Presentation</Application>
  <PresentationFormat/>
  <Paragraphs>177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Arial</vt:lpstr>
      <vt:lpstr>SimSun</vt:lpstr>
      <vt:lpstr>Wingdings</vt:lpstr>
      <vt:lpstr>Calibri</vt:lpstr>
      <vt:lpstr>#9Slide03 Swiss Condensed Bold</vt:lpstr>
      <vt:lpstr>Times New Roman</vt:lpstr>
      <vt:lpstr>Symbol</vt:lpstr>
      <vt:lpstr>Microsoft YaHei</vt:lpstr>
      <vt:lpstr>Impact</vt:lpstr>
      <vt:lpstr>#9Slide05 FS Blonde Script</vt:lpstr>
      <vt:lpstr>#9Slide03 Roboto Condensed</vt:lpstr>
      <vt:lpstr>Arial Unicode MS</vt:lpstr>
      <vt:lpstr>Office Theme</vt:lpstr>
      <vt:lpstr>1_Office Theme</vt:lpstr>
      <vt:lpstr>PowerPoint 演示文稿</vt:lpstr>
      <vt:lpstr>PowerPoint 演示文稿</vt:lpstr>
      <vt:lpstr>TRANG BỊ</vt:lpstr>
      <vt:lpstr>II. CÁCH TIẾN HÀNH</vt:lpstr>
      <vt:lpstr>2. Tiến hành quan sát, ghi chép kết quả và hoàn thiện báo cáo thu hoạch.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Phương Thúy Ngô</cp:lastModifiedBy>
  <cp:revision>23</cp:revision>
  <dcterms:created xsi:type="dcterms:W3CDTF">2021-05-03T23:01:00Z</dcterms:created>
  <dcterms:modified xsi:type="dcterms:W3CDTF">2025-02-14T10:06:20Z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E52C61B7ECFA45D0932D90E0AF5CC02B_12</vt:lpwstr>
  </property>
  <property fmtid="{D5CDD505-2E9C-101B-9397-08002B2CF9AE}" pid="3" name="KSOProductBuildVer">
    <vt:lpwstr>1033-12.2.0.19805</vt:lpwstr>
  </property>
</Properties>
</file>