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84" r:id="rId7"/>
    <p:sldId id="283" r:id="rId8"/>
    <p:sldId id="294" r:id="rId9"/>
    <p:sldId id="295" r:id="rId10"/>
    <p:sldId id="264" r:id="rId11"/>
    <p:sldId id="285" r:id="rId12"/>
    <p:sldId id="287" r:id="rId13"/>
    <p:sldId id="288" r:id="rId14"/>
    <p:sldId id="289" r:id="rId15"/>
    <p:sldId id="293" r:id="rId16"/>
    <p:sldId id="297" r:id="rId17"/>
    <p:sldId id="290" r:id="rId18"/>
    <p:sldId id="291" r:id="rId19"/>
    <p:sldId id="292" r:id="rId20"/>
    <p:sldId id="273" r:id="rId21"/>
    <p:sldId id="276" r:id="rId22"/>
    <p:sldId id="274" r:id="rId23"/>
    <p:sldId id="275" r:id="rId24"/>
    <p:sldId id="280" r:id="rId25"/>
    <p:sldId id="279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A7FDFF"/>
    <a:srgbClr val="15142A"/>
    <a:srgbClr val="FAED3B"/>
    <a:srgbClr val="70AD47"/>
    <a:srgbClr val="3CDFE6"/>
    <a:srgbClr val="0C0D0E"/>
    <a:srgbClr val="1F4E79"/>
    <a:srgbClr val="ED7D3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6" autoAdjust="0"/>
    <p:restoredTop sz="95126" autoAdjust="0"/>
  </p:normalViewPr>
  <p:slideViewPr>
    <p:cSldViewPr snapToGrid="0">
      <p:cViewPr varScale="1">
        <p:scale>
          <a:sx n="68" d="100"/>
          <a:sy n="68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4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6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trả lời đúng thì ẤN VÀO HÌNH MÁY MAY</a:t>
            </a:r>
          </a:p>
          <a:p>
            <a:r>
              <a:rPr lang="en-US"/>
              <a:t>HS trả lời sai thì ấn vào THỰC TẾ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7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52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11" Type="http://schemas.openxmlformats.org/officeDocument/2006/relationships/image" Target="../media/image33.emf"/><Relationship Id="rId5" Type="http://schemas.openxmlformats.org/officeDocument/2006/relationships/image" Target="../media/image28.emf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25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slide" Target="slide2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jpeg"/><Relationship Id="rId12" Type="http://schemas.openxmlformats.org/officeDocument/2006/relationships/slide" Target="slide19.xml"/><Relationship Id="rId2" Type="http://schemas.microsoft.com/office/2007/relationships/media" Target="../media/media1.mp4"/><Relationship Id="rId16" Type="http://schemas.openxmlformats.org/officeDocument/2006/relationships/image" Target="../media/image43.png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slide" Target="slide18.xml"/><Relationship Id="rId5" Type="http://schemas.openxmlformats.org/officeDocument/2006/relationships/image" Target="../media/image37.png"/><Relationship Id="rId15" Type="http://schemas.openxmlformats.org/officeDocument/2006/relationships/image" Target="../media/image42.gif"/><Relationship Id="rId10" Type="http://schemas.openxmlformats.org/officeDocument/2006/relationships/slide" Target="slide17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0.png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slide" Target="slide19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jpeg"/><Relationship Id="rId12" Type="http://schemas.openxmlformats.org/officeDocument/2006/relationships/slide" Target="slide18.xml"/><Relationship Id="rId2" Type="http://schemas.microsoft.com/office/2007/relationships/media" Target="../media/media1.mp4"/><Relationship Id="rId16" Type="http://schemas.openxmlformats.org/officeDocument/2006/relationships/image" Target="../media/image43.png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slide" Target="slide17.xml"/><Relationship Id="rId5" Type="http://schemas.openxmlformats.org/officeDocument/2006/relationships/image" Target="../media/image37.png"/><Relationship Id="rId15" Type="http://schemas.openxmlformats.org/officeDocument/2006/relationships/image" Target="../media/image42.gif"/><Relationship Id="rId10" Type="http://schemas.openxmlformats.org/officeDocument/2006/relationships/image" Target="../media/image4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1.png"/><Relationship Id="rId1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slide" Target="slide19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jpeg"/><Relationship Id="rId12" Type="http://schemas.openxmlformats.org/officeDocument/2006/relationships/slide" Target="slide18.xml"/><Relationship Id="rId2" Type="http://schemas.microsoft.com/office/2007/relationships/media" Target="../media/media1.mp4"/><Relationship Id="rId16" Type="http://schemas.openxmlformats.org/officeDocument/2006/relationships/image" Target="../media/image43.png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slide" Target="slide17.xml"/><Relationship Id="rId5" Type="http://schemas.openxmlformats.org/officeDocument/2006/relationships/image" Target="../media/image37.png"/><Relationship Id="rId15" Type="http://schemas.openxmlformats.org/officeDocument/2006/relationships/image" Target="../media/image42.gif"/><Relationship Id="rId10" Type="http://schemas.openxmlformats.org/officeDocument/2006/relationships/image" Target="../media/image4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1.png"/><Relationship Id="rId1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12" Type="http://schemas.openxmlformats.org/officeDocument/2006/relationships/slide" Target="slide20.xml"/><Relationship Id="rId2" Type="http://schemas.microsoft.com/office/2007/relationships/media" Target="../media/media1.mp4"/><Relationship Id="rId16" Type="http://schemas.openxmlformats.org/officeDocument/2006/relationships/image" Target="../media/image43.png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slide" Target="slide19.xml"/><Relationship Id="rId5" Type="http://schemas.openxmlformats.org/officeDocument/2006/relationships/image" Target="../media/image37.png"/><Relationship Id="rId15" Type="http://schemas.openxmlformats.org/officeDocument/2006/relationships/image" Target="../media/image42.gif"/><Relationship Id="rId10" Type="http://schemas.openxmlformats.org/officeDocument/2006/relationships/slide" Target="slide18.xml"/><Relationship Id="rId4" Type="http://schemas.openxmlformats.org/officeDocument/2006/relationships/notesSlide" Target="../notesSlides/notesSlide4.xml"/><Relationship Id="rId9" Type="http://schemas.openxmlformats.org/officeDocument/2006/relationships/slide" Target="slide17.xml"/><Relationship Id="rId1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HÌNH CHỮ NHẬT – HÌNH THOI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viên: Phạm Vũ Lan Trang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UBND QUẬN LONG BIÊN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TRƯỜNG THCS </a:t>
            </a:r>
            <a:r>
              <a:rPr lang="vi-VN" sz="28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NGUYỄN GIA THIỀU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3082903" y="2094255"/>
            <a:ext cx="80844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HÌNH HỌC 6 – CHƯƠNG III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53179" y="172489"/>
            <a:ext cx="6823084" cy="584775"/>
          </a:xfrm>
          <a:prstGeom prst="rect">
            <a:avLst/>
          </a:prstGeom>
          <a:solidFill>
            <a:srgbClr val="A7FD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CHỮ NHẬT – HÌNH THOI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7969" y="1196614"/>
            <a:ext cx="813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Một số hình ảnh về hình chữ nhật trong thực tế: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5" y="2013435"/>
            <a:ext cx="4610100" cy="3457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00" y="1984861"/>
            <a:ext cx="60960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20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53179" y="172489"/>
            <a:ext cx="6823084" cy="584775"/>
          </a:xfrm>
          <a:prstGeom prst="rect">
            <a:avLst/>
          </a:prstGeom>
          <a:solidFill>
            <a:srgbClr val="A7FD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CHỮ NHẬT – HÌNH THOI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7033" y="1196747"/>
            <a:ext cx="816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Một số hình ảnh về hình chữ nhật trong thực tế: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35" y="2028111"/>
            <a:ext cx="5000068" cy="43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79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B7BA195-F4A7-44B1-8E45-0E79ED848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05" y="580302"/>
            <a:ext cx="3392742" cy="568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6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9BEC4FD5-DC72-49AF-BDE6-CF1834C86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547"/>
          <a:stretch/>
        </p:blipFill>
        <p:spPr>
          <a:xfrm>
            <a:off x="633875" y="257482"/>
            <a:ext cx="6337301" cy="116104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90950" y="3159909"/>
            <a:ext cx="1985554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55A1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Dụng cụ:</a:t>
            </a:r>
            <a:endParaRPr lang="vi-VN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6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3015659-9859-4FFA-97E0-E32674AFE2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30"/>
          <a:stretch/>
        </p:blipFill>
        <p:spPr>
          <a:xfrm>
            <a:off x="2962274" y="1584998"/>
            <a:ext cx="7726689" cy="48957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F2DDFC-84B0-43A3-9B30-7661E22A0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011" y="1702255"/>
            <a:ext cx="533980" cy="41366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1DEDE1-7459-4D49-9E14-D37257D60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778" y="1641972"/>
            <a:ext cx="533981" cy="41366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7236178-DC77-4431-B9CC-883540B2A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70" y="116586"/>
            <a:ext cx="3355851" cy="562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1E79D8-61F2-4142-952F-1B6A3DFDCA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7828" y="2001099"/>
            <a:ext cx="2614940" cy="2150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A4A5A8-7C27-4883-A18C-BF154792F16D}"/>
              </a:ext>
            </a:extLst>
          </p:cNvPr>
          <p:cNvSpPr txBox="1"/>
          <p:nvPr/>
        </p:nvSpPr>
        <p:spPr>
          <a:xfrm>
            <a:off x="629990" y="2460549"/>
            <a:ext cx="148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1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922E583-4499-499A-ABF2-D14D67318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02254" y="2018217"/>
            <a:ext cx="3395464" cy="563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B7BA195-F4A7-44B1-8E45-0E79ED848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87" y="98474"/>
            <a:ext cx="3392742" cy="568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4B842C-CC14-4A42-8BFC-23616AE88DE4}"/>
              </a:ext>
            </a:extLst>
          </p:cNvPr>
          <p:cNvSpPr txBox="1"/>
          <p:nvPr/>
        </p:nvSpPr>
        <p:spPr>
          <a:xfrm>
            <a:off x="629990" y="2983769"/>
            <a:ext cx="148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</a:t>
            </a:r>
            <a:r>
              <a:rPr lang="en-US" sz="2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1A55EA-000A-4F5F-AC5C-0D74A1A1F3ED}"/>
              </a:ext>
            </a:extLst>
          </p:cNvPr>
          <p:cNvSpPr txBox="1"/>
          <p:nvPr/>
        </p:nvSpPr>
        <p:spPr>
          <a:xfrm>
            <a:off x="608064" y="3506989"/>
            <a:ext cx="148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6CAA18-91F4-4245-8580-219707CB5388}"/>
              </a:ext>
            </a:extLst>
          </p:cNvPr>
          <p:cNvSpPr txBox="1"/>
          <p:nvPr/>
        </p:nvSpPr>
        <p:spPr>
          <a:xfrm>
            <a:off x="629991" y="4030209"/>
            <a:ext cx="148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</a:t>
            </a:r>
            <a:r>
              <a:rPr lang="en-US" sz="2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4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81F6A46-48B7-4A96-83D0-5D26EF17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147" y="5412704"/>
            <a:ext cx="1733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90E4C1-2EB8-4A8B-9B5B-8195ABF483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6877" y="5554982"/>
            <a:ext cx="3059403" cy="565861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4BC4A01-035E-4310-8A2F-56D0C02A5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53" y="4146524"/>
            <a:ext cx="14954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4E138F1-B02A-4156-8CA5-0A9AC7D8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713" y="3103039"/>
            <a:ext cx="17716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9E0917A-82DF-42A3-8587-5F6FD66E17EA}"/>
              </a:ext>
            </a:extLst>
          </p:cNvPr>
          <p:cNvSpPr txBox="1"/>
          <p:nvPr/>
        </p:nvSpPr>
        <p:spPr>
          <a:xfrm>
            <a:off x="20597" y="6496576"/>
            <a:ext cx="5256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ảnh thước Eke bản quyền của thầy </a:t>
            </a:r>
            <a:r>
              <a:rPr lang="en-US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 Huy.</a:t>
            </a:r>
          </a:p>
          <a:p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9553" y="5665295"/>
            <a:ext cx="66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6cm</a:t>
            </a:r>
          </a:p>
        </p:txBody>
      </p:sp>
      <p:sp>
        <p:nvSpPr>
          <p:cNvPr id="24" name="TextBox 23"/>
          <p:cNvSpPr txBox="1"/>
          <p:nvPr/>
        </p:nvSpPr>
        <p:spPr>
          <a:xfrm rot="5400000">
            <a:off x="5114592" y="3733245"/>
            <a:ext cx="66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9cm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6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9BEC4FD5-DC72-49AF-BDE6-CF1834C868E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-1" b="1547"/>
          <a:stretch/>
        </p:blipFill>
        <p:spPr>
          <a:xfrm>
            <a:off x="633875" y="257482"/>
            <a:ext cx="6337301" cy="1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91 -0.00394 L 0.20105 3.7037E-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5 0.02083 L 0.02369 -0.4981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008 0.17246 L -0.12565 -0.343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5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2786 -0.34375 L -0.13489 -0.3437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1" grpId="0"/>
      <p:bldP spid="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53179" y="172489"/>
            <a:ext cx="6823084" cy="584775"/>
          </a:xfrm>
          <a:prstGeom prst="rect">
            <a:avLst/>
          </a:prstGeom>
          <a:solidFill>
            <a:srgbClr val="A7FD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CHỮ NHẬT – HÌNH THOI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7100" y="898181"/>
            <a:ext cx="865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Vẽ hình chữ nhật ABCD biết AB = 6cm và AD = 9cm.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633" y="1421401"/>
            <a:ext cx="97029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u="sng" dirty="0"/>
              <a:t>Bước 1: </a:t>
            </a:r>
            <a:r>
              <a:rPr lang="vi-VN" sz="2800" dirty="0"/>
              <a:t>Vẽ đoạn thẳng AB dài 6cm.</a:t>
            </a:r>
          </a:p>
          <a:p>
            <a:pPr>
              <a:lnSpc>
                <a:spcPct val="150000"/>
              </a:lnSpc>
            </a:pPr>
            <a:r>
              <a:rPr lang="vi-VN" sz="2800" b="1" u="sng" dirty="0"/>
              <a:t>Bước 2: </a:t>
            </a:r>
          </a:p>
          <a:p>
            <a:pPr>
              <a:lnSpc>
                <a:spcPct val="150000"/>
              </a:lnSpc>
            </a:pPr>
            <a:r>
              <a:rPr lang="vi-VN" sz="2800" dirty="0"/>
              <a:t>- Đặt đỉnh góc vuông của ê ke trùng với điểm A 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800" dirty="0"/>
              <a:t>Một cạnh của ê ke nằm trên AB.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800" dirty="0"/>
              <a:t>Vẽ theo cạnh kia của ê ke đoạn thẳng AD dài 9cm.</a:t>
            </a:r>
          </a:p>
          <a:p>
            <a:pPr>
              <a:lnSpc>
                <a:spcPct val="150000"/>
              </a:lnSpc>
            </a:pPr>
            <a:r>
              <a:rPr lang="vi-VN" sz="2800" b="1" u="sng" dirty="0"/>
              <a:t>Bước 3:</a:t>
            </a:r>
            <a:r>
              <a:rPr lang="vi-VN" sz="2800" dirty="0"/>
              <a:t> Làm tương tự bước 2 để có đoạn thẳng BC dài 9cm.</a:t>
            </a:r>
          </a:p>
          <a:p>
            <a:pPr>
              <a:lnSpc>
                <a:spcPct val="150000"/>
              </a:lnSpc>
            </a:pPr>
            <a:r>
              <a:rPr lang="vi-VN" sz="2800" b="1" u="sng" dirty="0"/>
              <a:t>Bước 4: </a:t>
            </a:r>
            <a:r>
              <a:rPr lang="vi-VN" sz="2800" dirty="0"/>
              <a:t>Vẽ đoạn thẳng CD</a:t>
            </a:r>
          </a:p>
        </p:txBody>
      </p:sp>
    </p:spTree>
    <p:extLst>
      <p:ext uri="{BB962C8B-B14F-4D97-AF65-F5344CB8AC3E}">
        <p14:creationId xmlns:p14="http://schemas.microsoft.com/office/powerpoint/2010/main" val="1520204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53179" y="172489"/>
            <a:ext cx="6823084" cy="584775"/>
          </a:xfrm>
          <a:prstGeom prst="rect">
            <a:avLst/>
          </a:prstGeom>
          <a:solidFill>
            <a:srgbClr val="A7FD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CHỮ NHẬT – HÌNH THOI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8843" y="1859375"/>
            <a:ext cx="865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Vẽ hình chữ nhật EGHI biết EG = 4cm và EI = 3cm.</a:t>
            </a:r>
          </a:p>
        </p:txBody>
      </p:sp>
    </p:spTree>
    <p:extLst>
      <p:ext uri="{BB962C8B-B14F-4D97-AF65-F5344CB8AC3E}">
        <p14:creationId xmlns:p14="http://schemas.microsoft.com/office/powerpoint/2010/main" val="732152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53179" y="172489"/>
            <a:ext cx="6823084" cy="584775"/>
          </a:xfrm>
          <a:prstGeom prst="rect">
            <a:avLst/>
          </a:prstGeom>
          <a:solidFill>
            <a:srgbClr val="A7FD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CHỮ NHẬT – HÌNH THOI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74" y="2415480"/>
            <a:ext cx="8652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Hình chữ nhật ABCD có AB = a, AD = b.</a:t>
            </a:r>
          </a:p>
          <a:p>
            <a:pPr>
              <a:lnSpc>
                <a:spcPct val="150000"/>
              </a:lnSpc>
            </a:pPr>
            <a:r>
              <a:rPr lang="vi-VN" sz="2800" dirty="0"/>
              <a:t>Chu vi hình chữ nhật: C = ...........</a:t>
            </a:r>
          </a:p>
          <a:p>
            <a:pPr>
              <a:lnSpc>
                <a:spcPct val="150000"/>
              </a:lnSpc>
            </a:pPr>
            <a:r>
              <a:rPr lang="vi-VN" sz="2800" dirty="0"/>
              <a:t>Diện tích hình chữ nhật: S = .........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179" y="2331139"/>
            <a:ext cx="3164226" cy="2002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67741" y="2968919"/>
            <a:ext cx="143500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2(a + b)</a:t>
            </a:r>
          </a:p>
        </p:txBody>
      </p:sp>
      <p:sp>
        <p:nvSpPr>
          <p:cNvPr id="9" name="Rectangle 8"/>
          <p:cNvSpPr/>
          <p:nvPr/>
        </p:nvSpPr>
        <p:spPr>
          <a:xfrm>
            <a:off x="5447128" y="3625377"/>
            <a:ext cx="585417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825960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7701" y="542416"/>
            <a:ext cx="63907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"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Cho hình chữ nhật ABCD có: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AB = a(cm), AD = b(cm).</a:t>
            </a:r>
          </a:p>
          <a:p>
            <a:pPr algn="just"/>
            <a:endParaRPr lang="en-US" sz="1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	</a:t>
            </a:r>
            <a:endParaRPr lang="en-US" sz="3200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6893C64-7B6D-4758-A07B-72940896F5F6}"/>
              </a:ext>
            </a:extLst>
          </p:cNvPr>
          <p:cNvGrpSpPr/>
          <p:nvPr/>
        </p:nvGrpSpPr>
        <p:grpSpPr>
          <a:xfrm>
            <a:off x="439649" y="2575083"/>
            <a:ext cx="8941582" cy="3698546"/>
            <a:chOff x="1432860" y="490127"/>
            <a:chExt cx="8884620" cy="3163580"/>
          </a:xfrm>
          <a:blipFill dpi="0" rotWithShape="1">
            <a:blip r:embed="rId7"/>
            <a:srcRect/>
            <a:tile tx="0" ty="-57150" sx="100000" sy="100000" flip="none" algn="tl"/>
          </a:blipFill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4FF967-4AC6-48FA-A4BE-9F59040F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A9A1B4-A0DE-44B4-97C9-C4C580B0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EECCB-41B1-4C54-B558-0EF73EDB00C0}"/>
              </a:ext>
            </a:extLst>
          </p:cNvPr>
          <p:cNvSpPr/>
          <p:nvPr/>
        </p:nvSpPr>
        <p:spPr>
          <a:xfrm>
            <a:off x="1160018" y="2791175"/>
            <a:ext cx="7597498" cy="1361749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 a = 6(cm), b = 9(cm). Chu vi hình chữ nhật ABCD là: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E2F699-CECF-4651-A7FD-F0FE6468499E}"/>
              </a:ext>
            </a:extLst>
          </p:cNvPr>
          <p:cNvSpPr/>
          <p:nvPr/>
        </p:nvSpPr>
        <p:spPr>
          <a:xfrm>
            <a:off x="1258492" y="4534054"/>
            <a:ext cx="3435380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15(cm)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D286A7-C544-435B-8936-BFA035CE71F3}"/>
              </a:ext>
            </a:extLst>
          </p:cNvPr>
          <p:cNvSpPr/>
          <p:nvPr/>
        </p:nvSpPr>
        <p:spPr>
          <a:xfrm>
            <a:off x="5879670" y="4463714"/>
            <a:ext cx="3435380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18(cm)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2F75EC-BDC7-4CAD-A2A9-990C47AE2714}"/>
              </a:ext>
            </a:extLst>
          </p:cNvPr>
          <p:cNvSpPr/>
          <p:nvPr/>
        </p:nvSpPr>
        <p:spPr>
          <a:xfrm>
            <a:off x="1395905" y="5420072"/>
            <a:ext cx="3435380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30(cm)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3EC2F4-EBBA-42F3-9CEB-93CB1CAB88AD}"/>
              </a:ext>
            </a:extLst>
          </p:cNvPr>
          <p:cNvSpPr/>
          <p:nvPr/>
        </p:nvSpPr>
        <p:spPr>
          <a:xfrm>
            <a:off x="5879669" y="5375121"/>
            <a:ext cx="3435380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54(cm)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2C233-CCB8-416C-A4D2-B6F6107C7B1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1863"/>
          <a:stretch/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4" name="Rectangle 3">
            <a:hlinkClick r:id="rId10" action="ppaction://hlinksldjump"/>
            <a:extLst>
              <a:ext uri="{FF2B5EF4-FFF2-40B4-BE49-F238E27FC236}">
                <a16:creationId xmlns:a16="http://schemas.microsoft.com/office/drawing/2014/main" id="{9E91B55A-8317-485F-B493-B852C56DD2BF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</a:p>
        </p:txBody>
      </p:sp>
      <p:sp>
        <p:nvSpPr>
          <p:cNvPr id="18" name="Rectangle 17">
            <a:hlinkClick r:id="rId11" action="ppaction://hlinksldjump"/>
            <a:extLst>
              <a:ext uri="{FF2B5EF4-FFF2-40B4-BE49-F238E27FC236}">
                <a16:creationId xmlns:a16="http://schemas.microsoft.com/office/drawing/2014/main" id="{8B69B7A7-2DCD-4FA1-9EE4-CDAE036C1551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19" name="Rectangle 18">
            <a:hlinkClick r:id="rId12" action="ppaction://hlinksldjump"/>
            <a:extLst>
              <a:ext uri="{FF2B5EF4-FFF2-40B4-BE49-F238E27FC236}">
                <a16:creationId xmlns:a16="http://schemas.microsoft.com/office/drawing/2014/main" id="{7CF36AC4-609B-4F2B-AC90-ABD9778C61F2}"/>
              </a:ext>
            </a:extLst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3</a:t>
            </a:r>
          </a:p>
        </p:txBody>
      </p:sp>
      <p:sp>
        <p:nvSpPr>
          <p:cNvPr id="20" name="Rectangle 19">
            <a:hlinkClick r:id="rId13" action="ppaction://hlinksldjump"/>
            <a:extLst>
              <a:ext uri="{FF2B5EF4-FFF2-40B4-BE49-F238E27FC236}">
                <a16:creationId xmlns:a16="http://schemas.microsoft.com/office/drawing/2014/main" id="{1D07E247-F2BE-4AC6-96CA-0A467E9B3763}"/>
              </a:ext>
            </a:extLst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4</a:t>
            </a:r>
          </a:p>
        </p:txBody>
      </p:sp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405479" y="4599293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8" name="Picture 7" descr="A group of stuffed animals&#10;&#10;Description automatically generated with low confidence">
            <a:extLst>
              <a:ext uri="{FF2B5EF4-FFF2-40B4-BE49-F238E27FC236}">
                <a16:creationId xmlns:a16="http://schemas.microsoft.com/office/drawing/2014/main" id="{0B3F91F6-7279-41DA-89E7-24F3DD7F56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58251" y="5388829"/>
            <a:ext cx="593241" cy="58088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6344" y="4601762"/>
            <a:ext cx="657057" cy="5164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51965" y="4585798"/>
            <a:ext cx="657057" cy="5164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51964" y="5511893"/>
            <a:ext cx="657057" cy="5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36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6893C64-7B6D-4758-A07B-72940896F5F6}"/>
              </a:ext>
            </a:extLst>
          </p:cNvPr>
          <p:cNvGrpSpPr/>
          <p:nvPr/>
        </p:nvGrpSpPr>
        <p:grpSpPr>
          <a:xfrm>
            <a:off x="189861" y="2575083"/>
            <a:ext cx="9635770" cy="3698546"/>
            <a:chOff x="1432860" y="490127"/>
            <a:chExt cx="8884620" cy="3163580"/>
          </a:xfrm>
          <a:blipFill dpi="0" rotWithShape="1">
            <a:blip r:embed="rId7"/>
            <a:srcRect/>
            <a:tile tx="0" ty="-57150" sx="100000" sy="100000" flip="none" algn="tl"/>
          </a:blipFill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4FF967-4AC6-48FA-A4BE-9F59040F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A9A1B4-A0DE-44B4-97C9-C4C580B0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EECCB-41B1-4C54-B558-0EF73EDB00C0}"/>
              </a:ext>
            </a:extLst>
          </p:cNvPr>
          <p:cNvSpPr/>
          <p:nvPr/>
        </p:nvSpPr>
        <p:spPr>
          <a:xfrm>
            <a:off x="910229" y="2791175"/>
            <a:ext cx="8187337" cy="1361749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 a = 8(cm), b = 6(cm). Diện tích hình chữ nhật là: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E2F699-CECF-4651-A7FD-F0FE6468499E}"/>
              </a:ext>
            </a:extLst>
          </p:cNvPr>
          <p:cNvSpPr/>
          <p:nvPr/>
        </p:nvSpPr>
        <p:spPr>
          <a:xfrm>
            <a:off x="1008703" y="4534054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14(cm</a:t>
            </a:r>
            <a:r>
              <a:rPr lang="en-US" sz="24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D286A7-C544-435B-8936-BFA035CE71F3}"/>
              </a:ext>
            </a:extLst>
          </p:cNvPr>
          <p:cNvSpPr/>
          <p:nvPr/>
        </p:nvSpPr>
        <p:spPr>
          <a:xfrm>
            <a:off x="945604" y="5420922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28(cm</a:t>
            </a:r>
            <a:r>
              <a:rPr lang="en-US" sz="24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2F75EC-BDC7-4CAD-A2A9-990C47AE2714}"/>
              </a:ext>
            </a:extLst>
          </p:cNvPr>
          <p:cNvSpPr/>
          <p:nvPr/>
        </p:nvSpPr>
        <p:spPr>
          <a:xfrm>
            <a:off x="5541989" y="4490892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48(cm</a:t>
            </a:r>
            <a:r>
              <a:rPr lang="en-US" sz="24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3EC2F4-EBBA-42F3-9CEB-93CB1CAB88AD}"/>
              </a:ext>
            </a:extLst>
          </p:cNvPr>
          <p:cNvSpPr/>
          <p:nvPr/>
        </p:nvSpPr>
        <p:spPr>
          <a:xfrm>
            <a:off x="5637853" y="5420922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24(cm</a:t>
            </a:r>
            <a:r>
              <a:rPr lang="en-US" sz="24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25479" y="5067300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586BE3-ECEB-47A2-9946-2291AB92985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1863"/>
          <a:stretch/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33" name="Rectangle 32">
            <a:hlinkClick r:id="rId11" action="ppaction://hlinksldjump"/>
            <a:extLst>
              <a:ext uri="{FF2B5EF4-FFF2-40B4-BE49-F238E27FC236}">
                <a16:creationId xmlns:a16="http://schemas.microsoft.com/office/drawing/2014/main" id="{620563D4-D516-4DDD-816E-8579047BF6FE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</a:p>
        </p:txBody>
      </p:sp>
      <p:sp>
        <p:nvSpPr>
          <p:cNvPr id="34" name="Rectangle 33">
            <a:hlinkClick r:id="rId12" action="ppaction://hlinksldjump"/>
            <a:extLst>
              <a:ext uri="{FF2B5EF4-FFF2-40B4-BE49-F238E27FC236}">
                <a16:creationId xmlns:a16="http://schemas.microsoft.com/office/drawing/2014/main" id="{5E516ED1-9CF8-4BF5-8709-69FF9F8E39A3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35" name="Rectangle 34">
            <a:hlinkClick r:id="rId13" action="ppaction://hlinksldjump"/>
            <a:extLst>
              <a:ext uri="{FF2B5EF4-FFF2-40B4-BE49-F238E27FC236}">
                <a16:creationId xmlns:a16="http://schemas.microsoft.com/office/drawing/2014/main" id="{4122F209-2247-4A4E-B865-14E17194DC77}"/>
              </a:ext>
            </a:extLst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3</a:t>
            </a:r>
          </a:p>
        </p:txBody>
      </p:sp>
      <p:sp>
        <p:nvSpPr>
          <p:cNvPr id="36" name="Rectangle 35">
            <a:hlinkClick r:id="rId14" action="ppaction://hlinksldjump"/>
            <a:extLst>
              <a:ext uri="{FF2B5EF4-FFF2-40B4-BE49-F238E27FC236}">
                <a16:creationId xmlns:a16="http://schemas.microsoft.com/office/drawing/2014/main" id="{3F402FE5-C810-4457-A8A6-390E114D837C}"/>
              </a:ext>
            </a:extLst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4</a:t>
            </a:r>
          </a:p>
        </p:txBody>
      </p:sp>
      <p:pic>
        <p:nvPicPr>
          <p:cNvPr id="38" name="Picture 37" descr="A group of stuffed animals&#10;&#10;Description automatically generated with low confidence">
            <a:extLst>
              <a:ext uri="{FF2B5EF4-FFF2-40B4-BE49-F238E27FC236}">
                <a16:creationId xmlns:a16="http://schemas.microsoft.com/office/drawing/2014/main" id="{0B3F91F6-7279-41DA-89E7-24F3DD7F56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44236" y="4514630"/>
            <a:ext cx="593241" cy="5808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2005" y="5440602"/>
            <a:ext cx="657057" cy="51647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40063" y="5466832"/>
            <a:ext cx="657057" cy="5164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5977" y="4563751"/>
            <a:ext cx="657057" cy="51647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7701" y="542416"/>
            <a:ext cx="63907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"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Cho hình chữ nhật ABCD có: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AB = a(cm), AD = b(cm).</a:t>
            </a:r>
          </a:p>
          <a:p>
            <a:pPr algn="just"/>
            <a:endParaRPr lang="en-US" sz="1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	</a:t>
            </a:r>
            <a:endParaRPr 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92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6893C64-7B6D-4758-A07B-72940896F5F6}"/>
              </a:ext>
            </a:extLst>
          </p:cNvPr>
          <p:cNvGrpSpPr/>
          <p:nvPr/>
        </p:nvGrpSpPr>
        <p:grpSpPr>
          <a:xfrm>
            <a:off x="233947" y="2656523"/>
            <a:ext cx="9635770" cy="3698546"/>
            <a:chOff x="1432860" y="490127"/>
            <a:chExt cx="8884620" cy="3163580"/>
          </a:xfrm>
          <a:blipFill dpi="0" rotWithShape="1">
            <a:blip r:embed="rId7"/>
            <a:srcRect/>
            <a:tile tx="0" ty="-57150" sx="100000" sy="100000" flip="none" algn="tl"/>
          </a:blipFill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4FF967-4AC6-48FA-A4BE-9F59040F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A9A1B4-A0DE-44B4-97C9-C4C580B0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EECCB-41B1-4C54-B558-0EF73EDB00C0}"/>
              </a:ext>
            </a:extLst>
          </p:cNvPr>
          <p:cNvSpPr/>
          <p:nvPr/>
        </p:nvSpPr>
        <p:spPr>
          <a:xfrm>
            <a:off x="954315" y="2872615"/>
            <a:ext cx="8187337" cy="1361749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 chu vi hình chữ nhật là 28(cm), hiệu của b và a là 10cm. Khi đó độ dài a và b lần lượt là: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E2F699-CECF-4651-A7FD-F0FE6468499E}"/>
              </a:ext>
            </a:extLst>
          </p:cNvPr>
          <p:cNvSpPr/>
          <p:nvPr/>
        </p:nvSpPr>
        <p:spPr>
          <a:xfrm>
            <a:off x="1052789" y="4615494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19; 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D286A7-C544-435B-8936-BFA035CE71F3}"/>
              </a:ext>
            </a:extLst>
          </p:cNvPr>
          <p:cNvSpPr/>
          <p:nvPr/>
        </p:nvSpPr>
        <p:spPr>
          <a:xfrm>
            <a:off x="5673967" y="4545154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2; 12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2F75EC-BDC7-4CAD-A2A9-990C47AE2714}"/>
              </a:ext>
            </a:extLst>
          </p:cNvPr>
          <p:cNvSpPr/>
          <p:nvPr/>
        </p:nvSpPr>
        <p:spPr>
          <a:xfrm>
            <a:off x="5702541" y="5502045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12;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3EC2F4-EBBA-42F3-9CEB-93CB1CAB88AD}"/>
              </a:ext>
            </a:extLst>
          </p:cNvPr>
          <p:cNvSpPr/>
          <p:nvPr/>
        </p:nvSpPr>
        <p:spPr>
          <a:xfrm>
            <a:off x="1005164" y="5502045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9; 19</a:t>
            </a:r>
          </a:p>
        </p:txBody>
      </p:sp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25479" y="5067300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464AD-41AE-4C38-A501-DACBE37B6AC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1863"/>
          <a:stretch/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33" name="Rectangle 32">
            <a:hlinkClick r:id="rId11" action="ppaction://hlinksldjump"/>
            <a:extLst>
              <a:ext uri="{FF2B5EF4-FFF2-40B4-BE49-F238E27FC236}">
                <a16:creationId xmlns:a16="http://schemas.microsoft.com/office/drawing/2014/main" id="{9AC5DAA1-D054-4EA2-8E33-72724894C5AB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</a:p>
        </p:txBody>
      </p:sp>
      <p:sp>
        <p:nvSpPr>
          <p:cNvPr id="34" name="Rectangle 33">
            <a:hlinkClick r:id="rId12" action="ppaction://hlinksldjump"/>
            <a:extLst>
              <a:ext uri="{FF2B5EF4-FFF2-40B4-BE49-F238E27FC236}">
                <a16:creationId xmlns:a16="http://schemas.microsoft.com/office/drawing/2014/main" id="{49E4CE87-5EFE-452B-932F-03741B25706B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35" name="Rectangle 34">
            <a:hlinkClick r:id="rId13" action="ppaction://hlinksldjump"/>
            <a:extLst>
              <a:ext uri="{FF2B5EF4-FFF2-40B4-BE49-F238E27FC236}">
                <a16:creationId xmlns:a16="http://schemas.microsoft.com/office/drawing/2014/main" id="{7EC8AFFF-D435-4478-82D1-209020B964BA}"/>
              </a:ext>
            </a:extLst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3</a:t>
            </a:r>
          </a:p>
        </p:txBody>
      </p:sp>
      <p:sp>
        <p:nvSpPr>
          <p:cNvPr id="36" name="Rectangle 35">
            <a:hlinkClick r:id="rId14" action="ppaction://hlinksldjump"/>
            <a:extLst>
              <a:ext uri="{FF2B5EF4-FFF2-40B4-BE49-F238E27FC236}">
                <a16:creationId xmlns:a16="http://schemas.microsoft.com/office/drawing/2014/main" id="{DDA29C8C-94F7-4926-B657-11FA7DB9BE65}"/>
              </a:ext>
            </a:extLst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4</a:t>
            </a:r>
          </a:p>
        </p:txBody>
      </p:sp>
      <p:pic>
        <p:nvPicPr>
          <p:cNvPr id="39" name="Picture 38" descr="A group of stuffed animals&#10;&#10;Description automatically generated with low confidence">
            <a:extLst>
              <a:ext uri="{FF2B5EF4-FFF2-40B4-BE49-F238E27FC236}">
                <a16:creationId xmlns:a16="http://schemas.microsoft.com/office/drawing/2014/main" id="{0B3F91F6-7279-41DA-89E7-24F3DD7F56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41846" y="5502045"/>
            <a:ext cx="593241" cy="5808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2005" y="5508842"/>
            <a:ext cx="657057" cy="5164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41846" y="4601221"/>
            <a:ext cx="657057" cy="51647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5977" y="4563751"/>
            <a:ext cx="657057" cy="51647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7701" y="542416"/>
            <a:ext cx="63907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"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Cho hình chữ nhật ABCD có: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AB = a(cm), AD = b(cm).</a:t>
            </a:r>
          </a:p>
          <a:p>
            <a:pPr algn="just"/>
            <a:endParaRPr lang="en-US" sz="1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	</a:t>
            </a:r>
            <a:endParaRPr 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83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65" y="2226366"/>
            <a:ext cx="5247861" cy="42415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97336" y="2968536"/>
            <a:ext cx="6096000" cy="25304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1) Tam giác cân.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2) Hình chữ nhật.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3) Hình vuông.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4) Hình thoi.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5) Lục giác đều.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4313" y="860300"/>
            <a:ext cx="8154283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Nội dung: </a:t>
            </a:r>
            <a:r>
              <a:rPr lang="vi-VN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 các hình sau vào tên của chúng.</a:t>
            </a:r>
            <a:br>
              <a:rPr lang="vi-VN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vi-VN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Thời gian: 1 phút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619" y="2270015"/>
            <a:ext cx="2012224" cy="19338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712" y="2260898"/>
            <a:ext cx="2186609" cy="208626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230" y="-50538"/>
            <a:ext cx="297561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25479" y="5067300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C7F825-9030-4692-B0BA-A764D4F88F7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1863"/>
          <a:stretch/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31" name="Rectangle 30">
            <a:hlinkClick r:id="rId9" action="ppaction://hlinksldjump"/>
            <a:extLst>
              <a:ext uri="{FF2B5EF4-FFF2-40B4-BE49-F238E27FC236}">
                <a16:creationId xmlns:a16="http://schemas.microsoft.com/office/drawing/2014/main" id="{F5550DAA-C30B-4E44-98CF-4F5DB9DF47D4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</a:p>
        </p:txBody>
      </p:sp>
      <p:sp>
        <p:nvSpPr>
          <p:cNvPr id="35" name="Rectangle 34">
            <a:hlinkClick r:id="rId10" action="ppaction://hlinksldjump"/>
            <a:extLst>
              <a:ext uri="{FF2B5EF4-FFF2-40B4-BE49-F238E27FC236}">
                <a16:creationId xmlns:a16="http://schemas.microsoft.com/office/drawing/2014/main" id="{81227AD9-BC5A-485B-9424-99CBBD537F66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36" name="Rectangle 35">
            <a:hlinkClick r:id="rId11" action="ppaction://hlinksldjump"/>
            <a:extLst>
              <a:ext uri="{FF2B5EF4-FFF2-40B4-BE49-F238E27FC236}">
                <a16:creationId xmlns:a16="http://schemas.microsoft.com/office/drawing/2014/main" id="{79E09E7F-E350-417A-B671-BC5E9F13F307}"/>
              </a:ext>
            </a:extLst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3</a:t>
            </a:r>
          </a:p>
        </p:txBody>
      </p:sp>
      <p:sp>
        <p:nvSpPr>
          <p:cNvPr id="37" name="Rectangle 36">
            <a:hlinkClick r:id="rId12" action="ppaction://hlinksldjump"/>
            <a:extLst>
              <a:ext uri="{FF2B5EF4-FFF2-40B4-BE49-F238E27FC236}">
                <a16:creationId xmlns:a16="http://schemas.microsoft.com/office/drawing/2014/main" id="{A18D4A07-D8E7-4996-B346-9C9F7803A39C}"/>
              </a:ext>
            </a:extLst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4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6893C64-7B6D-4758-A07B-72940896F5F6}"/>
              </a:ext>
            </a:extLst>
          </p:cNvPr>
          <p:cNvGrpSpPr/>
          <p:nvPr/>
        </p:nvGrpSpPr>
        <p:grpSpPr>
          <a:xfrm>
            <a:off x="233949" y="2809942"/>
            <a:ext cx="9635770" cy="3698546"/>
            <a:chOff x="1432860" y="490127"/>
            <a:chExt cx="8884620" cy="3163580"/>
          </a:xfrm>
          <a:blipFill dpi="0" rotWithShape="1">
            <a:blip r:embed="rId13"/>
            <a:srcRect/>
            <a:tile tx="0" ty="-57150" sx="100000" sy="100000" flip="none" algn="tl"/>
          </a:blipFill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74FF967-4AC6-48FA-A4BE-9F59040F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EA9A1B4-A0DE-44B4-97C9-C4C580B0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0DAEECCB-41B1-4C54-B558-0EF73EDB00C0}"/>
              </a:ext>
            </a:extLst>
          </p:cNvPr>
          <p:cNvSpPr/>
          <p:nvPr/>
        </p:nvSpPr>
        <p:spPr>
          <a:xfrm>
            <a:off x="954317" y="3026034"/>
            <a:ext cx="8187337" cy="1361749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 a = 6(cm); b = 10(cm). Khi đó hiệu giữa diện tích và chu vi của hình chữ nhật là: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E2F699-CECF-4651-A7FD-F0FE6468499E}"/>
              </a:ext>
            </a:extLst>
          </p:cNvPr>
          <p:cNvSpPr/>
          <p:nvPr/>
        </p:nvSpPr>
        <p:spPr>
          <a:xfrm>
            <a:off x="1052791" y="4768913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D286A7-C544-435B-8936-BFA035CE71F3}"/>
              </a:ext>
            </a:extLst>
          </p:cNvPr>
          <p:cNvSpPr/>
          <p:nvPr/>
        </p:nvSpPr>
        <p:spPr>
          <a:xfrm>
            <a:off x="5673969" y="4698573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2F75EC-BDC7-4CAD-A2A9-990C47AE2714}"/>
              </a:ext>
            </a:extLst>
          </p:cNvPr>
          <p:cNvSpPr/>
          <p:nvPr/>
        </p:nvSpPr>
        <p:spPr>
          <a:xfrm>
            <a:off x="5702543" y="5655464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vi-V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3EC2F4-EBBA-42F3-9CEB-93CB1CAB88AD}"/>
              </a:ext>
            </a:extLst>
          </p:cNvPr>
          <p:cNvSpPr/>
          <p:nvPr/>
        </p:nvSpPr>
        <p:spPr>
          <a:xfrm>
            <a:off x="1005166" y="5655464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7701" y="542416"/>
            <a:ext cx="63907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"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Cho hình chữ nhật ABCD có: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AB = a(cm), AD = b(cm).</a:t>
            </a:r>
          </a:p>
          <a:p>
            <a:pPr algn="just"/>
            <a:endParaRPr lang="en-US" sz="1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	</a:t>
            </a:r>
            <a:endParaRPr lang="en-US" sz="3200" i="1" dirty="0">
              <a:solidFill>
                <a:srgbClr val="C00000"/>
              </a:solidFill>
            </a:endParaRPr>
          </a:p>
        </p:txBody>
      </p:sp>
      <p:pic>
        <p:nvPicPr>
          <p:cNvPr id="48" name="Picture 47" descr="A group of stuffed animals&#10;&#10;Description automatically generated with low confidence">
            <a:extLst>
              <a:ext uri="{FF2B5EF4-FFF2-40B4-BE49-F238E27FC236}">
                <a16:creationId xmlns:a16="http://schemas.microsoft.com/office/drawing/2014/main" id="{0B3F91F6-7279-41DA-89E7-24F3DD7F56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41846" y="5747709"/>
            <a:ext cx="593241" cy="58088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2005" y="5754506"/>
            <a:ext cx="657057" cy="51647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41846" y="4846885"/>
            <a:ext cx="657057" cy="51647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5977" y="4809415"/>
            <a:ext cx="657057" cy="5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41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05638" y="882149"/>
            <a:ext cx="652229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vi-VN" sz="25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vi-VN" sz="2500" b="1" i="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Kích thước, tỷ lệ lá cờ Việt Nam</a:t>
            </a:r>
            <a:endParaRPr lang="vi-VN" sz="2500" b="0" i="0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5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</a:t>
            </a:r>
            <a:r>
              <a:rPr lang="vi-VN" sz="2500" b="0" i="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Cờ đỏ sao vàng được xuất hiện lần đầu vào năm 1940 và chính thức trở thành quốc kỳ cho nước Việt Nam vào năm 1945. </a:t>
            </a:r>
            <a:endParaRPr lang="en-US" sz="2500" b="0" i="0" dirty="0">
              <a:solidFill>
                <a:srgbClr val="000000"/>
              </a:solidFill>
              <a:effectLst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5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2500" b="0" i="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Lá cờ Việt Nam có hình chữ nhật, chiều rộng bằng 2/3 chiều dài. </a:t>
            </a:r>
            <a:endParaRPr lang="en-US" sz="2500" b="0" i="0" dirty="0">
              <a:solidFill>
                <a:srgbClr val="000000"/>
              </a:solidFill>
              <a:effectLst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5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2500" b="0" i="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Ngôi sao năm cánh đặt giữa lá cờ với bán kính bằng 1/5 chiều dài lá cờ. Từ đỉnh cánh này đến đỉnh cánh kia là một đường thẳng, cánh không bầu, một cánh sao có trục vuông với chiều dài lá cờ. </a:t>
            </a:r>
          </a:p>
          <a:p>
            <a:pPr algn="just"/>
            <a:r>
              <a:rPr lang="en-US" sz="2500" b="1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* Hãy tính diện tích của lá cờ biết chu vi của lá cờ bằng 50(m).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EF5CB5-1922-441A-B0C8-4FF3DC086B1B}"/>
              </a:ext>
            </a:extLst>
          </p:cNvPr>
          <p:cNvSpPr/>
          <p:nvPr/>
        </p:nvSpPr>
        <p:spPr>
          <a:xfrm>
            <a:off x="7208684" y="1917346"/>
            <a:ext cx="4572000" cy="27887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BFBD91E4-EF44-4AF6-8D92-CCF61BF3AC92}"/>
              </a:ext>
            </a:extLst>
          </p:cNvPr>
          <p:cNvSpPr/>
          <p:nvPr/>
        </p:nvSpPr>
        <p:spPr>
          <a:xfrm>
            <a:off x="8646651" y="2411069"/>
            <a:ext cx="1696065" cy="169606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94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233873" y="2045565"/>
            <a:ext cx="74287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 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Bài tập về nhà 3/101/SGK.</a:t>
            </a:r>
          </a:p>
          <a:p>
            <a:pPr marL="457200" indent="-457200">
              <a:buFontTx/>
              <a:buChar char="-"/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Đọc trước phần nội dung hình thoi.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47" y="3750983"/>
            <a:ext cx="2871651" cy="28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97" y="4505882"/>
            <a:ext cx="2012224" cy="193384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13" y="1342734"/>
            <a:ext cx="1552792" cy="2086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947" y="1572086"/>
            <a:ext cx="2186609" cy="2086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698" y="4539223"/>
            <a:ext cx="2286319" cy="1867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4518" y="4543809"/>
            <a:ext cx="1781424" cy="16370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3314" y="894482"/>
            <a:ext cx="2816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1) Tam giác cân.</a:t>
            </a:r>
            <a:endParaRPr lang="vi-VN" sz="2800" dirty="0"/>
          </a:p>
        </p:txBody>
      </p:sp>
      <p:sp>
        <p:nvSpPr>
          <p:cNvPr id="13" name="Rectangle 12"/>
          <p:cNvSpPr/>
          <p:nvPr/>
        </p:nvSpPr>
        <p:spPr>
          <a:xfrm>
            <a:off x="4220904" y="893391"/>
            <a:ext cx="2983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2) Hình chữ nhật.</a:t>
            </a:r>
            <a:endParaRPr lang="vi-VN" sz="2800" dirty="0"/>
          </a:p>
        </p:txBody>
      </p:sp>
      <p:sp>
        <p:nvSpPr>
          <p:cNvPr id="15" name="Rectangle 14"/>
          <p:cNvSpPr/>
          <p:nvPr/>
        </p:nvSpPr>
        <p:spPr>
          <a:xfrm>
            <a:off x="432703" y="3917027"/>
            <a:ext cx="2544286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3) Hình vuông.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47253" y="3917027"/>
            <a:ext cx="2143536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4) Hình thoi.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72905" y="3901928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5) Lục giác đều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905567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33724 -0.14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346 -0.15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68007 0.321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97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579 L -0.13281 0.0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96296E-6 L -0.05716 -0.0111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85" y="260248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TIẾT 1: HÌNH CHỮ NHẬT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9088614">
            <a:off x="-1210978" y="1714878"/>
            <a:ext cx="3136324" cy="8030311"/>
            <a:chOff x="9055676" y="0"/>
            <a:chExt cx="313632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31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510" y="4719718"/>
            <a:ext cx="1766182" cy="21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53179" y="172489"/>
            <a:ext cx="6823084" cy="584775"/>
          </a:xfrm>
          <a:prstGeom prst="rect">
            <a:avLst/>
          </a:prstGeom>
          <a:solidFill>
            <a:srgbClr val="A7FD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CHỮ NHẬT – HÌNH THOI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981" y="1592592"/>
            <a:ext cx="3426257" cy="23298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53404" y="974476"/>
            <a:ext cx="3897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 đôi: </a:t>
            </a:r>
            <a:endParaRPr lang="vi-VN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62" y="840836"/>
            <a:ext cx="1133633" cy="70494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56867" y="2113492"/>
            <a:ext cx="9432390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Đếm số ô vuông để so sánh: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Độ dài của cặp cạnh đối AB và DC.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Độ dài của cặp cạnh đối AD và BC.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Quan sát xem các cạnh đối AB và CD; AD và BC của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hình chữ nhật ABCD có song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với nhau không?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Sử dụng thước thẳng (có chia đơn vị) để đo độ dài các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đường chéo AC và BD của hình chữ nhật ABCD.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d) Nêu đặc điểm các góc của hình chữ nhật ABCD.</a:t>
            </a:r>
            <a:endParaRPr lang="vi-VN" sz="2800" dirty="0"/>
          </a:p>
        </p:txBody>
      </p:sp>
      <p:sp>
        <p:nvSpPr>
          <p:cNvPr id="12" name="Rectangle 11"/>
          <p:cNvSpPr/>
          <p:nvPr/>
        </p:nvSpPr>
        <p:spPr>
          <a:xfrm>
            <a:off x="611730" y="1537568"/>
            <a:ext cx="10848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Với hình chữ nhật ABCD, hãy thực hiện các hoạt động sau:</a:t>
            </a:r>
          </a:p>
        </p:txBody>
      </p:sp>
    </p:spTree>
    <p:extLst>
      <p:ext uri="{BB962C8B-B14F-4D97-AF65-F5344CB8AC3E}">
        <p14:creationId xmlns:p14="http://schemas.microsoft.com/office/powerpoint/2010/main" val="464254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510" y="4719718"/>
            <a:ext cx="1766182" cy="21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53179" y="172489"/>
            <a:ext cx="6823084" cy="584775"/>
          </a:xfrm>
          <a:prstGeom prst="rect">
            <a:avLst/>
          </a:prstGeom>
          <a:solidFill>
            <a:srgbClr val="A7FD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CHỮ NHẬT – HÌNH THOI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1428" y="850332"/>
            <a:ext cx="8954613" cy="518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Chọn từ thích hợp để điền vào chỗ trống: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Hình chữ nhật ABCD có: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- Độ dài hai cạnh đối AB và CD ……..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- Độ dài hai cạnh đối AD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CB ……..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Hai cạnh đối AB và CD ……..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- Hai cạnh đối AD và BC ……..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Hai đường chéo AC và BD ……..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d) Bốn góc A, B, C, D ….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726" y="1604857"/>
            <a:ext cx="3426257" cy="2329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1245" y="6033482"/>
            <a:ext cx="9438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nhau, không bằng nhau, song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cắt nhau</a:t>
            </a:r>
            <a:endParaRPr lang="vi-VN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30628" y="2272690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vi-VN" sz="2800" dirty="0"/>
          </a:p>
        </p:txBody>
      </p:sp>
      <p:sp>
        <p:nvSpPr>
          <p:cNvPr id="17" name="Rectangle 16"/>
          <p:cNvSpPr/>
          <p:nvPr/>
        </p:nvSpPr>
        <p:spPr>
          <a:xfrm>
            <a:off x="5830628" y="2859569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vi-VN" sz="2800" dirty="0"/>
          </a:p>
        </p:txBody>
      </p:sp>
      <p:sp>
        <p:nvSpPr>
          <p:cNvPr id="18" name="Rectangle 17"/>
          <p:cNvSpPr/>
          <p:nvPr/>
        </p:nvSpPr>
        <p:spPr>
          <a:xfrm>
            <a:off x="4583883" y="3476654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vi-VN" sz="2800" dirty="0"/>
          </a:p>
        </p:txBody>
      </p:sp>
      <p:sp>
        <p:nvSpPr>
          <p:cNvPr id="19" name="Rectangle 18"/>
          <p:cNvSpPr/>
          <p:nvPr/>
        </p:nvSpPr>
        <p:spPr>
          <a:xfrm>
            <a:off x="4645373" y="4169004"/>
            <a:ext cx="2101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dirty="0"/>
          </a:p>
        </p:txBody>
      </p:sp>
      <p:sp>
        <p:nvSpPr>
          <p:cNvPr id="20" name="Rectangle 19"/>
          <p:cNvSpPr/>
          <p:nvPr/>
        </p:nvSpPr>
        <p:spPr>
          <a:xfrm>
            <a:off x="5194377" y="4781345"/>
            <a:ext cx="4240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 nhau và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vi-VN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dirty="0"/>
          </a:p>
        </p:txBody>
      </p:sp>
      <p:sp>
        <p:nvSpPr>
          <p:cNvPr id="21" name="Rectangle 20"/>
          <p:cNvSpPr/>
          <p:nvPr/>
        </p:nvSpPr>
        <p:spPr>
          <a:xfrm>
            <a:off x="3929878" y="5432346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vi-VN" sz="2800" dirty="0"/>
          </a:p>
        </p:txBody>
      </p:sp>
      <p:sp>
        <p:nvSpPr>
          <p:cNvPr id="22" name="Rectangle 21"/>
          <p:cNvSpPr/>
          <p:nvPr/>
        </p:nvSpPr>
        <p:spPr>
          <a:xfrm>
            <a:off x="5865114" y="5446603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là các góc vuông.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828613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6678" y="1641444"/>
            <a:ext cx="100386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hình chữ nhật MNPQ.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 định nào sau đây là đúng?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MN = PQ; MQ = NP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MP &gt; NQ.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MN = MQ.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d) Bốn góc ở các đỉnh M, N, P, Q đều là các góc vuông.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53179" y="172489"/>
            <a:ext cx="6823084" cy="584775"/>
          </a:xfrm>
          <a:prstGeom prst="rect">
            <a:avLst/>
          </a:prstGeom>
          <a:solidFill>
            <a:srgbClr val="A7FD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CHỮ NHẬT – HÌNH THOI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982" y="1012291"/>
            <a:ext cx="2813661" cy="1783016"/>
          </a:xfrm>
          <a:prstGeom prst="rect">
            <a:avLst/>
          </a:prstGeom>
        </p:spPr>
      </p:pic>
      <p:pic>
        <p:nvPicPr>
          <p:cNvPr id="19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510" y="4719718"/>
            <a:ext cx="1766182" cy="21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4082" y="3022701"/>
            <a:ext cx="49375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5172" y="4980966"/>
            <a:ext cx="49375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5155" y="4348149"/>
            <a:ext cx="49375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3579" y="3737281"/>
            <a:ext cx="49375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3305" y="5849471"/>
            <a:ext cx="839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khẳng định ở câu a và câu d là đúng.</a:t>
            </a:r>
            <a:endParaRPr lang="vi-VN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432" y="4740552"/>
            <a:ext cx="2191491" cy="197234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4026" y="1012291"/>
            <a:ext cx="100386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XÉT: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Hình chữ nhật có: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+) Hai cạnh đối song song và bằng nhau.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+) Hai đường chéo bằng nhau.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+) Bốn góc ở các đỉnh là góc vuông.</a:t>
            </a:r>
            <a:endParaRPr lang="vi-VN" sz="2800" dirty="0"/>
          </a:p>
          <a:p>
            <a:pPr>
              <a:lnSpc>
                <a:spcPct val="150000"/>
              </a:lnSpc>
            </a:pPr>
            <a:endParaRPr lang="en-US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53179" y="172489"/>
            <a:ext cx="6823084" cy="584775"/>
          </a:xfrm>
          <a:prstGeom prst="rect">
            <a:avLst/>
          </a:prstGeom>
          <a:solidFill>
            <a:srgbClr val="A7FD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CHỮ NHẬT – HÌNH THOI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516" y="1638503"/>
            <a:ext cx="2813661" cy="17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82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53179" y="172489"/>
            <a:ext cx="6823084" cy="584775"/>
          </a:xfrm>
          <a:prstGeom prst="rect">
            <a:avLst/>
          </a:prstGeom>
          <a:solidFill>
            <a:srgbClr val="A7FD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CHỮ NHẬT – HÌNH THOI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0425" y="928910"/>
            <a:ext cx="8710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Trong các hình vẽ sau, hình nào không phải là hình chữ nhật? Vì sao?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1418" y="6096319"/>
            <a:ext cx="956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Các tứ giác ở hình vẽ 1; 2; 3 không là hình chữ nhật.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54" y="2322437"/>
            <a:ext cx="868834" cy="8688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77" y="4353648"/>
            <a:ext cx="868834" cy="8688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179" y="1976085"/>
            <a:ext cx="6508307" cy="38403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49" y="2398794"/>
            <a:ext cx="868834" cy="8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09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71af3243-3dd4-4a8d-8c0d-dd76da1f02a5"/>
    <ds:schemaRef ds:uri="http://purl.org/dc/elements/1.1/"/>
    <ds:schemaRef ds:uri="http://schemas.microsoft.com/office/2006/documentManagement/types"/>
    <ds:schemaRef ds:uri="16c05727-aa75-4e4a-9b5f-8a80a1165891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1325</TotalTime>
  <Words>1276</Words>
  <Application>Microsoft Office PowerPoint</Application>
  <PresentationFormat>Widescreen</PresentationFormat>
  <Paragraphs>189</Paragraphs>
  <Slides>23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Rockwell</vt:lpstr>
      <vt:lpstr>Tahoma</vt:lpstr>
      <vt:lpstr>Times New Roman</vt:lpstr>
      <vt:lpstr>Verdana</vt:lpstr>
      <vt:lpstr>Wingdings</vt:lpstr>
      <vt:lpstr>Office Theme</vt:lpstr>
      <vt:lpstr> HÌNH CHỮ NHẬT – HÌNH THOI</vt:lpstr>
      <vt:lpstr>PowerPoint Presentation</vt:lpstr>
      <vt:lpstr>PowerPoint Presentation</vt:lpstr>
      <vt:lpstr>TIẾT 1: HÌNH CHỮ NHẬT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lantrang2412@gmail.com</cp:lastModifiedBy>
  <cp:revision>51</cp:revision>
  <dcterms:created xsi:type="dcterms:W3CDTF">2021-06-07T13:44:30Z</dcterms:created>
  <dcterms:modified xsi:type="dcterms:W3CDTF">2023-09-28T03:51:43Z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