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74" r:id="rId3"/>
    <p:sldId id="275" r:id="rId4"/>
    <p:sldId id="276" r:id="rId5"/>
    <p:sldId id="256" r:id="rId6"/>
    <p:sldId id="259" r:id="rId7"/>
    <p:sldId id="262" r:id="rId8"/>
    <p:sldId id="281" r:id="rId9"/>
    <p:sldId id="265" r:id="rId10"/>
    <p:sldId id="279" r:id="rId11"/>
    <p:sldId id="280" r:id="rId12"/>
    <p:sldId id="277" r:id="rId13"/>
    <p:sldId id="266" r:id="rId14"/>
    <p:sldId id="278" r:id="rId15"/>
    <p:sldId id="258" r:id="rId16"/>
    <p:sldId id="271" r:id="rId17"/>
  </p:sldIdLst>
  <p:sldSz cx="18288000" cy="10287000"/>
  <p:notesSz cx="6858000" cy="9144000"/>
  <p:embeddedFontLst>
    <p:embeddedFont>
      <p:font typeface="Chakra Petch" panose="020B0604020202020204" charset="-34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7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26" autoAdjust="0"/>
    <p:restoredTop sz="94643" autoAdjust="0"/>
  </p:normalViewPr>
  <p:slideViewPr>
    <p:cSldViewPr>
      <p:cViewPr varScale="1">
        <p:scale>
          <a:sx n="30" d="100"/>
          <a:sy n="30" d="100"/>
        </p:scale>
        <p:origin x="60" y="4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hyperlink" Target="https://pixabay.com/en/bubble-speech-comment-speech-bubble-160851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3" Type="http://schemas.openxmlformats.org/officeDocument/2006/relationships/image" Target="../media/image69.svg"/><Relationship Id="rId7" Type="http://schemas.openxmlformats.org/officeDocument/2006/relationships/image" Target="../media/image7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svg"/><Relationship Id="rId7" Type="http://schemas.openxmlformats.org/officeDocument/2006/relationships/image" Target="../media/image73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50.svg"/><Relationship Id="rId5" Type="http://schemas.openxmlformats.org/officeDocument/2006/relationships/image" Target="../media/image34.svg"/><Relationship Id="rId10" Type="http://schemas.openxmlformats.org/officeDocument/2006/relationships/image" Target="../media/image49.png"/><Relationship Id="rId4" Type="http://schemas.openxmlformats.org/officeDocument/2006/relationships/image" Target="../media/image33.png"/><Relationship Id="rId9" Type="http://schemas.openxmlformats.org/officeDocument/2006/relationships/image" Target="../media/image7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3" Type="http://schemas.openxmlformats.org/officeDocument/2006/relationships/image" Target="../media/image33.png"/><Relationship Id="rId7" Type="http://schemas.openxmlformats.org/officeDocument/2006/relationships/image" Target="../media/image74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10" Type="http://schemas.openxmlformats.org/officeDocument/2006/relationships/image" Target="../media/image50.svg"/><Relationship Id="rId4" Type="http://schemas.openxmlformats.org/officeDocument/2006/relationships/image" Target="../media/image34.svg"/><Relationship Id="rId9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.svg"/><Relationship Id="rId7" Type="http://schemas.openxmlformats.org/officeDocument/2006/relationships/image" Target="../media/image50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Relationship Id="rId9" Type="http://schemas.openxmlformats.org/officeDocument/2006/relationships/image" Target="../media/image5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53.svg"/><Relationship Id="rId7" Type="http://schemas.openxmlformats.org/officeDocument/2006/relationships/image" Target="../media/image79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svg"/><Relationship Id="rId4" Type="http://schemas.openxmlformats.org/officeDocument/2006/relationships/image" Target="../media/image76.png"/><Relationship Id="rId9" Type="http://schemas.openxmlformats.org/officeDocument/2006/relationships/image" Target="../media/image71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svg"/><Relationship Id="rId7" Type="http://schemas.openxmlformats.org/officeDocument/2006/relationships/image" Target="../media/image85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svg"/><Relationship Id="rId4" Type="http://schemas.openxmlformats.org/officeDocument/2006/relationships/image" Target="../media/image82.png"/><Relationship Id="rId9" Type="http://schemas.openxmlformats.org/officeDocument/2006/relationships/image" Target="../media/image8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svg"/><Relationship Id="rId7" Type="http://schemas.openxmlformats.org/officeDocument/2006/relationships/image" Target="../media/image46.sv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12" Type="http://schemas.openxmlformats.org/officeDocument/2006/relationships/hyperlink" Target="https://pixabay.com/en/bubble-speech-comment-speech-bubble-160851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2.svg"/><Relationship Id="rId4" Type="http://schemas.openxmlformats.org/officeDocument/2006/relationships/image" Target="../media/image9.svg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18" Type="http://schemas.openxmlformats.org/officeDocument/2006/relationships/image" Target="../media/image1.png"/><Relationship Id="rId3" Type="http://schemas.openxmlformats.org/officeDocument/2006/relationships/image" Target="../media/image12.svg"/><Relationship Id="rId21" Type="http://schemas.openxmlformats.org/officeDocument/2006/relationships/hyperlink" Target="https://pixabay.com/en/bubble-speech-comment-speech-bubble-160851/" TargetMode="External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19" Type="http://schemas.openxmlformats.org/officeDocument/2006/relationships/image" Target="../media/image2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svg"/><Relationship Id="rId5" Type="http://schemas.openxmlformats.org/officeDocument/2006/relationships/image" Target="../media/image42.sv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13" Type="http://schemas.openxmlformats.org/officeDocument/2006/relationships/image" Target="../media/image58.png"/><Relationship Id="rId3" Type="http://schemas.openxmlformats.org/officeDocument/2006/relationships/image" Target="../media/image50.svg"/><Relationship Id="rId7" Type="http://schemas.openxmlformats.org/officeDocument/2006/relationships/image" Target="../media/image52.png"/><Relationship Id="rId12" Type="http://schemas.openxmlformats.org/officeDocument/2006/relationships/image" Target="../media/image57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56.png"/><Relationship Id="rId5" Type="http://schemas.openxmlformats.org/officeDocument/2006/relationships/image" Target="../media/image19.png"/><Relationship Id="rId10" Type="http://schemas.openxmlformats.org/officeDocument/2006/relationships/image" Target="../media/image55.svg"/><Relationship Id="rId4" Type="http://schemas.openxmlformats.org/officeDocument/2006/relationships/image" Target="../media/image51.jpeg"/><Relationship Id="rId9" Type="http://schemas.openxmlformats.org/officeDocument/2006/relationships/image" Target="../media/image54.png"/><Relationship Id="rId14" Type="http://schemas.openxmlformats.org/officeDocument/2006/relationships/image" Target="../media/image5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61.svg"/><Relationship Id="rId7" Type="http://schemas.openxmlformats.org/officeDocument/2006/relationships/image" Target="../media/image55.svg"/><Relationship Id="rId12" Type="http://schemas.openxmlformats.org/officeDocument/2006/relationships/image" Target="../media/image6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63.png"/><Relationship Id="rId5" Type="http://schemas.openxmlformats.org/officeDocument/2006/relationships/image" Target="../media/image28.svg"/><Relationship Id="rId10" Type="http://schemas.openxmlformats.org/officeDocument/2006/relationships/image" Target="../media/image62.png"/><Relationship Id="rId4" Type="http://schemas.openxmlformats.org/officeDocument/2006/relationships/image" Target="../media/image27.png"/><Relationship Id="rId9" Type="http://schemas.openxmlformats.org/officeDocument/2006/relationships/image" Target="../media/image5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0.sv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9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67.svg"/><Relationship Id="rId7" Type="http://schemas.openxmlformats.org/officeDocument/2006/relationships/image" Target="../media/image59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55.svg"/><Relationship Id="rId5" Type="http://schemas.openxmlformats.org/officeDocument/2006/relationships/image" Target="../media/image50.svg"/><Relationship Id="rId10" Type="http://schemas.openxmlformats.org/officeDocument/2006/relationships/image" Target="../media/image54.png"/><Relationship Id="rId4" Type="http://schemas.openxmlformats.org/officeDocument/2006/relationships/image" Target="../media/image49.png"/><Relationship Id="rId9" Type="http://schemas.openxmlformats.org/officeDocument/2006/relationships/image" Target="../media/image5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F5FF5C6-48E9-5946-B010-058F9B55F93B}"/>
              </a:ext>
            </a:extLst>
          </p:cNvPr>
          <p:cNvGrpSpPr/>
          <p:nvPr/>
        </p:nvGrpSpPr>
        <p:grpSpPr>
          <a:xfrm>
            <a:off x="10946616" y="2074605"/>
            <a:ext cx="121543" cy="4222889"/>
            <a:chOff x="10844344" y="2122165"/>
            <a:chExt cx="121543" cy="4222889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E28ED65-AF50-CB44-99E8-D0391C4C315C}"/>
                </a:ext>
              </a:extLst>
            </p:cNvPr>
            <p:cNvCxnSpPr>
              <a:cxnSpLocks/>
            </p:cNvCxnSpPr>
            <p:nvPr/>
          </p:nvCxnSpPr>
          <p:spPr>
            <a:xfrm>
              <a:off x="10903054" y="2228826"/>
              <a:ext cx="7001" cy="4116228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118632-DBDF-BF41-BA1B-B3A388B2756D}"/>
                </a:ext>
              </a:extLst>
            </p:cNvPr>
            <p:cNvSpPr/>
            <p:nvPr/>
          </p:nvSpPr>
          <p:spPr>
            <a:xfrm flipV="1">
              <a:off x="10844344" y="2122165"/>
              <a:ext cx="121543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D649C76-7688-5643-9F5D-2EDC2DC41FF5}"/>
              </a:ext>
            </a:extLst>
          </p:cNvPr>
          <p:cNvGrpSpPr/>
          <p:nvPr/>
        </p:nvGrpSpPr>
        <p:grpSpPr>
          <a:xfrm>
            <a:off x="10983793" y="6240193"/>
            <a:ext cx="6097876" cy="159912"/>
            <a:chOff x="10910055" y="6231459"/>
            <a:chExt cx="6097876" cy="159912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C80B979-19EE-F441-8E37-3097BDDBB63D}"/>
                </a:ext>
              </a:extLst>
            </p:cNvPr>
            <p:cNvCxnSpPr>
              <a:cxnSpLocks/>
              <a:endCxn id="56" idx="6"/>
            </p:cNvCxnSpPr>
            <p:nvPr/>
          </p:nvCxnSpPr>
          <p:spPr>
            <a:xfrm>
              <a:off x="10910055" y="6266105"/>
              <a:ext cx="6097876" cy="45310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FCA48CC-4CC4-B046-B90E-A900D9712DDE}"/>
                </a:ext>
              </a:extLst>
            </p:cNvPr>
            <p:cNvSpPr/>
            <p:nvPr/>
          </p:nvSpPr>
          <p:spPr>
            <a:xfrm flipV="1">
              <a:off x="16886387" y="6231459"/>
              <a:ext cx="121544" cy="1599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DADACF4-3CBD-9D44-BE10-6C2358C562DD}"/>
              </a:ext>
            </a:extLst>
          </p:cNvPr>
          <p:cNvGrpSpPr/>
          <p:nvPr/>
        </p:nvGrpSpPr>
        <p:grpSpPr>
          <a:xfrm>
            <a:off x="7374681" y="6240193"/>
            <a:ext cx="3687141" cy="2518296"/>
            <a:chOff x="7222914" y="6266106"/>
            <a:chExt cx="3687141" cy="2518296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2144500-BFBA-534B-A3CB-B753855EA4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40578" y="6266106"/>
              <a:ext cx="3569477" cy="2388408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638D517B-986A-C64A-8BF3-3F71486180F2}"/>
                </a:ext>
              </a:extLst>
            </p:cNvPr>
            <p:cNvSpPr/>
            <p:nvPr/>
          </p:nvSpPr>
          <p:spPr>
            <a:xfrm flipV="1">
              <a:off x="7222914" y="8624490"/>
              <a:ext cx="121544" cy="1599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F03B6BF3-1059-934E-BB3D-344F54A6146D}"/>
              </a:ext>
            </a:extLst>
          </p:cNvPr>
          <p:cNvSpPr txBox="1"/>
          <p:nvPr/>
        </p:nvSpPr>
        <p:spPr>
          <a:xfrm>
            <a:off x="13081406" y="5423054"/>
            <a:ext cx="189251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b="1" dirty="0">
                <a:latin typeface="Zapfino" panose="03030300040707070C03" pitchFamily="66" charset="77"/>
              </a:rPr>
              <a:t>200 m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AD5D14C-45D7-B34F-9F76-5A2E6C906064}"/>
              </a:ext>
            </a:extLst>
          </p:cNvPr>
          <p:cNvSpPr txBox="1"/>
          <p:nvPr/>
        </p:nvSpPr>
        <p:spPr>
          <a:xfrm rot="19522361">
            <a:off x="7928807" y="6805472"/>
            <a:ext cx="179013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b="1" dirty="0">
                <a:latin typeface="Zapfino" panose="03030300040707070C03" pitchFamily="66" charset="77"/>
              </a:rPr>
              <a:t>100 m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4B6BDC9-EC32-FF42-8C0A-6677B42B65E8}"/>
              </a:ext>
            </a:extLst>
          </p:cNvPr>
          <p:cNvSpPr txBox="1"/>
          <p:nvPr/>
        </p:nvSpPr>
        <p:spPr>
          <a:xfrm>
            <a:off x="10957143" y="3530851"/>
            <a:ext cx="1575810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b="1" dirty="0">
                <a:latin typeface="Zapfino" panose="03030300040707070C03" pitchFamily="66" charset="77"/>
              </a:rPr>
              <a:t>150 m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256D6E4-1AEB-6B49-AF60-FB209309CC3C}"/>
              </a:ext>
            </a:extLst>
          </p:cNvPr>
          <p:cNvSpPr/>
          <p:nvPr/>
        </p:nvSpPr>
        <p:spPr>
          <a:xfrm>
            <a:off x="18549" y="47048"/>
            <a:ext cx="6765041" cy="78089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VN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oạt động mở đầu </a:t>
            </a:r>
          </a:p>
        </p:txBody>
      </p:sp>
      <p:pic>
        <p:nvPicPr>
          <p:cNvPr id="37" name="Picture 6">
            <a:extLst>
              <a:ext uri="{FF2B5EF4-FFF2-40B4-BE49-F238E27FC236}">
                <a16:creationId xmlns:a16="http://schemas.microsoft.com/office/drawing/2014/main" id="{B398FF7B-8F56-4C45-A45A-87094ED90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88036" y="5948895"/>
            <a:ext cx="3026292" cy="408958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9D2C2E7-BAA2-4F44-9247-5F3FB586A471}"/>
              </a:ext>
            </a:extLst>
          </p:cNvPr>
          <p:cNvGrpSpPr/>
          <p:nvPr/>
        </p:nvGrpSpPr>
        <p:grpSpPr>
          <a:xfrm>
            <a:off x="113210" y="1439336"/>
            <a:ext cx="6575717" cy="4603002"/>
            <a:chOff x="113210" y="1439336"/>
            <a:chExt cx="6575717" cy="460300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AEEC6AE-7ED4-D847-89EB-5B68E986A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113210" y="1439336"/>
              <a:ext cx="6575717" cy="460300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358C2CA-28DE-8F4B-8136-7DB732E424B7}"/>
                </a:ext>
              </a:extLst>
            </p:cNvPr>
            <p:cNvSpPr txBox="1"/>
            <p:nvPr/>
          </p:nvSpPr>
          <p:spPr>
            <a:xfrm>
              <a:off x="807543" y="2053952"/>
              <a:ext cx="5041071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>
                  <a:latin typeface="Arial" panose="020B0604020202020204" pitchFamily="34" charset="0"/>
                  <a:cs typeface="Arial" panose="020B0604020202020204" pitchFamily="34" charset="0"/>
                </a:rPr>
                <a:t>Sơ đồ đường đi từ Nhà Thu đến hiệu bánh, hiệu sách và hiệu kem đây nhé! Các bạn nhớ đường đi chưa? </a:t>
              </a:r>
            </a:p>
          </p:txBody>
        </p:sp>
      </p:grpSp>
      <p:pic>
        <p:nvPicPr>
          <p:cNvPr id="19" name="Picture 5">
            <a:extLst>
              <a:ext uri="{FF2B5EF4-FFF2-40B4-BE49-F238E27FC236}">
                <a16:creationId xmlns:a16="http://schemas.microsoft.com/office/drawing/2014/main" id="{EA037397-15BE-2E48-B6AD-92361EB0AB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32211" y="4087832"/>
            <a:ext cx="2027189" cy="3205675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48AB0FE6-4EA2-C24A-A6E2-A5C2E55275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788777" y="1104900"/>
            <a:ext cx="2299465" cy="1898104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D53BE821-1699-274A-8E83-45CB7038A4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595106" y="7467998"/>
            <a:ext cx="2305042" cy="2158501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4542B28F-366E-1246-B846-72FBC2DBA435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9482851" y="4955246"/>
            <a:ext cx="2946577" cy="2666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DF47998-A2D0-A64D-80D2-2041F511D531}"/>
              </a:ext>
            </a:extLst>
          </p:cNvPr>
          <p:cNvGrpSpPr/>
          <p:nvPr/>
        </p:nvGrpSpPr>
        <p:grpSpPr>
          <a:xfrm>
            <a:off x="4838056" y="1673820"/>
            <a:ext cx="8792663" cy="7980981"/>
            <a:chOff x="4838056" y="1673820"/>
            <a:chExt cx="8792663" cy="7980981"/>
          </a:xfrm>
        </p:grpSpPr>
        <p:pic>
          <p:nvPicPr>
            <p:cNvPr id="39" name="Picture 3">
              <a:extLst>
                <a:ext uri="{FF2B5EF4-FFF2-40B4-BE49-F238E27FC236}">
                  <a16:creationId xmlns:a16="http://schemas.microsoft.com/office/drawing/2014/main" id="{CE358039-2802-9040-B8B6-C357590F6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20795666">
              <a:off x="4838056" y="1673820"/>
              <a:ext cx="8792663" cy="798098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398F99-41CE-D844-8677-1157C8B5E297}"/>
                </a:ext>
              </a:extLst>
            </p:cNvPr>
            <p:cNvSpPr txBox="1"/>
            <p:nvPr/>
          </p:nvSpPr>
          <p:spPr>
            <a:xfrm>
              <a:off x="6135154" y="3068716"/>
              <a:ext cx="6712187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8000" dirty="0"/>
                <a:t>Để đo độ dài đoạn thẳng ta dùng dụng cụ gì? 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D8B06F3-5D80-9849-8872-640A7CCC1DB0}"/>
              </a:ext>
            </a:extLst>
          </p:cNvPr>
          <p:cNvGrpSpPr/>
          <p:nvPr/>
        </p:nvGrpSpPr>
        <p:grpSpPr>
          <a:xfrm rot="5400000">
            <a:off x="12702017" y="4504849"/>
            <a:ext cx="10287001" cy="1277304"/>
            <a:chOff x="7311306" y="2476500"/>
            <a:chExt cx="8996374" cy="1277304"/>
          </a:xfrm>
        </p:grpSpPr>
        <p:sp>
          <p:nvSpPr>
            <p:cNvPr id="51" name="AutoShape 2">
              <a:extLst>
                <a:ext uri="{FF2B5EF4-FFF2-40B4-BE49-F238E27FC236}">
                  <a16:creationId xmlns:a16="http://schemas.microsoft.com/office/drawing/2014/main" id="{31693A30-59D0-6D4B-9071-1D75ABB877F9}"/>
                </a:ext>
              </a:extLst>
            </p:cNvPr>
            <p:cNvSpPr/>
            <p:nvPr/>
          </p:nvSpPr>
          <p:spPr>
            <a:xfrm>
              <a:off x="7311306" y="2476500"/>
              <a:ext cx="8996374" cy="1277304"/>
            </a:xfrm>
            <a:prstGeom prst="rect">
              <a:avLst/>
            </a:prstGeom>
            <a:solidFill>
              <a:srgbClr val="F5BD43"/>
            </a:solidFill>
          </p:spPr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2D9C945-3576-B449-BD6E-2353C9CEC95B}"/>
                </a:ext>
              </a:extLst>
            </p:cNvPr>
            <p:cNvSpPr txBox="1"/>
            <p:nvPr/>
          </p:nvSpPr>
          <p:spPr>
            <a:xfrm>
              <a:off x="8641655" y="2700553"/>
              <a:ext cx="664826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4800" dirty="0"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 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016692" y="-187583"/>
            <a:ext cx="13992762" cy="1177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560"/>
              </a:lnSpc>
            </a:pPr>
            <a:r>
              <a:rPr lang="en-US" sz="5400" b="1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ĐỘ DÀI ĐOẠN THẲNG</a:t>
            </a: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49BF3E29-6A6A-F84B-9BCE-ABA48AA5D3E0}"/>
              </a:ext>
            </a:extLst>
          </p:cNvPr>
          <p:cNvSpPr txBox="1"/>
          <p:nvPr/>
        </p:nvSpPr>
        <p:spPr>
          <a:xfrm>
            <a:off x="1549032" y="778531"/>
            <a:ext cx="13245636" cy="11771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60"/>
              </a:lnSpc>
            </a:pPr>
            <a:r>
              <a:rPr lang="en-US" sz="4800" b="1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ĐO ĐOẠN THẲNG</a:t>
            </a:r>
          </a:p>
        </p:txBody>
      </p:sp>
      <p:sp>
        <p:nvSpPr>
          <p:cNvPr id="26" name="TextBox 6">
            <a:extLst>
              <a:ext uri="{FF2B5EF4-FFF2-40B4-BE49-F238E27FC236}">
                <a16:creationId xmlns:a16="http://schemas.microsoft.com/office/drawing/2014/main" id="{E7AD284A-A0E9-BF48-9A05-CB0082C7E4F7}"/>
              </a:ext>
            </a:extLst>
          </p:cNvPr>
          <p:cNvSpPr txBox="1"/>
          <p:nvPr/>
        </p:nvSpPr>
        <p:spPr>
          <a:xfrm>
            <a:off x="1003199" y="2201526"/>
            <a:ext cx="6801975" cy="492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0"/>
              </a:lnSpc>
            </a:pPr>
            <a:r>
              <a:rPr lang="en-US" sz="4400" b="1" spc="64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400" b="1" spc="64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400" b="1" spc="64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64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400" b="1" spc="64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64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endParaRPr lang="en-US" sz="4400" b="1" spc="64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5" descr="Thuoc21">
            <a:extLst>
              <a:ext uri="{FF2B5EF4-FFF2-40B4-BE49-F238E27FC236}">
                <a16:creationId xmlns:a16="http://schemas.microsoft.com/office/drawing/2014/main" id="{C0D60DA7-C5FE-844C-9E93-6F3B7E8CD13B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4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50"/>
          <a:stretch/>
        </p:blipFill>
        <p:spPr bwMode="auto">
          <a:xfrm>
            <a:off x="7107432" y="4187281"/>
            <a:ext cx="10928348" cy="188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>
            <a:extLst>
              <a:ext uri="{FF2B5EF4-FFF2-40B4-BE49-F238E27FC236}">
                <a16:creationId xmlns:a16="http://schemas.microsoft.com/office/drawing/2014/main" id="{DF6CC9D5-AE98-534A-A768-7D9C655F73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2796964">
            <a:off x="-936693" y="-1060877"/>
            <a:ext cx="3432870" cy="372195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0E896DB-6F59-B040-B3AD-B742B61D9DA0}"/>
              </a:ext>
            </a:extLst>
          </p:cNvPr>
          <p:cNvGrpSpPr/>
          <p:nvPr/>
        </p:nvGrpSpPr>
        <p:grpSpPr>
          <a:xfrm>
            <a:off x="131712" y="2215696"/>
            <a:ext cx="7042973" cy="9236092"/>
            <a:chOff x="131712" y="2215696"/>
            <a:chExt cx="7042973" cy="923609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D89B116-9C36-0B46-93FE-0753BAA1C7EA}"/>
                </a:ext>
              </a:extLst>
            </p:cNvPr>
            <p:cNvGrpSpPr/>
            <p:nvPr/>
          </p:nvGrpSpPr>
          <p:grpSpPr>
            <a:xfrm>
              <a:off x="131712" y="2215696"/>
              <a:ext cx="7042973" cy="9236092"/>
              <a:chOff x="131712" y="2215696"/>
              <a:chExt cx="7042973" cy="9236092"/>
            </a:xfrm>
          </p:grpSpPr>
          <p:pic>
            <p:nvPicPr>
              <p:cNvPr id="38" name="Picture 3">
                <a:extLst>
                  <a:ext uri="{FF2B5EF4-FFF2-40B4-BE49-F238E27FC236}">
                    <a16:creationId xmlns:a16="http://schemas.microsoft.com/office/drawing/2014/main" id="{2DBF7DAF-4008-DC4A-812C-BC45DBD074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 rot="20795666">
                <a:off x="383301" y="2215696"/>
                <a:ext cx="6791384" cy="6164447"/>
              </a:xfrm>
              <a:prstGeom prst="rect">
                <a:avLst/>
              </a:prstGeom>
            </p:spPr>
          </p:pic>
          <p:pic>
            <p:nvPicPr>
              <p:cNvPr id="37" name="Picture 8">
                <a:extLst>
                  <a:ext uri="{FF2B5EF4-FFF2-40B4-BE49-F238E27FC236}">
                    <a16:creationId xmlns:a16="http://schemas.microsoft.com/office/drawing/2014/main" id="{64E955F2-708F-7248-8DAF-C0AE7ECF2C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31712" y="6035156"/>
                <a:ext cx="2206470" cy="5416632"/>
              </a:xfrm>
              <a:prstGeom prst="rect">
                <a:avLst/>
              </a:prstGeom>
            </p:spPr>
          </p:pic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B5E8930-678E-084E-B1A1-5E0F302FC81A}"/>
                </a:ext>
              </a:extLst>
            </p:cNvPr>
            <p:cNvSpPr txBox="1"/>
            <p:nvPr/>
          </p:nvSpPr>
          <p:spPr>
            <a:xfrm>
              <a:off x="1056692" y="3520774"/>
              <a:ext cx="5444603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4400" dirty="0"/>
                <a:t>Để đo đoạn thẳng bất kì người ta dùng thước đo độ dài (thước có chia khoảng mm, cm, ….)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712958B-A7B4-5640-957B-1375FB8AFAB3}"/>
              </a:ext>
            </a:extLst>
          </p:cNvPr>
          <p:cNvSpPr txBox="1"/>
          <p:nvPr/>
        </p:nvSpPr>
        <p:spPr>
          <a:xfrm>
            <a:off x="8411311" y="32977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2706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2D8B06F3-5D80-9849-8872-640A7CCC1DB0}"/>
              </a:ext>
            </a:extLst>
          </p:cNvPr>
          <p:cNvGrpSpPr/>
          <p:nvPr/>
        </p:nvGrpSpPr>
        <p:grpSpPr>
          <a:xfrm rot="5400000">
            <a:off x="12702017" y="4504849"/>
            <a:ext cx="10287001" cy="1277304"/>
            <a:chOff x="7311306" y="2476500"/>
            <a:chExt cx="8996374" cy="1277304"/>
          </a:xfrm>
        </p:grpSpPr>
        <p:sp>
          <p:nvSpPr>
            <p:cNvPr id="51" name="AutoShape 2">
              <a:extLst>
                <a:ext uri="{FF2B5EF4-FFF2-40B4-BE49-F238E27FC236}">
                  <a16:creationId xmlns:a16="http://schemas.microsoft.com/office/drawing/2014/main" id="{31693A30-59D0-6D4B-9071-1D75ABB877F9}"/>
                </a:ext>
              </a:extLst>
            </p:cNvPr>
            <p:cNvSpPr/>
            <p:nvPr/>
          </p:nvSpPr>
          <p:spPr>
            <a:xfrm>
              <a:off x="7311306" y="2476500"/>
              <a:ext cx="8996374" cy="1277304"/>
            </a:xfrm>
            <a:prstGeom prst="rect">
              <a:avLst/>
            </a:prstGeom>
            <a:solidFill>
              <a:srgbClr val="F5BD43"/>
            </a:solidFill>
          </p:spPr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2D9C945-3576-B449-BD6E-2353C9CEC95B}"/>
                </a:ext>
              </a:extLst>
            </p:cNvPr>
            <p:cNvSpPr txBox="1"/>
            <p:nvPr/>
          </p:nvSpPr>
          <p:spPr>
            <a:xfrm>
              <a:off x="8641655" y="2700553"/>
              <a:ext cx="664826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4800" dirty="0"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 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016692" y="-187583"/>
            <a:ext cx="13992762" cy="1177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560"/>
              </a:lnSpc>
            </a:pPr>
            <a:r>
              <a:rPr lang="en-US" sz="5400" b="1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ĐỘ DÀI ĐOẠN THẲNG</a:t>
            </a: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49BF3E29-6A6A-F84B-9BCE-ABA48AA5D3E0}"/>
              </a:ext>
            </a:extLst>
          </p:cNvPr>
          <p:cNvSpPr txBox="1"/>
          <p:nvPr/>
        </p:nvSpPr>
        <p:spPr>
          <a:xfrm>
            <a:off x="1549032" y="778531"/>
            <a:ext cx="13245636" cy="11771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60"/>
              </a:lnSpc>
            </a:pPr>
            <a:r>
              <a:rPr lang="en-US" sz="4800" b="1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ĐO ĐOẠN THẲNG</a:t>
            </a:r>
          </a:p>
        </p:txBody>
      </p:sp>
      <p:sp>
        <p:nvSpPr>
          <p:cNvPr id="26" name="TextBox 6">
            <a:extLst>
              <a:ext uri="{FF2B5EF4-FFF2-40B4-BE49-F238E27FC236}">
                <a16:creationId xmlns:a16="http://schemas.microsoft.com/office/drawing/2014/main" id="{E7AD284A-A0E9-BF48-9A05-CB0082C7E4F7}"/>
              </a:ext>
            </a:extLst>
          </p:cNvPr>
          <p:cNvSpPr txBox="1"/>
          <p:nvPr/>
        </p:nvSpPr>
        <p:spPr>
          <a:xfrm>
            <a:off x="1003199" y="2201526"/>
            <a:ext cx="6801975" cy="492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0"/>
              </a:lnSpc>
            </a:pPr>
            <a:r>
              <a:rPr lang="en-US" sz="4400" b="1" spc="64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400" b="1" spc="64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400" b="1" spc="64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64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400" b="1" spc="64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64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endParaRPr lang="en-US" sz="4400" b="1" spc="64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52D5D0-8B9E-D441-9A87-22F153265653}"/>
              </a:ext>
            </a:extLst>
          </p:cNvPr>
          <p:cNvGrpSpPr/>
          <p:nvPr/>
        </p:nvGrpSpPr>
        <p:grpSpPr>
          <a:xfrm>
            <a:off x="6090599" y="3629185"/>
            <a:ext cx="6180301" cy="176594"/>
            <a:chOff x="6014399" y="3613454"/>
            <a:chExt cx="6180301" cy="176594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062ED5A-A5E6-0946-9220-1952F6900ADA}"/>
                </a:ext>
              </a:extLst>
            </p:cNvPr>
            <p:cNvGrpSpPr/>
            <p:nvPr/>
          </p:nvGrpSpPr>
          <p:grpSpPr>
            <a:xfrm>
              <a:off x="6093299" y="3613454"/>
              <a:ext cx="6101401" cy="152400"/>
              <a:chOff x="6019800" y="3619500"/>
              <a:chExt cx="6400800" cy="152400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52AF197-DF6A-B84B-A140-B01EEB3E7DD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9800" y="3695700"/>
                <a:ext cx="6336120" cy="3483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F0FF98D7-2202-0947-8D4F-8AE209D8D282}"/>
                  </a:ext>
                </a:extLst>
              </p:cNvPr>
              <p:cNvSpPr/>
              <p:nvPr/>
            </p:nvSpPr>
            <p:spPr>
              <a:xfrm>
                <a:off x="12268200" y="3619500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E30F87E-4325-BB46-AF27-32FA45E58B1F}"/>
                </a:ext>
              </a:extLst>
            </p:cNvPr>
            <p:cNvSpPr/>
            <p:nvPr/>
          </p:nvSpPr>
          <p:spPr>
            <a:xfrm>
              <a:off x="6014399" y="3637648"/>
              <a:ext cx="152400" cy="1524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951D641-AAAE-C244-A445-B1A776AF763F}"/>
              </a:ext>
            </a:extLst>
          </p:cNvPr>
          <p:cNvSpPr txBox="1"/>
          <p:nvPr/>
        </p:nvSpPr>
        <p:spPr>
          <a:xfrm>
            <a:off x="5879186" y="2757983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8F2DAC-E724-B640-B01C-C73A99287D3C}"/>
              </a:ext>
            </a:extLst>
          </p:cNvPr>
          <p:cNvSpPr txBox="1"/>
          <p:nvPr/>
        </p:nvSpPr>
        <p:spPr>
          <a:xfrm>
            <a:off x="12076204" y="2763529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7004000-9A4B-4D4B-87D4-627F2495A93F}"/>
              </a:ext>
            </a:extLst>
          </p:cNvPr>
          <p:cNvGrpSpPr/>
          <p:nvPr/>
        </p:nvGrpSpPr>
        <p:grpSpPr>
          <a:xfrm>
            <a:off x="864421" y="3271861"/>
            <a:ext cx="10162048" cy="7243932"/>
            <a:chOff x="-333155" y="4709188"/>
            <a:chExt cx="8424764" cy="6068761"/>
          </a:xfrm>
        </p:grpSpPr>
        <p:pic>
          <p:nvPicPr>
            <p:cNvPr id="48" name="Picture 3">
              <a:extLst>
                <a:ext uri="{FF2B5EF4-FFF2-40B4-BE49-F238E27FC236}">
                  <a16:creationId xmlns:a16="http://schemas.microsoft.com/office/drawing/2014/main" id="{FB043FA2-D631-1544-A45B-2EECB57CD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20795666">
              <a:off x="1566591" y="5408612"/>
              <a:ext cx="6525018" cy="5369337"/>
            </a:xfrm>
            <a:prstGeom prst="rect">
              <a:avLst/>
            </a:prstGeom>
          </p:spPr>
        </p:pic>
        <p:pic>
          <p:nvPicPr>
            <p:cNvPr id="45" name="Picture 6">
              <a:extLst>
                <a:ext uri="{FF2B5EF4-FFF2-40B4-BE49-F238E27FC236}">
                  <a16:creationId xmlns:a16="http://schemas.microsoft.com/office/drawing/2014/main" id="{DEFE7E94-3365-A745-A16C-05096FF8F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24104" y="5420892"/>
              <a:ext cx="3132331" cy="4936338"/>
            </a:xfrm>
            <a:prstGeom prst="rect">
              <a:avLst/>
            </a:prstGeom>
          </p:spPr>
        </p:pic>
        <p:pic>
          <p:nvPicPr>
            <p:cNvPr id="46" name="Picture 9">
              <a:extLst>
                <a:ext uri="{FF2B5EF4-FFF2-40B4-BE49-F238E27FC236}">
                  <a16:creationId xmlns:a16="http://schemas.microsoft.com/office/drawing/2014/main" id="{689BA3CD-9E97-D34D-AC50-E1FA02EF9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7693098" flipH="1">
              <a:off x="-595798" y="7389549"/>
              <a:ext cx="1191596" cy="666309"/>
            </a:xfrm>
            <a:prstGeom prst="rect">
              <a:avLst/>
            </a:prstGeom>
          </p:spPr>
        </p:pic>
        <p:pic>
          <p:nvPicPr>
            <p:cNvPr id="47" name="Picture 9">
              <a:extLst>
                <a:ext uri="{FF2B5EF4-FFF2-40B4-BE49-F238E27FC236}">
                  <a16:creationId xmlns:a16="http://schemas.microsoft.com/office/drawing/2014/main" id="{DF537236-D236-D94E-804C-4B8DB4D4E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3918654" flipH="1">
              <a:off x="2087739" y="4971831"/>
              <a:ext cx="1191596" cy="666309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4F1C1B0-8BED-B441-8DA9-999724BAA858}"/>
                </a:ext>
              </a:extLst>
            </p:cNvPr>
            <p:cNvSpPr txBox="1"/>
            <p:nvPr/>
          </p:nvSpPr>
          <p:spPr>
            <a:xfrm>
              <a:off x="2698497" y="6298943"/>
              <a:ext cx="3770590" cy="3694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VN" sz="4800" dirty="0"/>
                <a:t>Ta cùng đo độ dài đoạn thẳng AB bằng thước thẳng nhé</a:t>
              </a:r>
            </a:p>
          </p:txBody>
        </p:sp>
        <p:pic>
          <p:nvPicPr>
            <p:cNvPr id="49" name="Picture 7">
              <a:extLst>
                <a:ext uri="{FF2B5EF4-FFF2-40B4-BE49-F238E27FC236}">
                  <a16:creationId xmlns:a16="http://schemas.microsoft.com/office/drawing/2014/main" id="{5C268864-3048-794D-87C5-EDC52EF9A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t="51305" r="74364"/>
            <a:stretch>
              <a:fillRect/>
            </a:stretch>
          </p:blipFill>
          <p:spPr>
            <a:xfrm>
              <a:off x="5886185" y="8122088"/>
              <a:ext cx="1499207" cy="2091830"/>
            </a:xfrm>
            <a:prstGeom prst="rect">
              <a:avLst/>
            </a:prstGeom>
          </p:spPr>
        </p:pic>
      </p:grpSp>
      <p:pic>
        <p:nvPicPr>
          <p:cNvPr id="53" name="Picture 8">
            <a:extLst>
              <a:ext uri="{FF2B5EF4-FFF2-40B4-BE49-F238E27FC236}">
                <a16:creationId xmlns:a16="http://schemas.microsoft.com/office/drawing/2014/main" id="{DF6CC9D5-AE98-534A-A768-7D9C655F73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2796964">
            <a:off x="-936693" y="-1060877"/>
            <a:ext cx="3432870" cy="372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3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46A8A2F-F655-1A43-A6A8-AB3F92086BC0}"/>
              </a:ext>
            </a:extLst>
          </p:cNvPr>
          <p:cNvSpPr/>
          <p:nvPr/>
        </p:nvSpPr>
        <p:spPr>
          <a:xfrm>
            <a:off x="1171892" y="5669085"/>
            <a:ext cx="16415754" cy="4393384"/>
          </a:xfrm>
          <a:prstGeom prst="roundRect">
            <a:avLst>
              <a:gd name="adj" fmla="val 25941"/>
            </a:avLst>
          </a:prstGeom>
          <a:solidFill>
            <a:schemeClr val="accent5">
              <a:lumMod val="60000"/>
              <a:lumOff val="40000"/>
              <a:alpha val="61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D8B06F3-5D80-9849-8872-640A7CCC1DB0}"/>
              </a:ext>
            </a:extLst>
          </p:cNvPr>
          <p:cNvGrpSpPr/>
          <p:nvPr/>
        </p:nvGrpSpPr>
        <p:grpSpPr>
          <a:xfrm rot="5400000">
            <a:off x="12860544" y="4504849"/>
            <a:ext cx="10287001" cy="1277304"/>
            <a:chOff x="7311306" y="2476500"/>
            <a:chExt cx="8996374" cy="1277304"/>
          </a:xfrm>
        </p:grpSpPr>
        <p:sp>
          <p:nvSpPr>
            <p:cNvPr id="51" name="AutoShape 2">
              <a:extLst>
                <a:ext uri="{FF2B5EF4-FFF2-40B4-BE49-F238E27FC236}">
                  <a16:creationId xmlns:a16="http://schemas.microsoft.com/office/drawing/2014/main" id="{31693A30-59D0-6D4B-9071-1D75ABB877F9}"/>
                </a:ext>
              </a:extLst>
            </p:cNvPr>
            <p:cNvSpPr/>
            <p:nvPr/>
          </p:nvSpPr>
          <p:spPr>
            <a:xfrm>
              <a:off x="7311306" y="2476500"/>
              <a:ext cx="8996374" cy="1277304"/>
            </a:xfrm>
            <a:prstGeom prst="rect">
              <a:avLst/>
            </a:prstGeom>
            <a:solidFill>
              <a:srgbClr val="F5BD43"/>
            </a:solidFill>
          </p:spPr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2D9C945-3576-B449-BD6E-2353C9CEC95B}"/>
                </a:ext>
              </a:extLst>
            </p:cNvPr>
            <p:cNvSpPr txBox="1"/>
            <p:nvPr/>
          </p:nvSpPr>
          <p:spPr>
            <a:xfrm>
              <a:off x="8641655" y="2700553"/>
              <a:ext cx="664826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4800" dirty="0"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 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016692" y="-187583"/>
            <a:ext cx="13992762" cy="1177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560"/>
              </a:lnSpc>
            </a:pPr>
            <a:r>
              <a:rPr lang="en-US" sz="5400" b="1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ĐỘ DÀI ĐOẠN THẲNG</a:t>
            </a: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49BF3E29-6A6A-F84B-9BCE-ABA48AA5D3E0}"/>
              </a:ext>
            </a:extLst>
          </p:cNvPr>
          <p:cNvSpPr txBox="1"/>
          <p:nvPr/>
        </p:nvSpPr>
        <p:spPr>
          <a:xfrm>
            <a:off x="1549032" y="778531"/>
            <a:ext cx="13245636" cy="11771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60"/>
              </a:lnSpc>
            </a:pPr>
            <a:r>
              <a:rPr lang="en-US" sz="4800" b="1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ĐO ĐOẠN THẲNG</a:t>
            </a:r>
          </a:p>
        </p:txBody>
      </p:sp>
      <p:sp>
        <p:nvSpPr>
          <p:cNvPr id="26" name="TextBox 6">
            <a:extLst>
              <a:ext uri="{FF2B5EF4-FFF2-40B4-BE49-F238E27FC236}">
                <a16:creationId xmlns:a16="http://schemas.microsoft.com/office/drawing/2014/main" id="{E7AD284A-A0E9-BF48-9A05-CB0082C7E4F7}"/>
              </a:ext>
            </a:extLst>
          </p:cNvPr>
          <p:cNvSpPr txBox="1"/>
          <p:nvPr/>
        </p:nvSpPr>
        <p:spPr>
          <a:xfrm>
            <a:off x="1003199" y="2201526"/>
            <a:ext cx="6801975" cy="492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0"/>
              </a:lnSpc>
            </a:pPr>
            <a:r>
              <a:rPr lang="en-US" sz="4400" b="1" spc="64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400" b="1" spc="64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400" b="1" spc="64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64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400" b="1" spc="64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64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endParaRPr lang="en-US" sz="4400" b="1" spc="64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52D5D0-8B9E-D441-9A87-22F153265653}"/>
              </a:ext>
            </a:extLst>
          </p:cNvPr>
          <p:cNvGrpSpPr/>
          <p:nvPr/>
        </p:nvGrpSpPr>
        <p:grpSpPr>
          <a:xfrm>
            <a:off x="6091915" y="3629536"/>
            <a:ext cx="6564488" cy="177273"/>
            <a:chOff x="6014399" y="3613454"/>
            <a:chExt cx="6180301" cy="176594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062ED5A-A5E6-0946-9220-1952F6900ADA}"/>
                </a:ext>
              </a:extLst>
            </p:cNvPr>
            <p:cNvGrpSpPr/>
            <p:nvPr/>
          </p:nvGrpSpPr>
          <p:grpSpPr>
            <a:xfrm>
              <a:off x="6093299" y="3613454"/>
              <a:ext cx="6101401" cy="152400"/>
              <a:chOff x="6019800" y="3619500"/>
              <a:chExt cx="6400800" cy="152400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52AF197-DF6A-B84B-A140-B01EEB3E7DD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9800" y="3695700"/>
                <a:ext cx="6336120" cy="3483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F0FF98D7-2202-0947-8D4F-8AE209D8D282}"/>
                  </a:ext>
                </a:extLst>
              </p:cNvPr>
              <p:cNvSpPr/>
              <p:nvPr/>
            </p:nvSpPr>
            <p:spPr>
              <a:xfrm>
                <a:off x="12268200" y="3619500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E30F87E-4325-BB46-AF27-32FA45E58B1F}"/>
                </a:ext>
              </a:extLst>
            </p:cNvPr>
            <p:cNvSpPr/>
            <p:nvPr/>
          </p:nvSpPr>
          <p:spPr>
            <a:xfrm>
              <a:off x="6014399" y="3637648"/>
              <a:ext cx="152400" cy="1524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951D641-AAAE-C244-A445-B1A776AF763F}"/>
              </a:ext>
            </a:extLst>
          </p:cNvPr>
          <p:cNvSpPr txBox="1"/>
          <p:nvPr/>
        </p:nvSpPr>
        <p:spPr>
          <a:xfrm>
            <a:off x="5879185" y="2755023"/>
            <a:ext cx="596269" cy="77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8F2DAC-E724-B640-B01C-C73A99287D3C}"/>
              </a:ext>
            </a:extLst>
          </p:cNvPr>
          <p:cNvSpPr txBox="1"/>
          <p:nvPr/>
        </p:nvSpPr>
        <p:spPr>
          <a:xfrm>
            <a:off x="12076203" y="2760569"/>
            <a:ext cx="596269" cy="77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32" name="Picture 5" descr="Thuoc21">
            <a:extLst>
              <a:ext uri="{FF2B5EF4-FFF2-40B4-BE49-F238E27FC236}">
                <a16:creationId xmlns:a16="http://schemas.microsoft.com/office/drawing/2014/main" id="{C0D60DA7-C5FE-844C-9E93-6F3B7E8CD13B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88"/>
          <a:stretch/>
        </p:blipFill>
        <p:spPr bwMode="auto">
          <a:xfrm>
            <a:off x="6117707" y="3809291"/>
            <a:ext cx="10541053" cy="156286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99E8A44-BFFD-304F-824F-CDDCD21207DA}"/>
              </a:ext>
            </a:extLst>
          </p:cNvPr>
          <p:cNvSpPr txBox="1"/>
          <p:nvPr/>
        </p:nvSpPr>
        <p:spPr>
          <a:xfrm>
            <a:off x="8577280" y="2894884"/>
            <a:ext cx="1495269" cy="77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dirty="0">
                <a:latin typeface="Arial" panose="020B0604020202020204" pitchFamily="34" charset="0"/>
                <a:cs typeface="Arial" panose="020B0604020202020204" pitchFamily="34" charset="0"/>
              </a:rPr>
              <a:t>8cm </a:t>
            </a:r>
          </a:p>
        </p:txBody>
      </p:sp>
      <p:pic>
        <p:nvPicPr>
          <p:cNvPr id="45" name="Picture 6">
            <a:extLst>
              <a:ext uri="{FF2B5EF4-FFF2-40B4-BE49-F238E27FC236}">
                <a16:creationId xmlns:a16="http://schemas.microsoft.com/office/drawing/2014/main" id="{DEFE7E94-3365-A745-A16C-05096FF8F0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416950" y="4564912"/>
            <a:ext cx="3720674" cy="5892224"/>
          </a:xfrm>
          <a:prstGeom prst="rect">
            <a:avLst/>
          </a:prstGeom>
        </p:spPr>
      </p:pic>
      <p:pic>
        <p:nvPicPr>
          <p:cNvPr id="46" name="Picture 9">
            <a:extLst>
              <a:ext uri="{FF2B5EF4-FFF2-40B4-BE49-F238E27FC236}">
                <a16:creationId xmlns:a16="http://schemas.microsoft.com/office/drawing/2014/main" id="{689BA3CD-9E97-D34D-AC50-E1FA02EF9B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3906902" flipH="1">
            <a:off x="-909042" y="6635142"/>
            <a:ext cx="1422340" cy="921651"/>
          </a:xfrm>
          <a:prstGeom prst="rect">
            <a:avLst/>
          </a:prstGeom>
        </p:spPr>
      </p:pic>
      <p:pic>
        <p:nvPicPr>
          <p:cNvPr id="47" name="Picture 9">
            <a:extLst>
              <a:ext uri="{FF2B5EF4-FFF2-40B4-BE49-F238E27FC236}">
                <a16:creationId xmlns:a16="http://schemas.microsoft.com/office/drawing/2014/main" id="{DF537236-D236-D94E-804C-4B8DB4D4E6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918654" flipH="1">
            <a:off x="2111747" y="4308157"/>
            <a:ext cx="1422340" cy="9216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F1C1B0-8BED-B441-8DA9-999724BAA858}"/>
              </a:ext>
            </a:extLst>
          </p:cNvPr>
          <p:cNvSpPr txBox="1"/>
          <p:nvPr/>
        </p:nvSpPr>
        <p:spPr>
          <a:xfrm>
            <a:off x="3303724" y="5592687"/>
            <a:ext cx="7918785" cy="1085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4800" dirty="0">
                <a:latin typeface="Arial" panose="020B0604020202020204" pitchFamily="34" charset="0"/>
                <a:cs typeface="Arial" panose="020B0604020202020204" pitchFamily="34" charset="0"/>
              </a:rPr>
              <a:t>B1: Vẽ đoạn thẳng AB</a:t>
            </a:r>
          </a:p>
        </p:txBody>
      </p:sp>
      <p:pic>
        <p:nvPicPr>
          <p:cNvPr id="49" name="Picture 7">
            <a:extLst>
              <a:ext uri="{FF2B5EF4-FFF2-40B4-BE49-F238E27FC236}">
                <a16:creationId xmlns:a16="http://schemas.microsoft.com/office/drawing/2014/main" id="{5C268864-3048-794D-87C5-EDC52EF9A3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t="51305" r="74364"/>
          <a:stretch>
            <a:fillRect/>
          </a:stretch>
        </p:blipFill>
        <p:spPr>
          <a:xfrm>
            <a:off x="16141276" y="8124708"/>
            <a:ext cx="1671981" cy="2496898"/>
          </a:xfrm>
          <a:prstGeom prst="rect">
            <a:avLst/>
          </a:prstGeom>
        </p:spPr>
      </p:pic>
      <p:pic>
        <p:nvPicPr>
          <p:cNvPr id="53" name="Picture 8">
            <a:extLst>
              <a:ext uri="{FF2B5EF4-FFF2-40B4-BE49-F238E27FC236}">
                <a16:creationId xmlns:a16="http://schemas.microsoft.com/office/drawing/2014/main" id="{DF6CC9D5-AE98-534A-A768-7D9C655F73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2796964">
            <a:off x="-936693" y="-1060877"/>
            <a:ext cx="3432870" cy="372195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1BDC69A-A7B2-914D-B1D6-557B3FD0FF96}"/>
              </a:ext>
            </a:extLst>
          </p:cNvPr>
          <p:cNvSpPr txBox="1"/>
          <p:nvPr/>
        </p:nvSpPr>
        <p:spPr>
          <a:xfrm>
            <a:off x="6929000" y="4215325"/>
            <a:ext cx="4991423" cy="71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VN" sz="4000" dirty="0">
                <a:latin typeface="Arial" panose="020B0604020202020204" pitchFamily="34" charset="0"/>
                <a:cs typeface="Arial" panose="020B0604020202020204" pitchFamily="34" charset="0"/>
              </a:rPr>
              <a:t>AB = 8cm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C3FD986-BC41-BF47-96E6-4E75F4B03CC3}"/>
              </a:ext>
            </a:extLst>
          </p:cNvPr>
          <p:cNvSpPr/>
          <p:nvPr/>
        </p:nvSpPr>
        <p:spPr>
          <a:xfrm>
            <a:off x="12136487" y="3966561"/>
            <a:ext cx="1039832" cy="9303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5BAF3E3-ADE3-7649-A88C-B56FA12BDF3F}"/>
              </a:ext>
            </a:extLst>
          </p:cNvPr>
          <p:cNvSpPr txBox="1"/>
          <p:nvPr/>
        </p:nvSpPr>
        <p:spPr>
          <a:xfrm>
            <a:off x="3260658" y="6810433"/>
            <a:ext cx="143766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800" dirty="0">
                <a:latin typeface="Arial" panose="020B0604020202020204" pitchFamily="34" charset="0"/>
                <a:cs typeface="Arial" panose="020B0604020202020204" pitchFamily="34" charset="0"/>
              </a:rPr>
              <a:t>B2: Đặt thước đi qua 2 điểm A,B sao cho điểm A trùng với vạch số 0 của thước.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2421E78-23C6-B146-B78E-781AA5E8FCE9}"/>
              </a:ext>
            </a:extLst>
          </p:cNvPr>
          <p:cNvSpPr txBox="1"/>
          <p:nvPr/>
        </p:nvSpPr>
        <p:spPr>
          <a:xfrm>
            <a:off x="3226483" y="8567327"/>
            <a:ext cx="130905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800" dirty="0">
                <a:latin typeface="Arial" panose="020B0604020202020204" pitchFamily="34" charset="0"/>
                <a:cs typeface="Arial" panose="020B0604020202020204" pitchFamily="34" charset="0"/>
              </a:rPr>
              <a:t>B3: Xem điểm B trùng với vạch nào của thước thì đó là số đo độ dài đoạn thẳng AB  </a:t>
            </a:r>
          </a:p>
        </p:txBody>
      </p:sp>
    </p:spTree>
    <p:extLst>
      <p:ext uri="{BB962C8B-B14F-4D97-AF65-F5344CB8AC3E}">
        <p14:creationId xmlns:p14="http://schemas.microsoft.com/office/powerpoint/2010/main" val="377090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" grpId="0"/>
      <p:bldP spid="33" grpId="0"/>
      <p:bldP spid="2" grpId="0" animBg="1"/>
      <p:bldP spid="2" grpId="1" animBg="1"/>
      <p:bldP spid="37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8AB10AE5-02C5-9044-8217-0C01654A9DD2}"/>
              </a:ext>
            </a:extLst>
          </p:cNvPr>
          <p:cNvSpPr/>
          <p:nvPr/>
        </p:nvSpPr>
        <p:spPr>
          <a:xfrm>
            <a:off x="1321464" y="8231823"/>
            <a:ext cx="15038872" cy="188863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VN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 dài đoạn thẳng AB cũng được gọi là khoảng cách giữa hai điểm A và B.</a:t>
            </a:r>
            <a:endParaRPr lang="en-VN" sz="4400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203217" y="-166582"/>
            <a:ext cx="13992762" cy="1177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560"/>
              </a:lnSpc>
            </a:pPr>
            <a:r>
              <a:rPr lang="en-US" sz="5400" b="1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ĐỘ DÀI ĐOẠN THẲNG</a:t>
            </a: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49BF3E29-6A6A-F84B-9BCE-ABA48AA5D3E0}"/>
              </a:ext>
            </a:extLst>
          </p:cNvPr>
          <p:cNvSpPr txBox="1"/>
          <p:nvPr/>
        </p:nvSpPr>
        <p:spPr>
          <a:xfrm>
            <a:off x="1676585" y="737151"/>
            <a:ext cx="13245636" cy="11771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60"/>
              </a:lnSpc>
            </a:pPr>
            <a:r>
              <a:rPr lang="en-US" sz="4800" b="1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ĐO ĐOẠN THẲNG</a:t>
            </a:r>
          </a:p>
        </p:txBody>
      </p:sp>
      <p:sp>
        <p:nvSpPr>
          <p:cNvPr id="26" name="TextBox 6">
            <a:extLst>
              <a:ext uri="{FF2B5EF4-FFF2-40B4-BE49-F238E27FC236}">
                <a16:creationId xmlns:a16="http://schemas.microsoft.com/office/drawing/2014/main" id="{E7AD284A-A0E9-BF48-9A05-CB0082C7E4F7}"/>
              </a:ext>
            </a:extLst>
          </p:cNvPr>
          <p:cNvSpPr txBox="1"/>
          <p:nvPr/>
        </p:nvSpPr>
        <p:spPr>
          <a:xfrm>
            <a:off x="661469" y="2179034"/>
            <a:ext cx="6801975" cy="492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0"/>
              </a:lnSpc>
            </a:pPr>
            <a:r>
              <a:rPr lang="en-US" sz="4400" b="1" spc="64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400" b="1" spc="64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400" b="1" spc="64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64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400" b="1" spc="64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64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endParaRPr lang="en-US" sz="4400" b="1" spc="64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52D5D0-8B9E-D441-9A87-22F153265653}"/>
              </a:ext>
            </a:extLst>
          </p:cNvPr>
          <p:cNvGrpSpPr/>
          <p:nvPr/>
        </p:nvGrpSpPr>
        <p:grpSpPr>
          <a:xfrm>
            <a:off x="6090599" y="3629185"/>
            <a:ext cx="6180301" cy="176594"/>
            <a:chOff x="6014399" y="3613454"/>
            <a:chExt cx="6180301" cy="176594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062ED5A-A5E6-0946-9220-1952F6900ADA}"/>
                </a:ext>
              </a:extLst>
            </p:cNvPr>
            <p:cNvGrpSpPr/>
            <p:nvPr/>
          </p:nvGrpSpPr>
          <p:grpSpPr>
            <a:xfrm>
              <a:off x="6093299" y="3613454"/>
              <a:ext cx="6101401" cy="152400"/>
              <a:chOff x="6019800" y="3619500"/>
              <a:chExt cx="6400800" cy="152400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52AF197-DF6A-B84B-A140-B01EEB3E7DD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9800" y="3695700"/>
                <a:ext cx="6336120" cy="3483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F0FF98D7-2202-0947-8D4F-8AE209D8D282}"/>
                  </a:ext>
                </a:extLst>
              </p:cNvPr>
              <p:cNvSpPr/>
              <p:nvPr/>
            </p:nvSpPr>
            <p:spPr>
              <a:xfrm>
                <a:off x="12268200" y="3619500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E30F87E-4325-BB46-AF27-32FA45E58B1F}"/>
                </a:ext>
              </a:extLst>
            </p:cNvPr>
            <p:cNvSpPr/>
            <p:nvPr/>
          </p:nvSpPr>
          <p:spPr>
            <a:xfrm>
              <a:off x="6014399" y="3637648"/>
              <a:ext cx="152400" cy="1524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951D641-AAAE-C244-A445-B1A776AF763F}"/>
              </a:ext>
            </a:extLst>
          </p:cNvPr>
          <p:cNvSpPr txBox="1"/>
          <p:nvPr/>
        </p:nvSpPr>
        <p:spPr>
          <a:xfrm>
            <a:off x="5879186" y="2757983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8F2DAC-E724-B640-B01C-C73A99287D3C}"/>
              </a:ext>
            </a:extLst>
          </p:cNvPr>
          <p:cNvSpPr txBox="1"/>
          <p:nvPr/>
        </p:nvSpPr>
        <p:spPr>
          <a:xfrm>
            <a:off x="12076204" y="2763529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9E8A44-BFFD-304F-824F-CDDCD21207DA}"/>
              </a:ext>
            </a:extLst>
          </p:cNvPr>
          <p:cNvSpPr txBox="1"/>
          <p:nvPr/>
        </p:nvSpPr>
        <p:spPr>
          <a:xfrm>
            <a:off x="8577281" y="2897844"/>
            <a:ext cx="1407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400" dirty="0">
                <a:latin typeface="Arial" panose="020B0604020202020204" pitchFamily="34" charset="0"/>
                <a:cs typeface="Arial" panose="020B0604020202020204" pitchFamily="34" charset="0"/>
              </a:rPr>
              <a:t>8cm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18AB5E3-6BCD-B34B-AF6A-91957C542110}"/>
              </a:ext>
            </a:extLst>
          </p:cNvPr>
          <p:cNvSpPr txBox="1"/>
          <p:nvPr/>
        </p:nvSpPr>
        <p:spPr>
          <a:xfrm>
            <a:off x="4530468" y="4101778"/>
            <a:ext cx="95013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VN" sz="4800" dirty="0">
                <a:latin typeface="Arial" panose="020B0604020202020204" pitchFamily="34" charset="0"/>
                <a:cs typeface="Arial" panose="020B0604020202020204" pitchFamily="34" charset="0"/>
              </a:rPr>
              <a:t>a nói: AB = 8cm hoặc BA = 8cm 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35B48C0-FB62-A143-864F-E719817E11D6}"/>
              </a:ext>
            </a:extLst>
          </p:cNvPr>
          <p:cNvSpPr txBox="1"/>
          <p:nvPr/>
        </p:nvSpPr>
        <p:spPr>
          <a:xfrm>
            <a:off x="661469" y="4728001"/>
            <a:ext cx="3507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>
                <a:latin typeface="Arial" panose="020B0604020202020204" pitchFamily="34" charset="0"/>
                <a:cs typeface="Arial" panose="020B0604020202020204" pitchFamily="34" charset="0"/>
              </a:rPr>
              <a:t>b. Kết luận </a:t>
            </a:r>
            <a:endParaRPr lang="en-VN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89BAD27-4988-FC43-AD77-F9DDF24CE468}"/>
              </a:ext>
            </a:extLst>
          </p:cNvPr>
          <p:cNvGrpSpPr/>
          <p:nvPr/>
        </p:nvGrpSpPr>
        <p:grpSpPr>
          <a:xfrm rot="5400000">
            <a:off x="12702017" y="4504849"/>
            <a:ext cx="10287001" cy="1277304"/>
            <a:chOff x="7311306" y="2476500"/>
            <a:chExt cx="8996374" cy="1277304"/>
          </a:xfrm>
        </p:grpSpPr>
        <p:sp>
          <p:nvSpPr>
            <p:cNvPr id="44" name="AutoShape 2">
              <a:extLst>
                <a:ext uri="{FF2B5EF4-FFF2-40B4-BE49-F238E27FC236}">
                  <a16:creationId xmlns:a16="http://schemas.microsoft.com/office/drawing/2014/main" id="{4E862B18-AF05-3E42-8B4B-F92D3E869ABD}"/>
                </a:ext>
              </a:extLst>
            </p:cNvPr>
            <p:cNvSpPr/>
            <p:nvPr/>
          </p:nvSpPr>
          <p:spPr>
            <a:xfrm>
              <a:off x="7311306" y="2476500"/>
              <a:ext cx="8996374" cy="1277304"/>
            </a:xfrm>
            <a:prstGeom prst="rect">
              <a:avLst/>
            </a:prstGeom>
            <a:solidFill>
              <a:srgbClr val="F5BD43"/>
            </a:solidFill>
          </p:spPr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462DB5C-57A8-6347-9E1C-401983539F1A}"/>
                </a:ext>
              </a:extLst>
            </p:cNvPr>
            <p:cNvSpPr txBox="1"/>
            <p:nvPr/>
          </p:nvSpPr>
          <p:spPr>
            <a:xfrm>
              <a:off x="8641655" y="2700553"/>
              <a:ext cx="664826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4800" dirty="0"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 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CD9A7C6-36BF-4640-9841-FAFB028CD28B}"/>
              </a:ext>
            </a:extLst>
          </p:cNvPr>
          <p:cNvGrpSpPr/>
          <p:nvPr/>
        </p:nvGrpSpPr>
        <p:grpSpPr>
          <a:xfrm>
            <a:off x="363808" y="5714934"/>
            <a:ext cx="16954184" cy="2640062"/>
            <a:chOff x="609601" y="4748199"/>
            <a:chExt cx="16282552" cy="3474584"/>
          </a:xfrm>
        </p:grpSpPr>
        <p:pic>
          <p:nvPicPr>
            <p:cNvPr id="40" name="Picture 3">
              <a:extLst>
                <a:ext uri="{FF2B5EF4-FFF2-40B4-BE49-F238E27FC236}">
                  <a16:creationId xmlns:a16="http://schemas.microsoft.com/office/drawing/2014/main" id="{3694704D-7CC1-E74F-977B-4966B6D74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09601" y="4748199"/>
              <a:ext cx="16282552" cy="3474584"/>
            </a:xfrm>
            <a:prstGeom prst="rect">
              <a:avLst/>
            </a:prstGeom>
          </p:spPr>
        </p:pic>
        <p:pic>
          <p:nvPicPr>
            <p:cNvPr id="42" name="Picture 10">
              <a:extLst>
                <a:ext uri="{FF2B5EF4-FFF2-40B4-BE49-F238E27FC236}">
                  <a16:creationId xmlns:a16="http://schemas.microsoft.com/office/drawing/2014/main" id="{9FAB6827-38DF-3047-A73D-0372FEEDD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081469" y="4903304"/>
              <a:ext cx="1324190" cy="1537695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DE966AC-2AB0-9846-93A3-1E61918EC760}"/>
                </a:ext>
              </a:extLst>
            </p:cNvPr>
            <p:cNvSpPr txBox="1"/>
            <p:nvPr/>
          </p:nvSpPr>
          <p:spPr>
            <a:xfrm>
              <a:off x="2232442" y="4837964"/>
              <a:ext cx="14659711" cy="2857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85800" indent="-6858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VN" sz="4800" dirty="0">
                  <a:latin typeface="Arial" panose="020B0604020202020204" pitchFamily="34" charset="0"/>
                  <a:cs typeface="Arial" panose="020B0604020202020204" pitchFamily="34" charset="0"/>
                </a:rPr>
                <a:t>Mỗi đoạn thẳng có độ dài là một số dương.</a:t>
              </a:r>
            </a:p>
            <a:p>
              <a:pPr marL="685800" indent="-6858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VN" sz="4800" dirty="0">
                  <a:latin typeface="Arial" panose="020B0604020202020204" pitchFamily="34" charset="0"/>
                  <a:cs typeface="Arial" panose="020B0604020202020204" pitchFamily="34" charset="0"/>
                </a:rPr>
                <a:t>Hai đoạn thẳng bằng nhau thì có độ dài bằng nhau. </a:t>
              </a:r>
            </a:p>
          </p:txBody>
        </p:sp>
      </p:grpSp>
      <p:pic>
        <p:nvPicPr>
          <p:cNvPr id="46" name="Picture 8">
            <a:extLst>
              <a:ext uri="{FF2B5EF4-FFF2-40B4-BE49-F238E27FC236}">
                <a16:creationId xmlns:a16="http://schemas.microsoft.com/office/drawing/2014/main" id="{EAE7D978-190D-834B-A851-847AABCC48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796964">
            <a:off x="-936693" y="-1060877"/>
            <a:ext cx="3432870" cy="3721954"/>
          </a:xfrm>
          <a:prstGeom prst="rect">
            <a:avLst/>
          </a:prstGeom>
        </p:spPr>
      </p:pic>
      <p:pic>
        <p:nvPicPr>
          <p:cNvPr id="48" name="Graphic 47" descr="Paperclip">
            <a:extLst>
              <a:ext uri="{FF2B5EF4-FFF2-40B4-BE49-F238E27FC236}">
                <a16:creationId xmlns:a16="http://schemas.microsoft.com/office/drawing/2014/main" id="{0539B9BC-8E2F-4B4E-AA42-3E6ABA175E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42920" y="7625091"/>
            <a:ext cx="914400" cy="999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F1A08140-2B0D-3E4A-9B8F-F97D0F88F27B}"/>
              </a:ext>
            </a:extLst>
          </p:cNvPr>
          <p:cNvSpPr/>
          <p:nvPr/>
        </p:nvSpPr>
        <p:spPr>
          <a:xfrm>
            <a:off x="-457200" y="8517699"/>
            <a:ext cx="19202400" cy="3331029"/>
          </a:xfrm>
          <a:custGeom>
            <a:avLst/>
            <a:gdLst>
              <a:gd name="connsiteX0" fmla="*/ 457200 w 19202400"/>
              <a:gd name="connsiteY0" fmla="*/ 1045029 h 3331029"/>
              <a:gd name="connsiteX1" fmla="*/ 457200 w 19202400"/>
              <a:gd name="connsiteY1" fmla="*/ 1045029 h 3331029"/>
              <a:gd name="connsiteX2" fmla="*/ 718457 w 19202400"/>
              <a:gd name="connsiteY2" fmla="*/ 979714 h 3331029"/>
              <a:gd name="connsiteX3" fmla="*/ 892628 w 19202400"/>
              <a:gd name="connsiteY3" fmla="*/ 936172 h 3331029"/>
              <a:gd name="connsiteX4" fmla="*/ 979714 w 19202400"/>
              <a:gd name="connsiteY4" fmla="*/ 914400 h 3331029"/>
              <a:gd name="connsiteX5" fmla="*/ 1110342 w 19202400"/>
              <a:gd name="connsiteY5" fmla="*/ 870857 h 3331029"/>
              <a:gd name="connsiteX6" fmla="*/ 1175657 w 19202400"/>
              <a:gd name="connsiteY6" fmla="*/ 849086 h 3331029"/>
              <a:gd name="connsiteX7" fmla="*/ 1349828 w 19202400"/>
              <a:gd name="connsiteY7" fmla="*/ 805543 h 3331029"/>
              <a:gd name="connsiteX8" fmla="*/ 1415142 w 19202400"/>
              <a:gd name="connsiteY8" fmla="*/ 783772 h 3331029"/>
              <a:gd name="connsiteX9" fmla="*/ 1524000 w 19202400"/>
              <a:gd name="connsiteY9" fmla="*/ 762000 h 3331029"/>
              <a:gd name="connsiteX10" fmla="*/ 1654628 w 19202400"/>
              <a:gd name="connsiteY10" fmla="*/ 718457 h 3331029"/>
              <a:gd name="connsiteX11" fmla="*/ 1763485 w 19202400"/>
              <a:gd name="connsiteY11" fmla="*/ 696686 h 3331029"/>
              <a:gd name="connsiteX12" fmla="*/ 1828800 w 19202400"/>
              <a:gd name="connsiteY12" fmla="*/ 674914 h 3331029"/>
              <a:gd name="connsiteX13" fmla="*/ 2002971 w 19202400"/>
              <a:gd name="connsiteY13" fmla="*/ 653143 h 3331029"/>
              <a:gd name="connsiteX14" fmla="*/ 2307771 w 19202400"/>
              <a:gd name="connsiteY14" fmla="*/ 609600 h 3331029"/>
              <a:gd name="connsiteX15" fmla="*/ 2525485 w 19202400"/>
              <a:gd name="connsiteY15" fmla="*/ 587829 h 3331029"/>
              <a:gd name="connsiteX16" fmla="*/ 2830285 w 19202400"/>
              <a:gd name="connsiteY16" fmla="*/ 544286 h 3331029"/>
              <a:gd name="connsiteX17" fmla="*/ 5355771 w 19202400"/>
              <a:gd name="connsiteY17" fmla="*/ 522514 h 3331029"/>
              <a:gd name="connsiteX18" fmla="*/ 5464628 w 19202400"/>
              <a:gd name="connsiteY18" fmla="*/ 500743 h 3331029"/>
              <a:gd name="connsiteX19" fmla="*/ 6879771 w 19202400"/>
              <a:gd name="connsiteY19" fmla="*/ 457200 h 3331029"/>
              <a:gd name="connsiteX20" fmla="*/ 7141028 w 19202400"/>
              <a:gd name="connsiteY20" fmla="*/ 435429 h 3331029"/>
              <a:gd name="connsiteX21" fmla="*/ 7228114 w 19202400"/>
              <a:gd name="connsiteY21" fmla="*/ 413657 h 3331029"/>
              <a:gd name="connsiteX22" fmla="*/ 7424057 w 19202400"/>
              <a:gd name="connsiteY22" fmla="*/ 391886 h 3331029"/>
              <a:gd name="connsiteX23" fmla="*/ 7598228 w 19202400"/>
              <a:gd name="connsiteY23" fmla="*/ 370114 h 3331029"/>
              <a:gd name="connsiteX24" fmla="*/ 7924800 w 19202400"/>
              <a:gd name="connsiteY24" fmla="*/ 348343 h 3331029"/>
              <a:gd name="connsiteX25" fmla="*/ 8469085 w 19202400"/>
              <a:gd name="connsiteY25" fmla="*/ 283029 h 3331029"/>
              <a:gd name="connsiteX26" fmla="*/ 8556171 w 19202400"/>
              <a:gd name="connsiteY26" fmla="*/ 261257 h 3331029"/>
              <a:gd name="connsiteX27" fmla="*/ 8882742 w 19202400"/>
              <a:gd name="connsiteY27" fmla="*/ 217714 h 3331029"/>
              <a:gd name="connsiteX28" fmla="*/ 8948057 w 19202400"/>
              <a:gd name="connsiteY28" fmla="*/ 195943 h 3331029"/>
              <a:gd name="connsiteX29" fmla="*/ 9144000 w 19202400"/>
              <a:gd name="connsiteY29" fmla="*/ 174172 h 3331029"/>
              <a:gd name="connsiteX30" fmla="*/ 9252857 w 19202400"/>
              <a:gd name="connsiteY30" fmla="*/ 152400 h 3331029"/>
              <a:gd name="connsiteX31" fmla="*/ 9557657 w 19202400"/>
              <a:gd name="connsiteY31" fmla="*/ 108857 h 3331029"/>
              <a:gd name="connsiteX32" fmla="*/ 9971314 w 19202400"/>
              <a:gd name="connsiteY32" fmla="*/ 65314 h 3331029"/>
              <a:gd name="connsiteX33" fmla="*/ 10297885 w 19202400"/>
              <a:gd name="connsiteY33" fmla="*/ 21772 h 3331029"/>
              <a:gd name="connsiteX34" fmla="*/ 10472057 w 19202400"/>
              <a:gd name="connsiteY34" fmla="*/ 0 h 3331029"/>
              <a:gd name="connsiteX35" fmla="*/ 13106400 w 19202400"/>
              <a:gd name="connsiteY35" fmla="*/ 21772 h 3331029"/>
              <a:gd name="connsiteX36" fmla="*/ 13389428 w 19202400"/>
              <a:gd name="connsiteY36" fmla="*/ 65314 h 3331029"/>
              <a:gd name="connsiteX37" fmla="*/ 13672457 w 19202400"/>
              <a:gd name="connsiteY37" fmla="*/ 87086 h 3331029"/>
              <a:gd name="connsiteX38" fmla="*/ 13781314 w 19202400"/>
              <a:gd name="connsiteY38" fmla="*/ 108857 h 3331029"/>
              <a:gd name="connsiteX39" fmla="*/ 13977257 w 19202400"/>
              <a:gd name="connsiteY39" fmla="*/ 130629 h 3331029"/>
              <a:gd name="connsiteX40" fmla="*/ 14151428 w 19202400"/>
              <a:gd name="connsiteY40" fmla="*/ 152400 h 3331029"/>
              <a:gd name="connsiteX41" fmla="*/ 14303828 w 19202400"/>
              <a:gd name="connsiteY41" fmla="*/ 174172 h 3331029"/>
              <a:gd name="connsiteX42" fmla="*/ 14412685 w 19202400"/>
              <a:gd name="connsiteY42" fmla="*/ 195943 h 3331029"/>
              <a:gd name="connsiteX43" fmla="*/ 14630400 w 19202400"/>
              <a:gd name="connsiteY43" fmla="*/ 217714 h 3331029"/>
              <a:gd name="connsiteX44" fmla="*/ 14826342 w 19202400"/>
              <a:gd name="connsiteY44" fmla="*/ 239486 h 3331029"/>
              <a:gd name="connsiteX45" fmla="*/ 15152914 w 19202400"/>
              <a:gd name="connsiteY45" fmla="*/ 283029 h 3331029"/>
              <a:gd name="connsiteX46" fmla="*/ 15218228 w 19202400"/>
              <a:gd name="connsiteY46" fmla="*/ 304800 h 3331029"/>
              <a:gd name="connsiteX47" fmla="*/ 15414171 w 19202400"/>
              <a:gd name="connsiteY47" fmla="*/ 326572 h 3331029"/>
              <a:gd name="connsiteX48" fmla="*/ 16045542 w 19202400"/>
              <a:gd name="connsiteY48" fmla="*/ 370114 h 3331029"/>
              <a:gd name="connsiteX49" fmla="*/ 16415657 w 19202400"/>
              <a:gd name="connsiteY49" fmla="*/ 413657 h 3331029"/>
              <a:gd name="connsiteX50" fmla="*/ 16589828 w 19202400"/>
              <a:gd name="connsiteY50" fmla="*/ 457200 h 3331029"/>
              <a:gd name="connsiteX51" fmla="*/ 16851085 w 19202400"/>
              <a:gd name="connsiteY51" fmla="*/ 478972 h 3331029"/>
              <a:gd name="connsiteX52" fmla="*/ 17134114 w 19202400"/>
              <a:gd name="connsiteY52" fmla="*/ 522514 h 3331029"/>
              <a:gd name="connsiteX53" fmla="*/ 17482457 w 19202400"/>
              <a:gd name="connsiteY53" fmla="*/ 544286 h 3331029"/>
              <a:gd name="connsiteX54" fmla="*/ 17591314 w 19202400"/>
              <a:gd name="connsiteY54" fmla="*/ 566057 h 3331029"/>
              <a:gd name="connsiteX55" fmla="*/ 17939657 w 19202400"/>
              <a:gd name="connsiteY55" fmla="*/ 609600 h 3331029"/>
              <a:gd name="connsiteX56" fmla="*/ 18179142 w 19202400"/>
              <a:gd name="connsiteY56" fmla="*/ 653143 h 3331029"/>
              <a:gd name="connsiteX57" fmla="*/ 18331542 w 19202400"/>
              <a:gd name="connsiteY57" fmla="*/ 674914 h 3331029"/>
              <a:gd name="connsiteX58" fmla="*/ 18549257 w 19202400"/>
              <a:gd name="connsiteY58" fmla="*/ 740229 h 3331029"/>
              <a:gd name="connsiteX59" fmla="*/ 18614571 w 19202400"/>
              <a:gd name="connsiteY59" fmla="*/ 783772 h 3331029"/>
              <a:gd name="connsiteX60" fmla="*/ 18766971 w 19202400"/>
              <a:gd name="connsiteY60" fmla="*/ 805543 h 3331029"/>
              <a:gd name="connsiteX61" fmla="*/ 18832285 w 19202400"/>
              <a:gd name="connsiteY61" fmla="*/ 827314 h 3331029"/>
              <a:gd name="connsiteX62" fmla="*/ 18962914 w 19202400"/>
              <a:gd name="connsiteY62" fmla="*/ 892629 h 3331029"/>
              <a:gd name="connsiteX63" fmla="*/ 19028228 w 19202400"/>
              <a:gd name="connsiteY63" fmla="*/ 957943 h 3331029"/>
              <a:gd name="connsiteX64" fmla="*/ 19093542 w 19202400"/>
              <a:gd name="connsiteY64" fmla="*/ 1001486 h 3331029"/>
              <a:gd name="connsiteX65" fmla="*/ 19137085 w 19202400"/>
              <a:gd name="connsiteY65" fmla="*/ 1088572 h 3331029"/>
              <a:gd name="connsiteX66" fmla="*/ 19202400 w 19202400"/>
              <a:gd name="connsiteY66" fmla="*/ 1219200 h 3331029"/>
              <a:gd name="connsiteX67" fmla="*/ 19180628 w 19202400"/>
              <a:gd name="connsiteY67" fmla="*/ 1436914 h 3331029"/>
              <a:gd name="connsiteX68" fmla="*/ 19137085 w 19202400"/>
              <a:gd name="connsiteY68" fmla="*/ 1567543 h 3331029"/>
              <a:gd name="connsiteX69" fmla="*/ 19115314 w 19202400"/>
              <a:gd name="connsiteY69" fmla="*/ 1632857 h 3331029"/>
              <a:gd name="connsiteX70" fmla="*/ 19071771 w 19202400"/>
              <a:gd name="connsiteY70" fmla="*/ 1698172 h 3331029"/>
              <a:gd name="connsiteX71" fmla="*/ 18984685 w 19202400"/>
              <a:gd name="connsiteY71" fmla="*/ 1850572 h 3331029"/>
              <a:gd name="connsiteX72" fmla="*/ 18875828 w 19202400"/>
              <a:gd name="connsiteY72" fmla="*/ 1981200 h 3331029"/>
              <a:gd name="connsiteX73" fmla="*/ 18810514 w 19202400"/>
              <a:gd name="connsiteY73" fmla="*/ 2111829 h 3331029"/>
              <a:gd name="connsiteX74" fmla="*/ 18788742 w 19202400"/>
              <a:gd name="connsiteY74" fmla="*/ 2177143 h 3331029"/>
              <a:gd name="connsiteX75" fmla="*/ 18679885 w 19202400"/>
              <a:gd name="connsiteY75" fmla="*/ 2307772 h 3331029"/>
              <a:gd name="connsiteX76" fmla="*/ 18549257 w 19202400"/>
              <a:gd name="connsiteY76" fmla="*/ 2547257 h 3331029"/>
              <a:gd name="connsiteX77" fmla="*/ 18396857 w 19202400"/>
              <a:gd name="connsiteY77" fmla="*/ 2699657 h 3331029"/>
              <a:gd name="connsiteX78" fmla="*/ 18331542 w 19202400"/>
              <a:gd name="connsiteY78" fmla="*/ 2764972 h 3331029"/>
              <a:gd name="connsiteX79" fmla="*/ 18244457 w 19202400"/>
              <a:gd name="connsiteY79" fmla="*/ 2830286 h 3331029"/>
              <a:gd name="connsiteX80" fmla="*/ 18179142 w 19202400"/>
              <a:gd name="connsiteY80" fmla="*/ 2895600 h 3331029"/>
              <a:gd name="connsiteX81" fmla="*/ 17961428 w 19202400"/>
              <a:gd name="connsiteY81" fmla="*/ 2982686 h 3331029"/>
              <a:gd name="connsiteX82" fmla="*/ 17874342 w 19202400"/>
              <a:gd name="connsiteY82" fmla="*/ 3004457 h 3331029"/>
              <a:gd name="connsiteX83" fmla="*/ 17656628 w 19202400"/>
              <a:gd name="connsiteY83" fmla="*/ 3069772 h 3331029"/>
              <a:gd name="connsiteX84" fmla="*/ 17504228 w 19202400"/>
              <a:gd name="connsiteY84" fmla="*/ 3113314 h 3331029"/>
              <a:gd name="connsiteX85" fmla="*/ 17351828 w 19202400"/>
              <a:gd name="connsiteY85" fmla="*/ 3135086 h 3331029"/>
              <a:gd name="connsiteX86" fmla="*/ 17155885 w 19202400"/>
              <a:gd name="connsiteY86" fmla="*/ 3178629 h 3331029"/>
              <a:gd name="connsiteX87" fmla="*/ 16829314 w 19202400"/>
              <a:gd name="connsiteY87" fmla="*/ 3222172 h 3331029"/>
              <a:gd name="connsiteX88" fmla="*/ 16176171 w 19202400"/>
              <a:gd name="connsiteY88" fmla="*/ 3287486 h 3331029"/>
              <a:gd name="connsiteX89" fmla="*/ 9078685 w 19202400"/>
              <a:gd name="connsiteY89" fmla="*/ 3331029 h 3331029"/>
              <a:gd name="connsiteX90" fmla="*/ 4071257 w 19202400"/>
              <a:gd name="connsiteY90" fmla="*/ 3309257 h 3331029"/>
              <a:gd name="connsiteX91" fmla="*/ 3679371 w 19202400"/>
              <a:gd name="connsiteY91" fmla="*/ 3243943 h 3331029"/>
              <a:gd name="connsiteX92" fmla="*/ 3439885 w 19202400"/>
              <a:gd name="connsiteY92" fmla="*/ 3222172 h 3331029"/>
              <a:gd name="connsiteX93" fmla="*/ 3113314 w 19202400"/>
              <a:gd name="connsiteY93" fmla="*/ 3156857 h 3331029"/>
              <a:gd name="connsiteX94" fmla="*/ 2939142 w 19202400"/>
              <a:gd name="connsiteY94" fmla="*/ 3113314 h 3331029"/>
              <a:gd name="connsiteX95" fmla="*/ 2721428 w 19202400"/>
              <a:gd name="connsiteY95" fmla="*/ 3091543 h 3331029"/>
              <a:gd name="connsiteX96" fmla="*/ 2612571 w 19202400"/>
              <a:gd name="connsiteY96" fmla="*/ 3069772 h 3331029"/>
              <a:gd name="connsiteX97" fmla="*/ 2460171 w 19202400"/>
              <a:gd name="connsiteY97" fmla="*/ 3048000 h 3331029"/>
              <a:gd name="connsiteX98" fmla="*/ 2220685 w 19202400"/>
              <a:gd name="connsiteY98" fmla="*/ 2960914 h 3331029"/>
              <a:gd name="connsiteX99" fmla="*/ 2133600 w 19202400"/>
              <a:gd name="connsiteY99" fmla="*/ 2939143 h 3331029"/>
              <a:gd name="connsiteX100" fmla="*/ 2024742 w 19202400"/>
              <a:gd name="connsiteY100" fmla="*/ 2895600 h 3331029"/>
              <a:gd name="connsiteX101" fmla="*/ 1937657 w 19202400"/>
              <a:gd name="connsiteY101" fmla="*/ 2873829 h 3331029"/>
              <a:gd name="connsiteX102" fmla="*/ 1807028 w 19202400"/>
              <a:gd name="connsiteY102" fmla="*/ 2830286 h 3331029"/>
              <a:gd name="connsiteX103" fmla="*/ 1611085 w 19202400"/>
              <a:gd name="connsiteY103" fmla="*/ 2786743 h 3331029"/>
              <a:gd name="connsiteX104" fmla="*/ 1349828 w 19202400"/>
              <a:gd name="connsiteY104" fmla="*/ 2699657 h 3331029"/>
              <a:gd name="connsiteX105" fmla="*/ 1262742 w 19202400"/>
              <a:gd name="connsiteY105" fmla="*/ 2677886 h 3331029"/>
              <a:gd name="connsiteX106" fmla="*/ 1175657 w 19202400"/>
              <a:gd name="connsiteY106" fmla="*/ 2634343 h 3331029"/>
              <a:gd name="connsiteX107" fmla="*/ 1110342 w 19202400"/>
              <a:gd name="connsiteY107" fmla="*/ 2612572 h 3331029"/>
              <a:gd name="connsiteX108" fmla="*/ 1045028 w 19202400"/>
              <a:gd name="connsiteY108" fmla="*/ 2569029 h 3331029"/>
              <a:gd name="connsiteX109" fmla="*/ 957942 w 19202400"/>
              <a:gd name="connsiteY109" fmla="*/ 2525486 h 3331029"/>
              <a:gd name="connsiteX110" fmla="*/ 849085 w 19202400"/>
              <a:gd name="connsiteY110" fmla="*/ 2481943 h 3331029"/>
              <a:gd name="connsiteX111" fmla="*/ 718457 w 19202400"/>
              <a:gd name="connsiteY111" fmla="*/ 2438400 h 3331029"/>
              <a:gd name="connsiteX112" fmla="*/ 653142 w 19202400"/>
              <a:gd name="connsiteY112" fmla="*/ 2394857 h 3331029"/>
              <a:gd name="connsiteX113" fmla="*/ 500742 w 19202400"/>
              <a:gd name="connsiteY113" fmla="*/ 2351314 h 3331029"/>
              <a:gd name="connsiteX114" fmla="*/ 435428 w 19202400"/>
              <a:gd name="connsiteY114" fmla="*/ 2307772 h 3331029"/>
              <a:gd name="connsiteX115" fmla="*/ 326571 w 19202400"/>
              <a:gd name="connsiteY115" fmla="*/ 2264229 h 3331029"/>
              <a:gd name="connsiteX116" fmla="*/ 261257 w 19202400"/>
              <a:gd name="connsiteY116" fmla="*/ 2242457 h 3331029"/>
              <a:gd name="connsiteX117" fmla="*/ 130628 w 19202400"/>
              <a:gd name="connsiteY117" fmla="*/ 2177143 h 3331029"/>
              <a:gd name="connsiteX118" fmla="*/ 43542 w 19202400"/>
              <a:gd name="connsiteY118" fmla="*/ 1981200 h 3331029"/>
              <a:gd name="connsiteX119" fmla="*/ 21771 w 19202400"/>
              <a:gd name="connsiteY119" fmla="*/ 1915886 h 3331029"/>
              <a:gd name="connsiteX120" fmla="*/ 0 w 19202400"/>
              <a:gd name="connsiteY120" fmla="*/ 1850572 h 3331029"/>
              <a:gd name="connsiteX121" fmla="*/ 43542 w 19202400"/>
              <a:gd name="connsiteY121" fmla="*/ 1611086 h 3331029"/>
              <a:gd name="connsiteX122" fmla="*/ 108857 w 19202400"/>
              <a:gd name="connsiteY122" fmla="*/ 1545772 h 3331029"/>
              <a:gd name="connsiteX123" fmla="*/ 152400 w 19202400"/>
              <a:gd name="connsiteY123" fmla="*/ 1480457 h 3331029"/>
              <a:gd name="connsiteX124" fmla="*/ 261257 w 19202400"/>
              <a:gd name="connsiteY124" fmla="*/ 1284514 h 3331029"/>
              <a:gd name="connsiteX125" fmla="*/ 326571 w 19202400"/>
              <a:gd name="connsiteY125" fmla="*/ 1240972 h 3331029"/>
              <a:gd name="connsiteX126" fmla="*/ 457200 w 19202400"/>
              <a:gd name="connsiteY126" fmla="*/ 1045029 h 333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9202400" h="3331029">
                <a:moveTo>
                  <a:pt x="457200" y="1045029"/>
                </a:moveTo>
                <a:lnTo>
                  <a:pt x="457200" y="1045029"/>
                </a:lnTo>
                <a:cubicBezTo>
                  <a:pt x="1126192" y="896363"/>
                  <a:pt x="435095" y="1056994"/>
                  <a:pt x="718457" y="979714"/>
                </a:cubicBezTo>
                <a:cubicBezTo>
                  <a:pt x="776192" y="963968"/>
                  <a:pt x="834571" y="950686"/>
                  <a:pt x="892628" y="936172"/>
                </a:cubicBezTo>
                <a:cubicBezTo>
                  <a:pt x="921657" y="928915"/>
                  <a:pt x="951327" y="923862"/>
                  <a:pt x="979714" y="914400"/>
                </a:cubicBezTo>
                <a:lnTo>
                  <a:pt x="1110342" y="870857"/>
                </a:lnTo>
                <a:cubicBezTo>
                  <a:pt x="1132114" y="863600"/>
                  <a:pt x="1153393" y="854652"/>
                  <a:pt x="1175657" y="849086"/>
                </a:cubicBezTo>
                <a:cubicBezTo>
                  <a:pt x="1233714" y="834572"/>
                  <a:pt x="1293055" y="824467"/>
                  <a:pt x="1349828" y="805543"/>
                </a:cubicBezTo>
                <a:cubicBezTo>
                  <a:pt x="1371599" y="798286"/>
                  <a:pt x="1392878" y="789338"/>
                  <a:pt x="1415142" y="783772"/>
                </a:cubicBezTo>
                <a:cubicBezTo>
                  <a:pt x="1451042" y="774797"/>
                  <a:pt x="1488299" y="771737"/>
                  <a:pt x="1524000" y="762000"/>
                </a:cubicBezTo>
                <a:cubicBezTo>
                  <a:pt x="1568281" y="749923"/>
                  <a:pt x="1609621" y="727458"/>
                  <a:pt x="1654628" y="718457"/>
                </a:cubicBezTo>
                <a:cubicBezTo>
                  <a:pt x="1690914" y="711200"/>
                  <a:pt x="1727586" y="705661"/>
                  <a:pt x="1763485" y="696686"/>
                </a:cubicBezTo>
                <a:cubicBezTo>
                  <a:pt x="1785749" y="691120"/>
                  <a:pt x="1806221" y="679019"/>
                  <a:pt x="1828800" y="674914"/>
                </a:cubicBezTo>
                <a:cubicBezTo>
                  <a:pt x="1886365" y="664448"/>
                  <a:pt x="1945050" y="661417"/>
                  <a:pt x="2002971" y="653143"/>
                </a:cubicBezTo>
                <a:cubicBezTo>
                  <a:pt x="2260605" y="616339"/>
                  <a:pt x="1997956" y="644024"/>
                  <a:pt x="2307771" y="609600"/>
                </a:cubicBezTo>
                <a:cubicBezTo>
                  <a:pt x="2380258" y="601546"/>
                  <a:pt x="2453115" y="596875"/>
                  <a:pt x="2525485" y="587829"/>
                </a:cubicBezTo>
                <a:cubicBezTo>
                  <a:pt x="2627324" y="575099"/>
                  <a:pt x="2727657" y="545171"/>
                  <a:pt x="2830285" y="544286"/>
                </a:cubicBezTo>
                <a:lnTo>
                  <a:pt x="5355771" y="522514"/>
                </a:lnTo>
                <a:cubicBezTo>
                  <a:pt x="5392057" y="515257"/>
                  <a:pt x="5428054" y="506370"/>
                  <a:pt x="5464628" y="500743"/>
                </a:cubicBezTo>
                <a:cubicBezTo>
                  <a:pt x="5925583" y="429828"/>
                  <a:pt x="6455296" y="464647"/>
                  <a:pt x="6879771" y="457200"/>
                </a:cubicBezTo>
                <a:cubicBezTo>
                  <a:pt x="6966857" y="449943"/>
                  <a:pt x="7054315" y="446268"/>
                  <a:pt x="7141028" y="435429"/>
                </a:cubicBezTo>
                <a:cubicBezTo>
                  <a:pt x="7170719" y="431718"/>
                  <a:pt x="7198540" y="418207"/>
                  <a:pt x="7228114" y="413657"/>
                </a:cubicBezTo>
                <a:cubicBezTo>
                  <a:pt x="7293066" y="403664"/>
                  <a:pt x="7358791" y="399564"/>
                  <a:pt x="7424057" y="391886"/>
                </a:cubicBezTo>
                <a:cubicBezTo>
                  <a:pt x="7482165" y="385050"/>
                  <a:pt x="7539939" y="375183"/>
                  <a:pt x="7598228" y="370114"/>
                </a:cubicBezTo>
                <a:cubicBezTo>
                  <a:pt x="7706917" y="360663"/>
                  <a:pt x="7816242" y="359199"/>
                  <a:pt x="7924800" y="348343"/>
                </a:cubicBezTo>
                <a:cubicBezTo>
                  <a:pt x="8106623" y="330161"/>
                  <a:pt x="8469085" y="283029"/>
                  <a:pt x="8469085" y="283029"/>
                </a:cubicBezTo>
                <a:cubicBezTo>
                  <a:pt x="8498114" y="275772"/>
                  <a:pt x="8526597" y="265807"/>
                  <a:pt x="8556171" y="261257"/>
                </a:cubicBezTo>
                <a:cubicBezTo>
                  <a:pt x="8709491" y="237669"/>
                  <a:pt x="8745394" y="248236"/>
                  <a:pt x="8882742" y="217714"/>
                </a:cubicBezTo>
                <a:cubicBezTo>
                  <a:pt x="8905145" y="212736"/>
                  <a:pt x="8925420" y="199716"/>
                  <a:pt x="8948057" y="195943"/>
                </a:cubicBezTo>
                <a:cubicBezTo>
                  <a:pt x="9012879" y="185140"/>
                  <a:pt x="9078944" y="183466"/>
                  <a:pt x="9144000" y="174172"/>
                </a:cubicBezTo>
                <a:cubicBezTo>
                  <a:pt x="9180632" y="168939"/>
                  <a:pt x="9216306" y="158171"/>
                  <a:pt x="9252857" y="152400"/>
                </a:cubicBezTo>
                <a:cubicBezTo>
                  <a:pt x="9354233" y="136393"/>
                  <a:pt x="9455589" y="119601"/>
                  <a:pt x="9557657" y="108857"/>
                </a:cubicBezTo>
                <a:lnTo>
                  <a:pt x="9971314" y="65314"/>
                </a:lnTo>
                <a:cubicBezTo>
                  <a:pt x="10146135" y="21610"/>
                  <a:pt x="10001890" y="52929"/>
                  <a:pt x="10297885" y="21772"/>
                </a:cubicBezTo>
                <a:cubicBezTo>
                  <a:pt x="10356073" y="15647"/>
                  <a:pt x="10414000" y="7257"/>
                  <a:pt x="10472057" y="0"/>
                </a:cubicBezTo>
                <a:lnTo>
                  <a:pt x="13106400" y="21772"/>
                </a:lnTo>
                <a:cubicBezTo>
                  <a:pt x="13320121" y="25086"/>
                  <a:pt x="13221408" y="46645"/>
                  <a:pt x="13389428" y="65314"/>
                </a:cubicBezTo>
                <a:cubicBezTo>
                  <a:pt x="13483471" y="75763"/>
                  <a:pt x="13578114" y="79829"/>
                  <a:pt x="13672457" y="87086"/>
                </a:cubicBezTo>
                <a:cubicBezTo>
                  <a:pt x="13708743" y="94343"/>
                  <a:pt x="13744682" y="103624"/>
                  <a:pt x="13781314" y="108857"/>
                </a:cubicBezTo>
                <a:cubicBezTo>
                  <a:pt x="13846370" y="118151"/>
                  <a:pt x="13911991" y="122951"/>
                  <a:pt x="13977257" y="130629"/>
                </a:cubicBezTo>
                <a:lnTo>
                  <a:pt x="14151428" y="152400"/>
                </a:lnTo>
                <a:cubicBezTo>
                  <a:pt x="14202294" y="159182"/>
                  <a:pt x="14253210" y="165736"/>
                  <a:pt x="14303828" y="174172"/>
                </a:cubicBezTo>
                <a:cubicBezTo>
                  <a:pt x="14340329" y="180255"/>
                  <a:pt x="14376005" y="191052"/>
                  <a:pt x="14412685" y="195943"/>
                </a:cubicBezTo>
                <a:cubicBezTo>
                  <a:pt x="14484979" y="205582"/>
                  <a:pt x="14557867" y="210079"/>
                  <a:pt x="14630400" y="217714"/>
                </a:cubicBezTo>
                <a:lnTo>
                  <a:pt x="14826342" y="239486"/>
                </a:lnTo>
                <a:cubicBezTo>
                  <a:pt x="14993215" y="295109"/>
                  <a:pt x="14797754" y="235674"/>
                  <a:pt x="15152914" y="283029"/>
                </a:cubicBezTo>
                <a:cubicBezTo>
                  <a:pt x="15175662" y="286062"/>
                  <a:pt x="15195591" y="301027"/>
                  <a:pt x="15218228" y="304800"/>
                </a:cubicBezTo>
                <a:cubicBezTo>
                  <a:pt x="15283050" y="315604"/>
                  <a:pt x="15348857" y="319315"/>
                  <a:pt x="15414171" y="326572"/>
                </a:cubicBezTo>
                <a:cubicBezTo>
                  <a:pt x="15685821" y="394483"/>
                  <a:pt x="15420316" y="334387"/>
                  <a:pt x="16045542" y="370114"/>
                </a:cubicBezTo>
                <a:cubicBezTo>
                  <a:pt x="16105988" y="373568"/>
                  <a:pt x="16337637" y="398053"/>
                  <a:pt x="16415657" y="413657"/>
                </a:cubicBezTo>
                <a:cubicBezTo>
                  <a:pt x="16474339" y="425393"/>
                  <a:pt x="16530646" y="448323"/>
                  <a:pt x="16589828" y="457200"/>
                </a:cubicBezTo>
                <a:cubicBezTo>
                  <a:pt x="16676249" y="470163"/>
                  <a:pt x="16763999" y="471715"/>
                  <a:pt x="16851085" y="478972"/>
                </a:cubicBezTo>
                <a:cubicBezTo>
                  <a:pt x="16969682" y="502691"/>
                  <a:pt x="16998539" y="511216"/>
                  <a:pt x="17134114" y="522514"/>
                </a:cubicBezTo>
                <a:cubicBezTo>
                  <a:pt x="17250053" y="532176"/>
                  <a:pt x="17366343" y="537029"/>
                  <a:pt x="17482457" y="544286"/>
                </a:cubicBezTo>
                <a:cubicBezTo>
                  <a:pt x="17518743" y="551543"/>
                  <a:pt x="17554682" y="560824"/>
                  <a:pt x="17591314" y="566057"/>
                </a:cubicBezTo>
                <a:cubicBezTo>
                  <a:pt x="17707156" y="582606"/>
                  <a:pt x="17824912" y="586650"/>
                  <a:pt x="17939657" y="609600"/>
                </a:cubicBezTo>
                <a:cubicBezTo>
                  <a:pt x="18052890" y="632247"/>
                  <a:pt x="18058430" y="634572"/>
                  <a:pt x="18179142" y="653143"/>
                </a:cubicBezTo>
                <a:cubicBezTo>
                  <a:pt x="18229861" y="660946"/>
                  <a:pt x="18281054" y="665734"/>
                  <a:pt x="18331542" y="674914"/>
                </a:cubicBezTo>
                <a:cubicBezTo>
                  <a:pt x="18373376" y="682520"/>
                  <a:pt x="18527957" y="726029"/>
                  <a:pt x="18549257" y="740229"/>
                </a:cubicBezTo>
                <a:cubicBezTo>
                  <a:pt x="18571028" y="754743"/>
                  <a:pt x="18589509" y="776253"/>
                  <a:pt x="18614571" y="783772"/>
                </a:cubicBezTo>
                <a:cubicBezTo>
                  <a:pt x="18663723" y="798517"/>
                  <a:pt x="18716171" y="798286"/>
                  <a:pt x="18766971" y="805543"/>
                </a:cubicBezTo>
                <a:cubicBezTo>
                  <a:pt x="18788742" y="812800"/>
                  <a:pt x="18811759" y="817051"/>
                  <a:pt x="18832285" y="827314"/>
                </a:cubicBezTo>
                <a:cubicBezTo>
                  <a:pt x="19001111" y="911726"/>
                  <a:pt x="18798739" y="837902"/>
                  <a:pt x="18962914" y="892629"/>
                </a:cubicBezTo>
                <a:cubicBezTo>
                  <a:pt x="18984685" y="914400"/>
                  <a:pt x="19004575" y="938232"/>
                  <a:pt x="19028228" y="957943"/>
                </a:cubicBezTo>
                <a:cubicBezTo>
                  <a:pt x="19048329" y="974694"/>
                  <a:pt x="19076791" y="981385"/>
                  <a:pt x="19093542" y="1001486"/>
                </a:cubicBezTo>
                <a:cubicBezTo>
                  <a:pt x="19114319" y="1026419"/>
                  <a:pt x="19120983" y="1060393"/>
                  <a:pt x="19137085" y="1088572"/>
                </a:cubicBezTo>
                <a:cubicBezTo>
                  <a:pt x="19204614" y="1206747"/>
                  <a:pt x="19162482" y="1099448"/>
                  <a:pt x="19202400" y="1219200"/>
                </a:cubicBezTo>
                <a:cubicBezTo>
                  <a:pt x="19195143" y="1291771"/>
                  <a:pt x="19194069" y="1365230"/>
                  <a:pt x="19180628" y="1436914"/>
                </a:cubicBezTo>
                <a:cubicBezTo>
                  <a:pt x="19172169" y="1482026"/>
                  <a:pt x="19151599" y="1524000"/>
                  <a:pt x="19137085" y="1567543"/>
                </a:cubicBezTo>
                <a:cubicBezTo>
                  <a:pt x="19129828" y="1589314"/>
                  <a:pt x="19128044" y="1613762"/>
                  <a:pt x="19115314" y="1632857"/>
                </a:cubicBezTo>
                <a:cubicBezTo>
                  <a:pt x="19100800" y="1654629"/>
                  <a:pt x="19084753" y="1675453"/>
                  <a:pt x="19071771" y="1698172"/>
                </a:cubicBezTo>
                <a:cubicBezTo>
                  <a:pt x="19033056" y="1765923"/>
                  <a:pt x="19032904" y="1792709"/>
                  <a:pt x="18984685" y="1850572"/>
                </a:cubicBezTo>
                <a:cubicBezTo>
                  <a:pt x="18844987" y="2018211"/>
                  <a:pt x="18983941" y="1819032"/>
                  <a:pt x="18875828" y="1981200"/>
                </a:cubicBezTo>
                <a:cubicBezTo>
                  <a:pt x="18821109" y="2145361"/>
                  <a:pt x="18894920" y="1943019"/>
                  <a:pt x="18810514" y="2111829"/>
                </a:cubicBezTo>
                <a:cubicBezTo>
                  <a:pt x="18800251" y="2132355"/>
                  <a:pt x="18801472" y="2158048"/>
                  <a:pt x="18788742" y="2177143"/>
                </a:cubicBezTo>
                <a:cubicBezTo>
                  <a:pt x="18650540" y="2384445"/>
                  <a:pt x="18786726" y="2111895"/>
                  <a:pt x="18679885" y="2307772"/>
                </a:cubicBezTo>
                <a:cubicBezTo>
                  <a:pt x="18664555" y="2335878"/>
                  <a:pt x="18595163" y="2496250"/>
                  <a:pt x="18549257" y="2547257"/>
                </a:cubicBezTo>
                <a:cubicBezTo>
                  <a:pt x="18501197" y="2600657"/>
                  <a:pt x="18447657" y="2648857"/>
                  <a:pt x="18396857" y="2699657"/>
                </a:cubicBezTo>
                <a:cubicBezTo>
                  <a:pt x="18375085" y="2721429"/>
                  <a:pt x="18356174" y="2746498"/>
                  <a:pt x="18331542" y="2764972"/>
                </a:cubicBezTo>
                <a:cubicBezTo>
                  <a:pt x="18302514" y="2786743"/>
                  <a:pt x="18272007" y="2806672"/>
                  <a:pt x="18244457" y="2830286"/>
                </a:cubicBezTo>
                <a:cubicBezTo>
                  <a:pt x="18221080" y="2850324"/>
                  <a:pt x="18204196" y="2877704"/>
                  <a:pt x="18179142" y="2895600"/>
                </a:cubicBezTo>
                <a:cubicBezTo>
                  <a:pt x="18126464" y="2933227"/>
                  <a:pt x="18016129" y="2966276"/>
                  <a:pt x="17961428" y="2982686"/>
                </a:cubicBezTo>
                <a:cubicBezTo>
                  <a:pt x="17932768" y="2991284"/>
                  <a:pt x="17902729" y="2994995"/>
                  <a:pt x="17874342" y="3004457"/>
                </a:cubicBezTo>
                <a:cubicBezTo>
                  <a:pt x="17523297" y="3121471"/>
                  <a:pt x="18000594" y="2983781"/>
                  <a:pt x="17656628" y="3069772"/>
                </a:cubicBezTo>
                <a:cubicBezTo>
                  <a:pt x="17605373" y="3082586"/>
                  <a:pt x="17555888" y="3102244"/>
                  <a:pt x="17504228" y="3113314"/>
                </a:cubicBezTo>
                <a:cubicBezTo>
                  <a:pt x="17454051" y="3124066"/>
                  <a:pt x="17402265" y="3125629"/>
                  <a:pt x="17351828" y="3135086"/>
                </a:cubicBezTo>
                <a:cubicBezTo>
                  <a:pt x="17286066" y="3147416"/>
                  <a:pt x="17221647" y="3166299"/>
                  <a:pt x="17155885" y="3178629"/>
                </a:cubicBezTo>
                <a:cubicBezTo>
                  <a:pt x="17085332" y="3191858"/>
                  <a:pt x="16895045" y="3213209"/>
                  <a:pt x="16829314" y="3222172"/>
                </a:cubicBezTo>
                <a:cubicBezTo>
                  <a:pt x="16555432" y="3259519"/>
                  <a:pt x="16461341" y="3284984"/>
                  <a:pt x="16176171" y="3287486"/>
                </a:cubicBezTo>
                <a:lnTo>
                  <a:pt x="9078685" y="3331029"/>
                </a:lnTo>
                <a:lnTo>
                  <a:pt x="4071257" y="3309257"/>
                </a:lnTo>
                <a:cubicBezTo>
                  <a:pt x="3780094" y="3306831"/>
                  <a:pt x="3935704" y="3284416"/>
                  <a:pt x="3679371" y="3243943"/>
                </a:cubicBezTo>
                <a:cubicBezTo>
                  <a:pt x="3600194" y="3231441"/>
                  <a:pt x="3519714" y="3229429"/>
                  <a:pt x="3439885" y="3222172"/>
                </a:cubicBezTo>
                <a:cubicBezTo>
                  <a:pt x="3259557" y="3132007"/>
                  <a:pt x="3438341" y="3208178"/>
                  <a:pt x="3113314" y="3156857"/>
                </a:cubicBezTo>
                <a:cubicBezTo>
                  <a:pt x="3054202" y="3147523"/>
                  <a:pt x="2998172" y="3123152"/>
                  <a:pt x="2939142" y="3113314"/>
                </a:cubicBezTo>
                <a:cubicBezTo>
                  <a:pt x="2867201" y="3101324"/>
                  <a:pt x="2793722" y="3101182"/>
                  <a:pt x="2721428" y="3091543"/>
                </a:cubicBezTo>
                <a:cubicBezTo>
                  <a:pt x="2684748" y="3086652"/>
                  <a:pt x="2649072" y="3075855"/>
                  <a:pt x="2612571" y="3069772"/>
                </a:cubicBezTo>
                <a:cubicBezTo>
                  <a:pt x="2561953" y="3061336"/>
                  <a:pt x="2510971" y="3055257"/>
                  <a:pt x="2460171" y="3048000"/>
                </a:cubicBezTo>
                <a:cubicBezTo>
                  <a:pt x="2388029" y="3019143"/>
                  <a:pt x="2295220" y="2979548"/>
                  <a:pt x="2220685" y="2960914"/>
                </a:cubicBezTo>
                <a:cubicBezTo>
                  <a:pt x="2191657" y="2953657"/>
                  <a:pt x="2161986" y="2948605"/>
                  <a:pt x="2133600" y="2939143"/>
                </a:cubicBezTo>
                <a:cubicBezTo>
                  <a:pt x="2096524" y="2926784"/>
                  <a:pt x="2061818" y="2907959"/>
                  <a:pt x="2024742" y="2895600"/>
                </a:cubicBezTo>
                <a:cubicBezTo>
                  <a:pt x="1996356" y="2886138"/>
                  <a:pt x="1966317" y="2882427"/>
                  <a:pt x="1937657" y="2873829"/>
                </a:cubicBezTo>
                <a:cubicBezTo>
                  <a:pt x="1893694" y="2860640"/>
                  <a:pt x="1852035" y="2839288"/>
                  <a:pt x="1807028" y="2830286"/>
                </a:cubicBezTo>
                <a:cubicBezTo>
                  <a:pt x="1668830" y="2802646"/>
                  <a:pt x="1734070" y="2817489"/>
                  <a:pt x="1611085" y="2786743"/>
                </a:cubicBezTo>
                <a:cubicBezTo>
                  <a:pt x="1470475" y="2716437"/>
                  <a:pt x="1555484" y="2751071"/>
                  <a:pt x="1349828" y="2699657"/>
                </a:cubicBezTo>
                <a:lnTo>
                  <a:pt x="1262742" y="2677886"/>
                </a:lnTo>
                <a:cubicBezTo>
                  <a:pt x="1233714" y="2663372"/>
                  <a:pt x="1205488" y="2647128"/>
                  <a:pt x="1175657" y="2634343"/>
                </a:cubicBezTo>
                <a:cubicBezTo>
                  <a:pt x="1154563" y="2625303"/>
                  <a:pt x="1130868" y="2622835"/>
                  <a:pt x="1110342" y="2612572"/>
                </a:cubicBezTo>
                <a:cubicBezTo>
                  <a:pt x="1086938" y="2600870"/>
                  <a:pt x="1067746" y="2582011"/>
                  <a:pt x="1045028" y="2569029"/>
                </a:cubicBezTo>
                <a:cubicBezTo>
                  <a:pt x="1016849" y="2552927"/>
                  <a:pt x="987600" y="2538667"/>
                  <a:pt x="957942" y="2525486"/>
                </a:cubicBezTo>
                <a:cubicBezTo>
                  <a:pt x="922229" y="2509614"/>
                  <a:pt x="885813" y="2495299"/>
                  <a:pt x="849085" y="2481943"/>
                </a:cubicBezTo>
                <a:cubicBezTo>
                  <a:pt x="805950" y="2466258"/>
                  <a:pt x="756647" y="2463860"/>
                  <a:pt x="718457" y="2438400"/>
                </a:cubicBezTo>
                <a:cubicBezTo>
                  <a:pt x="696685" y="2423886"/>
                  <a:pt x="677193" y="2405164"/>
                  <a:pt x="653142" y="2394857"/>
                </a:cubicBezTo>
                <a:cubicBezTo>
                  <a:pt x="555464" y="2352995"/>
                  <a:pt x="585492" y="2393689"/>
                  <a:pt x="500742" y="2351314"/>
                </a:cubicBezTo>
                <a:cubicBezTo>
                  <a:pt x="477339" y="2339612"/>
                  <a:pt x="458831" y="2319474"/>
                  <a:pt x="435428" y="2307772"/>
                </a:cubicBezTo>
                <a:cubicBezTo>
                  <a:pt x="400473" y="2290295"/>
                  <a:pt x="363164" y="2277951"/>
                  <a:pt x="326571" y="2264229"/>
                </a:cubicBezTo>
                <a:cubicBezTo>
                  <a:pt x="305083" y="2256171"/>
                  <a:pt x="281783" y="2252720"/>
                  <a:pt x="261257" y="2242457"/>
                </a:cubicBezTo>
                <a:cubicBezTo>
                  <a:pt x="92447" y="2158051"/>
                  <a:pt x="294789" y="2231862"/>
                  <a:pt x="130628" y="2177143"/>
                </a:cubicBezTo>
                <a:cubicBezTo>
                  <a:pt x="61625" y="2073640"/>
                  <a:pt x="95359" y="2136651"/>
                  <a:pt x="43542" y="1981200"/>
                </a:cubicBezTo>
                <a:lnTo>
                  <a:pt x="21771" y="1915886"/>
                </a:lnTo>
                <a:lnTo>
                  <a:pt x="0" y="1850572"/>
                </a:lnTo>
                <a:cubicBezTo>
                  <a:pt x="922" y="1843192"/>
                  <a:pt x="12563" y="1657554"/>
                  <a:pt x="43542" y="1611086"/>
                </a:cubicBezTo>
                <a:cubicBezTo>
                  <a:pt x="60621" y="1585468"/>
                  <a:pt x="89146" y="1569425"/>
                  <a:pt x="108857" y="1545772"/>
                </a:cubicBezTo>
                <a:cubicBezTo>
                  <a:pt x="125608" y="1525671"/>
                  <a:pt x="137886" y="1502229"/>
                  <a:pt x="152400" y="1480457"/>
                </a:cubicBezTo>
                <a:cubicBezTo>
                  <a:pt x="175087" y="1412395"/>
                  <a:pt x="197089" y="1327292"/>
                  <a:pt x="261257" y="1284514"/>
                </a:cubicBezTo>
                <a:lnTo>
                  <a:pt x="326571" y="1240972"/>
                </a:lnTo>
                <a:lnTo>
                  <a:pt x="457200" y="1045029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4DC514D-1F36-3B4B-ACE2-A9B9A5807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86000" y="895347"/>
            <a:ext cx="12954000" cy="6781800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F3129FDE-A7E3-9D45-A30B-2F75ACBACA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827293" y="4348192"/>
            <a:ext cx="3683310" cy="5416632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1274857C-7148-9540-AE0D-B6EE6CBF94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68370" flipH="1">
            <a:off x="836548" y="452238"/>
            <a:ext cx="1466501" cy="1650861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CB409E6F-BF09-2140-94A1-2BCB98E946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68370" flipH="1">
            <a:off x="15348710" y="1796339"/>
            <a:ext cx="1466501" cy="16508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B7D20E-415F-FB48-BB90-3457465CF597}"/>
              </a:ext>
            </a:extLst>
          </p:cNvPr>
          <p:cNvSpPr txBox="1"/>
          <p:nvPr/>
        </p:nvSpPr>
        <p:spPr>
          <a:xfrm>
            <a:off x="3115095" y="2177830"/>
            <a:ext cx="112958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8000" b="1" dirty="0">
                <a:solidFill>
                  <a:schemeClr val="accent3">
                    <a:lumMod val="50000"/>
                  </a:schemeClr>
                </a:solidFill>
              </a:rPr>
              <a:t>Các bạn thử đo chiều rộng và chiều dài quyển sách toán 6 tập 2 nhé! </a:t>
            </a:r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9F691D1F-BD4D-8741-AFA1-2890A82CFF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777397" y="4237921"/>
            <a:ext cx="1889603" cy="541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1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181600" y="425454"/>
            <a:ext cx="11163640" cy="1341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625"/>
              </a:lnSpc>
            </a:pPr>
            <a:r>
              <a:rPr lang="en-US" sz="7750" b="1" u="sng" dirty="0">
                <a:solidFill>
                  <a:srgbClr val="FFF4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16723">
            <a:off x="14432245" y="6061823"/>
            <a:ext cx="2739363" cy="28641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A71BED-D2FF-0F49-B193-7197A4A410C2}"/>
              </a:ext>
            </a:extLst>
          </p:cNvPr>
          <p:cNvSpPr txBox="1"/>
          <p:nvPr/>
        </p:nvSpPr>
        <p:spPr>
          <a:xfrm>
            <a:off x="1550478" y="2628900"/>
            <a:ext cx="15187044" cy="644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dung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Nắm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thảng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nl-NL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</a:t>
            </a:r>
            <a:r>
              <a:rPr lang="nl-NL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88.</a:t>
            </a:r>
            <a:endParaRPr lang="en-VN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dung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 lại của bài, tiết sau học tiếp.</a:t>
            </a:r>
            <a:endParaRPr lang="en-VN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VN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903FF66-8CFD-6B45-A97B-F820E09ED4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341983" y="5159829"/>
            <a:ext cx="4946017" cy="5302747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A3C1943E-3B79-D041-9849-0909EDA7C1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231536">
            <a:off x="-851592" y="-1042220"/>
            <a:ext cx="2946663" cy="3193744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E7977579-6030-9144-ABCB-AA05AE8B46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337130" y="303030"/>
            <a:ext cx="1641997" cy="172347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D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6264" y="1387856"/>
            <a:ext cx="4011879" cy="419464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454590" y="4687515"/>
            <a:ext cx="2972430" cy="322167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171654" y="3132786"/>
            <a:ext cx="13944691" cy="2694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55"/>
              </a:lnSpc>
            </a:pPr>
            <a:r>
              <a:rPr lang="en-US" sz="8350" u="sng">
                <a:solidFill>
                  <a:srgbClr val="171717"/>
                </a:solidFill>
                <a:latin typeface="Prompt Black Bold"/>
              </a:rPr>
              <a:t>CẢM ƠN ĐÃ THAM GIA BUỔI HỌC HÔM NAY.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342704" y="8112623"/>
            <a:ext cx="2343589" cy="27251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CC">
            <a:alpha val="3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4542B28F-366E-1246-B846-72FBC2DBA4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482851" y="4955246"/>
            <a:ext cx="2946577" cy="2666653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D53BE821-1699-274A-8E83-45CB7038A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595106" y="7467998"/>
            <a:ext cx="2305042" cy="2158501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48AB0FE6-4EA2-C24A-A6E2-A5C2E55275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788777" y="1104900"/>
            <a:ext cx="2299465" cy="1898104"/>
          </a:xfrm>
          <a:prstGeom prst="rect">
            <a:avLst/>
          </a:prstGeom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EA037397-15BE-2E48-B6AD-92361EB0AB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032211" y="4087832"/>
            <a:ext cx="2027189" cy="3205675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E28ED65-AF50-CB44-99E8-D0391C4C315C}"/>
              </a:ext>
            </a:extLst>
          </p:cNvPr>
          <p:cNvCxnSpPr>
            <a:cxnSpLocks/>
          </p:cNvCxnSpPr>
          <p:nvPr/>
        </p:nvCxnSpPr>
        <p:spPr>
          <a:xfrm>
            <a:off x="10903054" y="2228826"/>
            <a:ext cx="7001" cy="4116228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C80B979-19EE-F441-8E37-3097BDDBB63D}"/>
              </a:ext>
            </a:extLst>
          </p:cNvPr>
          <p:cNvCxnSpPr>
            <a:cxnSpLocks/>
            <a:endCxn id="56" idx="6"/>
          </p:cNvCxnSpPr>
          <p:nvPr/>
        </p:nvCxnSpPr>
        <p:spPr>
          <a:xfrm>
            <a:off x="10910055" y="6266105"/>
            <a:ext cx="6097876" cy="4531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2144500-BFBA-534B-A3CB-B753855EA42F}"/>
              </a:ext>
            </a:extLst>
          </p:cNvPr>
          <p:cNvCxnSpPr>
            <a:cxnSpLocks/>
          </p:cNvCxnSpPr>
          <p:nvPr/>
        </p:nvCxnSpPr>
        <p:spPr>
          <a:xfrm flipV="1">
            <a:off x="7340578" y="6266106"/>
            <a:ext cx="3569477" cy="2388408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A4991F26-1566-6349-A43C-E1F232E1FE21}"/>
              </a:ext>
            </a:extLst>
          </p:cNvPr>
          <p:cNvSpPr/>
          <p:nvPr/>
        </p:nvSpPr>
        <p:spPr>
          <a:xfrm flipV="1">
            <a:off x="10844344" y="6199171"/>
            <a:ext cx="121544" cy="159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0118632-DBDF-BF41-BA1B-B3A388B2756D}"/>
              </a:ext>
            </a:extLst>
          </p:cNvPr>
          <p:cNvSpPr/>
          <p:nvPr/>
        </p:nvSpPr>
        <p:spPr>
          <a:xfrm flipV="1">
            <a:off x="10844344" y="2122165"/>
            <a:ext cx="121543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FCA48CC-4CC4-B046-B90E-A900D9712DDE}"/>
              </a:ext>
            </a:extLst>
          </p:cNvPr>
          <p:cNvSpPr/>
          <p:nvPr/>
        </p:nvSpPr>
        <p:spPr>
          <a:xfrm flipV="1">
            <a:off x="16886387" y="6231459"/>
            <a:ext cx="121544" cy="159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38D517B-986A-C64A-8BF3-3F71486180F2}"/>
              </a:ext>
            </a:extLst>
          </p:cNvPr>
          <p:cNvSpPr/>
          <p:nvPr/>
        </p:nvSpPr>
        <p:spPr>
          <a:xfrm flipV="1">
            <a:off x="7222914" y="8624490"/>
            <a:ext cx="121544" cy="159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03B6BF3-1059-934E-BB3D-344F54A6146D}"/>
              </a:ext>
            </a:extLst>
          </p:cNvPr>
          <p:cNvSpPr txBox="1"/>
          <p:nvPr/>
        </p:nvSpPr>
        <p:spPr>
          <a:xfrm>
            <a:off x="13045573" y="5501363"/>
            <a:ext cx="189251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b="1" dirty="0">
                <a:latin typeface="Zapfino" panose="03030300040707070C03" pitchFamily="66" charset="77"/>
              </a:rPr>
              <a:t>200 m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AD5D14C-45D7-B34F-9F76-5A2E6C906064}"/>
              </a:ext>
            </a:extLst>
          </p:cNvPr>
          <p:cNvSpPr txBox="1"/>
          <p:nvPr/>
        </p:nvSpPr>
        <p:spPr>
          <a:xfrm rot="19522361">
            <a:off x="7928807" y="6805472"/>
            <a:ext cx="179013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b="1" dirty="0">
                <a:latin typeface="Zapfino" panose="03030300040707070C03" pitchFamily="66" charset="77"/>
              </a:rPr>
              <a:t>100 m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4B6BDC9-EC32-FF42-8C0A-6677B42B65E8}"/>
              </a:ext>
            </a:extLst>
          </p:cNvPr>
          <p:cNvSpPr txBox="1"/>
          <p:nvPr/>
        </p:nvSpPr>
        <p:spPr>
          <a:xfrm>
            <a:off x="10853618" y="3470501"/>
            <a:ext cx="1575810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b="1" dirty="0">
                <a:latin typeface="Zapfino" panose="03030300040707070C03" pitchFamily="66" charset="77"/>
              </a:rPr>
              <a:t>150 m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F99F033-00E0-0542-A549-D9AE8147F36C}"/>
              </a:ext>
            </a:extLst>
          </p:cNvPr>
          <p:cNvSpPr txBox="1"/>
          <p:nvPr/>
        </p:nvSpPr>
        <p:spPr>
          <a:xfrm>
            <a:off x="6241806" y="8024646"/>
            <a:ext cx="678900" cy="1824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 b="1" dirty="0">
                <a:latin typeface="Zapfino" panose="03030300040707070C03" pitchFamily="66" charset="77"/>
              </a:rPr>
              <a:t>C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E861F1C-D2B4-134C-96D7-22651D4E050E}"/>
              </a:ext>
            </a:extLst>
          </p:cNvPr>
          <p:cNvSpPr txBox="1"/>
          <p:nvPr/>
        </p:nvSpPr>
        <p:spPr>
          <a:xfrm>
            <a:off x="16920429" y="5633163"/>
            <a:ext cx="678900" cy="1824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 b="1" dirty="0">
                <a:latin typeface="Zapfino" panose="03030300040707070C03" pitchFamily="66" charset="77"/>
              </a:rPr>
              <a:t>B</a:t>
            </a:r>
            <a:endParaRPr lang="en-VN" sz="2800" b="1" dirty="0">
              <a:latin typeface="Zapfino" panose="03030300040707070C03" pitchFamily="66" charset="77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1E2049A-EDB9-1C4F-A578-0A75E3F75591}"/>
              </a:ext>
            </a:extLst>
          </p:cNvPr>
          <p:cNvSpPr txBox="1"/>
          <p:nvPr/>
        </p:nvSpPr>
        <p:spPr>
          <a:xfrm>
            <a:off x="10570605" y="1203397"/>
            <a:ext cx="678900" cy="1824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 b="1" dirty="0">
                <a:latin typeface="Zapfino" panose="03030300040707070C03" pitchFamily="66" charset="77"/>
              </a:rPr>
              <a:t>A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138111D-DCC2-8848-9630-FA4DFC125A71}"/>
              </a:ext>
            </a:extLst>
          </p:cNvPr>
          <p:cNvSpPr txBox="1"/>
          <p:nvPr/>
        </p:nvSpPr>
        <p:spPr>
          <a:xfrm>
            <a:off x="10381134" y="6103647"/>
            <a:ext cx="678900" cy="1824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 b="1" dirty="0">
                <a:latin typeface="Zapfino" panose="03030300040707070C03" pitchFamily="66" charset="77"/>
              </a:rPr>
              <a:t>O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256D6E4-1AEB-6B49-AF60-FB209309CC3C}"/>
              </a:ext>
            </a:extLst>
          </p:cNvPr>
          <p:cNvSpPr/>
          <p:nvPr/>
        </p:nvSpPr>
        <p:spPr>
          <a:xfrm>
            <a:off x="18549" y="47048"/>
            <a:ext cx="6765041" cy="78089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VN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oạt động mở đầu </a:t>
            </a:r>
          </a:p>
        </p:txBody>
      </p:sp>
      <p:pic>
        <p:nvPicPr>
          <p:cNvPr id="37" name="Picture 6">
            <a:extLst>
              <a:ext uri="{FF2B5EF4-FFF2-40B4-BE49-F238E27FC236}">
                <a16:creationId xmlns:a16="http://schemas.microsoft.com/office/drawing/2014/main" id="{B398FF7B-8F56-4C45-A45A-87094ED904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59670" y="6185546"/>
            <a:ext cx="3026292" cy="408958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39A2C76-A917-424B-8B01-766E118A7F9E}"/>
              </a:ext>
            </a:extLst>
          </p:cNvPr>
          <p:cNvGrpSpPr/>
          <p:nvPr/>
        </p:nvGrpSpPr>
        <p:grpSpPr>
          <a:xfrm>
            <a:off x="113210" y="1439335"/>
            <a:ext cx="6777431" cy="4973115"/>
            <a:chOff x="113210" y="1439336"/>
            <a:chExt cx="6575717" cy="460300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AEEC6AE-7ED4-D847-89EB-5B68E986A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113210" y="1439336"/>
              <a:ext cx="6575717" cy="4603002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716238B-43C4-0D49-8427-9F4EFD236EAF}"/>
                </a:ext>
              </a:extLst>
            </p:cNvPr>
            <p:cNvSpPr txBox="1"/>
            <p:nvPr/>
          </p:nvSpPr>
          <p:spPr>
            <a:xfrm>
              <a:off x="364905" y="1782736"/>
              <a:ext cx="6072326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>
                  <a:latin typeface="Arial" panose="020B0604020202020204" pitchFamily="34" charset="0"/>
                  <a:cs typeface="Arial" panose="020B0604020202020204" pitchFamily="34" charset="0"/>
                </a:rPr>
                <a:t>Các bạn ơi!</a:t>
              </a:r>
            </a:p>
            <a:p>
              <a:pPr algn="ctr"/>
              <a:r>
                <a:rPr lang="en-VN" sz="3600" dirty="0">
                  <a:latin typeface="Arial" panose="020B0604020202020204" pitchFamily="34" charset="0"/>
                  <a:cs typeface="Arial" panose="020B0604020202020204" pitchFamily="34" charset="0"/>
                </a:rPr>
                <a:t>Ba đường nối từ O đến các điểm A, B, C gợi nên hình ảnh gì? Các số đo độ dài 200m, 150m, 100m nói lên điều gì?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101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CC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9">
            <a:extLst>
              <a:ext uri="{FF2B5EF4-FFF2-40B4-BE49-F238E27FC236}">
                <a16:creationId xmlns:a16="http://schemas.microsoft.com/office/drawing/2014/main" id="{1E9479BD-2C23-B440-8A57-96CB20E41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359956" y="6902315"/>
            <a:ext cx="1796440" cy="3040130"/>
          </a:xfrm>
          <a:prstGeom prst="rect">
            <a:avLst/>
          </a:prstGeom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860B0B1E-D686-7549-BD96-A10D88BA54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9213275" y="4018205"/>
            <a:ext cx="716810" cy="5983898"/>
          </a:xfrm>
          <a:prstGeom prst="rect">
            <a:avLst/>
          </a:prstGeom>
        </p:spPr>
      </p:pic>
      <p:pic>
        <p:nvPicPr>
          <p:cNvPr id="21" name="Picture 7">
            <a:extLst>
              <a:ext uri="{FF2B5EF4-FFF2-40B4-BE49-F238E27FC236}">
                <a16:creationId xmlns:a16="http://schemas.microsoft.com/office/drawing/2014/main" id="{F7218505-2474-024B-BACE-E664764288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9121166" y="4018205"/>
            <a:ext cx="677129" cy="4114800"/>
          </a:xfrm>
          <a:prstGeom prst="rect">
            <a:avLst/>
          </a:prstGeom>
        </p:spPr>
      </p:pic>
      <p:pic>
        <p:nvPicPr>
          <p:cNvPr id="22" name="Picture 8">
            <a:extLst>
              <a:ext uri="{FF2B5EF4-FFF2-40B4-BE49-F238E27FC236}">
                <a16:creationId xmlns:a16="http://schemas.microsoft.com/office/drawing/2014/main" id="{76CE77C0-2695-584C-B443-4DF0EED7B3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8240253" y="4018205"/>
            <a:ext cx="2438954" cy="4114800"/>
          </a:xfrm>
          <a:prstGeom prst="rect">
            <a:avLst/>
          </a:prstGeom>
        </p:spPr>
      </p:pic>
      <p:pic>
        <p:nvPicPr>
          <p:cNvPr id="23" name="Picture 9">
            <a:extLst>
              <a:ext uri="{FF2B5EF4-FFF2-40B4-BE49-F238E27FC236}">
                <a16:creationId xmlns:a16="http://schemas.microsoft.com/office/drawing/2014/main" id="{EA91DACD-A5E0-9C4D-AFC2-6ED8411A08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9198675" y="4018205"/>
            <a:ext cx="522111" cy="4114800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ADDCA8E4-B124-AC4B-AFF0-42F26F6B84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8232771" y="4018205"/>
            <a:ext cx="2453917" cy="4114800"/>
          </a:xfrm>
          <a:prstGeom prst="rect">
            <a:avLst/>
          </a:prstGeom>
        </p:spPr>
      </p:pic>
      <p:pic>
        <p:nvPicPr>
          <p:cNvPr id="25" name="Picture 11">
            <a:extLst>
              <a:ext uri="{FF2B5EF4-FFF2-40B4-BE49-F238E27FC236}">
                <a16:creationId xmlns:a16="http://schemas.microsoft.com/office/drawing/2014/main" id="{B0F2143C-DDC4-9E46-BB6F-E91781238C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7823826" y="4307580"/>
            <a:ext cx="3097322" cy="4114800"/>
          </a:xfrm>
          <a:prstGeom prst="rect">
            <a:avLst/>
          </a:prstGeom>
        </p:spPr>
      </p:pic>
      <p:pic>
        <p:nvPicPr>
          <p:cNvPr id="26" name="Picture 12">
            <a:extLst>
              <a:ext uri="{FF2B5EF4-FFF2-40B4-BE49-F238E27FC236}">
                <a16:creationId xmlns:a16="http://schemas.microsoft.com/office/drawing/2014/main" id="{C32C4AA7-D256-FE4B-B3C0-818AC3B369F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8359956" y="4018205"/>
            <a:ext cx="2199548" cy="4114800"/>
          </a:xfrm>
          <a:prstGeom prst="rect">
            <a:avLst/>
          </a:prstGeom>
        </p:spPr>
      </p:pic>
      <p:pic>
        <p:nvPicPr>
          <p:cNvPr id="27" name="Picture 13">
            <a:extLst>
              <a:ext uri="{FF2B5EF4-FFF2-40B4-BE49-F238E27FC236}">
                <a16:creationId xmlns:a16="http://schemas.microsoft.com/office/drawing/2014/main" id="{37081400-7C7D-854A-8D88-2AA572C2FA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8430753" y="4208705"/>
            <a:ext cx="2438954" cy="4114800"/>
          </a:xfrm>
          <a:prstGeom prst="rect">
            <a:avLst/>
          </a:prstGeom>
        </p:spPr>
      </p:pic>
      <p:grpSp>
        <p:nvGrpSpPr>
          <p:cNvPr id="7" name="!!1">
            <a:extLst>
              <a:ext uri="{FF2B5EF4-FFF2-40B4-BE49-F238E27FC236}">
                <a16:creationId xmlns:a16="http://schemas.microsoft.com/office/drawing/2014/main" id="{2CED4C68-C993-5547-8E12-F349C247BAF3}"/>
              </a:ext>
            </a:extLst>
          </p:cNvPr>
          <p:cNvGrpSpPr/>
          <p:nvPr/>
        </p:nvGrpSpPr>
        <p:grpSpPr>
          <a:xfrm>
            <a:off x="6241806" y="1203397"/>
            <a:ext cx="11357523" cy="8646108"/>
            <a:chOff x="6241806" y="1203397"/>
            <a:chExt cx="11357523" cy="8646108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E28ED65-AF50-CB44-99E8-D0391C4C315C}"/>
                </a:ext>
              </a:extLst>
            </p:cNvPr>
            <p:cNvCxnSpPr>
              <a:cxnSpLocks/>
            </p:cNvCxnSpPr>
            <p:nvPr/>
          </p:nvCxnSpPr>
          <p:spPr>
            <a:xfrm>
              <a:off x="10903054" y="2228826"/>
              <a:ext cx="7001" cy="4116228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C80B979-19EE-F441-8E37-3097BDDBB63D}"/>
                </a:ext>
              </a:extLst>
            </p:cNvPr>
            <p:cNvCxnSpPr>
              <a:cxnSpLocks/>
              <a:endCxn id="56" idx="6"/>
            </p:cNvCxnSpPr>
            <p:nvPr/>
          </p:nvCxnSpPr>
          <p:spPr>
            <a:xfrm>
              <a:off x="10910055" y="6266105"/>
              <a:ext cx="6097876" cy="45310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2144500-BFBA-534B-A3CB-B753855EA4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40578" y="6266106"/>
              <a:ext cx="3569477" cy="2388408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4991F26-1566-6349-A43C-E1F232E1FE21}"/>
                </a:ext>
              </a:extLst>
            </p:cNvPr>
            <p:cNvSpPr/>
            <p:nvPr/>
          </p:nvSpPr>
          <p:spPr>
            <a:xfrm flipV="1">
              <a:off x="10844344" y="6199171"/>
              <a:ext cx="121544" cy="1599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118632-DBDF-BF41-BA1B-B3A388B2756D}"/>
                </a:ext>
              </a:extLst>
            </p:cNvPr>
            <p:cNvSpPr/>
            <p:nvPr/>
          </p:nvSpPr>
          <p:spPr>
            <a:xfrm flipV="1">
              <a:off x="10844344" y="2122165"/>
              <a:ext cx="121543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FCA48CC-4CC4-B046-B90E-A900D9712DDE}"/>
                </a:ext>
              </a:extLst>
            </p:cNvPr>
            <p:cNvSpPr/>
            <p:nvPr/>
          </p:nvSpPr>
          <p:spPr>
            <a:xfrm flipV="1">
              <a:off x="16886387" y="6231459"/>
              <a:ext cx="121544" cy="1599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638D517B-986A-C64A-8BF3-3F71486180F2}"/>
                </a:ext>
              </a:extLst>
            </p:cNvPr>
            <p:cNvSpPr/>
            <p:nvPr/>
          </p:nvSpPr>
          <p:spPr>
            <a:xfrm flipV="1">
              <a:off x="7222914" y="8624490"/>
              <a:ext cx="121544" cy="1599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03B6BF3-1059-934E-BB3D-344F54A6146D}"/>
                </a:ext>
              </a:extLst>
            </p:cNvPr>
            <p:cNvSpPr txBox="1"/>
            <p:nvPr/>
          </p:nvSpPr>
          <p:spPr>
            <a:xfrm>
              <a:off x="13045573" y="5501363"/>
              <a:ext cx="1892511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b="1" dirty="0">
                  <a:latin typeface="Zapfino" panose="03030300040707070C03" pitchFamily="66" charset="77"/>
                </a:rPr>
                <a:t>200 m 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AD5D14C-45D7-B34F-9F76-5A2E6C906064}"/>
                </a:ext>
              </a:extLst>
            </p:cNvPr>
            <p:cNvSpPr txBox="1"/>
            <p:nvPr/>
          </p:nvSpPr>
          <p:spPr>
            <a:xfrm rot="19522361">
              <a:off x="7928807" y="6805472"/>
              <a:ext cx="1790134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b="1" dirty="0">
                  <a:latin typeface="Zapfino" panose="03030300040707070C03" pitchFamily="66" charset="77"/>
                </a:rPr>
                <a:t>100 m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4B6BDC9-EC32-FF42-8C0A-6677B42B65E8}"/>
                </a:ext>
              </a:extLst>
            </p:cNvPr>
            <p:cNvSpPr txBox="1"/>
            <p:nvPr/>
          </p:nvSpPr>
          <p:spPr>
            <a:xfrm>
              <a:off x="10853618" y="3470501"/>
              <a:ext cx="1575810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b="1" dirty="0">
                  <a:latin typeface="Zapfino" panose="03030300040707070C03" pitchFamily="66" charset="77"/>
                </a:rPr>
                <a:t>150 m 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F99F033-00E0-0542-A549-D9AE8147F36C}"/>
                </a:ext>
              </a:extLst>
            </p:cNvPr>
            <p:cNvSpPr txBox="1"/>
            <p:nvPr/>
          </p:nvSpPr>
          <p:spPr>
            <a:xfrm>
              <a:off x="6241806" y="8024646"/>
              <a:ext cx="678900" cy="1824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000" b="1" dirty="0">
                  <a:latin typeface="Zapfino" panose="03030300040707070C03" pitchFamily="66" charset="77"/>
                </a:rPr>
                <a:t>C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E861F1C-D2B4-134C-96D7-22651D4E050E}"/>
                </a:ext>
              </a:extLst>
            </p:cNvPr>
            <p:cNvSpPr txBox="1"/>
            <p:nvPr/>
          </p:nvSpPr>
          <p:spPr>
            <a:xfrm>
              <a:off x="16920429" y="5633163"/>
              <a:ext cx="678900" cy="1824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000" b="1" dirty="0">
                  <a:latin typeface="Zapfino" panose="03030300040707070C03" pitchFamily="66" charset="77"/>
                </a:rPr>
                <a:t>B</a:t>
              </a:r>
              <a:endParaRPr lang="en-VN" sz="2800" b="1" dirty="0">
                <a:latin typeface="Zapfino" panose="03030300040707070C03" pitchFamily="66" charset="77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1E2049A-EDB9-1C4F-A578-0A75E3F75591}"/>
                </a:ext>
              </a:extLst>
            </p:cNvPr>
            <p:cNvSpPr txBox="1"/>
            <p:nvPr/>
          </p:nvSpPr>
          <p:spPr>
            <a:xfrm>
              <a:off x="10570605" y="1203397"/>
              <a:ext cx="678900" cy="1824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000" b="1" dirty="0">
                  <a:latin typeface="Zapfino" panose="03030300040707070C03" pitchFamily="66" charset="77"/>
                </a:rPr>
                <a:t>A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138111D-DCC2-8848-9630-FA4DFC125A71}"/>
                </a:ext>
              </a:extLst>
            </p:cNvPr>
            <p:cNvSpPr txBox="1"/>
            <p:nvPr/>
          </p:nvSpPr>
          <p:spPr>
            <a:xfrm>
              <a:off x="10381134" y="6103647"/>
              <a:ext cx="678900" cy="1824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000" b="1" dirty="0">
                  <a:latin typeface="Zapfino" panose="03030300040707070C03" pitchFamily="66" charset="77"/>
                </a:rPr>
                <a:t>O</a:t>
              </a: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256D6E4-1AEB-6B49-AF60-FB209309CC3C}"/>
              </a:ext>
            </a:extLst>
          </p:cNvPr>
          <p:cNvSpPr/>
          <p:nvPr/>
        </p:nvSpPr>
        <p:spPr>
          <a:xfrm>
            <a:off x="18549" y="47048"/>
            <a:ext cx="6765041" cy="78089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VN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oạt động mở đầu </a:t>
            </a:r>
          </a:p>
        </p:txBody>
      </p:sp>
      <p:pic>
        <p:nvPicPr>
          <p:cNvPr id="37" name="Picture 6">
            <a:extLst>
              <a:ext uri="{FF2B5EF4-FFF2-40B4-BE49-F238E27FC236}">
                <a16:creationId xmlns:a16="http://schemas.microsoft.com/office/drawing/2014/main" id="{B398FF7B-8F56-4C45-A45A-87094ED9040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952759" y="5877584"/>
            <a:ext cx="3191890" cy="4409416"/>
          </a:xfrm>
          <a:prstGeom prst="rect">
            <a:avLst/>
          </a:prstGeom>
        </p:spPr>
      </p:pic>
      <p:grpSp>
        <p:nvGrpSpPr>
          <p:cNvPr id="6" name="!!2">
            <a:extLst>
              <a:ext uri="{FF2B5EF4-FFF2-40B4-BE49-F238E27FC236}">
                <a16:creationId xmlns:a16="http://schemas.microsoft.com/office/drawing/2014/main" id="{DB2BB6E1-4253-3A4F-8201-574671E1F239}"/>
              </a:ext>
            </a:extLst>
          </p:cNvPr>
          <p:cNvGrpSpPr/>
          <p:nvPr/>
        </p:nvGrpSpPr>
        <p:grpSpPr>
          <a:xfrm>
            <a:off x="137490" y="920202"/>
            <a:ext cx="6919593" cy="5395485"/>
            <a:chOff x="113210" y="1410978"/>
            <a:chExt cx="6919593" cy="539548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AEEC6AE-7ED4-D847-89EB-5B68E986A86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1"/>
                </a:ext>
              </a:extLst>
            </a:blip>
            <a:stretch>
              <a:fillRect/>
            </a:stretch>
          </p:blipFill>
          <p:spPr>
            <a:xfrm>
              <a:off x="113210" y="1410978"/>
              <a:ext cx="6919593" cy="539548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724F97B-3AE8-4049-BE50-43B898DD90B6}"/>
                </a:ext>
              </a:extLst>
            </p:cNvPr>
            <p:cNvSpPr txBox="1"/>
            <p:nvPr/>
          </p:nvSpPr>
          <p:spPr>
            <a:xfrm>
              <a:off x="453390" y="2333876"/>
              <a:ext cx="6406887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Ba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nối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O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A, B, C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gợi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nên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VN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đo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200 m, 150m, 100m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lên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VN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4035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CC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">
            <a:extLst>
              <a:ext uri="{FF2B5EF4-FFF2-40B4-BE49-F238E27FC236}">
                <a16:creationId xmlns:a16="http://schemas.microsoft.com/office/drawing/2014/main" id="{FA134871-5B2C-BE44-AFA2-1B5679E2B2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86776" y="1252188"/>
            <a:ext cx="1837446" cy="1837446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256D6E4-1AEB-6B49-AF60-FB209309CC3C}"/>
              </a:ext>
            </a:extLst>
          </p:cNvPr>
          <p:cNvSpPr/>
          <p:nvPr/>
        </p:nvSpPr>
        <p:spPr>
          <a:xfrm>
            <a:off x="18549" y="47048"/>
            <a:ext cx="6765041" cy="78089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VN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oạt động mở đầu </a:t>
            </a:r>
          </a:p>
        </p:txBody>
      </p:sp>
      <p:grpSp>
        <p:nvGrpSpPr>
          <p:cNvPr id="8" name="!!2">
            <a:extLst>
              <a:ext uri="{FF2B5EF4-FFF2-40B4-BE49-F238E27FC236}">
                <a16:creationId xmlns:a16="http://schemas.microsoft.com/office/drawing/2014/main" id="{8849B80F-FFA2-654B-A8C7-5AC14795DE99}"/>
              </a:ext>
            </a:extLst>
          </p:cNvPr>
          <p:cNvGrpSpPr/>
          <p:nvPr/>
        </p:nvGrpSpPr>
        <p:grpSpPr>
          <a:xfrm>
            <a:off x="1724871" y="553682"/>
            <a:ext cx="11433721" cy="10210531"/>
            <a:chOff x="1724871" y="553682"/>
            <a:chExt cx="11433721" cy="10210531"/>
          </a:xfrm>
        </p:grpSpPr>
        <p:pic>
          <p:nvPicPr>
            <p:cNvPr id="58" name="Picture 7">
              <a:extLst>
                <a:ext uri="{FF2B5EF4-FFF2-40B4-BE49-F238E27FC236}">
                  <a16:creationId xmlns:a16="http://schemas.microsoft.com/office/drawing/2014/main" id="{14B3BF1B-1451-DF4D-87CA-7617338E7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9589364">
              <a:off x="1724871" y="553682"/>
              <a:ext cx="11433721" cy="10210531"/>
            </a:xfrm>
            <a:prstGeom prst="rect">
              <a:avLst/>
            </a:prstGeom>
          </p:spPr>
        </p:pic>
        <p:pic>
          <p:nvPicPr>
            <p:cNvPr id="59" name="Picture 13">
              <a:extLst>
                <a:ext uri="{FF2B5EF4-FFF2-40B4-BE49-F238E27FC236}">
                  <a16:creationId xmlns:a16="http://schemas.microsoft.com/office/drawing/2014/main" id="{A5D14ED6-49FB-D646-8C13-AAF7FF30B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954578" flipH="1">
              <a:off x="9812456" y="1032557"/>
              <a:ext cx="1075865" cy="1286361"/>
            </a:xfrm>
            <a:prstGeom prst="rect">
              <a:avLst/>
            </a:prstGeom>
          </p:spPr>
        </p:pic>
        <p:pic>
          <p:nvPicPr>
            <p:cNvPr id="60" name="Picture 13">
              <a:extLst>
                <a:ext uri="{FF2B5EF4-FFF2-40B4-BE49-F238E27FC236}">
                  <a16:creationId xmlns:a16="http://schemas.microsoft.com/office/drawing/2014/main" id="{61A0D1D0-63DA-B84A-90AF-7269FE99B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954578" flipH="1">
              <a:off x="3084948" y="8533262"/>
              <a:ext cx="1075865" cy="128636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5D2A8A4-042B-7C49-9DFC-7681C898EFE8}"/>
                </a:ext>
              </a:extLst>
            </p:cNvPr>
            <p:cNvSpPr txBox="1"/>
            <p:nvPr/>
          </p:nvSpPr>
          <p:spPr>
            <a:xfrm>
              <a:off x="3693996" y="2381126"/>
              <a:ext cx="7952826" cy="6555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latin typeface="Arial" panose="020B0604020202020204" pitchFamily="34" charset="0"/>
                  <a:cs typeface="Arial" panose="020B0604020202020204" pitchFamily="34" charset="0"/>
                </a:rPr>
                <a:t>Vậy</a:t>
              </a:r>
              <a:r>
                <a:rPr lang="en-US" sz="6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dirty="0" err="1"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6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60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60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6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6000" dirty="0"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6000" dirty="0" err="1"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6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dirty="0" err="1"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6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6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dirty="0" err="1"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sz="6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thế</a:t>
              </a:r>
              <a:r>
                <a:rPr lang="en-US" sz="6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dirty="0" err="1">
                  <a:latin typeface="Arial" panose="020B0604020202020204" pitchFamily="34" charset="0"/>
                  <a:cs typeface="Arial" panose="020B0604020202020204" pitchFamily="34" charset="0"/>
                </a:rPr>
                <a:t>nào?Làm</a:t>
              </a:r>
              <a:r>
                <a:rPr lang="en-US" sz="6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thế</a:t>
              </a:r>
              <a:r>
                <a:rPr lang="en-US" sz="6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6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6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dirty="0" err="1">
                  <a:latin typeface="Arial" panose="020B0604020202020204" pitchFamily="34" charset="0"/>
                  <a:cs typeface="Arial" panose="020B0604020202020204" pitchFamily="34" charset="0"/>
                </a:rPr>
                <a:t>đo</a:t>
              </a:r>
              <a:r>
                <a:rPr lang="en-US" sz="6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6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dirty="0" err="1"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6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6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dirty="0" err="1"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6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60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6000" dirty="0" err="1"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sz="6000" dirty="0"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6000" dirty="0" err="1"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6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6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r>
                <a:rPr lang="en-US" sz="6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6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dirty="0" err="1"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6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dirty="0" err="1">
                  <a:latin typeface="Arial" panose="020B0604020202020204" pitchFamily="34" charset="0"/>
                  <a:cs typeface="Arial" panose="020B0604020202020204" pitchFamily="34" charset="0"/>
                </a:rPr>
                <a:t>hôm</a:t>
              </a:r>
              <a:r>
                <a:rPr lang="en-US" sz="6000" dirty="0">
                  <a:latin typeface="Arial" panose="020B0604020202020204" pitchFamily="34" charset="0"/>
                  <a:cs typeface="Arial" panose="020B0604020202020204" pitchFamily="34" charset="0"/>
                </a:rPr>
                <a:t> nay.</a:t>
              </a:r>
              <a:r>
                <a:rPr lang="en-VN" sz="6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38" name="!!1">
            <a:extLst>
              <a:ext uri="{FF2B5EF4-FFF2-40B4-BE49-F238E27FC236}">
                <a16:creationId xmlns:a16="http://schemas.microsoft.com/office/drawing/2014/main" id="{6877D2E9-AD97-9D42-A714-1B253F83EBB0}"/>
              </a:ext>
            </a:extLst>
          </p:cNvPr>
          <p:cNvGrpSpPr/>
          <p:nvPr/>
        </p:nvGrpSpPr>
        <p:grpSpPr>
          <a:xfrm>
            <a:off x="12067866" y="121133"/>
            <a:ext cx="5938593" cy="4412768"/>
            <a:chOff x="6082451" y="860406"/>
            <a:chExt cx="11523488" cy="948747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6BA47A6-3949-384C-97E3-B9594A2251DA}"/>
                </a:ext>
              </a:extLst>
            </p:cNvPr>
            <p:cNvCxnSpPr>
              <a:cxnSpLocks/>
            </p:cNvCxnSpPr>
            <p:nvPr/>
          </p:nvCxnSpPr>
          <p:spPr>
            <a:xfrm>
              <a:off x="10903054" y="2228826"/>
              <a:ext cx="7001" cy="4116228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1CB8FA2-FF60-4A44-9DEB-CC38E38FEE25}"/>
                </a:ext>
              </a:extLst>
            </p:cNvPr>
            <p:cNvCxnSpPr>
              <a:cxnSpLocks/>
            </p:cNvCxnSpPr>
            <p:nvPr/>
          </p:nvCxnSpPr>
          <p:spPr>
            <a:xfrm>
              <a:off x="10941544" y="6266106"/>
              <a:ext cx="6097876" cy="45311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07116A3-EF3B-5341-886C-6FE755C29A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40578" y="6266106"/>
              <a:ext cx="3569477" cy="2388408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3BB3CAF-5E43-3E40-9C59-F4C33EAD0440}"/>
                </a:ext>
              </a:extLst>
            </p:cNvPr>
            <p:cNvSpPr/>
            <p:nvPr/>
          </p:nvSpPr>
          <p:spPr>
            <a:xfrm flipV="1">
              <a:off x="10844344" y="6199171"/>
              <a:ext cx="121544" cy="1599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1BEEA63-F565-E846-BBAA-41E710639630}"/>
                </a:ext>
              </a:extLst>
            </p:cNvPr>
            <p:cNvSpPr/>
            <p:nvPr/>
          </p:nvSpPr>
          <p:spPr>
            <a:xfrm flipV="1">
              <a:off x="10844344" y="2122165"/>
              <a:ext cx="121543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C1ECE4B-3BB5-344E-8683-E4111CEF529E}"/>
                </a:ext>
              </a:extLst>
            </p:cNvPr>
            <p:cNvSpPr/>
            <p:nvPr/>
          </p:nvSpPr>
          <p:spPr>
            <a:xfrm flipV="1">
              <a:off x="16886387" y="6231459"/>
              <a:ext cx="121544" cy="1599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D86E99F-4E07-1B43-9514-6951231A51A9}"/>
                </a:ext>
              </a:extLst>
            </p:cNvPr>
            <p:cNvSpPr/>
            <p:nvPr/>
          </p:nvSpPr>
          <p:spPr>
            <a:xfrm flipV="1">
              <a:off x="7222914" y="8624490"/>
              <a:ext cx="121544" cy="1599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C6BC004-C40D-BC42-9C91-9A647E342679}"/>
                </a:ext>
              </a:extLst>
            </p:cNvPr>
            <p:cNvSpPr txBox="1"/>
            <p:nvPr/>
          </p:nvSpPr>
          <p:spPr>
            <a:xfrm>
              <a:off x="12945913" y="5309570"/>
              <a:ext cx="2368507" cy="1464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1500" b="1" dirty="0">
                  <a:latin typeface="Zapfino" panose="03030300040707070C03" pitchFamily="66" charset="77"/>
                </a:rPr>
                <a:t>200 m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76C2B6A-5A96-904D-89CC-4D3739870D5B}"/>
                </a:ext>
              </a:extLst>
            </p:cNvPr>
            <p:cNvSpPr txBox="1"/>
            <p:nvPr/>
          </p:nvSpPr>
          <p:spPr>
            <a:xfrm rot="19522361">
              <a:off x="7980729" y="6082250"/>
              <a:ext cx="2612012" cy="1550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1600" b="1" dirty="0">
                  <a:latin typeface="Zapfino" panose="03030300040707070C03" pitchFamily="66" charset="77"/>
                </a:rPr>
                <a:t>100 m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0FF1E4D-F73A-9544-BDBD-BCB8BB8675F0}"/>
                </a:ext>
              </a:extLst>
            </p:cNvPr>
            <p:cNvSpPr txBox="1"/>
            <p:nvPr/>
          </p:nvSpPr>
          <p:spPr>
            <a:xfrm>
              <a:off x="10853618" y="3470502"/>
              <a:ext cx="2048281" cy="1464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1500" b="1" dirty="0">
                  <a:latin typeface="Zapfino" panose="03030300040707070C03" pitchFamily="66" charset="77"/>
                </a:rPr>
                <a:t>150 m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BA90FB9-2A94-E740-A993-99CC37D403D6}"/>
                </a:ext>
              </a:extLst>
            </p:cNvPr>
            <p:cNvSpPr txBox="1"/>
            <p:nvPr/>
          </p:nvSpPr>
          <p:spPr>
            <a:xfrm>
              <a:off x="6082451" y="7771978"/>
              <a:ext cx="678900" cy="2575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b="1" dirty="0">
                  <a:latin typeface="Zapfino" panose="03030300040707070C03" pitchFamily="66" charset="77"/>
                </a:rPr>
                <a:t>C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7E3BBC4-6429-4643-91C1-866222E0F3E1}"/>
                </a:ext>
              </a:extLst>
            </p:cNvPr>
            <p:cNvSpPr txBox="1"/>
            <p:nvPr/>
          </p:nvSpPr>
          <p:spPr>
            <a:xfrm>
              <a:off x="16927039" y="5317459"/>
              <a:ext cx="678900" cy="2575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b="1" dirty="0">
                  <a:latin typeface="Zapfino" panose="03030300040707070C03" pitchFamily="66" charset="77"/>
                </a:rPr>
                <a:t>B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49363A3-A1D3-DB43-90AB-2E728B1E5817}"/>
                </a:ext>
              </a:extLst>
            </p:cNvPr>
            <p:cNvSpPr txBox="1"/>
            <p:nvPr/>
          </p:nvSpPr>
          <p:spPr>
            <a:xfrm>
              <a:off x="10237645" y="860406"/>
              <a:ext cx="678900" cy="2575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b="1" dirty="0">
                  <a:latin typeface="Zapfino" panose="03030300040707070C03" pitchFamily="66" charset="77"/>
                </a:rPr>
                <a:t>A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FF085F7-FDC8-6B47-ACFF-14168D6E340F}"/>
                </a:ext>
              </a:extLst>
            </p:cNvPr>
            <p:cNvSpPr txBox="1"/>
            <p:nvPr/>
          </p:nvSpPr>
          <p:spPr>
            <a:xfrm>
              <a:off x="10381135" y="6103647"/>
              <a:ext cx="678900" cy="2575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b="1" dirty="0">
                  <a:latin typeface="Zapfino" panose="03030300040707070C03" pitchFamily="66" charset="77"/>
                </a:rPr>
                <a:t>O</a:t>
              </a:r>
            </a:p>
          </p:txBody>
        </p:sp>
      </p:grpSp>
      <p:pic>
        <p:nvPicPr>
          <p:cNvPr id="53" name="Picture 6">
            <a:extLst>
              <a:ext uri="{FF2B5EF4-FFF2-40B4-BE49-F238E27FC236}">
                <a16:creationId xmlns:a16="http://schemas.microsoft.com/office/drawing/2014/main" id="{F07549B5-2D8C-3241-BA30-A7FC1B129E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7200" y="2784101"/>
            <a:ext cx="3132331" cy="4936338"/>
          </a:xfrm>
          <a:prstGeom prst="rect">
            <a:avLst/>
          </a:prstGeom>
        </p:spPr>
      </p:pic>
      <p:pic>
        <p:nvPicPr>
          <p:cNvPr id="61" name="Picture 9">
            <a:extLst>
              <a:ext uri="{FF2B5EF4-FFF2-40B4-BE49-F238E27FC236}">
                <a16:creationId xmlns:a16="http://schemas.microsoft.com/office/drawing/2014/main" id="{4FBB587B-E387-344C-9481-5A59009226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693098" flipH="1">
            <a:off x="91286" y="4484287"/>
            <a:ext cx="1191596" cy="666309"/>
          </a:xfrm>
          <a:prstGeom prst="rect">
            <a:avLst/>
          </a:prstGeom>
        </p:spPr>
      </p:pic>
      <p:pic>
        <p:nvPicPr>
          <p:cNvPr id="65" name="Picture 9">
            <a:extLst>
              <a:ext uri="{FF2B5EF4-FFF2-40B4-BE49-F238E27FC236}">
                <a16:creationId xmlns:a16="http://schemas.microsoft.com/office/drawing/2014/main" id="{C757039E-4985-7F49-9480-B235E59DAD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3918654" flipH="1">
            <a:off x="2793799" y="3129592"/>
            <a:ext cx="1191596" cy="66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201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D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453327" y="5877171"/>
            <a:ext cx="4858740" cy="49395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08611" y="2781300"/>
            <a:ext cx="3769307" cy="510294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550759" y="6485737"/>
            <a:ext cx="3330758" cy="36100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4AFE36-E0BC-5744-A087-82CF5CFD5B38}"/>
              </a:ext>
            </a:extLst>
          </p:cNvPr>
          <p:cNvSpPr txBox="1"/>
          <p:nvPr/>
        </p:nvSpPr>
        <p:spPr>
          <a:xfrm>
            <a:off x="914400" y="406807"/>
            <a:ext cx="50240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PHÒNG GD&amp;ĐT HUYỆN…….</a:t>
            </a:r>
          </a:p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TRƯỜNG ……..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0A2BF5E-40AA-6844-98E4-B5E1F727E5F0}"/>
              </a:ext>
            </a:extLst>
          </p:cNvPr>
          <p:cNvGrpSpPr/>
          <p:nvPr/>
        </p:nvGrpSpPr>
        <p:grpSpPr>
          <a:xfrm>
            <a:off x="2860696" y="3295456"/>
            <a:ext cx="13057416" cy="4544945"/>
            <a:chOff x="2828039" y="2694149"/>
            <a:chExt cx="13057416" cy="4544945"/>
          </a:xfrm>
        </p:grpSpPr>
        <p:grpSp>
          <p:nvGrpSpPr>
            <p:cNvPr id="4" name="Group 4"/>
            <p:cNvGrpSpPr/>
            <p:nvPr/>
          </p:nvGrpSpPr>
          <p:grpSpPr>
            <a:xfrm>
              <a:off x="2828039" y="2694149"/>
              <a:ext cx="13057416" cy="4544945"/>
              <a:chOff x="0" y="632157"/>
              <a:chExt cx="17409888" cy="3268444"/>
            </a:xfrm>
          </p:grpSpPr>
          <p:sp>
            <p:nvSpPr>
              <p:cNvPr id="5" name="TextBox 5"/>
              <p:cNvSpPr txBox="1"/>
              <p:nvPr/>
            </p:nvSpPr>
            <p:spPr>
              <a:xfrm>
                <a:off x="0" y="632157"/>
                <a:ext cx="17409888" cy="18260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9948"/>
                  </a:lnSpc>
                </a:pPr>
                <a:r>
                  <a:rPr lang="en-US" sz="9044" dirty="0">
                    <a:solidFill>
                      <a:srgbClr val="17171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C6-B3-TIẾT 1:  </a:t>
                </a:r>
              </a:p>
              <a:p>
                <a:pPr algn="ctr">
                  <a:lnSpc>
                    <a:spcPts val="9948"/>
                  </a:lnSpc>
                </a:pPr>
                <a:r>
                  <a:rPr lang="en-US" sz="9044" dirty="0">
                    <a:solidFill>
                      <a:srgbClr val="17171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ĐOẠN THẲNG </a:t>
                </a: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2101060" y="3217341"/>
                <a:ext cx="14048895" cy="6832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960"/>
                  </a:lnSpc>
                </a:pPr>
                <a:r>
                  <a:rPr lang="en-US" sz="3600" dirty="0">
                    <a:solidFill>
                      <a:srgbClr val="171717"/>
                    </a:solidFill>
                    <a:latin typeface="Chakra Petch"/>
                  </a:rPr>
                  <a:t>GIÁO VIÊN: ……..</a:t>
                </a:r>
              </a:p>
            </p:txBody>
          </p: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52277F3-F0E6-7A47-BF60-78F860E3D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4914900" y="5236779"/>
              <a:ext cx="84582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2" name="Picture 7">
            <a:extLst>
              <a:ext uri="{FF2B5EF4-FFF2-40B4-BE49-F238E27FC236}">
                <a16:creationId xmlns:a16="http://schemas.microsoft.com/office/drawing/2014/main" id="{35E44E30-AEAA-7746-9CB6-A5BF17BA27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32668" y="-123715"/>
            <a:ext cx="2881864" cy="33510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221067" y="1007695"/>
            <a:ext cx="4152533" cy="20002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F0E6C90E-D88E-AF4C-BF7F-36BF54983B20}"/>
              </a:ext>
            </a:extLst>
          </p:cNvPr>
          <p:cNvSpPr/>
          <p:nvPr/>
        </p:nvSpPr>
        <p:spPr>
          <a:xfrm>
            <a:off x="1344128" y="7924762"/>
            <a:ext cx="15038872" cy="188863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VN" sz="44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ý: Đoạn thẳng AB cũng được gọi là đoạn thẳng BA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3517CF7-DAFE-5646-8CC2-6F2AA4547AC0}"/>
              </a:ext>
            </a:extLst>
          </p:cNvPr>
          <p:cNvCxnSpPr>
            <a:cxnSpLocks/>
          </p:cNvCxnSpPr>
          <p:nvPr/>
        </p:nvCxnSpPr>
        <p:spPr>
          <a:xfrm flipV="1">
            <a:off x="6019800" y="3695700"/>
            <a:ext cx="6336120" cy="348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5"/>
          <p:cNvSpPr txBox="1"/>
          <p:nvPr/>
        </p:nvSpPr>
        <p:spPr>
          <a:xfrm>
            <a:off x="1846116" y="535295"/>
            <a:ext cx="13245636" cy="11771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6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KHÁI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ĐOẠN THẲNG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66959" y="1993959"/>
            <a:ext cx="6801975" cy="492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0"/>
              </a:lnSpc>
            </a:pPr>
            <a:r>
              <a:rPr lang="en-US" sz="4400" b="1" spc="64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400" b="1" spc="64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4400" b="1" spc="64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64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400" b="1" spc="64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796964">
            <a:off x="-566670" y="-1216754"/>
            <a:ext cx="3432870" cy="372195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7122BE2-BA3D-0C47-9F71-FF7A363F3EA8}"/>
              </a:ext>
            </a:extLst>
          </p:cNvPr>
          <p:cNvGrpSpPr/>
          <p:nvPr/>
        </p:nvGrpSpPr>
        <p:grpSpPr>
          <a:xfrm rot="5400000">
            <a:off x="12702017" y="4504849"/>
            <a:ext cx="10287001" cy="1277304"/>
            <a:chOff x="7311306" y="2476500"/>
            <a:chExt cx="8996374" cy="1277304"/>
          </a:xfrm>
        </p:grpSpPr>
        <p:sp>
          <p:nvSpPr>
            <p:cNvPr id="9" name="AutoShape 2">
              <a:extLst>
                <a:ext uri="{FF2B5EF4-FFF2-40B4-BE49-F238E27FC236}">
                  <a16:creationId xmlns:a16="http://schemas.microsoft.com/office/drawing/2014/main" id="{E02C207E-8524-524E-827D-DEFB4AE0A156}"/>
                </a:ext>
              </a:extLst>
            </p:cNvPr>
            <p:cNvSpPr/>
            <p:nvPr/>
          </p:nvSpPr>
          <p:spPr>
            <a:xfrm>
              <a:off x="7311306" y="2476500"/>
              <a:ext cx="8996374" cy="1277304"/>
            </a:xfrm>
            <a:prstGeom prst="rect">
              <a:avLst/>
            </a:prstGeom>
            <a:solidFill>
              <a:srgbClr val="F5BD43"/>
            </a:solidFill>
          </p:spPr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017792-8F0C-6A4F-B007-FBE23E595B63}"/>
                </a:ext>
              </a:extLst>
            </p:cNvPr>
            <p:cNvSpPr txBox="1"/>
            <p:nvPr/>
          </p:nvSpPr>
          <p:spPr>
            <a:xfrm>
              <a:off x="8641655" y="2700553"/>
              <a:ext cx="664826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4800" dirty="0"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 </a:t>
              </a: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A9F4CA69-A3FC-E341-A36E-E1CD4A0DDA22}"/>
              </a:ext>
            </a:extLst>
          </p:cNvPr>
          <p:cNvSpPr/>
          <p:nvPr/>
        </p:nvSpPr>
        <p:spPr>
          <a:xfrm>
            <a:off x="6014399" y="3637648"/>
            <a:ext cx="152400" cy="152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625F4E5-BEB0-5148-AF3F-4310C0347253}"/>
              </a:ext>
            </a:extLst>
          </p:cNvPr>
          <p:cNvSpPr/>
          <p:nvPr/>
        </p:nvSpPr>
        <p:spPr>
          <a:xfrm>
            <a:off x="12268200" y="3619500"/>
            <a:ext cx="152400" cy="152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39D619-75D7-2045-9C41-75222E7C7BFC}"/>
              </a:ext>
            </a:extLst>
          </p:cNvPr>
          <p:cNvSpPr txBox="1"/>
          <p:nvPr/>
        </p:nvSpPr>
        <p:spPr>
          <a:xfrm>
            <a:off x="5879186" y="2757983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8790CB3-BCAC-B349-B919-B3BC0A8EBC4F}"/>
              </a:ext>
            </a:extLst>
          </p:cNvPr>
          <p:cNvSpPr txBox="1"/>
          <p:nvPr/>
        </p:nvSpPr>
        <p:spPr>
          <a:xfrm>
            <a:off x="12076204" y="2763529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43" name="Picture 5" descr="Thuoc21">
            <a:extLst>
              <a:ext uri="{FF2B5EF4-FFF2-40B4-BE49-F238E27FC236}">
                <a16:creationId xmlns:a16="http://schemas.microsoft.com/office/drawing/2014/main" id="{F99185D6-BB69-424C-90F3-F88D4BC970E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908" y="3777911"/>
            <a:ext cx="15749525" cy="14713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9">
            <a:extLst>
              <a:ext uri="{FF2B5EF4-FFF2-40B4-BE49-F238E27FC236}">
                <a16:creationId xmlns:a16="http://schemas.microsoft.com/office/drawing/2014/main" id="{A56A50E2-AA84-774B-8EAB-5BB30476AA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2533644" flipH="1">
            <a:off x="6718528" y="1427762"/>
            <a:ext cx="427844" cy="1502561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7D0E013D-0253-DF41-BC70-568609E2B7F2}"/>
              </a:ext>
            </a:extLst>
          </p:cNvPr>
          <p:cNvGrpSpPr/>
          <p:nvPr/>
        </p:nvGrpSpPr>
        <p:grpSpPr>
          <a:xfrm>
            <a:off x="609601" y="4774597"/>
            <a:ext cx="16282552" cy="3474584"/>
            <a:chOff x="609601" y="4774597"/>
            <a:chExt cx="16282552" cy="3474584"/>
          </a:xfrm>
        </p:grpSpPr>
        <p:pic>
          <p:nvPicPr>
            <p:cNvPr id="54" name="Picture 3">
              <a:extLst>
                <a:ext uri="{FF2B5EF4-FFF2-40B4-BE49-F238E27FC236}">
                  <a16:creationId xmlns:a16="http://schemas.microsoft.com/office/drawing/2014/main" id="{3A5BF41E-B368-BE4A-8156-6077A5ECA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609601" y="4774597"/>
              <a:ext cx="16282552" cy="3474584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6A1EF94-D0EA-4047-B4F2-F0833140C323}"/>
                </a:ext>
              </a:extLst>
            </p:cNvPr>
            <p:cNvSpPr txBox="1"/>
            <p:nvPr/>
          </p:nvSpPr>
          <p:spPr>
            <a:xfrm>
              <a:off x="2232442" y="5322218"/>
              <a:ext cx="14554200" cy="2171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4800" dirty="0">
                  <a:latin typeface="Arial" panose="020B0604020202020204" pitchFamily="34" charset="0"/>
                  <a:cs typeface="Arial" panose="020B0604020202020204" pitchFamily="34" charset="0"/>
                </a:rPr>
                <a:t>Đoạn thẳng AB là hình gồm điểm A, điểm B và tất cả các điểm nằm giữa A và B</a:t>
              </a:r>
            </a:p>
          </p:txBody>
        </p:sp>
        <p:pic>
          <p:nvPicPr>
            <p:cNvPr id="58" name="Picture 10">
              <a:extLst>
                <a:ext uri="{FF2B5EF4-FFF2-40B4-BE49-F238E27FC236}">
                  <a16:creationId xmlns:a16="http://schemas.microsoft.com/office/drawing/2014/main" id="{794A4E5B-02C7-A54C-9169-1449056D2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028870" y="5337691"/>
              <a:ext cx="1324190" cy="1324190"/>
            </a:xfrm>
            <a:prstGeom prst="rect">
              <a:avLst/>
            </a:prstGeom>
          </p:spPr>
        </p:pic>
      </p:grpSp>
      <p:pic>
        <p:nvPicPr>
          <p:cNvPr id="61" name="Graphic 60" descr="Paperclip">
            <a:extLst>
              <a:ext uri="{FF2B5EF4-FFF2-40B4-BE49-F238E27FC236}">
                <a16:creationId xmlns:a16="http://schemas.microsoft.com/office/drawing/2014/main" id="{D9B0B687-0729-E246-9BE6-8C68D7F6FD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42920" y="7625091"/>
            <a:ext cx="914400" cy="99999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7CEB1574-031E-AF41-A9F3-DB2A73198DA4}"/>
              </a:ext>
            </a:extLst>
          </p:cNvPr>
          <p:cNvGrpSpPr/>
          <p:nvPr/>
        </p:nvGrpSpPr>
        <p:grpSpPr>
          <a:xfrm>
            <a:off x="1542920" y="2559790"/>
            <a:ext cx="2377700" cy="1002563"/>
            <a:chOff x="1028700" y="1875830"/>
            <a:chExt cx="2247238" cy="923330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E53746D-95CB-A341-B56F-E4DAA2D22998}"/>
                </a:ext>
              </a:extLst>
            </p:cNvPr>
            <p:cNvSpPr txBox="1"/>
            <p:nvPr/>
          </p:nvSpPr>
          <p:spPr>
            <a:xfrm>
              <a:off x="1922682" y="1963799"/>
              <a:ext cx="13532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000" dirty="0">
                  <a:latin typeface="Arial" panose="020B0604020202020204" pitchFamily="34" charset="0"/>
                  <a:cs typeface="Arial" panose="020B0604020202020204" pitchFamily="34" charset="0"/>
                </a:rPr>
                <a:t>HĐ1:</a:t>
              </a: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08C29BB2-7A62-934A-B366-397D26EEE88C}"/>
                </a:ext>
              </a:extLst>
            </p:cNvPr>
            <p:cNvGrpSpPr/>
            <p:nvPr/>
          </p:nvGrpSpPr>
          <p:grpSpPr>
            <a:xfrm>
              <a:off x="1028700" y="1875830"/>
              <a:ext cx="990600" cy="923330"/>
              <a:chOff x="8686800" y="4686300"/>
              <a:chExt cx="1426029" cy="1295400"/>
            </a:xfrm>
          </p:grpSpPr>
          <p:pic>
            <p:nvPicPr>
              <p:cNvPr id="68" name="Graphic 67" descr="Saw blade">
                <a:extLst>
                  <a:ext uri="{FF2B5EF4-FFF2-40B4-BE49-F238E27FC236}">
                    <a16:creationId xmlns:a16="http://schemas.microsoft.com/office/drawing/2014/main" id="{1AA7DFE9-4C41-114F-90C1-192B81399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8686800" y="468630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69" name="Graphic 68" descr="Saw blade">
                <a:extLst>
                  <a:ext uri="{FF2B5EF4-FFF2-40B4-BE49-F238E27FC236}">
                    <a16:creationId xmlns:a16="http://schemas.microsoft.com/office/drawing/2014/main" id="{7ED7DDF0-35C6-7948-8B9C-604C1A7BD8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9144000" y="5295900"/>
                <a:ext cx="685800" cy="685800"/>
              </a:xfrm>
              <a:prstGeom prst="rect">
                <a:avLst/>
              </a:prstGeom>
            </p:spPr>
          </p:pic>
          <p:pic>
            <p:nvPicPr>
              <p:cNvPr id="70" name="Graphic 69" descr="Saw blade">
                <a:extLst>
                  <a:ext uri="{FF2B5EF4-FFF2-40B4-BE49-F238E27FC236}">
                    <a16:creationId xmlns:a16="http://schemas.microsoft.com/office/drawing/2014/main" id="{C34D5B0F-E061-C744-9ECB-2A4900BC76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9427029" y="4865914"/>
                <a:ext cx="685800" cy="685800"/>
              </a:xfrm>
              <a:prstGeom prst="rect">
                <a:avLst/>
              </a:prstGeom>
            </p:spPr>
          </p:pic>
        </p:grpSp>
      </p:grpSp>
      <p:sp>
        <p:nvSpPr>
          <p:cNvPr id="71" name="TextBox 5">
            <a:extLst>
              <a:ext uri="{FF2B5EF4-FFF2-40B4-BE49-F238E27FC236}">
                <a16:creationId xmlns:a16="http://schemas.microsoft.com/office/drawing/2014/main" id="{C8874942-1C9B-9E4B-A078-C3C269AAC3D9}"/>
              </a:ext>
            </a:extLst>
          </p:cNvPr>
          <p:cNvSpPr txBox="1"/>
          <p:nvPr/>
        </p:nvSpPr>
        <p:spPr>
          <a:xfrm>
            <a:off x="3444526" y="-268821"/>
            <a:ext cx="13245636" cy="11771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60"/>
              </a:lnSpc>
            </a:pPr>
            <a:r>
              <a:rPr lang="en-US" sz="5400" b="1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HAI ĐOẠN THẲNG BẰNG NHAU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31 0.07978 L 0.32214 0.0794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18" y="-15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27" grpId="0" animBg="1"/>
      <p:bldP spid="28" grpId="0" animBg="1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5F6B0BEF-246B-F849-8EB1-0EB3D5E88174}"/>
              </a:ext>
            </a:extLst>
          </p:cNvPr>
          <p:cNvSpPr/>
          <p:nvPr/>
        </p:nvSpPr>
        <p:spPr>
          <a:xfrm>
            <a:off x="3" y="4149298"/>
            <a:ext cx="18287997" cy="6103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6" name="TextBox 6"/>
          <p:cNvSpPr txBox="1"/>
          <p:nvPr/>
        </p:nvSpPr>
        <p:spPr>
          <a:xfrm>
            <a:off x="13339727" y="1623987"/>
            <a:ext cx="4482909" cy="463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3040" dirty="0" err="1">
                <a:solidFill>
                  <a:srgbClr val="E58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40" dirty="0">
                <a:solidFill>
                  <a:srgbClr val="E58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40" dirty="0" err="1">
                <a:solidFill>
                  <a:srgbClr val="E58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040" dirty="0">
                <a:solidFill>
                  <a:srgbClr val="E58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(</a:t>
            </a:r>
            <a:r>
              <a:rPr lang="en-US" sz="3040" dirty="0" err="1">
                <a:solidFill>
                  <a:srgbClr val="E58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</a:t>
            </a:r>
            <a:r>
              <a:rPr lang="en-US" sz="3040" dirty="0">
                <a:solidFill>
                  <a:srgbClr val="E58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87)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871686" y="1181100"/>
            <a:ext cx="1324190" cy="132418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578812" y="1586963"/>
            <a:ext cx="4870356" cy="502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58"/>
              </a:lnSpc>
            </a:pPr>
            <a:r>
              <a:rPr lang="en-US" sz="3041" dirty="0" err="1">
                <a:solidFill>
                  <a:srgbClr val="E58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041" dirty="0">
                <a:solidFill>
                  <a:srgbClr val="E58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41" dirty="0" err="1">
                <a:solidFill>
                  <a:srgbClr val="E58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041" dirty="0">
                <a:solidFill>
                  <a:srgbClr val="E58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(</a:t>
            </a:r>
            <a:r>
              <a:rPr lang="en-US" sz="3041" dirty="0" err="1">
                <a:solidFill>
                  <a:srgbClr val="E58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</a:t>
            </a:r>
            <a:r>
              <a:rPr lang="en-US" sz="3041" dirty="0">
                <a:solidFill>
                  <a:srgbClr val="E58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84)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99819" y="1151928"/>
            <a:ext cx="1324190" cy="132418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797413" y="1606839"/>
            <a:ext cx="4482907" cy="468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3200" dirty="0" err="1">
                <a:solidFill>
                  <a:srgbClr val="E58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200" dirty="0">
                <a:solidFill>
                  <a:srgbClr val="E58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E58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200" dirty="0">
                <a:solidFill>
                  <a:srgbClr val="E58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(</a:t>
            </a:r>
            <a:r>
              <a:rPr lang="en-US" sz="3200" dirty="0" err="1">
                <a:solidFill>
                  <a:srgbClr val="E58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</a:t>
            </a:r>
            <a:r>
              <a:rPr lang="en-US" sz="3200" dirty="0">
                <a:solidFill>
                  <a:srgbClr val="E58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84)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67842" y="2443242"/>
            <a:ext cx="5639854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800" dirty="0" err="1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 </a:t>
            </a:r>
            <a:r>
              <a:rPr lang="en-US" sz="2800" dirty="0" err="1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8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AB, </a:t>
            </a:r>
            <a:r>
              <a:rPr lang="en-US" sz="2800" dirty="0" err="1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8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AB.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323859" y="1256930"/>
            <a:ext cx="1324190" cy="1324189"/>
          </a:xfrm>
          <a:prstGeom prst="rect">
            <a:avLst/>
          </a:prstGeom>
        </p:spPr>
      </p:pic>
      <p:pic>
        <p:nvPicPr>
          <p:cNvPr id="21" name="Picture 8">
            <a:extLst>
              <a:ext uri="{FF2B5EF4-FFF2-40B4-BE49-F238E27FC236}">
                <a16:creationId xmlns:a16="http://schemas.microsoft.com/office/drawing/2014/main" id="{B2B37BCF-521B-9A4B-B062-0650BC633F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796964">
            <a:off x="-744629" y="-1430988"/>
            <a:ext cx="3432870" cy="3721954"/>
          </a:xfrm>
          <a:prstGeom prst="rect">
            <a:avLst/>
          </a:prstGeom>
        </p:spPr>
      </p:pic>
      <p:sp>
        <p:nvSpPr>
          <p:cNvPr id="22" name="TextBox 15">
            <a:extLst>
              <a:ext uri="{FF2B5EF4-FFF2-40B4-BE49-F238E27FC236}">
                <a16:creationId xmlns:a16="http://schemas.microsoft.com/office/drawing/2014/main" id="{477E9168-D44F-D748-B9D7-F3CE78581982}"/>
              </a:ext>
            </a:extLst>
          </p:cNvPr>
          <p:cNvSpPr txBox="1"/>
          <p:nvPr/>
        </p:nvSpPr>
        <p:spPr>
          <a:xfrm>
            <a:off x="6323859" y="2356352"/>
            <a:ext cx="5639854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800" dirty="0" err="1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8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AB, </a:t>
            </a:r>
            <a:r>
              <a:rPr lang="en-US" sz="2800" dirty="0" err="1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8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AB.</a:t>
            </a:r>
          </a:p>
        </p:txBody>
      </p:sp>
      <p:sp>
        <p:nvSpPr>
          <p:cNvPr id="23" name="TextBox 15">
            <a:extLst>
              <a:ext uri="{FF2B5EF4-FFF2-40B4-BE49-F238E27FC236}">
                <a16:creationId xmlns:a16="http://schemas.microsoft.com/office/drawing/2014/main" id="{1FF536E2-3F6E-4D4E-8046-9C61E5FD2BAA}"/>
              </a:ext>
            </a:extLst>
          </p:cNvPr>
          <p:cNvSpPr txBox="1"/>
          <p:nvPr/>
        </p:nvSpPr>
        <p:spPr>
          <a:xfrm>
            <a:off x="12150125" y="2312931"/>
            <a:ext cx="5639854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800" dirty="0" err="1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8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AB, </a:t>
            </a:r>
            <a:r>
              <a:rPr lang="en-US" sz="2800" dirty="0" err="1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8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1C0C64-C1AB-C846-A77C-106EDDA03C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3202"/>
            <a:ext cx="5956017" cy="117066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B1C88A1-E0BB-A24F-94F8-753A2A1671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017" y="4183201"/>
            <a:ext cx="6007696" cy="1792873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35E4028-CA4B-E444-AD77-3CAC08EBD2CB}"/>
              </a:ext>
            </a:extLst>
          </p:cNvPr>
          <p:cNvCxnSpPr>
            <a:cxnSpLocks/>
          </p:cNvCxnSpPr>
          <p:nvPr/>
        </p:nvCxnSpPr>
        <p:spPr>
          <a:xfrm>
            <a:off x="5956017" y="1397253"/>
            <a:ext cx="0" cy="88897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6FFA14B9-EB83-5546-99F0-9A2EEC5D3B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482" y="4183200"/>
            <a:ext cx="6302515" cy="1170667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1B2D7F8-32D7-0843-8FF1-8CFB605241CB}"/>
              </a:ext>
            </a:extLst>
          </p:cNvPr>
          <p:cNvCxnSpPr>
            <a:cxnSpLocks/>
          </p:cNvCxnSpPr>
          <p:nvPr/>
        </p:nvCxnSpPr>
        <p:spPr>
          <a:xfrm>
            <a:off x="11963713" y="1397253"/>
            <a:ext cx="0" cy="88897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3539C62-ABDF-A540-989A-A378CBBA71EC}"/>
              </a:ext>
            </a:extLst>
          </p:cNvPr>
          <p:cNvSpPr txBox="1"/>
          <p:nvPr/>
        </p:nvSpPr>
        <p:spPr>
          <a:xfrm>
            <a:off x="165680" y="6609425"/>
            <a:ext cx="5744324" cy="3244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Hai điểm A,B thuộc đoạn thẳng AB.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Điểm C thuộc đoạn thẳng AB.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Điểm D không thuộc đoạn thẳng AB.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2789072-1D80-134C-921D-1E7065F336BA}"/>
              </a:ext>
            </a:extLst>
          </p:cNvPr>
          <p:cNvSpPr txBox="1"/>
          <p:nvPr/>
        </p:nvSpPr>
        <p:spPr>
          <a:xfrm>
            <a:off x="6075681" y="6631767"/>
            <a:ext cx="5744324" cy="2597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I, K, P, Q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IK.</a:t>
            </a:r>
            <a:endParaRPr lang="en-V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IK</a:t>
            </a:r>
            <a:endParaRPr lang="en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989D92-E74A-1844-9F97-7A2F084B004A}"/>
              </a:ext>
            </a:extLst>
          </p:cNvPr>
          <p:cNvSpPr txBox="1"/>
          <p:nvPr/>
        </p:nvSpPr>
        <p:spPr>
          <a:xfrm>
            <a:off x="12007253" y="6631767"/>
            <a:ext cx="5744324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iểm 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M, N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thuộc đoạn thẳng MN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V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Q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MN</a:t>
            </a:r>
            <a:endParaRPr lang="en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1127486" y="94961"/>
            <a:ext cx="10744200" cy="1176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855"/>
              </a:lnSpc>
            </a:pPr>
            <a:r>
              <a:rPr lang="en-US" sz="44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400" dirty="0" err="1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44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400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4" grpId="0"/>
      <p:bldP spid="15" grpId="0"/>
      <p:bldP spid="22" grpId="0"/>
      <p:bldP spid="23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CC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A9723773-4DCE-C44C-A3CE-B509E636BF61}"/>
              </a:ext>
            </a:extLst>
          </p:cNvPr>
          <p:cNvSpPr txBox="1"/>
          <p:nvPr/>
        </p:nvSpPr>
        <p:spPr>
          <a:xfrm>
            <a:off x="2989010" y="-312878"/>
            <a:ext cx="13245636" cy="11771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60"/>
              </a:lnSpc>
            </a:pPr>
            <a:r>
              <a:rPr lang="en-US" sz="4000" b="1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HAI ĐOẠN THẲNG BẰNG NHAU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B283CE2-72A0-D149-B523-986847A5BFF6}"/>
              </a:ext>
            </a:extLst>
          </p:cNvPr>
          <p:cNvGrpSpPr/>
          <p:nvPr/>
        </p:nvGrpSpPr>
        <p:grpSpPr>
          <a:xfrm>
            <a:off x="1958880" y="953139"/>
            <a:ext cx="9664012" cy="923330"/>
            <a:chOff x="1028700" y="1875830"/>
            <a:chExt cx="9664012" cy="9233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3EDE0CC-EF34-4C42-AD28-AE75961EFF39}"/>
                </a:ext>
              </a:extLst>
            </p:cNvPr>
            <p:cNvSpPr txBox="1"/>
            <p:nvPr/>
          </p:nvSpPr>
          <p:spPr>
            <a:xfrm>
              <a:off x="1922682" y="1963799"/>
              <a:ext cx="87700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600" dirty="0">
                  <a:latin typeface="Arial" panose="020B0604020202020204" pitchFamily="34" charset="0"/>
                  <a:cs typeface="Arial" panose="020B0604020202020204" pitchFamily="34" charset="0"/>
                </a:rPr>
                <a:t>HĐ2: Thực hiện vẽ hai đoạn thẳng (SGK) 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A0097BB-5E36-D043-A1AF-1C12F1DD88D7}"/>
                </a:ext>
              </a:extLst>
            </p:cNvPr>
            <p:cNvGrpSpPr/>
            <p:nvPr/>
          </p:nvGrpSpPr>
          <p:grpSpPr>
            <a:xfrm>
              <a:off x="1028700" y="1875830"/>
              <a:ext cx="990600" cy="923330"/>
              <a:chOff x="8686800" y="4686300"/>
              <a:chExt cx="1426029" cy="1295400"/>
            </a:xfrm>
          </p:grpSpPr>
          <p:pic>
            <p:nvPicPr>
              <p:cNvPr id="6" name="Graphic 5" descr="Saw blade">
                <a:extLst>
                  <a:ext uri="{FF2B5EF4-FFF2-40B4-BE49-F238E27FC236}">
                    <a16:creationId xmlns:a16="http://schemas.microsoft.com/office/drawing/2014/main" id="{C00332D9-C131-4B4E-B39B-C3CFD188AB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686800" y="468630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7" name="Graphic 6" descr="Saw blade">
                <a:extLst>
                  <a:ext uri="{FF2B5EF4-FFF2-40B4-BE49-F238E27FC236}">
                    <a16:creationId xmlns:a16="http://schemas.microsoft.com/office/drawing/2014/main" id="{27BE7CE1-C9A0-6E46-B1F6-F9615249A2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144000" y="5295900"/>
                <a:ext cx="685800" cy="685800"/>
              </a:xfrm>
              <a:prstGeom prst="rect">
                <a:avLst/>
              </a:prstGeom>
            </p:spPr>
          </p:pic>
          <p:pic>
            <p:nvPicPr>
              <p:cNvPr id="8" name="Graphic 7" descr="Saw blade">
                <a:extLst>
                  <a:ext uri="{FF2B5EF4-FFF2-40B4-BE49-F238E27FC236}">
                    <a16:creationId xmlns:a16="http://schemas.microsoft.com/office/drawing/2014/main" id="{FC495217-0721-8C43-8758-7F96803067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427029" y="4865914"/>
                <a:ext cx="685800" cy="685800"/>
              </a:xfrm>
              <a:prstGeom prst="rect">
                <a:avLst/>
              </a:prstGeom>
            </p:spPr>
          </p:pic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82B15A2-701C-F64B-8763-D88D38C13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796964">
            <a:off x="-936693" y="-1060877"/>
            <a:ext cx="3432870" cy="372195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AAFC2CC-44E3-F347-8471-38DB1B4E0E0D}"/>
              </a:ext>
            </a:extLst>
          </p:cNvPr>
          <p:cNvGrpSpPr/>
          <p:nvPr/>
        </p:nvGrpSpPr>
        <p:grpSpPr>
          <a:xfrm rot="5400000">
            <a:off x="12702017" y="4504849"/>
            <a:ext cx="10287001" cy="1277304"/>
            <a:chOff x="7311306" y="2476500"/>
            <a:chExt cx="8996374" cy="1277304"/>
          </a:xfrm>
        </p:grpSpPr>
        <p:sp>
          <p:nvSpPr>
            <p:cNvPr id="11" name="AutoShape 2">
              <a:extLst>
                <a:ext uri="{FF2B5EF4-FFF2-40B4-BE49-F238E27FC236}">
                  <a16:creationId xmlns:a16="http://schemas.microsoft.com/office/drawing/2014/main" id="{0C07A4F6-D20D-C448-BA25-CAA7D59F8BD8}"/>
                </a:ext>
              </a:extLst>
            </p:cNvPr>
            <p:cNvSpPr/>
            <p:nvPr/>
          </p:nvSpPr>
          <p:spPr>
            <a:xfrm>
              <a:off x="7311306" y="2476500"/>
              <a:ext cx="8996374" cy="1277304"/>
            </a:xfrm>
            <a:prstGeom prst="rect">
              <a:avLst/>
            </a:prstGeom>
            <a:solidFill>
              <a:srgbClr val="F5BD43"/>
            </a:solidFill>
            <a:ln>
              <a:solidFill>
                <a:srgbClr val="FFD7CC"/>
              </a:solidFill>
            </a:ln>
          </p:spPr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5C95FC-8CF4-344E-ABC9-9B7408E15BB7}"/>
                </a:ext>
              </a:extLst>
            </p:cNvPr>
            <p:cNvSpPr txBox="1"/>
            <p:nvPr/>
          </p:nvSpPr>
          <p:spPr>
            <a:xfrm>
              <a:off x="8641655" y="2700553"/>
              <a:ext cx="6648264" cy="830997"/>
            </a:xfrm>
            <a:prstGeom prst="rect">
              <a:avLst/>
            </a:prstGeom>
            <a:noFill/>
            <a:ln>
              <a:solidFill>
                <a:srgbClr val="FFD7CC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4800" dirty="0"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 </a:t>
              </a:r>
            </a:p>
          </p:txBody>
        </p:sp>
      </p:grpSp>
      <p:pic>
        <p:nvPicPr>
          <p:cNvPr id="13" name="Toán 6 - Hai đoạn thẳng.mp4" descr="Toán 6 - Hai đoạn thẳng.mp4">
            <a:hlinkClick r:id="" action="ppaction://media"/>
            <a:extLst>
              <a:ext uri="{FF2B5EF4-FFF2-40B4-BE49-F238E27FC236}">
                <a16:creationId xmlns:a16="http://schemas.microsoft.com/office/drawing/2014/main" id="{B48767F4-EAEB-A04A-87BF-E5B0B63A5D0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95401" y="1815464"/>
            <a:ext cx="14692370" cy="842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3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4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204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5">
            <a:extLst>
              <a:ext uri="{FF2B5EF4-FFF2-40B4-BE49-F238E27FC236}">
                <a16:creationId xmlns:a16="http://schemas.microsoft.com/office/drawing/2014/main" id="{509CA6AB-2D9E-7745-B558-D0676F4482AA}"/>
              </a:ext>
            </a:extLst>
          </p:cNvPr>
          <p:cNvSpPr txBox="1"/>
          <p:nvPr/>
        </p:nvSpPr>
        <p:spPr>
          <a:xfrm>
            <a:off x="3017621" y="-80241"/>
            <a:ext cx="13245636" cy="11771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60"/>
              </a:lnSpc>
            </a:pPr>
            <a:r>
              <a:rPr lang="en-US" sz="4800" b="1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HAI ĐOẠN THẲNG BẰNG NHAU 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461772">
            <a:off x="15766696" y="7580671"/>
            <a:ext cx="2872322" cy="3910339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D06656F5-3F7E-A447-A811-F8D4DD7E5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796964">
            <a:off x="-936693" y="-1060877"/>
            <a:ext cx="3432870" cy="372195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577AED5-C565-3E44-82F0-C40055453611}"/>
              </a:ext>
            </a:extLst>
          </p:cNvPr>
          <p:cNvGrpSpPr/>
          <p:nvPr/>
        </p:nvGrpSpPr>
        <p:grpSpPr>
          <a:xfrm>
            <a:off x="1066800" y="1245645"/>
            <a:ext cx="11585755" cy="923330"/>
            <a:chOff x="1028700" y="1875830"/>
            <a:chExt cx="11585755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886BF0-37A0-0448-A5C6-E5632E03E9AC}"/>
                </a:ext>
              </a:extLst>
            </p:cNvPr>
            <p:cNvSpPr txBox="1"/>
            <p:nvPr/>
          </p:nvSpPr>
          <p:spPr>
            <a:xfrm>
              <a:off x="1922682" y="1963799"/>
              <a:ext cx="1069177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400" dirty="0">
                  <a:latin typeface="Arial" panose="020B0604020202020204" pitchFamily="34" charset="0"/>
                  <a:cs typeface="Arial" panose="020B0604020202020204" pitchFamily="34" charset="0"/>
                </a:rPr>
                <a:t>HĐ2: Thực hiện vẽ hai đoạn thẳng (SGK)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C1C088D-9A9B-F844-87A1-031546E4F67D}"/>
                </a:ext>
              </a:extLst>
            </p:cNvPr>
            <p:cNvGrpSpPr/>
            <p:nvPr/>
          </p:nvGrpSpPr>
          <p:grpSpPr>
            <a:xfrm>
              <a:off x="1028700" y="1875830"/>
              <a:ext cx="990600" cy="923330"/>
              <a:chOff x="8686800" y="4686300"/>
              <a:chExt cx="1426029" cy="1295400"/>
            </a:xfrm>
          </p:grpSpPr>
          <p:pic>
            <p:nvPicPr>
              <p:cNvPr id="12" name="Graphic 11" descr="Saw blade">
                <a:extLst>
                  <a:ext uri="{FF2B5EF4-FFF2-40B4-BE49-F238E27FC236}">
                    <a16:creationId xmlns:a16="http://schemas.microsoft.com/office/drawing/2014/main" id="{F28E888B-5E00-B342-B76C-B3BE9F4061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686800" y="468630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4" name="Graphic 13" descr="Saw blade">
                <a:extLst>
                  <a:ext uri="{FF2B5EF4-FFF2-40B4-BE49-F238E27FC236}">
                    <a16:creationId xmlns:a16="http://schemas.microsoft.com/office/drawing/2014/main" id="{1034B39F-77D0-B84A-BCB5-4670CA1405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144000" y="5295900"/>
                <a:ext cx="685800" cy="685800"/>
              </a:xfrm>
              <a:prstGeom prst="rect">
                <a:avLst/>
              </a:prstGeom>
            </p:spPr>
          </p:pic>
          <p:pic>
            <p:nvPicPr>
              <p:cNvPr id="15" name="Graphic 14" descr="Saw blade">
                <a:extLst>
                  <a:ext uri="{FF2B5EF4-FFF2-40B4-BE49-F238E27FC236}">
                    <a16:creationId xmlns:a16="http://schemas.microsoft.com/office/drawing/2014/main" id="{677DA35A-90F0-1546-A1FE-43D6FB44FF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427029" y="4865914"/>
                <a:ext cx="685800" cy="685800"/>
              </a:xfrm>
              <a:prstGeom prst="rect">
                <a:avLst/>
              </a:prstGeom>
            </p:spPr>
          </p:pic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A568954-1D9B-0A4E-A182-E76AD6FC3F4C}"/>
              </a:ext>
            </a:extLst>
          </p:cNvPr>
          <p:cNvGrpSpPr/>
          <p:nvPr/>
        </p:nvGrpSpPr>
        <p:grpSpPr>
          <a:xfrm>
            <a:off x="4284858" y="2036416"/>
            <a:ext cx="4912286" cy="1032065"/>
            <a:chOff x="5879186" y="2757983"/>
            <a:chExt cx="6758390" cy="1032065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14CFAFC-5AA0-A949-9D3E-E71F2B45F7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19800" y="3695700"/>
              <a:ext cx="6336120" cy="348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7A16888-7F08-0645-8397-D4427059078A}"/>
                </a:ext>
              </a:extLst>
            </p:cNvPr>
            <p:cNvSpPr/>
            <p:nvPr/>
          </p:nvSpPr>
          <p:spPr>
            <a:xfrm>
              <a:off x="6014399" y="3637648"/>
              <a:ext cx="152400" cy="1524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BF3FEDF-9A8B-BF42-8417-ECF4A26039EB}"/>
                </a:ext>
              </a:extLst>
            </p:cNvPr>
            <p:cNvSpPr/>
            <p:nvPr/>
          </p:nvSpPr>
          <p:spPr>
            <a:xfrm>
              <a:off x="12268200" y="3619500"/>
              <a:ext cx="152400" cy="1524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BCB30D1-EF17-204E-9228-999516618111}"/>
                </a:ext>
              </a:extLst>
            </p:cNvPr>
            <p:cNvSpPr txBox="1"/>
            <p:nvPr/>
          </p:nvSpPr>
          <p:spPr>
            <a:xfrm>
              <a:off x="5879186" y="2757983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4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0DFC3C4-5ADC-884F-B6FC-D63049375E63}"/>
                </a:ext>
              </a:extLst>
            </p:cNvPr>
            <p:cNvSpPr txBox="1"/>
            <p:nvPr/>
          </p:nvSpPr>
          <p:spPr>
            <a:xfrm>
              <a:off x="12076204" y="2763529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4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19AC61B-17D1-5141-903F-C7EA77C22125}"/>
              </a:ext>
            </a:extLst>
          </p:cNvPr>
          <p:cNvGrpSpPr/>
          <p:nvPr/>
        </p:nvGrpSpPr>
        <p:grpSpPr>
          <a:xfrm>
            <a:off x="5861542" y="3130196"/>
            <a:ext cx="4886838" cy="1032065"/>
            <a:chOff x="3926972" y="4202300"/>
            <a:chExt cx="6788847" cy="1032065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47EF03E-BF36-CF48-A587-A22806345D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67586" y="5140017"/>
              <a:ext cx="6336120" cy="348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602FBE4-6EE2-E445-A52C-A9D47DF54CE3}"/>
                </a:ext>
              </a:extLst>
            </p:cNvPr>
            <p:cNvSpPr/>
            <p:nvPr/>
          </p:nvSpPr>
          <p:spPr>
            <a:xfrm>
              <a:off x="4062185" y="5081965"/>
              <a:ext cx="152400" cy="1524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A0E43E8-E63B-6647-A2B1-7A0D8B8C5C28}"/>
                </a:ext>
              </a:extLst>
            </p:cNvPr>
            <p:cNvSpPr/>
            <p:nvPr/>
          </p:nvSpPr>
          <p:spPr>
            <a:xfrm>
              <a:off x="10315986" y="5063817"/>
              <a:ext cx="152400" cy="1524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811EE44-47EF-A94A-AED7-DDA93AD5798E}"/>
                </a:ext>
              </a:extLst>
            </p:cNvPr>
            <p:cNvSpPr txBox="1"/>
            <p:nvPr/>
          </p:nvSpPr>
          <p:spPr>
            <a:xfrm>
              <a:off x="3926972" y="4202300"/>
              <a:ext cx="5918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4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610B3D7-AB94-1740-968A-AFC33B08B27E}"/>
                </a:ext>
              </a:extLst>
            </p:cNvPr>
            <p:cNvSpPr txBox="1"/>
            <p:nvPr/>
          </p:nvSpPr>
          <p:spPr>
            <a:xfrm>
              <a:off x="10123990" y="4207846"/>
              <a:ext cx="5918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400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2761AFC-578B-C049-A936-50AE6ACFDC69}"/>
              </a:ext>
            </a:extLst>
          </p:cNvPr>
          <p:cNvGrpSpPr/>
          <p:nvPr/>
        </p:nvGrpSpPr>
        <p:grpSpPr>
          <a:xfrm>
            <a:off x="801513" y="5796886"/>
            <a:ext cx="16282552" cy="3474584"/>
            <a:chOff x="609601" y="4748199"/>
            <a:chExt cx="16282552" cy="3474584"/>
          </a:xfrm>
        </p:grpSpPr>
        <p:pic>
          <p:nvPicPr>
            <p:cNvPr id="37" name="Picture 3">
              <a:extLst>
                <a:ext uri="{FF2B5EF4-FFF2-40B4-BE49-F238E27FC236}">
                  <a16:creationId xmlns:a16="http://schemas.microsoft.com/office/drawing/2014/main" id="{078EE4A5-0A70-274F-8E65-F556A1397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609601" y="4748199"/>
              <a:ext cx="16282552" cy="3474584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D819C2B-8201-3742-9AE2-FB19EE58AEDF}"/>
                </a:ext>
              </a:extLst>
            </p:cNvPr>
            <p:cNvSpPr txBox="1"/>
            <p:nvPr/>
          </p:nvSpPr>
          <p:spPr>
            <a:xfrm>
              <a:off x="2232442" y="5322218"/>
              <a:ext cx="13828017" cy="2171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4800" dirty="0">
                  <a:latin typeface="Arial" panose="020B0604020202020204" pitchFamily="34" charset="0"/>
                  <a:cs typeface="Arial" panose="020B0604020202020204" pitchFamily="34" charset="0"/>
                </a:rPr>
                <a:t>Khi đoạn thẳng AB bằng đoạn thẳng CD thì ta kí hiệu AB = CD</a:t>
              </a:r>
            </a:p>
          </p:txBody>
        </p:sp>
        <p:pic>
          <p:nvPicPr>
            <p:cNvPr id="39" name="Picture 10">
              <a:extLst>
                <a:ext uri="{FF2B5EF4-FFF2-40B4-BE49-F238E27FC236}">
                  <a16:creationId xmlns:a16="http://schemas.microsoft.com/office/drawing/2014/main" id="{2C3F0446-5A37-F642-AF33-46430BFE6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028870" y="5337691"/>
              <a:ext cx="1324190" cy="1324190"/>
            </a:xfrm>
            <a:prstGeom prst="rect">
              <a:avLst/>
            </a:prstGeom>
          </p:spPr>
        </p:pic>
      </p:grpSp>
      <p:sp>
        <p:nvSpPr>
          <p:cNvPr id="41" name="Rounded Rectangular Callout 40">
            <a:extLst>
              <a:ext uri="{FF2B5EF4-FFF2-40B4-BE49-F238E27FC236}">
                <a16:creationId xmlns:a16="http://schemas.microsoft.com/office/drawing/2014/main" id="{2FEA2E13-2936-4E4F-AAEE-46A4B0B52BB7}"/>
              </a:ext>
            </a:extLst>
          </p:cNvPr>
          <p:cNvSpPr/>
          <p:nvPr/>
        </p:nvSpPr>
        <p:spPr>
          <a:xfrm>
            <a:off x="11691988" y="2036416"/>
            <a:ext cx="5160010" cy="3362489"/>
          </a:xfrm>
          <a:prstGeom prst="wedgeRoundRectCallout">
            <a:avLst>
              <a:gd name="adj1" fmla="val -63369"/>
              <a:gd name="adj2" fmla="val -5275"/>
              <a:gd name="adj3" fmla="val 16667"/>
            </a:avLst>
          </a:prstGeom>
          <a:noFill/>
          <a:effectLst>
            <a:outerShdw blurRad="144138" dist="107097" dir="17340000" sx="101084" sy="101084" algn="tl" rotWithShape="0">
              <a:prstClr val="black">
                <a:alpha val="44885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VN" sz="4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nói rằng hai đoạn thẳng AB và CD bằng nhau 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EFAF55F-9F42-9E45-9728-462FD7EC4D89}"/>
              </a:ext>
            </a:extLst>
          </p:cNvPr>
          <p:cNvGrpSpPr/>
          <p:nvPr/>
        </p:nvGrpSpPr>
        <p:grpSpPr>
          <a:xfrm rot="5400000">
            <a:off x="12702017" y="4504849"/>
            <a:ext cx="10287001" cy="1277304"/>
            <a:chOff x="7311306" y="2476500"/>
            <a:chExt cx="8996374" cy="1277304"/>
          </a:xfrm>
        </p:grpSpPr>
        <p:sp>
          <p:nvSpPr>
            <p:cNvPr id="44" name="AutoShape 2">
              <a:extLst>
                <a:ext uri="{FF2B5EF4-FFF2-40B4-BE49-F238E27FC236}">
                  <a16:creationId xmlns:a16="http://schemas.microsoft.com/office/drawing/2014/main" id="{74B695D2-62C1-C841-9BB1-861B5F1C7AF5}"/>
                </a:ext>
              </a:extLst>
            </p:cNvPr>
            <p:cNvSpPr/>
            <p:nvPr/>
          </p:nvSpPr>
          <p:spPr>
            <a:xfrm>
              <a:off x="7311306" y="2476500"/>
              <a:ext cx="8996374" cy="1277304"/>
            </a:xfrm>
            <a:prstGeom prst="rect">
              <a:avLst/>
            </a:prstGeom>
            <a:solidFill>
              <a:srgbClr val="F5BD43"/>
            </a:solidFill>
          </p:spPr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BB058F5-9A13-9042-9228-30340A1DE183}"/>
                </a:ext>
              </a:extLst>
            </p:cNvPr>
            <p:cNvSpPr txBox="1"/>
            <p:nvPr/>
          </p:nvSpPr>
          <p:spPr>
            <a:xfrm>
              <a:off x="8641655" y="2700553"/>
              <a:ext cx="664826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4800" dirty="0"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2188</TotalTime>
  <Words>866</Words>
  <Application>Microsoft Office PowerPoint</Application>
  <PresentationFormat>Custom</PresentationFormat>
  <Paragraphs>117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Chakra Petch</vt:lpstr>
      <vt:lpstr>Prompt Black Bold</vt:lpstr>
      <vt:lpstr>Calibri</vt:lpstr>
      <vt:lpstr>Zapfino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Playful Organic Freelance Graphic Designer Marketing Presentation</dc:title>
  <cp:lastModifiedBy>lantrang2412@gmail.com</cp:lastModifiedBy>
  <cp:revision>59</cp:revision>
  <dcterms:created xsi:type="dcterms:W3CDTF">2006-08-16T00:00:00Z</dcterms:created>
  <dcterms:modified xsi:type="dcterms:W3CDTF">2024-02-29T16:05:55Z</dcterms:modified>
  <dc:identifier>DAEchGUFbiQ</dc:identifier>
</cp:coreProperties>
</file>