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7" r:id="rId1"/>
  </p:sldMasterIdLst>
  <p:notesMasterIdLst>
    <p:notesMasterId r:id="rId30"/>
  </p:notesMasterIdLst>
  <p:sldIdLst>
    <p:sldId id="263" r:id="rId2"/>
    <p:sldId id="287" r:id="rId3"/>
    <p:sldId id="313" r:id="rId4"/>
    <p:sldId id="315" r:id="rId5"/>
    <p:sldId id="288" r:id="rId6"/>
    <p:sldId id="281" r:id="rId7"/>
    <p:sldId id="317" r:id="rId8"/>
    <p:sldId id="318" r:id="rId9"/>
    <p:sldId id="319" r:id="rId10"/>
    <p:sldId id="320" r:id="rId11"/>
    <p:sldId id="293" r:id="rId12"/>
    <p:sldId id="292" r:id="rId13"/>
    <p:sldId id="321" r:id="rId14"/>
    <p:sldId id="329" r:id="rId15"/>
    <p:sldId id="328" r:id="rId16"/>
    <p:sldId id="330" r:id="rId17"/>
    <p:sldId id="297" r:id="rId18"/>
    <p:sldId id="303" r:id="rId19"/>
    <p:sldId id="310" r:id="rId20"/>
    <p:sldId id="304" r:id="rId21"/>
    <p:sldId id="305" r:id="rId22"/>
    <p:sldId id="306" r:id="rId23"/>
    <p:sldId id="307" r:id="rId24"/>
    <p:sldId id="308" r:id="rId25"/>
    <p:sldId id="309" r:id="rId26"/>
    <p:sldId id="324" r:id="rId27"/>
    <p:sldId id="325" r:id="rId28"/>
    <p:sldId id="327" r:id="rId29"/>
  </p:sldIdLst>
  <p:sldSz cx="18288000" cy="10287000"/>
  <p:notesSz cx="6858000" cy="9144000"/>
  <p:embeddedFontLst>
    <p:embeddedFont>
      <p:font typeface="#9Slide03 AmpleSoft Bold" panose="02000000000000000000" pitchFamily="2" charset="77"/>
      <p:regular r:id="rId31"/>
      <p:bold r:id="rId32"/>
    </p:embeddedFont>
    <p:embeddedFont>
      <p:font typeface="#9Slide03 Arima Madurai" pitchFamily="2" charset="77"/>
      <p:regular r:id="rId33"/>
    </p:embeddedFont>
    <p:embeddedFont>
      <p:font typeface="#9Slide03 Arima Madurai Black" pitchFamily="2" charset="77"/>
      <p:bold r:id="rId34"/>
    </p:embeddedFont>
    <p:embeddedFont>
      <p:font typeface="#9Slide03 Arima Madurai Bold" pitchFamily="2" charset="77"/>
      <p:bold r:id="rId35"/>
    </p:embeddedFont>
    <p:embeddedFont>
      <p:font typeface="Cambria Math" panose="02040503050406030204" pitchFamily="18" charset="0"/>
      <p:regular r:id="rId36"/>
    </p:embeddedFont>
    <p:embeddedFont>
      <p:font typeface="Tw Cen MT" panose="020B0602020104020603" pitchFamily="34" charset="77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22" autoAdjust="0"/>
  </p:normalViewPr>
  <p:slideViewPr>
    <p:cSldViewPr>
      <p:cViewPr varScale="1">
        <p:scale>
          <a:sx n="61" d="100"/>
          <a:sy n="61" d="100"/>
        </p:scale>
        <p:origin x="232" y="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8/26/24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F20FB-4AA5-4253-AD8E-CB6142536FD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518" y="1951178"/>
            <a:ext cx="13034964" cy="376382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518" y="5829301"/>
            <a:ext cx="13034964" cy="2057399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88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1" y="6434061"/>
            <a:ext cx="15546648" cy="121741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77116" y="1047391"/>
            <a:ext cx="14733798" cy="4821204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7663092"/>
            <a:ext cx="15546678" cy="1023708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914399"/>
            <a:ext cx="15546678" cy="5140868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2" y="6307232"/>
            <a:ext cx="15546678" cy="237957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626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6" y="5415048"/>
            <a:ext cx="13128449" cy="8921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6559195"/>
            <a:ext cx="15546678" cy="213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502232" y="113124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36337" y="44903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3833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2" y="3208082"/>
            <a:ext cx="15546678" cy="376775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2" y="6993503"/>
            <a:ext cx="15546678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0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61" y="914400"/>
            <a:ext cx="15546678" cy="240764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61" y="3550640"/>
            <a:ext cx="494846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61" y="4415033"/>
            <a:ext cx="4948464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8584" y="3550640"/>
            <a:ext cx="493728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023" y="4415033"/>
            <a:ext cx="4955027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7" y="3550640"/>
            <a:ext cx="49573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59947" y="4415033"/>
            <a:ext cx="4957392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24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61" y="916158"/>
            <a:ext cx="15546678" cy="24058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62" y="6307230"/>
            <a:ext cx="494461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0662" y="3550640"/>
            <a:ext cx="4944614" cy="2286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62" y="7171623"/>
            <a:ext cx="4944614" cy="15151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39" y="6307230"/>
            <a:ext cx="495274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662022" y="3550640"/>
            <a:ext cx="4955028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022" y="7171621"/>
            <a:ext cx="4955028" cy="151517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8" y="6307230"/>
            <a:ext cx="495102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959947" y="3550640"/>
            <a:ext cx="4957392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59760" y="7171618"/>
            <a:ext cx="4957580" cy="151518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314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2" y="3550640"/>
            <a:ext cx="15546678" cy="51361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786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914402"/>
            <a:ext cx="3829989" cy="7772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914402"/>
            <a:ext cx="11488086" cy="77723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65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1791270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303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15545739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5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1242845"/>
            <a:ext cx="15527628" cy="4105229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1" y="5486186"/>
            <a:ext cx="15527628" cy="205227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790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7659039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9258300" y="3550639"/>
            <a:ext cx="7658100" cy="5136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25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492" y="3556527"/>
            <a:ext cx="7310211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370662" y="4576519"/>
            <a:ext cx="7659041" cy="411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94635" y="3556527"/>
            <a:ext cx="7322706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9258301" y="4576519"/>
            <a:ext cx="7658102" cy="41102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153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723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3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914400"/>
            <a:ext cx="5903532" cy="3034878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617094" y="914401"/>
            <a:ext cx="9300245" cy="77723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2" y="3949278"/>
            <a:ext cx="5903534" cy="4737522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60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2" y="914400"/>
            <a:ext cx="8902454" cy="30348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37205" y="914402"/>
            <a:ext cx="4883037" cy="77724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1" y="3949278"/>
            <a:ext cx="8902424" cy="4737521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492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2" y="3550640"/>
            <a:ext cx="15546678" cy="513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6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2024/8/26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61" y="8824913"/>
            <a:ext cx="1000933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8824913"/>
            <a:ext cx="114632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9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tx1"/>
        </a:buClr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594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nhiên</a:t>
            </a:r>
            <a:r>
              <a:rPr lang="en-US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 8</a:t>
            </a: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2332" y="1206499"/>
            <a:ext cx="12936234" cy="7422428"/>
          </a:xfrm>
          <a:prstGeom prst="roundRect">
            <a:avLst>
              <a:gd name="adj" fmla="val 5301"/>
            </a:avLst>
          </a:prstGeom>
          <a:noFill/>
          <a:ln w="1905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6000" b="1" noProof="0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6000" b="1" noProof="0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6000" b="1" noProof="0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32"/>
              <p:cNvSpPr txBox="1"/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𝑘h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𝑐h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𝑘h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ố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𝑖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𝑙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ượ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𝑛𝑔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𝑡h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ể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𝑡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í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𝑐h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757" y="2290839"/>
                <a:ext cx="15134043" cy="3169073"/>
              </a:xfrm>
              <a:prstGeom prst="rect">
                <a:avLst/>
              </a:prstGeom>
              <a:blipFill rotWithShape="1">
                <a:blip r:embed="rId6"/>
                <a:stretch>
                  <a:fillRect l="-4" t="-12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Microsoft YaHei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Microsoft YaHei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05943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  <a:p>
            <a:pPr defTabSz="1371600"/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8000" b="1" dirty="0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8000" b="1" dirty="0" err="1">
                <a:solidFill>
                  <a:schemeClr val="bg1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8000" b="1" dirty="0">
              <a:solidFill>
                <a:schemeClr val="bg1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3797" y="-419100"/>
            <a:ext cx="7314203" cy="7314203"/>
          </a:xfrm>
          <a:prstGeom prst="rect">
            <a:avLst/>
          </a:prstGeom>
        </p:spPr>
      </p:pic>
      <p:sp>
        <p:nvSpPr>
          <p:cNvPr id="5" name="TextBox 544"/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SGK,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8915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, V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: kg/m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g/cm</a:t>
                </a:r>
                <a:r>
                  <a:rPr lang="en-US" sz="3200" baseline="300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ffany" panose="02020500000000000000" pitchFamily="18" charset="0"/>
                    <a:cs typeface="Times New Roman" panose="02020603050405020304" pitchFamily="18" charset="0"/>
                  </a:rPr>
                  <a:t> hay g/ml</a:t>
                </a:r>
              </a:p>
              <a:p>
                <a:pPr>
                  <a:lnSpc>
                    <a:spcPct val="150000"/>
                  </a:lnSpc>
                </a:pPr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ea typeface="Tiffany" panose="02020500000000000000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457700"/>
                <a:ext cx="10591800" cy="5424498"/>
              </a:xfrm>
              <a:prstGeom prst="rect">
                <a:avLst/>
              </a:prstGeom>
              <a:blipFill rotWithShape="1">
                <a:blip r:embed="rId4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91800" y="2476500"/>
            <a:ext cx="7314203" cy="7314203"/>
          </a:xfrm>
          <a:prstGeom prst="rect">
            <a:avLst/>
          </a:prstGeom>
        </p:spPr>
      </p:pic>
      <p:sp>
        <p:nvSpPr>
          <p:cNvPr id="5" name="TextBox 544"/>
          <p:cNvSpPr txBox="1"/>
          <p:nvPr/>
        </p:nvSpPr>
        <p:spPr>
          <a:xfrm>
            <a:off x="1371600" y="748725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0" y="1714500"/>
            <a:ext cx="9753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5524500"/>
            <a:ext cx="9448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"/>
            <a:ext cx="17855614" cy="944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"/>
            <a:ext cx="15773400" cy="14097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4745831"/>
            <a:ext cx="6819900" cy="652700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/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1371600" rtl="0" eaLnBrk="1" latinLnBrk="0" hangingPunct="1">
                  <a:lnSpc>
                    <a:spcPct val="90000"/>
                  </a:lnSpc>
                  <a:spcBef>
                    <a:spcPts val="1500"/>
                  </a:spcBef>
                  <a:buFont typeface="Arial" panose="020B0604020202020204" pitchFamily="34" charset="0"/>
                  <a:buChar char="•"/>
                  <a:defRPr sz="4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28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714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400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30861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7719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4577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51435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829300" indent="-342900" algn="l" defTabSz="13716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Giải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/>
                  <a:t>Thể</a:t>
                </a:r>
                <a:r>
                  <a:rPr lang="en-US" dirty="0"/>
                  <a:t> </a:t>
                </a:r>
                <a:r>
                  <a:rPr lang="en-US" dirty="0" err="1"/>
                  <a:t>tích</a:t>
                </a:r>
                <a:r>
                  <a:rPr lang="en-US" dirty="0"/>
                  <a:t> </a:t>
                </a:r>
                <a:r>
                  <a:rPr lang="en-US" dirty="0" err="1"/>
                  <a:t>của</a:t>
                </a:r>
                <a:r>
                  <a:rPr lang="en-US" dirty="0"/>
                  <a:t> </a:t>
                </a:r>
                <a:r>
                  <a:rPr lang="en-US" dirty="0" err="1"/>
                  <a:t>khối</a:t>
                </a:r>
                <a:r>
                  <a:rPr lang="en-US" dirty="0"/>
                  <a:t> gang </a:t>
                </a:r>
                <a:r>
                  <a:rPr lang="en-US" dirty="0" err="1"/>
                  <a:t>hình</a:t>
                </a:r>
                <a:r>
                  <a:rPr lang="en-US" dirty="0"/>
                  <a:t> </a:t>
                </a:r>
                <a:r>
                  <a:rPr lang="en-US" dirty="0" err="1"/>
                  <a:t>hộp</a:t>
                </a:r>
                <a:r>
                  <a:rPr lang="en-US" dirty="0"/>
                  <a:t> </a:t>
                </a:r>
                <a:r>
                  <a:rPr lang="en-US" dirty="0" err="1"/>
                  <a:t>đó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:</a:t>
                </a:r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/>
                  <a:t>V = </a:t>
                </a:r>
                <a:r>
                  <a:rPr lang="en-US" dirty="0" err="1"/>
                  <a:t>a.b.c</a:t>
                </a:r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V = 2.3.5 = 30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𝑐𝑚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dirty="0" err="1"/>
                  <a:t>Khối</a:t>
                </a:r>
                <a:r>
                  <a:rPr lang="en-US" dirty="0"/>
                  <a:t> </a:t>
                </a:r>
                <a:r>
                  <a:rPr lang="en-US" dirty="0" err="1"/>
                  <a:t>lượng</a:t>
                </a:r>
                <a:r>
                  <a:rPr lang="en-US" dirty="0"/>
                  <a:t> </a:t>
                </a:r>
                <a:r>
                  <a:rPr lang="en-US" dirty="0" err="1"/>
                  <a:t>riêng</a:t>
                </a:r>
                <a:r>
                  <a:rPr lang="en-US" dirty="0"/>
                  <a:t> </a:t>
                </a:r>
                <a:r>
                  <a:rPr lang="en-US" dirty="0" err="1"/>
                  <a:t>của</a:t>
                </a:r>
                <a:r>
                  <a:rPr lang="en-US" dirty="0"/>
                  <a:t> gang </a:t>
                </a:r>
                <a:r>
                  <a:rPr lang="en-US" dirty="0" err="1"/>
                  <a:t>là</a:t>
                </a:r>
                <a:r>
                  <a:rPr lang="en-US" dirty="0"/>
                  <a:t>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dirty="0">
                    <a:sym typeface="Wingdings" panose="05000000000000000000" pitchFamily="2" charset="2"/>
                  </a:rPr>
                  <a:t> D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210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/>
                            <a:sym typeface="Wingdings" panose="05000000000000000000" pitchFamily="2" charset="2"/>
                          </a:rPr>
                          <m:t>30</m:t>
                        </m:r>
                      </m:den>
                    </m:f>
                    <m:r>
                      <a:rPr lang="en-US" b="0" i="1" smtClean="0">
                        <a:latin typeface="Cambria Math" panose="02040503050406030204"/>
                        <a:sym typeface="Wingdings" panose="05000000000000000000" pitchFamily="2" charset="2"/>
                      </a:rPr>
                      <m:t>= </m:t>
                    </m:r>
                  </m:oMath>
                </a14:m>
                <a:r>
                  <a:rPr lang="en-US" dirty="0"/>
                  <a:t>7 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r>
                  <a:rPr lang="en-US" dirty="0"/>
                  <a:t> hay 7000kg/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4941093"/>
                <a:ext cx="9486900" cy="6527007"/>
              </a:xfrm>
              <a:prstGeom prst="rect">
                <a:avLst/>
              </a:prstGeom>
              <a:blipFill rotWithShape="1">
                <a:blip r:embed="rId2"/>
                <a:stretch>
                  <a:fillRect t="-20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/>
          <p:cNvSpPr txBox="1"/>
          <p:nvPr/>
        </p:nvSpPr>
        <p:spPr>
          <a:xfrm>
            <a:off x="1524000" y="50934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Content Placeholder 2"/>
          <p:cNvSpPr txBox="1"/>
          <p:nvPr/>
        </p:nvSpPr>
        <p:spPr>
          <a:xfrm>
            <a:off x="1219200" y="4560093"/>
            <a:ext cx="68199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/>
              <a:t>Tóm</a:t>
            </a:r>
            <a:r>
              <a:rPr lang="en-US" b="1" u="sng" dirty="0"/>
              <a:t> </a:t>
            </a:r>
            <a:r>
              <a:rPr lang="en-US" b="1" u="sng" dirty="0" err="1"/>
              <a:t>tắt</a:t>
            </a:r>
            <a:endParaRPr lang="en-US" b="1" u="sng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 = 2cm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 = 3cm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 = 5cm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 = 210 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 = ?</a:t>
            </a:r>
          </a:p>
          <a:p>
            <a:pPr marL="742950" indent="-742950">
              <a:buFont typeface="+mj-lt"/>
              <a:buAutoNum type="arabicPeriod"/>
            </a:pP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638800" y="3771900"/>
            <a:ext cx="0" cy="6198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0600" y="1943100"/>
            <a:ext cx="1607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/>
          <p:cNvSpPr txBox="1"/>
          <p:nvPr/>
        </p:nvSpPr>
        <p:spPr>
          <a:xfrm>
            <a:off x="2133600" y="416128"/>
            <a:ext cx="13863022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riêng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đơn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vị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khối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lượng</a:t>
            </a:r>
            <a:r>
              <a:rPr lang="en-US" altLang="zh-CN" sz="5400" b="1" dirty="0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riêng</a:t>
            </a:r>
            <a:endParaRPr lang="zh-CN" altLang="en-US" sz="5400" b="1" dirty="0">
              <a:solidFill>
                <a:srgbClr val="7030A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965" y="1767231"/>
            <a:ext cx="16315421" cy="7795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𝐷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g/ml</a:t>
                </a: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1 kg/m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0.001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1 g/cm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g/mL</a:t>
                </a:r>
              </a:p>
              <a:p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trọng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(N), V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/>
                  </a:rPr>
                  <a:t>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 </a:t>
                </a:r>
                <a:r>
                  <a:rPr lang="en-US" sz="40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N/m</a:t>
                </a:r>
                <a:r>
                  <a:rPr lang="en-US" sz="4000" baseline="300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247901"/>
                <a:ext cx="14905894" cy="6101991"/>
              </a:xfrm>
              <a:prstGeom prst="rect">
                <a:avLst/>
              </a:prstGeom>
              <a:blipFill rotWithShape="1">
                <a:blip r:embed="rId10"/>
                <a:stretch>
                  <a:fillRect r="4" b="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705100"/>
            <a:ext cx="15773400" cy="65270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7800 kg/m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cm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7800 kg.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=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14600" y="495300"/>
            <a:ext cx="13792200" cy="1676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Oval 3"/>
          <p:cNvSpPr/>
          <p:nvPr/>
        </p:nvSpPr>
        <p:spPr>
          <a:xfrm>
            <a:off x="1066800" y="4152900"/>
            <a:ext cx="6858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6649700" cy="6527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2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tiến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hành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nghiệm</a:t>
            </a:r>
            <a:r>
              <a:rPr lang="en-US" sz="4000" dirty="0">
                <a:latin typeface="+mj-lt"/>
              </a:rPr>
              <a:t>, </a:t>
            </a:r>
            <a:r>
              <a:rPr lang="en-US" sz="4000" dirty="0" err="1">
                <a:latin typeface="+mj-lt"/>
              </a:rPr>
              <a:t>Lan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5,4 g.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2cm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Chì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Sắt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</a:t>
            </a:r>
            <a:r>
              <a:rPr lang="en-US" sz="4000" dirty="0" err="1">
                <a:latin typeface="+mj-lt"/>
              </a:rPr>
              <a:t>Kẽm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1219200" y="5524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Hướng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5,4 : 2 = 2,7g/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đổi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thành</a:t>
                </a:r>
                <a:r>
                  <a:rPr lang="en-US" sz="32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anose="05000000000000000000" pitchFamily="2" charset="2"/>
                  </a:rPr>
                  <a:t> 2700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cs typeface="Times New Roman" panose="02020603050405020304" pitchFamily="18" charset="0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7581900"/>
                <a:ext cx="15925800" cy="584775"/>
              </a:xfrm>
              <a:prstGeom prst="rect">
                <a:avLst/>
              </a:prstGeom>
              <a:blipFill rotWithShape="1">
                <a:blip r:embed="rId2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CHƯƠNG III: KHỐI LƯỢNG RIÊNG </a:t>
            </a:r>
          </a:p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VÀ ÁP SUẤT</a:t>
            </a:r>
          </a:p>
        </p:txBody>
      </p:sp>
      <p:sp>
        <p:nvSpPr>
          <p:cNvPr id="9" name="Google Shape;5915;p37"/>
          <p:cNvSpPr txBox="1"/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13: KHỐI LƯỢNG RIÊNG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3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ý </a:t>
            </a:r>
            <a:r>
              <a:rPr lang="en-US" sz="4000" dirty="0" err="1">
                <a:latin typeface="+mj-lt"/>
              </a:rPr>
              <a:t>nghĩa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gì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nguyên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1 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7800 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hình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dạng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được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trong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chiếc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hộp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1m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</a:t>
            </a:r>
            <a:r>
              <a:rPr lang="en-US" sz="4000" dirty="0" err="1">
                <a:latin typeface="+mj-lt"/>
              </a:rPr>
              <a:t>Tất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cả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đáp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trên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đều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1529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4.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Phát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biểu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</a:t>
            </a:r>
            <a:r>
              <a:rPr lang="en-US" sz="4000" dirty="0" err="1">
                <a:latin typeface="+mj-lt"/>
              </a:rPr>
              <a:t>Nếu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bé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càng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so </a:t>
            </a:r>
            <a:r>
              <a:rPr lang="en-US" sz="4000" dirty="0" err="1">
                <a:latin typeface="+mj-lt"/>
              </a:rPr>
              <a:t>với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tương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ứng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</a:t>
            </a:r>
            <a:r>
              <a:rPr lang="en-US" sz="4000" dirty="0" err="1">
                <a:latin typeface="+mj-lt"/>
              </a:rPr>
              <a:t>Khi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, ta </a:t>
            </a:r>
            <a:r>
              <a:rPr lang="en-US" sz="4000" dirty="0" err="1">
                <a:latin typeface="+mj-lt"/>
              </a:rPr>
              <a:t>chỉ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đến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các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liệu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chất</a:t>
            </a:r>
            <a:r>
              <a:rPr lang="en-US" sz="4000" dirty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A </a:t>
            </a:r>
            <a:r>
              <a:rPr lang="en-US" sz="4000" dirty="0" err="1">
                <a:latin typeface="+mj-lt"/>
              </a:rPr>
              <a:t>và</a:t>
            </a:r>
            <a:r>
              <a:rPr lang="en-US" sz="4000" dirty="0">
                <a:latin typeface="+mj-lt"/>
              </a:rPr>
              <a:t> C </a:t>
            </a:r>
            <a:r>
              <a:rPr lang="en-US" sz="4000" dirty="0" err="1">
                <a:latin typeface="+mj-lt"/>
              </a:rPr>
              <a:t>đúng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7353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vi-VN" sz="4000" b="1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5.</a:t>
                </a:r>
                <a:r>
                  <a:rPr lang="vi-VN" sz="4000" dirty="0">
                    <a:solidFill>
                      <a:srgbClr val="0D0D0D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/>
                  <a:t>Công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thức</a:t>
                </a:r>
                <a:r>
                  <a:rPr lang="en-US" sz="4000" dirty="0"/>
                  <a:t> </a:t>
                </a:r>
                <a:r>
                  <a:rPr lang="en-US" sz="4000" dirty="0" err="1"/>
                  <a:t>tính</a:t>
                </a:r>
                <a:r>
                  <a:rPr lang="en-US" sz="4000" dirty="0"/>
                  <a:t> </a:t>
                </a:r>
                <a:r>
                  <a:rPr lang="en-US" sz="4000" dirty="0" err="1"/>
                  <a:t>khối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lượng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riêng</a:t>
                </a:r>
                <a:r>
                  <a:rPr lang="en-US" sz="4000" dirty="0"/>
                  <a:t> </a:t>
                </a:r>
                <a:r>
                  <a:rPr lang="en-US" sz="4000" dirty="0" err="1"/>
                  <a:t>là</a:t>
                </a:r>
                <a:r>
                  <a:rPr lang="en-US" sz="4000" dirty="0"/>
                  <a:t>:</a:t>
                </a:r>
              </a:p>
              <a:p>
                <a:pPr marL="0" indent="0">
                  <a:buNone/>
                </a:pPr>
                <a:r>
                  <a:rPr lang="en-US" sz="4000" dirty="0"/>
                  <a:t>A.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</a:p>
              <a:p>
                <a:pPr marL="0" indent="0">
                  <a:buNone/>
                </a:pPr>
                <a:r>
                  <a:rPr lang="en-US" sz="4000" dirty="0"/>
                  <a:t>B.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/>
                      </a:rPr>
                      <m:t>𝐷</m:t>
                    </m:r>
                    <m:r>
                      <a:rPr lang="en-US" sz="4000" i="1">
                        <a:latin typeface="Cambria Math" panose="02040503050406030204"/>
                      </a:rPr>
                      <m:t>= 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</a:p>
              <a:p>
                <a:pPr marL="0" indent="0">
                  <a:buNone/>
                </a:pPr>
                <a:r>
                  <a:rPr lang="en-US" sz="4000" dirty="0"/>
                  <a:t>C. d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r>
                  <a:rPr lang="en-US" sz="4000" dirty="0"/>
                  <a:t>	</a:t>
                </a:r>
              </a:p>
              <a:p>
                <a:pPr marL="0" indent="0">
                  <a:buNone/>
                </a:pPr>
                <a:r>
                  <a:rPr lang="en-US" sz="4000" dirty="0"/>
                  <a:t>D. 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/>
                          </a:rPr>
                          <m:t>𝑃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/>
                          </a:rPr>
                          <m:t>𝑉</m:t>
                        </m:r>
                      </m:den>
                    </m:f>
                  </m:oMath>
                </a14:m>
                <a:endParaRPr lang="en-US" sz="4000" dirty="0"/>
              </a:p>
              <a:p>
                <a:pPr marL="0" indent="0">
                  <a:buNone/>
                </a:pPr>
                <a:endParaRPr lang="en-US" sz="40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300" y="2738438"/>
                <a:ext cx="15773400" cy="6527007"/>
              </a:xfrm>
              <a:blipFill rotWithShape="1">
                <a:blip r:embed="rId2"/>
                <a:stretch>
                  <a:fillRect t="-170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1219200" y="4381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6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</a:rPr>
              <a:t>Đơn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vị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phải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kg/m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g/mL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N/m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g/cm</a:t>
            </a:r>
            <a:r>
              <a:rPr lang="en-US" sz="4000" baseline="30000" dirty="0">
                <a:latin typeface="+mj-lt"/>
              </a:rPr>
              <a:t>3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19200" y="49911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7.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+mj-lt"/>
              </a:rPr>
              <a:t>Cho </a:t>
            </a:r>
            <a:r>
              <a:rPr lang="en-US" sz="4000" dirty="0" err="1">
                <a:latin typeface="+mj-lt"/>
              </a:rPr>
              <a:t>biết</a:t>
            </a:r>
            <a:r>
              <a:rPr lang="en-US" sz="4000" dirty="0">
                <a:latin typeface="+mj-lt"/>
              </a:rPr>
              <a:t> 13,5kg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5dm³.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bao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nhiêu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A.2700kg/dm³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B.2700kg/m³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C.270 N/m³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D.260kg/m³</a:t>
            </a:r>
          </a:p>
          <a:p>
            <a:pPr marL="0" indent="0">
              <a:buNone/>
            </a:pPr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143000" y="47625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>
                    <a:solidFill>
                      <a:srgbClr val="C00000"/>
                    </a:solidFill>
                  </a:rPr>
                  <a:t> 5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0,005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áp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dụng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công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8.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Một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bằng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7800kg/m³;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50dm³.Khối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vật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A.390kg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B.312kg 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C.390000kg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D.156kg</a:t>
            </a:r>
          </a:p>
        </p:txBody>
      </p:sp>
      <p:sp>
        <p:nvSpPr>
          <p:cNvPr id="3" name="Oval 2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đổi</a:t>
                </a:r>
                <a:r>
                  <a:rPr lang="en-US" sz="3200" dirty="0">
                    <a:solidFill>
                      <a:srgbClr val="C00000"/>
                    </a:solidFill>
                  </a:rPr>
                  <a:t> 50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𝑑𝑚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 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0,05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  <a:sym typeface="Wingdings" panose="05000000000000000000" pitchFamily="2" charset="2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áp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dụng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công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  <a:sym typeface="Wingdings" panose="05000000000000000000" pitchFamily="2" charset="2"/>
                  </a:rPr>
                  <a:t>tính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2344400" cy="584775"/>
              </a:xfrm>
              <a:prstGeom prst="rect">
                <a:avLst/>
              </a:prstGeom>
              <a:blipFill rotWithShape="1">
                <a:blip r:embed="rId2"/>
                <a:stretch>
                  <a:fillRect b="9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Người</a:t>
            </a:r>
            <a:r>
              <a:rPr lang="en-US" sz="4000" dirty="0">
                <a:latin typeface="+mj-lt"/>
              </a:rPr>
              <a:t> ta </a:t>
            </a:r>
            <a:r>
              <a:rPr lang="en-US" sz="4000" dirty="0" err="1">
                <a:latin typeface="+mj-lt"/>
              </a:rPr>
              <a:t>thường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nói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nặng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. </a:t>
            </a:r>
            <a:r>
              <a:rPr lang="en-US" sz="4000" dirty="0" err="1">
                <a:latin typeface="+mj-lt"/>
              </a:rPr>
              <a:t>Câu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giải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sau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đây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đúng</a:t>
            </a:r>
            <a:r>
              <a:rPr lang="en-US" sz="4000" dirty="0">
                <a:latin typeface="+mj-lt"/>
              </a:rPr>
              <a:t>?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</a:t>
            </a:r>
            <a:r>
              <a:rPr lang="en-US" sz="4000" dirty="0" err="1">
                <a:latin typeface="+mj-lt"/>
              </a:rPr>
              <a:t>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lớn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B.Vì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C.Vì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khối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 err="1">
                <a:latin typeface="+mj-lt"/>
              </a:rPr>
              <a:t>D.Vì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đồng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lớn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hơn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trọng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miếng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nhôm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cùng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40513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Câu </a:t>
            </a:r>
            <a:r>
              <a:rPr lang="en-US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4000" b="1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000" dirty="0">
                <a:solidFill>
                  <a:srgbClr val="0D0D0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</a:rPr>
              <a:t>Khối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lượng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riêng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của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là</a:t>
            </a:r>
            <a:r>
              <a:rPr lang="en-US" sz="4000" dirty="0">
                <a:latin typeface="+mj-lt"/>
              </a:rPr>
              <a:t> 7800kg/m³. </a:t>
            </a:r>
            <a:r>
              <a:rPr lang="en-US" sz="4000" dirty="0" err="1">
                <a:latin typeface="+mj-lt"/>
              </a:rPr>
              <a:t>Vậy</a:t>
            </a:r>
            <a:r>
              <a:rPr lang="en-US" sz="4000" dirty="0">
                <a:latin typeface="+mj-lt"/>
              </a:rPr>
              <a:t>, 1kg </a:t>
            </a:r>
            <a:r>
              <a:rPr lang="en-US" sz="4000" dirty="0" err="1">
                <a:latin typeface="+mj-lt"/>
              </a:rPr>
              <a:t>sắt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sẽ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có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thể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tích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vào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khoảng</a:t>
            </a:r>
            <a:endParaRPr lang="en-US" sz="4000" dirty="0">
              <a:latin typeface="+mj-lt"/>
            </a:endParaRP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A. 12,8cm</a:t>
            </a:r>
            <a:r>
              <a:rPr lang="en-US" sz="4000" baseline="30000" dirty="0">
                <a:latin typeface="+mj-lt"/>
              </a:rPr>
              <a:t>3 </a:t>
            </a:r>
            <a:r>
              <a:rPr lang="en-US" sz="4000" dirty="0">
                <a:latin typeface="+mj-lt"/>
              </a:rPr>
              <a:t>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B. 128cm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C. 1.280cm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		</a:t>
            </a:r>
          </a:p>
          <a:p>
            <a:pPr marL="0" indent="0">
              <a:buNone/>
            </a:pPr>
            <a:r>
              <a:rPr lang="en-US" sz="4000" dirty="0">
                <a:latin typeface="+mj-lt"/>
              </a:rPr>
              <a:t>D. 12.800cm</a:t>
            </a:r>
            <a:r>
              <a:rPr lang="en-US" sz="4000" baseline="30000" dirty="0">
                <a:latin typeface="+mj-lt"/>
              </a:rPr>
              <a:t>3</a:t>
            </a:r>
            <a:r>
              <a:rPr lang="en-US" sz="4000" dirty="0">
                <a:latin typeface="+mj-lt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1206500" y="4724400"/>
            <a:ext cx="609600" cy="609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030A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Hướng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dẫn</a:t>
                </a:r>
                <a:r>
                  <a:rPr lang="en-US" sz="3200" dirty="0">
                    <a:solidFill>
                      <a:srgbClr val="C00000"/>
                    </a:solidFill>
                  </a:rPr>
                  <a:t>: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Rút</a:t>
                </a:r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công</a:t>
                </a:r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thức</a:t>
                </a:r>
                <a:r>
                  <a:rPr lang="en-US" sz="3200" dirty="0">
                    <a:solidFill>
                      <a:srgbClr val="C00000"/>
                    </a:solidFill>
                  </a:rPr>
                  <a:t> </a:t>
                </a:r>
                <a:r>
                  <a:rPr lang="en-US" sz="3200" dirty="0" err="1">
                    <a:solidFill>
                      <a:srgbClr val="C00000"/>
                    </a:solidFill>
                  </a:rPr>
                  <a:t>thành</a:t>
                </a:r>
                <a:r>
                  <a:rPr lang="en-US" sz="3200" dirty="0">
                    <a:solidFill>
                      <a:srgbClr val="C00000"/>
                    </a:solidFill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𝐷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7800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/>
                      </a:rPr>
                      <m:t>=  0,000128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𝑚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C00000"/>
                    </a:solidFill>
                  </a:rPr>
                  <a:t>= 128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𝑐𝑚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/>
                          </a:rPr>
                          <m:t>3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581900"/>
                <a:ext cx="15621000" cy="791114"/>
              </a:xfrm>
              <a:prstGeom prst="rect">
                <a:avLst/>
              </a:prstGeom>
              <a:blipFill rotWithShape="1">
                <a:blip r:embed="rId2"/>
                <a:stretch>
                  <a:fillRect b="6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ộ hình nền &amp;quot;Hoạt hình siêu dễ thương&amp;quot; chất lượng cao cho Powerpoi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7"/>
          <a:stretch>
            <a:fillRect/>
          </a:stretch>
        </p:blipFill>
        <p:spPr bwMode="auto">
          <a:xfrm>
            <a:off x="0" y="2795"/>
            <a:ext cx="18288000" cy="10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94860" y="205740"/>
            <a:ext cx="9079992" cy="1536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spcCol="0" rtlCol="0" anchor="ctr"/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VỀ NHÀ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19600" y="2171700"/>
            <a:ext cx="12420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video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padlet</a:t>
            </a:r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275588" y="0"/>
            <a:ext cx="13757148" cy="10287000"/>
            <a:chOff x="850392" y="0"/>
            <a:chExt cx="9171432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392" y="0"/>
              <a:ext cx="9171432" cy="6858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3063240" y="629613"/>
              <a:ext cx="5138928" cy="9028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sắt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nhôm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algn="ctr"/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10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1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8"/>
          <p:cNvGrpSpPr/>
          <p:nvPr/>
        </p:nvGrpSpPr>
        <p:grpSpPr bwMode="auto">
          <a:xfrm>
            <a:off x="3507582" y="3181350"/>
            <a:ext cx="10401300" cy="4343400"/>
            <a:chOff x="912" y="1392"/>
            <a:chExt cx="4368" cy="1824"/>
          </a:xfrm>
        </p:grpSpPr>
        <p:grpSp>
          <p:nvGrpSpPr>
            <p:cNvPr id="6" name="Group 27"/>
            <p:cNvGrpSpPr/>
            <p:nvPr/>
          </p:nvGrpSpPr>
          <p:grpSpPr bwMode="auto">
            <a:xfrm>
              <a:off x="912" y="1392"/>
              <a:ext cx="4368" cy="1824"/>
              <a:chOff x="912" y="1392"/>
              <a:chExt cx="4368" cy="1824"/>
            </a:xfrm>
          </p:grpSpPr>
          <p:grpSp>
            <p:nvGrpSpPr>
              <p:cNvPr id="10" name="Group 14"/>
              <p:cNvGrpSpPr/>
              <p:nvPr/>
            </p:nvGrpSpPr>
            <p:grpSpPr bwMode="auto">
              <a:xfrm>
                <a:off x="912" y="1392"/>
                <a:ext cx="1920" cy="1824"/>
                <a:chOff x="768" y="768"/>
                <a:chExt cx="1920" cy="1824"/>
              </a:xfrm>
            </p:grpSpPr>
            <p:sp>
              <p:nvSpPr>
                <p:cNvPr id="13" name="AutoShape 10"/>
                <p:cNvSpPr>
                  <a:spLocks noChangeArrowheads="1"/>
                </p:cNvSpPr>
                <p:nvPr/>
              </p:nvSpPr>
              <p:spPr bwMode="auto">
                <a:xfrm>
                  <a:off x="768" y="768"/>
                  <a:ext cx="1920" cy="1824"/>
                </a:xfrm>
                <a:prstGeom prst="cube">
                  <a:avLst>
                    <a:gd name="adj" fmla="val 25000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altLang="en-US" sz="4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92" y="864"/>
                  <a:ext cx="480" cy="3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42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Sắt</a:t>
                  </a:r>
                </a:p>
              </p:txBody>
            </p:sp>
          </p:grpSp>
          <p:sp>
            <p:nvSpPr>
              <p:cNvPr id="11" name="AutoShape 12"/>
              <p:cNvSpPr>
                <a:spLocks noChangeArrowheads="1"/>
              </p:cNvSpPr>
              <p:nvPr/>
            </p:nvSpPr>
            <p:spPr bwMode="auto">
              <a:xfrm>
                <a:off x="3456" y="1392"/>
                <a:ext cx="1824" cy="1824"/>
              </a:xfrm>
              <a:prstGeom prst="cube">
                <a:avLst>
                  <a:gd name="adj" fmla="val 25000"/>
                </a:avLst>
              </a:prstGeom>
              <a:solidFill>
                <a:srgbClr val="FFEDA3"/>
              </a:solidFill>
              <a:ln w="9525">
                <a:solidFill>
                  <a:schemeClr val="tx1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4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4040" y="1488"/>
                <a:ext cx="528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hlink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>
                    <a:solidFill>
                      <a:srgbClr val="0099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Gỗ</a:t>
                </a:r>
              </a:p>
            </p:txBody>
          </p:sp>
        </p:grpSp>
        <p:grpSp>
          <p:nvGrpSpPr>
            <p:cNvPr id="7" name="Group 25"/>
            <p:cNvGrpSpPr/>
            <p:nvPr/>
          </p:nvGrpSpPr>
          <p:grpSpPr bwMode="auto">
            <a:xfrm>
              <a:off x="1152" y="2112"/>
              <a:ext cx="3625" cy="346"/>
              <a:chOff x="1152" y="2084"/>
              <a:chExt cx="3625" cy="346"/>
            </a:xfrm>
          </p:grpSpPr>
          <p:sp>
            <p:nvSpPr>
              <p:cNvPr id="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2120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4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2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9" name="Text Box 18"/>
              <p:cNvSpPr txBox="1">
                <a:spLocks noChangeArrowheads="1"/>
              </p:cNvSpPr>
              <p:nvPr/>
            </p:nvSpPr>
            <p:spPr bwMode="auto">
              <a:xfrm>
                <a:off x="3673" y="2084"/>
                <a:ext cx="1104" cy="3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42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en-US" sz="42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4200" baseline="30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</p:grpSp>
      <p:sp>
        <p:nvSpPr>
          <p:cNvPr id="16" name="Rectangle 33"/>
          <p:cNvSpPr>
            <a:spLocks noChangeArrowheads="1"/>
          </p:cNvSpPr>
          <p:nvPr/>
        </p:nvSpPr>
        <p:spPr bwMode="auto">
          <a:xfrm>
            <a:off x="2078832" y="1371600"/>
            <a:ext cx="14859000" cy="10287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7160" tIns="68580" rIns="137160" bIns="68580" anchor="ctr"/>
          <a:lstStyle/>
          <a:p>
            <a:r>
              <a:rPr lang="en-US" altLang="en-US" sz="4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m</a:t>
            </a:r>
            <a:r>
              <a:rPr lang="en-US" altLang="en-US" sz="4200" b="1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m</a:t>
            </a:r>
            <a:r>
              <a:rPr lang="en-US" altLang="en-US" sz="4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u="sng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(kg)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42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5800" y="8050948"/>
            <a:ext cx="17202150" cy="1431161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so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hay </a:t>
            </a:r>
            <a:r>
              <a:rPr lang="en-US" sz="4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khối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lượng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riêng</a:t>
            </a:r>
            <a:endParaRPr lang="en-US" sz="4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SimSun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/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SimSun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Microsoft YaHei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Microsoft YaHei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/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/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SimSun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Microsoft YaHei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Microsoft YaHei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,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đơn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vị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khối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riêng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52" y="2962414"/>
            <a:ext cx="12637448" cy="2556505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Microsoft YaHei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Microsoft YaHei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172200" y="3604535"/>
            <a:ext cx="487986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Thí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nghiệm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8644598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" y="60198"/>
            <a:ext cx="8644596" cy="97345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en-US" sz="4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THÍ NGHIỆM</a:t>
            </a:r>
            <a:endParaRPr lang="vi-VN" sz="4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6900" y="247650"/>
            <a:ext cx="7486650" cy="784830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200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86900" y="1456476"/>
            <a:ext cx="7715250" cy="530914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⃰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</a:p>
          <a:p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6)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⃰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dirty="0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4200" dirty="0" err="1">
                <a:solidFill>
                  <a:srgbClr val="6019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200" dirty="0">
              <a:solidFill>
                <a:srgbClr val="6019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9"/>
          <a:stretch>
            <a:fillRect/>
          </a:stretch>
        </p:blipFill>
        <p:spPr bwMode="auto">
          <a:xfrm>
            <a:off x="0" y="-1"/>
            <a:ext cx="18288000" cy="741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52"/>
          <a:stretch>
            <a:fillRect/>
          </a:stretch>
        </p:blipFill>
        <p:spPr bwMode="auto">
          <a:xfrm>
            <a:off x="341412" y="876300"/>
            <a:ext cx="17946588" cy="622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</TotalTime>
  <Words>1346</Words>
  <Application>Microsoft Macintosh PowerPoint</Application>
  <PresentationFormat>Custom</PresentationFormat>
  <Paragraphs>135</Paragraphs>
  <Slides>28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#9Slide03 Arima Madurai Black</vt:lpstr>
      <vt:lpstr>Arial</vt:lpstr>
      <vt:lpstr>#9Slide03 Arima Madurai Bold</vt:lpstr>
      <vt:lpstr>Times New Roman</vt:lpstr>
      <vt:lpstr>#9Slide03 AmpleSoft Bold</vt:lpstr>
      <vt:lpstr>#9Slide03 Arima Madurai</vt:lpstr>
      <vt:lpstr>Calibri</vt:lpstr>
      <vt:lpstr>Tw Cen MT</vt:lpstr>
      <vt:lpstr>Cambria Math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Bùi Như Ngọc</cp:lastModifiedBy>
  <cp:revision>35</cp:revision>
  <dcterms:created xsi:type="dcterms:W3CDTF">2006-08-16T00:00:00Z</dcterms:created>
  <dcterms:modified xsi:type="dcterms:W3CDTF">2024-08-26T02:22:41Z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8B6FAEC63B3E41F5B57754CC14121419</vt:lpwstr>
  </property>
  <property fmtid="{D5CDD505-2E9C-101B-9397-08002B2CF9AE}" pid="3" name="KSOProductBuildVer">
    <vt:lpwstr>1033-11.2.0.11537</vt:lpwstr>
  </property>
</Properties>
</file>