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0" r:id="rId6"/>
    <p:sldMasterId id="2147483736" r:id="rId7"/>
    <p:sldMasterId id="2147483748" r:id="rId8"/>
    <p:sldMasterId id="2147483760" r:id="rId9"/>
    <p:sldMasterId id="2147483773" r:id="rId10"/>
  </p:sldMasterIdLst>
  <p:notesMasterIdLst>
    <p:notesMasterId r:id="rId28"/>
  </p:notesMasterIdLst>
  <p:sldIdLst>
    <p:sldId id="256" r:id="rId11"/>
    <p:sldId id="284" r:id="rId12"/>
    <p:sldId id="606" r:id="rId13"/>
    <p:sldId id="263" r:id="rId14"/>
    <p:sldId id="277" r:id="rId15"/>
    <p:sldId id="264" r:id="rId16"/>
    <p:sldId id="260" r:id="rId17"/>
    <p:sldId id="270" r:id="rId18"/>
    <p:sldId id="609" r:id="rId19"/>
    <p:sldId id="610" r:id="rId20"/>
    <p:sldId id="278" r:id="rId21"/>
    <p:sldId id="612" r:id="rId22"/>
    <p:sldId id="780" r:id="rId23"/>
    <p:sldId id="283" r:id="rId24"/>
    <p:sldId id="624" r:id="rId25"/>
    <p:sldId id="779"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6CEC4-EC5E-4194-BC47-EA2A8D098ADF}" type="datetimeFigureOut">
              <a:rPr lang="en-US" smtClean="0"/>
              <a:t>02/07/2024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8ECB0-95F0-4A26-90A0-B63D4FD73B7F}" type="slidenum">
              <a:rPr lang="en-US" smtClean="0"/>
              <a:t>‹#›</a:t>
            </a:fld>
            <a:endParaRPr lang="en-US"/>
          </a:p>
        </p:txBody>
      </p:sp>
    </p:spTree>
    <p:extLst>
      <p:ext uri="{BB962C8B-B14F-4D97-AF65-F5344CB8AC3E}">
        <p14:creationId xmlns:p14="http://schemas.microsoft.com/office/powerpoint/2010/main" val="3199386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421984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861139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47F559-C46F-40F5-A82F-9F64EB330933}" type="datetimeFigureOut">
              <a:rPr lang="en-US" smtClean="0"/>
              <a:t>02/07/2024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3079711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7F559-C46F-40F5-A82F-9F64EB330933}" type="datetimeFigureOut">
              <a:rPr lang="en-US" smtClean="0"/>
              <a:t>02/07/2024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6666774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5"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6"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9C039412-2606-4FA8-A144-9159E0F3790D}"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185525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5"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6"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D34FE4FC-2F40-4EC4-A5D3-0BE4A98AB594}"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189347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4"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5"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2E551837-B052-4840-AB14-A80D37131242}"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614081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39766889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7293499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1637327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8549335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4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4952651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4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36872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4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71072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7F559-C46F-40F5-A82F-9F64EB330933}" type="datetimeFigureOut">
              <a:rPr lang="en-US" smtClean="0"/>
              <a:t>02/07/2024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19577291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2176378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1922013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41097197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129196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234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97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363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101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032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1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434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496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7F559-C46F-40F5-A82F-9F64EB330933}" type="datetimeFigureOut">
              <a:rPr lang="en-US" smtClean="0"/>
              <a:t>02/07/2024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1959625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79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908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713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856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504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254C3E1-6A2B-4DE2-92B6-2AE17E5EF161}"/>
              </a:ext>
            </a:extLst>
          </p:cNvPr>
          <p:cNvSpPr>
            <a:spLocks noGrp="1"/>
          </p:cNvSpPr>
          <p:nvPr>
            <p:ph type="dt" sz="half" idx="10"/>
          </p:nvPr>
        </p:nvSpPr>
        <p:spPr/>
        <p:txBody>
          <a:bodyPr/>
          <a:lstStyle>
            <a:lvl1pPr>
              <a:defRPr/>
            </a:lvl1pPr>
          </a:lstStyle>
          <a:p>
            <a:pPr>
              <a:defRPr/>
            </a:pPr>
            <a:fld id="{397B970D-E742-4B3B-9B44-5EF7467B4566}" type="datetime1">
              <a:rPr lang="en-US" altLang="en-US">
                <a:solidFill>
                  <a:prstClr val="black">
                    <a:tint val="75000"/>
                  </a:prstClr>
                </a:solidFill>
              </a:rPr>
              <a:pPr>
                <a:defRPr/>
              </a:pPr>
              <a:t>02/07/2024</a:t>
            </a:fld>
            <a:endParaRPr lang="en-US" altLang="en-US" sz="1800">
              <a:solidFill>
                <a:prstClr val="black"/>
              </a:solidFill>
            </a:endParaRPr>
          </a:p>
        </p:txBody>
      </p:sp>
      <p:sp>
        <p:nvSpPr>
          <p:cNvPr id="5" name="Footer Placeholder 4">
            <a:extLst>
              <a:ext uri="{FF2B5EF4-FFF2-40B4-BE49-F238E27FC236}">
                <a16:creationId xmlns:a16="http://schemas.microsoft.com/office/drawing/2014/main" id="{D509B7F4-285E-40EE-B555-56CD7C4EE6F7}"/>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a:extLst>
              <a:ext uri="{FF2B5EF4-FFF2-40B4-BE49-F238E27FC236}">
                <a16:creationId xmlns:a16="http://schemas.microsoft.com/office/drawing/2014/main" id="{2B42F634-2C07-4268-BF30-43C2418DDA50}"/>
              </a:ext>
            </a:extLst>
          </p:cNvPr>
          <p:cNvSpPr>
            <a:spLocks noGrp="1"/>
          </p:cNvSpPr>
          <p:nvPr>
            <p:ph type="sldNum" sz="quarter" idx="12"/>
          </p:nvPr>
        </p:nvSpPr>
        <p:spPr/>
        <p:txBody>
          <a:bodyPr/>
          <a:lstStyle>
            <a:lvl1pPr>
              <a:defRPr/>
            </a:lvl1pPr>
          </a:lstStyle>
          <a:p>
            <a:pPr>
              <a:defRPr/>
            </a:pPr>
            <a:fld id="{85F05314-8A7E-409D-B5DE-43BF004C130E}"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406288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9816D5-CBC1-4D14-B65E-D64EF4C3896E}"/>
              </a:ext>
            </a:extLst>
          </p:cNvPr>
          <p:cNvSpPr>
            <a:spLocks noGrp="1"/>
          </p:cNvSpPr>
          <p:nvPr>
            <p:ph type="dt" sz="half" idx="10"/>
          </p:nvPr>
        </p:nvSpPr>
        <p:spPr/>
        <p:txBody>
          <a:bodyPr/>
          <a:lstStyle>
            <a:lvl1pPr>
              <a:defRPr/>
            </a:lvl1pPr>
          </a:lstStyle>
          <a:p>
            <a:pPr>
              <a:defRPr/>
            </a:pPr>
            <a:fld id="{EF0637A3-151C-4520-8A09-6DD52C1BBB45}" type="datetime1">
              <a:rPr lang="en-US" altLang="en-US">
                <a:solidFill>
                  <a:prstClr val="black">
                    <a:tint val="75000"/>
                  </a:prstClr>
                </a:solidFill>
              </a:rPr>
              <a:pPr>
                <a:defRPr/>
              </a:pPr>
              <a:t>02/07/2024</a:t>
            </a:fld>
            <a:endParaRPr lang="en-US" altLang="en-US" sz="1800">
              <a:solidFill>
                <a:prstClr val="black"/>
              </a:solidFill>
            </a:endParaRPr>
          </a:p>
        </p:txBody>
      </p:sp>
      <p:sp>
        <p:nvSpPr>
          <p:cNvPr id="5" name="Footer Placeholder 4">
            <a:extLst>
              <a:ext uri="{FF2B5EF4-FFF2-40B4-BE49-F238E27FC236}">
                <a16:creationId xmlns:a16="http://schemas.microsoft.com/office/drawing/2014/main" id="{7F07BDA4-844F-4C09-AE94-A020777330C7}"/>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a:extLst>
              <a:ext uri="{FF2B5EF4-FFF2-40B4-BE49-F238E27FC236}">
                <a16:creationId xmlns:a16="http://schemas.microsoft.com/office/drawing/2014/main" id="{560A8DDF-66D2-4B91-BFCC-18EFD62D2ECF}"/>
              </a:ext>
            </a:extLst>
          </p:cNvPr>
          <p:cNvSpPr>
            <a:spLocks noGrp="1"/>
          </p:cNvSpPr>
          <p:nvPr>
            <p:ph type="sldNum" sz="quarter" idx="12"/>
          </p:nvPr>
        </p:nvSpPr>
        <p:spPr/>
        <p:txBody>
          <a:bodyPr/>
          <a:lstStyle>
            <a:lvl1pPr>
              <a:defRPr/>
            </a:lvl1pPr>
          </a:lstStyle>
          <a:p>
            <a:pPr>
              <a:defRPr/>
            </a:pPr>
            <a:fld id="{BFE691DE-C53D-4BE1-9560-5AC0942DF36E}"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311324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09BD27-4BE3-476A-84F3-3D2CBAC43708}"/>
              </a:ext>
            </a:extLst>
          </p:cNvPr>
          <p:cNvSpPr>
            <a:spLocks noGrp="1"/>
          </p:cNvSpPr>
          <p:nvPr>
            <p:ph type="dt" sz="half" idx="10"/>
          </p:nvPr>
        </p:nvSpPr>
        <p:spPr/>
        <p:txBody>
          <a:bodyPr/>
          <a:lstStyle>
            <a:lvl1pPr>
              <a:defRPr/>
            </a:lvl1pPr>
          </a:lstStyle>
          <a:p>
            <a:pPr>
              <a:defRPr/>
            </a:pPr>
            <a:fld id="{323BCC81-A155-4652-A33F-EB947E28F99A}" type="datetime1">
              <a:rPr lang="en-US" altLang="en-US">
                <a:solidFill>
                  <a:prstClr val="black">
                    <a:tint val="75000"/>
                  </a:prstClr>
                </a:solidFill>
              </a:rPr>
              <a:pPr>
                <a:defRPr/>
              </a:pPr>
              <a:t>02/07/2024</a:t>
            </a:fld>
            <a:endParaRPr lang="en-US" altLang="en-US" sz="1800">
              <a:solidFill>
                <a:prstClr val="black"/>
              </a:solidFill>
            </a:endParaRPr>
          </a:p>
        </p:txBody>
      </p:sp>
      <p:sp>
        <p:nvSpPr>
          <p:cNvPr id="5" name="Footer Placeholder 4">
            <a:extLst>
              <a:ext uri="{FF2B5EF4-FFF2-40B4-BE49-F238E27FC236}">
                <a16:creationId xmlns:a16="http://schemas.microsoft.com/office/drawing/2014/main" id="{D210203C-066D-4382-9258-0EC30F409409}"/>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a:extLst>
              <a:ext uri="{FF2B5EF4-FFF2-40B4-BE49-F238E27FC236}">
                <a16:creationId xmlns:a16="http://schemas.microsoft.com/office/drawing/2014/main" id="{F92C7478-93DB-4D3E-A429-4933E1D33344}"/>
              </a:ext>
            </a:extLst>
          </p:cNvPr>
          <p:cNvSpPr>
            <a:spLocks noGrp="1"/>
          </p:cNvSpPr>
          <p:nvPr>
            <p:ph type="sldNum" sz="quarter" idx="12"/>
          </p:nvPr>
        </p:nvSpPr>
        <p:spPr/>
        <p:txBody>
          <a:bodyPr/>
          <a:lstStyle>
            <a:lvl1pPr>
              <a:defRPr/>
            </a:lvl1pPr>
          </a:lstStyle>
          <a:p>
            <a:pPr>
              <a:defRPr/>
            </a:pPr>
            <a:fld id="{A65026AF-39FF-4399-B4B1-2CA534FEFC40}"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3251762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1AE9532-4EA2-4738-93D3-C175EAF39504}"/>
              </a:ext>
            </a:extLst>
          </p:cNvPr>
          <p:cNvSpPr>
            <a:spLocks noGrp="1"/>
          </p:cNvSpPr>
          <p:nvPr>
            <p:ph type="dt" sz="half" idx="10"/>
          </p:nvPr>
        </p:nvSpPr>
        <p:spPr/>
        <p:txBody>
          <a:bodyPr/>
          <a:lstStyle>
            <a:lvl1pPr>
              <a:defRPr/>
            </a:lvl1pPr>
          </a:lstStyle>
          <a:p>
            <a:pPr>
              <a:defRPr/>
            </a:pPr>
            <a:fld id="{BFFBFAF8-457D-45D0-9020-D3D3CA34EE77}" type="datetime1">
              <a:rPr lang="en-US" altLang="en-US">
                <a:solidFill>
                  <a:prstClr val="black">
                    <a:tint val="75000"/>
                  </a:prstClr>
                </a:solidFill>
              </a:rPr>
              <a:pPr>
                <a:defRPr/>
              </a:pPr>
              <a:t>02/07/2024</a:t>
            </a:fld>
            <a:endParaRPr lang="en-US" altLang="en-US" sz="1800">
              <a:solidFill>
                <a:prstClr val="black"/>
              </a:solidFill>
            </a:endParaRPr>
          </a:p>
        </p:txBody>
      </p:sp>
      <p:sp>
        <p:nvSpPr>
          <p:cNvPr id="6" name="Footer Placeholder 4">
            <a:extLst>
              <a:ext uri="{FF2B5EF4-FFF2-40B4-BE49-F238E27FC236}">
                <a16:creationId xmlns:a16="http://schemas.microsoft.com/office/drawing/2014/main" id="{DA215F93-3A13-44C4-8475-560D96580B78}"/>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a:extLst>
              <a:ext uri="{FF2B5EF4-FFF2-40B4-BE49-F238E27FC236}">
                <a16:creationId xmlns:a16="http://schemas.microsoft.com/office/drawing/2014/main" id="{9BCF057E-9255-4F7A-9B82-764922D6FF18}"/>
              </a:ext>
            </a:extLst>
          </p:cNvPr>
          <p:cNvSpPr>
            <a:spLocks noGrp="1"/>
          </p:cNvSpPr>
          <p:nvPr>
            <p:ph type="sldNum" sz="quarter" idx="12"/>
          </p:nvPr>
        </p:nvSpPr>
        <p:spPr/>
        <p:txBody>
          <a:bodyPr/>
          <a:lstStyle>
            <a:lvl1pPr>
              <a:defRPr/>
            </a:lvl1pPr>
          </a:lstStyle>
          <a:p>
            <a:pPr>
              <a:defRPr/>
            </a:pPr>
            <a:fld id="{71BCB3E0-242C-44DA-B54E-DBFACD8943FF}"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1194664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A3FA708-94E0-47DD-BCF7-5C4793BBC630}"/>
              </a:ext>
            </a:extLst>
          </p:cNvPr>
          <p:cNvSpPr>
            <a:spLocks noGrp="1"/>
          </p:cNvSpPr>
          <p:nvPr>
            <p:ph type="dt" sz="half" idx="10"/>
          </p:nvPr>
        </p:nvSpPr>
        <p:spPr/>
        <p:txBody>
          <a:bodyPr/>
          <a:lstStyle>
            <a:lvl1pPr>
              <a:defRPr/>
            </a:lvl1pPr>
          </a:lstStyle>
          <a:p>
            <a:pPr>
              <a:defRPr/>
            </a:pPr>
            <a:fld id="{3AB9264A-E36E-49F8-AFE4-F95648223A85}" type="datetime1">
              <a:rPr lang="en-US" altLang="en-US">
                <a:solidFill>
                  <a:prstClr val="black">
                    <a:tint val="75000"/>
                  </a:prstClr>
                </a:solidFill>
              </a:rPr>
              <a:pPr>
                <a:defRPr/>
              </a:pPr>
              <a:t>02/07/2024</a:t>
            </a:fld>
            <a:endParaRPr lang="en-US" altLang="en-US" sz="1800">
              <a:solidFill>
                <a:prstClr val="black"/>
              </a:solidFill>
            </a:endParaRPr>
          </a:p>
        </p:txBody>
      </p:sp>
      <p:sp>
        <p:nvSpPr>
          <p:cNvPr id="8" name="Footer Placeholder 4">
            <a:extLst>
              <a:ext uri="{FF2B5EF4-FFF2-40B4-BE49-F238E27FC236}">
                <a16:creationId xmlns:a16="http://schemas.microsoft.com/office/drawing/2014/main" id="{C5FE7C53-E098-40B9-A1C3-CABA098CD1D9}"/>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a:extLst>
              <a:ext uri="{FF2B5EF4-FFF2-40B4-BE49-F238E27FC236}">
                <a16:creationId xmlns:a16="http://schemas.microsoft.com/office/drawing/2014/main" id="{8679AAE8-0F4D-4FBC-B380-119861AADEA7}"/>
              </a:ext>
            </a:extLst>
          </p:cNvPr>
          <p:cNvSpPr>
            <a:spLocks noGrp="1"/>
          </p:cNvSpPr>
          <p:nvPr>
            <p:ph type="sldNum" sz="quarter" idx="12"/>
          </p:nvPr>
        </p:nvSpPr>
        <p:spPr/>
        <p:txBody>
          <a:bodyPr/>
          <a:lstStyle>
            <a:lvl1pPr>
              <a:defRPr/>
            </a:lvl1pPr>
          </a:lstStyle>
          <a:p>
            <a:pPr>
              <a:defRPr/>
            </a:pPr>
            <a:fld id="{4FC50770-2C7D-4F0F-ABD3-BDA915011E5B}"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242261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47F559-C46F-40F5-A82F-9F64EB330933}" type="datetimeFigureOut">
              <a:rPr lang="en-US" smtClean="0"/>
              <a:t>02/07/2024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607738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61C9B65-2946-4F9E-B7D1-FB0188748C18}"/>
              </a:ext>
            </a:extLst>
          </p:cNvPr>
          <p:cNvSpPr>
            <a:spLocks noGrp="1"/>
          </p:cNvSpPr>
          <p:nvPr>
            <p:ph type="dt" sz="half" idx="10"/>
          </p:nvPr>
        </p:nvSpPr>
        <p:spPr/>
        <p:txBody>
          <a:bodyPr/>
          <a:lstStyle>
            <a:lvl1pPr>
              <a:defRPr/>
            </a:lvl1pPr>
          </a:lstStyle>
          <a:p>
            <a:pPr>
              <a:defRPr/>
            </a:pPr>
            <a:fld id="{5EF4CBFC-F65E-4E8E-98F8-F5F8C0D96057}" type="datetime1">
              <a:rPr lang="en-US" altLang="en-US">
                <a:solidFill>
                  <a:prstClr val="black">
                    <a:tint val="75000"/>
                  </a:prstClr>
                </a:solidFill>
              </a:rPr>
              <a:pPr>
                <a:defRPr/>
              </a:pPr>
              <a:t>02/07/2024</a:t>
            </a:fld>
            <a:endParaRPr lang="en-US" altLang="en-US" sz="1800">
              <a:solidFill>
                <a:prstClr val="black"/>
              </a:solidFill>
            </a:endParaRPr>
          </a:p>
        </p:txBody>
      </p:sp>
      <p:sp>
        <p:nvSpPr>
          <p:cNvPr id="4" name="Footer Placeholder 4">
            <a:extLst>
              <a:ext uri="{FF2B5EF4-FFF2-40B4-BE49-F238E27FC236}">
                <a16:creationId xmlns:a16="http://schemas.microsoft.com/office/drawing/2014/main" id="{44A13F59-B54B-4016-A349-8F98E9323693}"/>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a:extLst>
              <a:ext uri="{FF2B5EF4-FFF2-40B4-BE49-F238E27FC236}">
                <a16:creationId xmlns:a16="http://schemas.microsoft.com/office/drawing/2014/main" id="{D6916AA8-A1DB-4B34-BEEB-DBF0382015CA}"/>
              </a:ext>
            </a:extLst>
          </p:cNvPr>
          <p:cNvSpPr>
            <a:spLocks noGrp="1"/>
          </p:cNvSpPr>
          <p:nvPr>
            <p:ph type="sldNum" sz="quarter" idx="12"/>
          </p:nvPr>
        </p:nvSpPr>
        <p:spPr/>
        <p:txBody>
          <a:bodyPr/>
          <a:lstStyle>
            <a:lvl1pPr>
              <a:defRPr/>
            </a:lvl1pPr>
          </a:lstStyle>
          <a:p>
            <a:pPr>
              <a:defRPr/>
            </a:pPr>
            <a:fld id="{2F4AC5E2-7B70-477A-AE07-A0E3E1FAC44F}"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3461595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BF16CB-CC16-43B5-8EDB-10B267EA4CC1}"/>
              </a:ext>
            </a:extLst>
          </p:cNvPr>
          <p:cNvSpPr>
            <a:spLocks noGrp="1"/>
          </p:cNvSpPr>
          <p:nvPr>
            <p:ph type="dt" sz="half" idx="10"/>
          </p:nvPr>
        </p:nvSpPr>
        <p:spPr/>
        <p:txBody>
          <a:bodyPr/>
          <a:lstStyle>
            <a:lvl1pPr>
              <a:defRPr/>
            </a:lvl1pPr>
          </a:lstStyle>
          <a:p>
            <a:pPr>
              <a:defRPr/>
            </a:pPr>
            <a:fld id="{63320F33-9639-4E2F-B068-15B1A9C0CDFD}" type="datetime1">
              <a:rPr lang="en-US" altLang="en-US">
                <a:solidFill>
                  <a:prstClr val="black">
                    <a:tint val="75000"/>
                  </a:prstClr>
                </a:solidFill>
              </a:rPr>
              <a:pPr>
                <a:defRPr/>
              </a:pPr>
              <a:t>02/07/2024</a:t>
            </a:fld>
            <a:endParaRPr lang="en-US" altLang="en-US" sz="1800">
              <a:solidFill>
                <a:prstClr val="black"/>
              </a:solidFill>
            </a:endParaRPr>
          </a:p>
        </p:txBody>
      </p:sp>
      <p:sp>
        <p:nvSpPr>
          <p:cNvPr id="3" name="Footer Placeholder 4">
            <a:extLst>
              <a:ext uri="{FF2B5EF4-FFF2-40B4-BE49-F238E27FC236}">
                <a16:creationId xmlns:a16="http://schemas.microsoft.com/office/drawing/2014/main" id="{E7028516-AD78-4237-BD2E-D33DE7AFD05F}"/>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a:extLst>
              <a:ext uri="{FF2B5EF4-FFF2-40B4-BE49-F238E27FC236}">
                <a16:creationId xmlns:a16="http://schemas.microsoft.com/office/drawing/2014/main" id="{AEB9677A-28EE-4C3E-8ADE-D95F3D5AFDB3}"/>
              </a:ext>
            </a:extLst>
          </p:cNvPr>
          <p:cNvSpPr>
            <a:spLocks noGrp="1"/>
          </p:cNvSpPr>
          <p:nvPr>
            <p:ph type="sldNum" sz="quarter" idx="12"/>
          </p:nvPr>
        </p:nvSpPr>
        <p:spPr/>
        <p:txBody>
          <a:bodyPr/>
          <a:lstStyle>
            <a:lvl1pPr>
              <a:defRPr/>
            </a:lvl1pPr>
          </a:lstStyle>
          <a:p>
            <a:pPr>
              <a:defRPr/>
            </a:pPr>
            <a:fld id="{110B3AFC-9EAB-4453-A0D9-9666EE8D7A42}"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6319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DAC2B4AE-3914-4B76-B1A1-DA93CB969D39}"/>
              </a:ext>
            </a:extLst>
          </p:cNvPr>
          <p:cNvSpPr>
            <a:spLocks noGrp="1"/>
          </p:cNvSpPr>
          <p:nvPr>
            <p:ph type="dt" sz="half" idx="10"/>
          </p:nvPr>
        </p:nvSpPr>
        <p:spPr/>
        <p:txBody>
          <a:bodyPr/>
          <a:lstStyle>
            <a:lvl1pPr>
              <a:defRPr/>
            </a:lvl1pPr>
          </a:lstStyle>
          <a:p>
            <a:pPr>
              <a:defRPr/>
            </a:pPr>
            <a:fld id="{90D1986E-A43F-4CF1-AD10-765FC7365F74}" type="datetime1">
              <a:rPr lang="en-US" altLang="en-US">
                <a:solidFill>
                  <a:prstClr val="black">
                    <a:tint val="75000"/>
                  </a:prstClr>
                </a:solidFill>
              </a:rPr>
              <a:pPr>
                <a:defRPr/>
              </a:pPr>
              <a:t>02/07/2024</a:t>
            </a:fld>
            <a:endParaRPr lang="en-US" altLang="en-US" sz="1800">
              <a:solidFill>
                <a:prstClr val="black"/>
              </a:solidFill>
            </a:endParaRPr>
          </a:p>
        </p:txBody>
      </p:sp>
      <p:sp>
        <p:nvSpPr>
          <p:cNvPr id="6" name="Footer Placeholder 4">
            <a:extLst>
              <a:ext uri="{FF2B5EF4-FFF2-40B4-BE49-F238E27FC236}">
                <a16:creationId xmlns:a16="http://schemas.microsoft.com/office/drawing/2014/main" id="{EA1D43A1-3417-4F30-97D7-B1DB92F1D023}"/>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a:extLst>
              <a:ext uri="{FF2B5EF4-FFF2-40B4-BE49-F238E27FC236}">
                <a16:creationId xmlns:a16="http://schemas.microsoft.com/office/drawing/2014/main" id="{6EC017ED-4CD0-4629-A969-C50E0FA5AA23}"/>
              </a:ext>
            </a:extLst>
          </p:cNvPr>
          <p:cNvSpPr>
            <a:spLocks noGrp="1"/>
          </p:cNvSpPr>
          <p:nvPr>
            <p:ph type="sldNum" sz="quarter" idx="12"/>
          </p:nvPr>
        </p:nvSpPr>
        <p:spPr/>
        <p:txBody>
          <a:bodyPr/>
          <a:lstStyle>
            <a:lvl1pPr>
              <a:defRPr/>
            </a:lvl1pPr>
          </a:lstStyle>
          <a:p>
            <a:pPr>
              <a:defRPr/>
            </a:pPr>
            <a:fld id="{9BDECA5E-6C64-4E2C-B39E-93B29ED518C8}"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2678034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5C5D6B6B-C822-41E4-A98F-8943B4D71F1B}"/>
              </a:ext>
            </a:extLst>
          </p:cNvPr>
          <p:cNvSpPr>
            <a:spLocks noGrp="1"/>
          </p:cNvSpPr>
          <p:nvPr>
            <p:ph type="dt" sz="half" idx="10"/>
          </p:nvPr>
        </p:nvSpPr>
        <p:spPr/>
        <p:txBody>
          <a:bodyPr/>
          <a:lstStyle>
            <a:lvl1pPr>
              <a:defRPr/>
            </a:lvl1pPr>
          </a:lstStyle>
          <a:p>
            <a:pPr>
              <a:defRPr/>
            </a:pPr>
            <a:fld id="{E2082994-E0D4-49FA-92FC-68B6C6C6D6D0}" type="datetime1">
              <a:rPr lang="en-US" altLang="en-US">
                <a:solidFill>
                  <a:prstClr val="black">
                    <a:tint val="75000"/>
                  </a:prstClr>
                </a:solidFill>
              </a:rPr>
              <a:pPr>
                <a:defRPr/>
              </a:pPr>
              <a:t>02/07/2024</a:t>
            </a:fld>
            <a:endParaRPr lang="en-US" altLang="en-US" sz="1800">
              <a:solidFill>
                <a:prstClr val="black"/>
              </a:solidFill>
            </a:endParaRPr>
          </a:p>
        </p:txBody>
      </p:sp>
      <p:sp>
        <p:nvSpPr>
          <p:cNvPr id="6" name="Footer Placeholder 4">
            <a:extLst>
              <a:ext uri="{FF2B5EF4-FFF2-40B4-BE49-F238E27FC236}">
                <a16:creationId xmlns:a16="http://schemas.microsoft.com/office/drawing/2014/main" id="{9BAFDEBC-C3A0-4141-B661-3CACDC083927}"/>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a:extLst>
              <a:ext uri="{FF2B5EF4-FFF2-40B4-BE49-F238E27FC236}">
                <a16:creationId xmlns:a16="http://schemas.microsoft.com/office/drawing/2014/main" id="{2711824A-D3FC-4524-A453-D1AE20E1AC8B}"/>
              </a:ext>
            </a:extLst>
          </p:cNvPr>
          <p:cNvSpPr>
            <a:spLocks noGrp="1"/>
          </p:cNvSpPr>
          <p:nvPr>
            <p:ph type="sldNum" sz="quarter" idx="12"/>
          </p:nvPr>
        </p:nvSpPr>
        <p:spPr/>
        <p:txBody>
          <a:bodyPr/>
          <a:lstStyle>
            <a:lvl1pPr>
              <a:defRPr/>
            </a:lvl1pPr>
          </a:lstStyle>
          <a:p>
            <a:pPr>
              <a:defRPr/>
            </a:pPr>
            <a:fld id="{DA7D350C-3896-42B4-A652-21C3226AFCD3}"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3903599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6FFDA9B-D818-46CF-939C-552596D1C192}"/>
              </a:ext>
            </a:extLst>
          </p:cNvPr>
          <p:cNvSpPr>
            <a:spLocks noGrp="1"/>
          </p:cNvSpPr>
          <p:nvPr>
            <p:ph type="dt" sz="half" idx="10"/>
          </p:nvPr>
        </p:nvSpPr>
        <p:spPr/>
        <p:txBody>
          <a:bodyPr/>
          <a:lstStyle>
            <a:lvl1pPr>
              <a:defRPr/>
            </a:lvl1pPr>
          </a:lstStyle>
          <a:p>
            <a:pPr>
              <a:defRPr/>
            </a:pPr>
            <a:fld id="{BDBB25AE-A52F-4E16-B8D6-57B15E5A7F54}" type="datetime1">
              <a:rPr lang="en-US" altLang="en-US">
                <a:solidFill>
                  <a:prstClr val="black">
                    <a:tint val="75000"/>
                  </a:prstClr>
                </a:solidFill>
              </a:rPr>
              <a:pPr>
                <a:defRPr/>
              </a:pPr>
              <a:t>02/07/2024</a:t>
            </a:fld>
            <a:endParaRPr lang="en-US" altLang="en-US" sz="1800">
              <a:solidFill>
                <a:prstClr val="black"/>
              </a:solidFill>
            </a:endParaRPr>
          </a:p>
        </p:txBody>
      </p:sp>
      <p:sp>
        <p:nvSpPr>
          <p:cNvPr id="5" name="Footer Placeholder 4">
            <a:extLst>
              <a:ext uri="{FF2B5EF4-FFF2-40B4-BE49-F238E27FC236}">
                <a16:creationId xmlns:a16="http://schemas.microsoft.com/office/drawing/2014/main" id="{93B62FFD-344F-4AF9-A31F-4809EACA40FA}"/>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a:extLst>
              <a:ext uri="{FF2B5EF4-FFF2-40B4-BE49-F238E27FC236}">
                <a16:creationId xmlns:a16="http://schemas.microsoft.com/office/drawing/2014/main" id="{6B3F4AF0-8EA5-4EF3-BBEE-5D497DF0CAD1}"/>
              </a:ext>
            </a:extLst>
          </p:cNvPr>
          <p:cNvSpPr>
            <a:spLocks noGrp="1"/>
          </p:cNvSpPr>
          <p:nvPr>
            <p:ph type="sldNum" sz="quarter" idx="12"/>
          </p:nvPr>
        </p:nvSpPr>
        <p:spPr/>
        <p:txBody>
          <a:bodyPr/>
          <a:lstStyle>
            <a:lvl1pPr>
              <a:defRPr/>
            </a:lvl1pPr>
          </a:lstStyle>
          <a:p>
            <a:pPr>
              <a:defRPr/>
            </a:pPr>
            <a:fld id="{486DFA24-0987-4B77-970A-62C97CAF2126}"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1094565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15317C-EB49-45A4-8744-8CFD36FEAE56}"/>
              </a:ext>
            </a:extLst>
          </p:cNvPr>
          <p:cNvSpPr>
            <a:spLocks noGrp="1"/>
          </p:cNvSpPr>
          <p:nvPr>
            <p:ph type="dt" sz="half" idx="10"/>
          </p:nvPr>
        </p:nvSpPr>
        <p:spPr/>
        <p:txBody>
          <a:bodyPr/>
          <a:lstStyle>
            <a:lvl1pPr>
              <a:defRPr/>
            </a:lvl1pPr>
          </a:lstStyle>
          <a:p>
            <a:pPr>
              <a:defRPr/>
            </a:pPr>
            <a:fld id="{731F9BDA-4A31-4535-8A04-561AFADD4F01}" type="datetime1">
              <a:rPr lang="en-US" altLang="en-US">
                <a:solidFill>
                  <a:prstClr val="black">
                    <a:tint val="75000"/>
                  </a:prstClr>
                </a:solidFill>
              </a:rPr>
              <a:pPr>
                <a:defRPr/>
              </a:pPr>
              <a:t>02/07/2024</a:t>
            </a:fld>
            <a:endParaRPr lang="en-US" altLang="en-US" sz="1800">
              <a:solidFill>
                <a:prstClr val="black"/>
              </a:solidFill>
            </a:endParaRPr>
          </a:p>
        </p:txBody>
      </p:sp>
      <p:sp>
        <p:nvSpPr>
          <p:cNvPr id="5" name="Footer Placeholder 4">
            <a:extLst>
              <a:ext uri="{FF2B5EF4-FFF2-40B4-BE49-F238E27FC236}">
                <a16:creationId xmlns:a16="http://schemas.microsoft.com/office/drawing/2014/main" id="{2F4D8AA9-3824-415C-9594-C28A14275F12}"/>
              </a:ext>
            </a:extLst>
          </p:cNvPr>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a:extLst>
              <a:ext uri="{FF2B5EF4-FFF2-40B4-BE49-F238E27FC236}">
                <a16:creationId xmlns:a16="http://schemas.microsoft.com/office/drawing/2014/main" id="{6EEC2069-3500-4321-A241-3331FEA645EE}"/>
              </a:ext>
            </a:extLst>
          </p:cNvPr>
          <p:cNvSpPr>
            <a:spLocks noGrp="1"/>
          </p:cNvSpPr>
          <p:nvPr>
            <p:ph type="sldNum" sz="quarter" idx="12"/>
          </p:nvPr>
        </p:nvSpPr>
        <p:spPr/>
        <p:txBody>
          <a:bodyPr/>
          <a:lstStyle>
            <a:lvl1pPr>
              <a:defRPr/>
            </a:lvl1pPr>
          </a:lstStyle>
          <a:p>
            <a:pPr>
              <a:defRPr/>
            </a:pPr>
            <a:fld id="{1A412284-B775-4C4E-B0D4-8F866FF09EC1}" type="slidenum">
              <a:rPr lang="en-US" altLang="en-US"/>
              <a:pPr>
                <a:defRPr/>
              </a:pPr>
              <a:t>‹#›</a:t>
            </a:fld>
            <a:endParaRPr lang="en-US" altLang="en-US" sz="1800">
              <a:solidFill>
                <a:prstClr val="black"/>
              </a:solidFill>
            </a:endParaRPr>
          </a:p>
        </p:txBody>
      </p:sp>
    </p:spTree>
    <p:extLst>
      <p:ext uri="{BB962C8B-B14F-4D97-AF65-F5344CB8AC3E}">
        <p14:creationId xmlns:p14="http://schemas.microsoft.com/office/powerpoint/2010/main" val="1802178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849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014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66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42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47F559-C46F-40F5-A82F-9F64EB330933}" type="datetimeFigureOut">
              <a:rPr lang="en-US" smtClean="0"/>
              <a:t>02/07/2024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3352439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334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779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682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597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708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319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311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342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031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117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47F559-C46F-40F5-A82F-9F64EB330933}" type="datetimeFigureOut">
              <a:rPr lang="en-US" smtClean="0"/>
              <a:t>02/07/2024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451733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5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754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799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733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16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1257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847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012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806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302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47F559-C46F-40F5-A82F-9F64EB330933}" type="datetimeFigureOut">
              <a:rPr lang="en-US" smtClean="0"/>
              <a:t>02/07/2024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1940696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5767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954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01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7151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8708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355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3549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647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574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04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7F559-C46F-40F5-A82F-9F64EB330933}" type="datetimeFigureOut">
              <a:rPr lang="en-US" smtClean="0"/>
              <a:t>02/07/2024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23493338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98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7819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945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107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78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3482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555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848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540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485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47F559-C46F-40F5-A82F-9F64EB330933}" type="datetimeFigureOut">
              <a:rPr lang="en-US" smtClean="0"/>
              <a:t>02/07/2024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14109708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245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221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218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508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4017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4345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536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1817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730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601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47F559-C46F-40F5-A82F-9F64EB330933}" type="datetimeFigureOut">
              <a:rPr lang="en-US" smtClean="0"/>
              <a:t>02/07/2024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52070-B04B-4E2F-8E1C-511D09F39144}" type="slidenum">
              <a:rPr lang="en-US" smtClean="0"/>
              <a:t>‹#›</a:t>
            </a:fld>
            <a:endParaRPr lang="en-US"/>
          </a:p>
        </p:txBody>
      </p:sp>
    </p:spTree>
    <p:extLst>
      <p:ext uri="{BB962C8B-B14F-4D97-AF65-F5344CB8AC3E}">
        <p14:creationId xmlns:p14="http://schemas.microsoft.com/office/powerpoint/2010/main" val="2362388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757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5"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6"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DB94EBCE-D0E8-49B9-B551-143430A8C24C}"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228133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5"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6"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FBEE410D-3EA5-4409-8589-15E5C5326273}"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416169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5"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6"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E3A028CF-B834-491E-8F94-0176411DED2C}"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206802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6"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7"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3B9CB46A-6D37-4B29-ACCB-6612DBDCC7AD}"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06832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8"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9"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5033CC62-2468-4FD0-B8A8-AB896E20A006}"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299362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4"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5"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AB3E2310-2AD1-485C-9794-A691ECED60C7}"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87830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3"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4"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2C0C7C03-96CE-409F-B7C1-A8D89CB793DE}"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289644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6"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7"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DCDC9D23-DF7C-4881-B9A8-90345CA3F753}"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521975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6"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defTabSz="914377" fontAlgn="base">
              <a:spcBef>
                <a:spcPct val="0"/>
              </a:spcBef>
              <a:spcAft>
                <a:spcPct val="0"/>
              </a:spcAft>
              <a:defRPr/>
            </a:pPr>
            <a:endParaRPr lang="en-US">
              <a:solidFill>
                <a:srgbClr val="000000"/>
              </a:solidFill>
            </a:endParaRPr>
          </a:p>
        </p:txBody>
      </p:sp>
      <p:sp>
        <p:nvSpPr>
          <p:cNvPr id="7"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defTabSz="914377" fontAlgn="base">
              <a:spcBef>
                <a:spcPct val="0"/>
              </a:spcBef>
              <a:spcAft>
                <a:spcPct val="0"/>
              </a:spcAft>
              <a:defRPr/>
            </a:pPr>
            <a:fld id="{0566DE3F-2F19-4839-B997-BDAAFFF0E200}"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981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7F559-C46F-40F5-A82F-9F64EB330933}" type="datetimeFigureOut">
              <a:rPr lang="en-US" smtClean="0"/>
              <a:t>02/07/2024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52070-B04B-4E2F-8E1C-511D09F39144}" type="slidenum">
              <a:rPr lang="en-US" smtClean="0"/>
              <a:t>‹#›</a:t>
            </a:fld>
            <a:endParaRPr lang="en-US"/>
          </a:p>
        </p:txBody>
      </p:sp>
    </p:spTree>
    <p:extLst>
      <p:ext uri="{BB962C8B-B14F-4D97-AF65-F5344CB8AC3E}">
        <p14:creationId xmlns:p14="http://schemas.microsoft.com/office/powerpoint/2010/main" val="304117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40"/>
            <a:fld id="{EC38DDCE-A2E0-4ED5-91D6-A39DA716103D}" type="datetimeFigureOut">
              <a:rPr lang="en-US" smtClean="0">
                <a:solidFill>
                  <a:prstClr val="black">
                    <a:tint val="75000"/>
                  </a:prstClr>
                </a:solidFill>
              </a:rPr>
              <a:pPr defTabSz="1219140"/>
              <a:t>02/07/2024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40"/>
            <a:fld id="{B86E1D2B-0CA4-49DE-8ACE-2DF230ACA4E4}" type="slidenum">
              <a:rPr lang="en-US" smtClean="0">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111834520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DB3C-1316-422A-AB22-73DA5477E5FC}"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2ED64-00E4-45DD-BE81-A8EB5E80B2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765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76921DA-51CC-4754-92AA-E217E34CCDA3}"/>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669B227-D0E8-484F-9DE1-CFC48B37B10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AAC3FB8-6F64-4FC6-864E-3634881721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1FB85A38-CB82-4995-811A-D601937A9737}" type="datetime1">
              <a:rPr lang="en-US" altLang="en-US">
                <a:solidFill>
                  <a:prstClr val="black">
                    <a:tint val="75000"/>
                  </a:prstClr>
                </a:solidFill>
                <a:latin typeface="Arial" panose="020B0604020202020204" pitchFamily="34" charset="0"/>
                <a:ea typeface="SimSun" panose="02010600030101010101" pitchFamily="2" charset="-122"/>
              </a:rPr>
              <a:pPr eaLnBrk="0" fontAlgn="base" hangingPunct="0">
                <a:spcBef>
                  <a:spcPct val="0"/>
                </a:spcBef>
                <a:spcAft>
                  <a:spcPct val="0"/>
                </a:spcAft>
                <a:defRPr/>
              </a:pPr>
              <a:t>02/07/2024</a:t>
            </a:fld>
            <a:endParaRPr lang="en-US" altLang="en-US" sz="1800">
              <a:solidFill>
                <a:prstClr val="black"/>
              </a:solidFill>
              <a:latin typeface="Arial" panose="020B0604020202020204" pitchFamily="34" charset="0"/>
              <a:ea typeface="SimSun" panose="02010600030101010101" pitchFamily="2" charset="-122"/>
            </a:endParaRPr>
          </a:p>
        </p:txBody>
      </p:sp>
      <p:sp>
        <p:nvSpPr>
          <p:cNvPr id="5" name="Footer Placeholder 4">
            <a:extLst>
              <a:ext uri="{FF2B5EF4-FFF2-40B4-BE49-F238E27FC236}">
                <a16:creationId xmlns:a16="http://schemas.microsoft.com/office/drawing/2014/main" id="{1359CDCB-55F4-4AF2-BF22-CDE6612AB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ea typeface="SimSun" panose="02010600030101010101" pitchFamily="2" charset="-122"/>
            </a:endParaRPr>
          </a:p>
        </p:txBody>
      </p:sp>
      <p:sp>
        <p:nvSpPr>
          <p:cNvPr id="6" name="Slide Number Placeholder 5">
            <a:extLst>
              <a:ext uri="{FF2B5EF4-FFF2-40B4-BE49-F238E27FC236}">
                <a16:creationId xmlns:a16="http://schemas.microsoft.com/office/drawing/2014/main" id="{243162D9-4C88-4FEF-86D3-2D1DD557FE9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05767346-5952-45A5-876F-AA57CF91019B}" type="slidenum">
              <a:rPr lang="en-US" altLang="en-US">
                <a:latin typeface="Arial" panose="020B0604020202020204" pitchFamily="34" charset="0"/>
                <a:ea typeface="SimSun" panose="02010600030101010101" pitchFamily="2" charset="-122"/>
              </a:rPr>
              <a:pPr eaLnBrk="0" fontAlgn="base" hangingPunct="0">
                <a:spcBef>
                  <a:spcPct val="0"/>
                </a:spcBef>
                <a:spcAft>
                  <a:spcPct val="0"/>
                </a:spcAft>
                <a:defRPr/>
              </a:pPr>
              <a:t>‹#›</a:t>
            </a:fld>
            <a:endParaRPr lang="en-US" altLang="en-US" sz="1800">
              <a:solidFill>
                <a:prstClr val="black"/>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42276343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a:cs typeface="等线 Light"/>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5856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7997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6093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3790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C38DDCE-A2E0-4ED5-91D6-A39DA716103D}" type="datetimeFigureOut">
              <a:rPr lang="en-US" smtClean="0">
                <a:solidFill>
                  <a:prstClr val="black">
                    <a:tint val="75000"/>
                  </a:prstClr>
                </a:solidFill>
              </a:rPr>
              <a:pPr/>
              <a:t>02/07/2024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6E1D2B-0CA4-49DE-8ACE-2DF230ACA4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11907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defTabSz="914377" fontAlgn="base">
              <a:spcBef>
                <a:spcPct val="0"/>
              </a:spcBef>
              <a:spcAft>
                <a:spcPct val="0"/>
              </a:spcAft>
              <a:defRPr/>
            </a:pPr>
            <a:endParaRPr lang="en-US">
              <a:solidFill>
                <a:srgbClr val="000000"/>
              </a:solidFill>
            </a:endParaRPr>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377" fontAlgn="base">
              <a:spcBef>
                <a:spcPct val="0"/>
              </a:spcBef>
              <a:spcAft>
                <a:spcPct val="0"/>
              </a:spcAft>
              <a:defRPr/>
            </a:pPr>
            <a:endParaRPr lang="en-US">
              <a:solidFill>
                <a:srgbClr val="000000"/>
              </a:solidFill>
            </a:endParaRPr>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77" fontAlgn="base">
              <a:spcBef>
                <a:spcPct val="0"/>
              </a:spcBef>
              <a:spcAft>
                <a:spcPct val="0"/>
              </a:spcAft>
              <a:defRPr/>
            </a:pPr>
            <a:fld id="{9B7BB31A-89B0-4406-9954-33067159B9A2}" type="slidenum">
              <a:rPr lang="en-US" altLang="en-US" smtClean="0">
                <a:solidFill>
                  <a:srgbClr val="000000"/>
                </a:solidFill>
              </a:rPr>
              <a:pPr defTabSz="914377"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657291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871D28-8D8C-B220-C3AC-737BBD0067CA}"/>
              </a:ext>
            </a:extLst>
          </p:cNvPr>
          <p:cNvSpPr txBox="1"/>
          <p:nvPr/>
        </p:nvSpPr>
        <p:spPr>
          <a:xfrm>
            <a:off x="3588153" y="521268"/>
            <a:ext cx="6248401" cy="707886"/>
          </a:xfrm>
          <a:prstGeom prst="rect">
            <a:avLst/>
          </a:prstGeom>
          <a:noFill/>
        </p:spPr>
        <p:txBody>
          <a:bodyPr wrap="square" rtlCol="0">
            <a:spAutoFit/>
          </a:bodyPr>
          <a:lstStyle/>
          <a:p>
            <a:r>
              <a:rPr lang="en-US" sz="4000" b="1" i="1">
                <a:solidFill>
                  <a:srgbClr val="7030A0"/>
                </a:solidFill>
                <a:latin typeface="Times New Roman" panose="02020603050405020304" pitchFamily="18" charset="0"/>
                <a:cs typeface="Times New Roman" panose="02020603050405020304" pitchFamily="18" charset="0"/>
              </a:rPr>
              <a:t>KHOA HỌC TỰ NHIÊN 9</a:t>
            </a:r>
            <a:endParaRPr lang="vi-VN" sz="4000" b="1" i="1">
              <a:solidFill>
                <a:srgbClr val="7030A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4E1669E-E81F-FABF-11D1-F7C8B2CDFF55}"/>
              </a:ext>
            </a:extLst>
          </p:cNvPr>
          <p:cNvSpPr txBox="1"/>
          <p:nvPr/>
        </p:nvSpPr>
        <p:spPr>
          <a:xfrm>
            <a:off x="4369817" y="1504708"/>
            <a:ext cx="4363656" cy="1138773"/>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23: Alkane</a:t>
            </a:r>
          </a:p>
          <a:p>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3)</a:t>
            </a:r>
            <a:endParaRPr lang="vi-VN"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246DAA3-9845-83FB-6950-ED3CD07D4F51}"/>
              </a:ext>
            </a:extLst>
          </p:cNvPr>
          <p:cNvSpPr txBox="1"/>
          <p:nvPr/>
        </p:nvSpPr>
        <p:spPr>
          <a:xfrm>
            <a:off x="3669548" y="5609614"/>
            <a:ext cx="5764193"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KẾT NỐI TRI THỨC VÀ CUỘC SỐNG</a:t>
            </a:r>
            <a:endPar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997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EA9AD-6E7A-EB6F-5296-C2DD4EA8DDC5}"/>
              </a:ext>
            </a:extLst>
          </p:cNvPr>
          <p:cNvSpPr txBox="1"/>
          <p:nvPr/>
        </p:nvSpPr>
        <p:spPr>
          <a:xfrm>
            <a:off x="196771" y="347241"/>
            <a:ext cx="9549114" cy="622799"/>
          </a:xfrm>
          <a:prstGeom prst="rect">
            <a:avLst/>
          </a:prstGeom>
          <a:noFill/>
        </p:spPr>
        <p:txBody>
          <a:bodyPr wrap="square" rtlCol="0">
            <a:spAutoFit/>
          </a:bodyPr>
          <a:lstStyle/>
          <a:p>
            <a:pPr algn="just">
              <a:lnSpc>
                <a:spcPct val="115000"/>
              </a:lnSpc>
              <a:spcAft>
                <a:spcPts val="800"/>
              </a:spcAft>
            </a:pPr>
            <a:r>
              <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Tính số mol trong 1 gam của mỗi alkane</a:t>
            </a:r>
            <a:endParaRPr lang="vi-VN" sz="24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1FCBE2-5225-53BA-AF77-365DCE674EED}"/>
                  </a:ext>
                </a:extLst>
              </p:cNvPr>
              <p:cNvSpPr txBox="1"/>
              <p:nvPr/>
            </p:nvSpPr>
            <p:spPr>
              <a:xfrm>
                <a:off x="196771" y="1111170"/>
                <a:ext cx="10382491" cy="1600695"/>
              </a:xfrm>
              <a:prstGeom prst="rect">
                <a:avLst/>
              </a:prstGeom>
              <a:noFill/>
            </p:spPr>
            <p:txBody>
              <a:bodyPr wrap="square" rtlCol="0">
                <a:spAutoFit/>
              </a:bodyPr>
              <a:lstStyle/>
              <a:p>
                <a:pPr algn="just">
                  <a:lnSpc>
                    <a:spcPct val="115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nCH</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4</a:t>
                </a:r>
                <a:r>
                  <a:rPr lang="en-US" sz="2800">
                    <a:effectLst/>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vi-VN"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16</m:t>
                        </m:r>
                      </m:den>
                    </m:f>
                  </m:oMath>
                </a14:m>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 0,0625 mol</a:t>
                </a:r>
                <a:r>
                  <a:rPr lang="en-US" sz="2000">
                    <a:latin typeface="Calibri" panose="020F0502020204030204" pitchFamily="34" charset="0"/>
                    <a:ea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nC</a:t>
                </a:r>
                <a:r>
                  <a:rPr lang="en-US" sz="28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800" baseline="-25000">
                    <a:effectLst/>
                    <a:latin typeface="Times New Roman" panose="02020603050405020304" pitchFamily="18" charset="0"/>
                    <a:ea typeface="Times New Roman" panose="02020603050405020304" pitchFamily="18" charset="0"/>
                    <a:cs typeface="Times New Roman" panose="02020603050405020304" pitchFamily="18" charset="0"/>
                  </a:rPr>
                  <a:t>6</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vi-VN"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30</m:t>
                        </m:r>
                      </m:den>
                    </m:f>
                  </m:oMath>
                </a14:m>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 0,0333 mol</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nC</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2800">
                    <a:effectLst/>
                    <a:latin typeface="Times New Roman" panose="02020603050405020304" pitchFamily="18" charset="0"/>
                    <a:ea typeface="Calibri" panose="020F0502020204030204" pitchFamily="34" charset="0"/>
                    <a:cs typeface="Times New Roman" panose="02020603050405020304" pitchFamily="18" charset="0"/>
                  </a:rPr>
                  <a:t>H</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8</a:t>
                </a:r>
                <a:r>
                  <a:rPr lang="en-US" sz="2800">
                    <a:effectLst/>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vi-VN" sz="2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800" i="1">
                            <a:effectLst/>
                            <a:latin typeface="Cambria Math" panose="02040503050406030204" pitchFamily="18" charset="0"/>
                            <a:ea typeface="Calibri" panose="020F0502020204030204" pitchFamily="34" charset="0"/>
                            <a:cs typeface="Times New Roman" panose="02020603050405020304" pitchFamily="18" charset="0"/>
                          </a:rPr>
                          <m:t>44</m:t>
                        </m:r>
                      </m:den>
                    </m:f>
                  </m:oMath>
                </a14:m>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 0,0227 mol</a:t>
                </a:r>
                <a:r>
                  <a:rPr lang="en-US" sz="2000">
                    <a:latin typeface="Calibri" panose="020F0502020204030204" pitchFamily="34" charset="0"/>
                    <a:ea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nC</a:t>
                </a:r>
                <a:r>
                  <a:rPr lang="en-US" sz="2800" baseline="-2500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800" baseline="-25000">
                    <a:effectLst/>
                    <a:latin typeface="Times New Roman" panose="02020603050405020304" pitchFamily="18" charset="0"/>
                    <a:ea typeface="Times New Roman" panose="02020603050405020304" pitchFamily="18" charset="0"/>
                    <a:cs typeface="Times New Roman" panose="02020603050405020304" pitchFamily="18" charset="0"/>
                  </a:rPr>
                  <a:t>10</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vi-VN"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58</m:t>
                        </m:r>
                      </m:den>
                    </m:f>
                  </m:oMath>
                </a14:m>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 0,0172 mol</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ED1FCBE2-5225-53BA-AF77-365DCE674EED}"/>
                  </a:ext>
                </a:extLst>
              </p:cNvPr>
              <p:cNvSpPr txBox="1">
                <a:spLocks noRot="1" noChangeAspect="1" noMove="1" noResize="1" noEditPoints="1" noAdjustHandles="1" noChangeArrowheads="1" noChangeShapeType="1" noTextEdit="1"/>
              </p:cNvSpPr>
              <p:nvPr/>
            </p:nvSpPr>
            <p:spPr>
              <a:xfrm>
                <a:off x="196771" y="1111170"/>
                <a:ext cx="10382491" cy="1600695"/>
              </a:xfrm>
              <a:prstGeom prst="rect">
                <a:avLst/>
              </a:prstGeom>
              <a:blipFill>
                <a:blip r:embed="rId2"/>
                <a:stretch>
                  <a:fillRect l="-1174" b="-3422"/>
                </a:stretch>
              </a:blipFill>
            </p:spPr>
            <p:txBody>
              <a:bodyPr/>
              <a:lstStyle/>
              <a:p>
                <a:r>
                  <a:rPr lang="vi-VN">
                    <a:noFill/>
                  </a:rPr>
                  <a:t> </a:t>
                </a:r>
              </a:p>
            </p:txBody>
          </p:sp>
        </mc:Fallback>
      </mc:AlternateContent>
      <p:sp>
        <p:nvSpPr>
          <p:cNvPr id="5" name="TextBox 4">
            <a:extLst>
              <a:ext uri="{FF2B5EF4-FFF2-40B4-BE49-F238E27FC236}">
                <a16:creationId xmlns:a16="http://schemas.microsoft.com/office/drawing/2014/main" id="{F89B4741-2062-B9D5-8F7E-460394333032}"/>
              </a:ext>
            </a:extLst>
          </p:cNvPr>
          <p:cNvSpPr txBox="1"/>
          <p:nvPr/>
        </p:nvSpPr>
        <p:spPr>
          <a:xfrm>
            <a:off x="46299" y="2757669"/>
            <a:ext cx="11042247" cy="622799"/>
          </a:xfrm>
          <a:prstGeom prst="rect">
            <a:avLst/>
          </a:prstGeom>
          <a:noFill/>
        </p:spPr>
        <p:txBody>
          <a:bodyPr wrap="square" rtlCol="0">
            <a:spAutoFit/>
          </a:bodyPr>
          <a:lstStyle/>
          <a:p>
            <a:pPr algn="just">
              <a:lnSpc>
                <a:spcPct val="115000"/>
              </a:lnSpc>
              <a:spcAft>
                <a:spcPts val="800"/>
              </a:spcAft>
            </a:pPr>
            <a:r>
              <a:rPr lang="en-US"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Nhiệt lượng tỏa ra khi đốt cháy hoàn toàn 1 gam mỗi alkane </a:t>
            </a:r>
            <a:endParaRPr lang="vi-VN" sz="24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D6FDDE3-F05F-6F7F-5CF1-53A843879665}"/>
              </a:ext>
            </a:extLst>
          </p:cNvPr>
          <p:cNvSpPr txBox="1"/>
          <p:nvPr/>
        </p:nvSpPr>
        <p:spPr>
          <a:xfrm>
            <a:off x="300942" y="3565003"/>
            <a:ext cx="11042248" cy="1154547"/>
          </a:xfrm>
          <a:prstGeom prst="rect">
            <a:avLst/>
          </a:prstGeom>
          <a:noFill/>
        </p:spPr>
        <p:txBody>
          <a:bodyPr wrap="square" rtlCol="0">
            <a:spAutoFit/>
          </a:bodyPr>
          <a:lstStyle/>
          <a:p>
            <a:pPr algn="just">
              <a:lnSpc>
                <a:spcPct val="115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CH</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4</a:t>
            </a:r>
            <a:r>
              <a:rPr lang="en-US" sz="2800">
                <a:effectLst/>
                <a:latin typeface="Times New Roman" panose="02020603050405020304" pitchFamily="18" charset="0"/>
                <a:ea typeface="Calibri" panose="020F0502020204030204" pitchFamily="34" charset="0"/>
                <a:cs typeface="Times New Roman" panose="02020603050405020304" pitchFamily="18" charset="0"/>
              </a:rPr>
              <a:t>: 0,0625. 891 = 55,6875 KJ</a:t>
            </a:r>
            <a:r>
              <a:rPr lang="en-US" sz="2000">
                <a:latin typeface="Calibri" panose="020F0502020204030204" pitchFamily="34"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C</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a:effectLst/>
                <a:latin typeface="Times New Roman" panose="02020603050405020304" pitchFamily="18" charset="0"/>
                <a:ea typeface="Calibri" panose="020F0502020204030204" pitchFamily="34" charset="0"/>
                <a:cs typeface="Times New Roman" panose="02020603050405020304" pitchFamily="18" charset="0"/>
              </a:rPr>
              <a:t>H</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6</a:t>
            </a:r>
            <a:r>
              <a:rPr lang="en-US" sz="2800">
                <a:effectLst/>
                <a:latin typeface="Times New Roman" panose="02020603050405020304" pitchFamily="18" charset="0"/>
                <a:ea typeface="Calibri" panose="020F0502020204030204" pitchFamily="34" charset="0"/>
                <a:cs typeface="Times New Roman" panose="02020603050405020304" pitchFamily="18" charset="0"/>
              </a:rPr>
              <a:t>: 0,0333.1561 = 51,9813 KJ</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C</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2800">
                <a:effectLst/>
                <a:latin typeface="Times New Roman" panose="02020603050405020304" pitchFamily="18" charset="0"/>
                <a:ea typeface="Calibri" panose="020F0502020204030204" pitchFamily="34" charset="0"/>
                <a:cs typeface="Times New Roman" panose="02020603050405020304" pitchFamily="18" charset="0"/>
              </a:rPr>
              <a:t>H</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8</a:t>
            </a:r>
            <a:r>
              <a:rPr lang="en-US" sz="2800">
                <a:effectLst/>
                <a:latin typeface="Times New Roman" panose="02020603050405020304" pitchFamily="18" charset="0"/>
                <a:ea typeface="Calibri" panose="020F0502020204030204" pitchFamily="34" charset="0"/>
                <a:cs typeface="Times New Roman" panose="02020603050405020304" pitchFamily="18" charset="0"/>
              </a:rPr>
              <a:t>: 0,0227.2220 = 50,394 KJ</a:t>
            </a:r>
            <a:r>
              <a:rPr lang="en-US" sz="2000">
                <a:latin typeface="Calibri" panose="020F0502020204030204" pitchFamily="34"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C</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4</a:t>
            </a:r>
            <a:r>
              <a:rPr lang="en-US" sz="2800">
                <a:effectLst/>
                <a:latin typeface="Times New Roman" panose="02020603050405020304" pitchFamily="18" charset="0"/>
                <a:ea typeface="Calibri" panose="020F0502020204030204" pitchFamily="34" charset="0"/>
                <a:cs typeface="Times New Roman" panose="02020603050405020304" pitchFamily="18" charset="0"/>
              </a:rPr>
              <a:t>H</a:t>
            </a:r>
            <a:r>
              <a:rPr lang="en-US" sz="2800" baseline="-25000">
                <a:effectLst/>
                <a:latin typeface="Times New Roman" panose="02020603050405020304" pitchFamily="18" charset="0"/>
                <a:ea typeface="Calibri" panose="020F0502020204030204" pitchFamily="34" charset="0"/>
                <a:cs typeface="Times New Roman" panose="02020603050405020304" pitchFamily="18" charset="0"/>
              </a:rPr>
              <a:t>10</a:t>
            </a:r>
            <a:r>
              <a:rPr lang="en-US" sz="2800">
                <a:effectLst/>
                <a:latin typeface="Times New Roman" panose="02020603050405020304" pitchFamily="18" charset="0"/>
                <a:ea typeface="Calibri" panose="020F0502020204030204" pitchFamily="34" charset="0"/>
                <a:cs typeface="Times New Roman" panose="02020603050405020304" pitchFamily="18" charset="0"/>
              </a:rPr>
              <a:t>: 0,0172. 2878 = 49,5016 KJ</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A8D63E1-2A6D-CCB8-80DC-82E625C5BBB0}"/>
              </a:ext>
            </a:extLst>
          </p:cNvPr>
          <p:cNvSpPr txBox="1"/>
          <p:nvPr/>
        </p:nvSpPr>
        <p:spPr>
          <a:xfrm>
            <a:off x="196771" y="5023413"/>
            <a:ext cx="10683432" cy="1077218"/>
          </a:xfrm>
          <a:prstGeom prst="rect">
            <a:avLst/>
          </a:prstGeom>
          <a:noFill/>
        </p:spPr>
        <p:txBody>
          <a:bodyPr wrap="square" rtlCol="0">
            <a:spAutoFit/>
          </a:bodyPr>
          <a:lstStyle/>
          <a:p>
            <a:r>
              <a:rPr lang="en-US" sz="3200" b="1">
                <a:solidFill>
                  <a:srgbClr val="0070C0"/>
                </a:solidFill>
                <a:effectLst/>
                <a:latin typeface="Times New Roman" panose="02020603050405020304" pitchFamily="18" charset="0"/>
                <a:ea typeface="Calibri" panose="020F0502020204030204" pitchFamily="34" charset="0"/>
              </a:rPr>
              <a:t>- Căn cứ vào kết quả trên ta thấy khi đốt cháy 1 gam methane sẽ tỏa ra nhiều nhiệt lượng nhất</a:t>
            </a:r>
            <a:endParaRPr lang="vi-VN" sz="32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71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32515" cy="413294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293382" y="2013284"/>
            <a:ext cx="4126436" cy="1015663"/>
          </a:xfrm>
          <a:prstGeom prst="rect">
            <a:avLst/>
          </a:prstGeom>
          <a:noFill/>
        </p:spPr>
        <p:txBody>
          <a:bodyPr wrap="square">
            <a:spAutoFit/>
          </a:bodyPr>
          <a:lstStyle/>
          <a:p>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dirty="0">
              <a:solidFill>
                <a:prstClr val="black"/>
              </a:solidFill>
            </a:endParaRPr>
          </a:p>
        </p:txBody>
      </p:sp>
      <p:pic>
        <p:nvPicPr>
          <p:cNvPr id="4" name="Hình ảnh 3"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p:spPr>
      </p:pic>
    </p:spTree>
    <p:extLst>
      <p:ext uri="{BB962C8B-B14F-4D97-AF65-F5344CB8AC3E}">
        <p14:creationId xmlns:p14="http://schemas.microsoft.com/office/powerpoint/2010/main" val="3064706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descr="OPL20U25GSXzBJYl68kk8uQGfFKzs7yb1M4KJWUiLk6ZEvGF+qCIPSnY57AbBFCvTW21202251+K4lPs7H94VUqPe2XwIsfPRnrXQE//QTEXxb8/8N4CNc6FpgZahzpTjFhMzSA7T/nHJa11DE8Ng2TP3iAmRczFlmslSuUNOgUeb6yRvs0="/>
          <p:cNvCxnSpPr/>
          <p:nvPr/>
        </p:nvCxnSpPr>
        <p:spPr>
          <a:xfrm>
            <a:off x="6096000" y="535521"/>
            <a:ext cx="0" cy="6227744"/>
          </a:xfrm>
          <a:prstGeom prst="line">
            <a:avLst/>
          </a:prstGeom>
          <a:noFill/>
          <a:ln w="6350" cap="flat" cmpd="sng" algn="ctr">
            <a:solidFill>
              <a:sysClr val="windowText" lastClr="000000"/>
            </a:solidFill>
            <a:prstDash val="solid"/>
            <a:miter lim="800000"/>
          </a:ln>
          <a:effectLst/>
        </p:spPr>
      </p:cxnSp>
      <p:sp>
        <p:nvSpPr>
          <p:cNvPr id="7" name="Rectangle 6" descr="OPL20U25GSXzBJYl68kk8uQGfFKzs7yb1M4KJWUiLk6ZEvGF+qCIPSnY57AbBFCvTW21202251+K4lPs7H94VUqPe2XwIsfPRnrXQE//QTEXxb8/8N4CNc6FpgZahzpTjFhMzSA7T/nHJa11DE8Ng2TP3iAmRczFlmslSuUNOgUeb6yRvs0="/>
          <p:cNvSpPr/>
          <p:nvPr/>
        </p:nvSpPr>
        <p:spPr>
          <a:xfrm>
            <a:off x="6604293" y="4391836"/>
            <a:ext cx="5010899" cy="580993"/>
          </a:xfrm>
          <a:prstGeom prst="rect">
            <a:avLst/>
          </a:prstGeom>
        </p:spPr>
        <p:txBody>
          <a:bodyPr wrap="square">
            <a:spAutoFit/>
          </a:bodyPr>
          <a:lstStyle/>
          <a:p>
            <a:pPr marL="0" marR="0" lvl="0" indent="0" algn="just" defTabSz="914377" rtl="0" eaLnBrk="1" fontAlgn="auto" latinLnBrk="0" hangingPunct="1">
              <a:lnSpc>
                <a:spcPct val="107000"/>
              </a:lnSpc>
              <a:spcBef>
                <a:spcPts val="300"/>
              </a:spcBef>
              <a:spcAft>
                <a:spcPts val="30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TextBox 1" descr="OPL20U25GSXzBJYl68kk8uQGfFKzs7yb1M4KJWUiLk6ZEvGF+qCIPSnY57AbBFCvTW21202251+K4lPs7H94VUqPe2XwIsfPRnrXQE//QTEXxb8/8N4CNc6FpgZahzpTjFhMzSA7T/nHJa11DE8Ng2TP3iAmRczFlmslSuUNOgUeb6yRvs0="/>
          <p:cNvSpPr txBox="1"/>
          <p:nvPr/>
        </p:nvSpPr>
        <p:spPr>
          <a:xfrm>
            <a:off x="6248009" y="2940727"/>
            <a:ext cx="5723467" cy="583750"/>
          </a:xfrm>
          <a:prstGeom prst="rect">
            <a:avLst/>
          </a:prstGeom>
          <a:noFill/>
        </p:spPr>
        <p:txBody>
          <a:bodyPr wrap="square" rtlCol="0">
            <a:spAutoFit/>
          </a:bodyPr>
          <a:lstStyle/>
          <a:p>
            <a:pPr marL="0" marR="0" lvl="0" indent="0" algn="just" defTabSz="914377" rtl="0" eaLnBrk="1" fontAlgn="auto" latinLnBrk="0" hangingPunct="1">
              <a:lnSpc>
                <a:spcPct val="107000"/>
              </a:lnSpc>
              <a:spcBef>
                <a:spcPts val="300"/>
              </a:spcBef>
              <a:spcAft>
                <a:spcPts val="30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A3C90CF-1BB7-9C46-A7AB-5C9BBB0B6807}"/>
              </a:ext>
            </a:extLst>
          </p:cNvPr>
          <p:cNvSpPr txBox="1"/>
          <p:nvPr/>
        </p:nvSpPr>
        <p:spPr>
          <a:xfrm>
            <a:off x="145838" y="1786565"/>
            <a:ext cx="5671595" cy="2308324"/>
          </a:xfrm>
          <a:prstGeom prst="rect">
            <a:avLst/>
          </a:prstGeom>
          <a:noFill/>
        </p:spPr>
        <p:txBody>
          <a:bodyPr wrap="square" rtlCol="0">
            <a:spAutoFit/>
          </a:bodyPr>
          <a:lstStyle/>
          <a:p>
            <a:r>
              <a:rPr lang="en-US" sz="3600" dirty="0" err="1">
                <a:solidFill>
                  <a:prstClr val="black"/>
                </a:solidFill>
                <a:latin typeface="Times New Roman" pitchFamily="18" charset="0"/>
                <a:cs typeface="Times New Roman" pitchFamily="18" charset="0"/>
              </a:rPr>
              <a:t>Thảo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luận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nhóm</a:t>
            </a:r>
            <a:r>
              <a:rPr lang="en-US" sz="3600" dirty="0">
                <a:solidFill>
                  <a:prstClr val="black"/>
                </a:solidFill>
                <a:latin typeface="Times New Roman" pitchFamily="18" charset="0"/>
                <a:cs typeface="Times New Roman" pitchFamily="18" charset="0"/>
              </a:rPr>
              <a:t> 7 </a:t>
            </a:r>
            <a:r>
              <a:rPr lang="en-US" sz="3600" dirty="0" err="1">
                <a:solidFill>
                  <a:prstClr val="black"/>
                </a:solidFill>
                <a:latin typeface="Times New Roman" pitchFamily="18" charset="0"/>
                <a:cs typeface="Times New Roman" pitchFamily="18" charset="0"/>
              </a:rPr>
              <a:t>phút</a:t>
            </a:r>
            <a:r>
              <a:rPr lang="en-US" sz="3600" dirty="0">
                <a:solidFill>
                  <a:prstClr val="black"/>
                </a:solidFill>
                <a:latin typeface="Times New Roman" pitchFamily="18" charset="0"/>
                <a:cs typeface="Times New Roman" pitchFamily="18" charset="0"/>
              </a:rPr>
              <a:t>.</a:t>
            </a:r>
          </a:p>
          <a:p>
            <a:r>
              <a:rPr lang="en-US" sz="3600" dirty="0" err="1">
                <a:solidFill>
                  <a:prstClr val="black"/>
                </a:solidFill>
                <a:latin typeface="Times New Roman" pitchFamily="18" charset="0"/>
                <a:cs typeface="Times New Roman" pitchFamily="18" charset="0"/>
              </a:rPr>
              <a:t>Vẽ</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sơ</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đồ</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tư</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duy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tóm</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tắt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nội</a:t>
            </a:r>
            <a:r>
              <a:rPr lang="en-US" sz="3600" dirty="0">
                <a:solidFill>
                  <a:prstClr val="black"/>
                </a:solidFill>
                <a:latin typeface="Times New Roman" pitchFamily="18" charset="0"/>
                <a:cs typeface="Times New Roman" pitchFamily="18" charset="0"/>
              </a:rPr>
              <a:t> dung </a:t>
            </a:r>
            <a:r>
              <a:rPr lang="en-US" sz="3600" dirty="0" err="1">
                <a:solidFill>
                  <a:prstClr val="black"/>
                </a:solidFill>
                <a:latin typeface="Times New Roman" pitchFamily="18" charset="0"/>
                <a:cs typeface="Times New Roman" pitchFamily="18" charset="0"/>
              </a:rPr>
              <a:t>của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bài</a:t>
            </a:r>
            <a:r>
              <a:rPr lang="en-US" sz="3600" dirty="0">
                <a:solidFill>
                  <a:prstClr val="black"/>
                </a:solidFill>
                <a:latin typeface="Times New Roman" pitchFamily="18" charset="0"/>
                <a:cs typeface="Times New Roman" pitchFamily="18" charset="0"/>
              </a:rPr>
              <a:t> </a:t>
            </a:r>
          </a:p>
          <a:p>
            <a:r>
              <a:rPr lang="en-US" sz="3600" err="1">
                <a:solidFill>
                  <a:prstClr val="black"/>
                </a:solidFill>
                <a:latin typeface="Times New Roman" pitchFamily="18" charset="0"/>
                <a:cs typeface="Times New Roman" pitchFamily="18" charset="0"/>
              </a:rPr>
              <a:t>Bài</a:t>
            </a:r>
            <a:r>
              <a:rPr lang="en-US" sz="3600">
                <a:solidFill>
                  <a:prstClr val="black"/>
                </a:solidFill>
                <a:latin typeface="Times New Roman" pitchFamily="18" charset="0"/>
                <a:cs typeface="Times New Roman" pitchFamily="18" charset="0"/>
              </a:rPr>
              <a:t> 23: Alkane</a:t>
            </a:r>
            <a:endParaRPr lang="en-US" sz="3600" dirty="0">
              <a:solidFill>
                <a:prstClr val="black"/>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2D1A9810-C9E7-326F-178F-FB684FA51EF5}"/>
              </a:ext>
            </a:extLst>
          </p:cNvPr>
          <p:cNvSpPr/>
          <p:nvPr/>
        </p:nvSpPr>
        <p:spPr>
          <a:xfrm>
            <a:off x="6374568" y="1017903"/>
            <a:ext cx="5367183" cy="4955203"/>
          </a:xfrm>
          <a:prstGeom prst="rect">
            <a:avLst/>
          </a:prstGeom>
        </p:spPr>
        <p:txBody>
          <a:bodyPr wrap="square">
            <a:spAutoFit/>
          </a:bodyPr>
          <a:lstStyle/>
          <a:p>
            <a:pPr lvl="0" algn="ctr"/>
            <a:r>
              <a:rPr lang="en-US" sz="3600" b="1" dirty="0" err="1">
                <a:solidFill>
                  <a:prstClr val="black"/>
                </a:solidFill>
                <a:latin typeface="Times New Roman" pitchFamily="18" charset="0"/>
                <a:cs typeface="Times New Roman" pitchFamily="18" charset="0"/>
              </a:rPr>
              <a:t>Thang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điểm</a:t>
            </a:r>
            <a:endParaRPr lang="en-US" sz="3600" b="1" dirty="0">
              <a:solidFill>
                <a:prstClr val="black"/>
              </a:solidFill>
              <a:latin typeface="Times New Roman" pitchFamily="18" charset="0"/>
              <a:cs typeface="Times New Roman" pitchFamily="18" charset="0"/>
            </a:endParaRPr>
          </a:p>
          <a:p>
            <a:pPr lvl="0"/>
            <a:r>
              <a:rPr lang="en-US" sz="2800" b="1" dirty="0" err="1">
                <a:solidFill>
                  <a:srgbClr val="0070C0"/>
                </a:solidFill>
                <a:latin typeface="Times New Roman" pitchFamily="18" charset="0"/>
                <a:cs typeface="Times New Roman" pitchFamily="18" charset="0"/>
              </a:rPr>
              <a:t>Đủ</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nội</a:t>
            </a:r>
            <a:r>
              <a:rPr lang="en-US" sz="2800" b="1" dirty="0">
                <a:solidFill>
                  <a:srgbClr val="0070C0"/>
                </a:solidFill>
                <a:latin typeface="Times New Roman" pitchFamily="18" charset="0"/>
                <a:cs typeface="Times New Roman" pitchFamily="18" charset="0"/>
              </a:rPr>
              <a:t> dung : 3 đ</a:t>
            </a: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Khái niệm: - Hydrocarbon</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 Alkane</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 Cấu tạo phân tử và danh pháp của alkane</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Phản ứng cháy của alkane</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Ứng dụng làm nhiên liệu của alkane</a:t>
            </a:r>
            <a:endParaRPr lang="en-US" sz="2800">
              <a:solidFill>
                <a:prstClr val="black"/>
              </a:solidFill>
              <a:latin typeface="Times New Roman" pitchFamily="18" charset="0"/>
              <a:cs typeface="Times New Roman" pitchFamily="18" charset="0"/>
            </a:endParaRPr>
          </a:p>
          <a:p>
            <a:r>
              <a:rPr lang="en-US" sz="2800" b="1">
                <a:solidFill>
                  <a:srgbClr val="0070C0"/>
                </a:solidFill>
                <a:latin typeface="Times New Roman" pitchFamily="18" charset="0"/>
                <a:cs typeface="Times New Roman" pitchFamily="18" charset="0"/>
              </a:rPr>
              <a:t>Đúng </a:t>
            </a:r>
            <a:r>
              <a:rPr lang="en-US" sz="2800" b="1" dirty="0">
                <a:solidFill>
                  <a:srgbClr val="0070C0"/>
                </a:solidFill>
                <a:latin typeface="Times New Roman" pitchFamily="18" charset="0"/>
                <a:cs typeface="Times New Roman" pitchFamily="18" charset="0"/>
              </a:rPr>
              <a:t>: 3đ</a:t>
            </a:r>
          </a:p>
          <a:p>
            <a:r>
              <a:rPr lang="en-US" sz="2800" b="1" dirty="0" err="1">
                <a:solidFill>
                  <a:srgbClr val="0070C0"/>
                </a:solidFill>
                <a:latin typeface="Times New Roman" pitchFamily="18" charset="0"/>
                <a:cs typeface="Times New Roman" pitchFamily="18" charset="0"/>
              </a:rPr>
              <a:t>Khoa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4đ</a:t>
            </a:r>
          </a:p>
        </p:txBody>
      </p:sp>
    </p:spTree>
    <p:extLst>
      <p:ext uri="{BB962C8B-B14F-4D97-AF65-F5344CB8AC3E}">
        <p14:creationId xmlns:p14="http://schemas.microsoft.com/office/powerpoint/2010/main" val="416527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colored text&#10;&#10;Description automatically generated with medium confidence">
            <a:extLst>
              <a:ext uri="{FF2B5EF4-FFF2-40B4-BE49-F238E27FC236}">
                <a16:creationId xmlns:a16="http://schemas.microsoft.com/office/drawing/2014/main" id="{72BD204A-36BC-48BD-919F-10DB577ED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69" y="104172"/>
            <a:ext cx="12164992" cy="6753828"/>
          </a:xfrm>
          <a:prstGeom prst="rect">
            <a:avLst/>
          </a:prstGeom>
        </p:spPr>
      </p:pic>
    </p:spTree>
    <p:extLst>
      <p:ext uri="{BB962C8B-B14F-4D97-AF65-F5344CB8AC3E}">
        <p14:creationId xmlns:p14="http://schemas.microsoft.com/office/powerpoint/2010/main" val="14208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117600" y="1041400"/>
            <a:ext cx="42926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791200" y="2581999"/>
            <a:ext cx="5994400" cy="748988"/>
          </a:xfrm>
          <a:prstGeom prst="rect">
            <a:avLst/>
          </a:prstGeom>
          <a:noFill/>
        </p:spPr>
        <p:txBody>
          <a:bodyPr wrap="square">
            <a:spAutoFit/>
          </a:bodyPr>
          <a:lstStyle/>
          <a:p>
            <a:r>
              <a:rPr lang="en-US" sz="4267" b="1" dirty="0">
                <a:solidFill>
                  <a:srgbClr val="FF0000"/>
                </a:solidFill>
                <a:latin typeface="Times New Roman" panose="02020603050405020304" pitchFamily="18" charset="0"/>
              </a:rPr>
              <a:t>VẬN DỤNG</a:t>
            </a:r>
            <a:endParaRPr lang="en-US" sz="4267" dirty="0">
              <a:solidFill>
                <a:prstClr val="black"/>
              </a:solidFill>
            </a:endParaRPr>
          </a:p>
        </p:txBody>
      </p:sp>
      <p:pic>
        <p:nvPicPr>
          <p:cNvPr id="4" name="Hình ảnh 3"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A667EB62-86C3-4EF0-AA26-81461A6A5A6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05633" y="3568116"/>
            <a:ext cx="3093627" cy="2979963"/>
          </a:xfrm>
          <a:prstGeom prst="rect">
            <a:avLst/>
          </a:prstGeom>
        </p:spPr>
      </p:pic>
    </p:spTree>
    <p:extLst>
      <p:ext uri="{BB962C8B-B14F-4D97-AF65-F5344CB8AC3E}">
        <p14:creationId xmlns:p14="http://schemas.microsoft.com/office/powerpoint/2010/main" val="3432124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descr="OPL20U25GSXzBJYl68kk8uQGfFKzs7yb1M4KJWUiLk6ZEvGF+qCIPSnY57AbBFCvTW21202251+K4lPs7H94VUqPe2XwIsfPRnrXQE//QTEXxb8/8N4CNc6FpgZahzpTjFhMzSA7T/nHJa11DE8Ng2TP3iAmRczFlmslSuUNOgUeb6yRvs0="/>
          <p:cNvSpPr/>
          <p:nvPr/>
        </p:nvSpPr>
        <p:spPr>
          <a:xfrm>
            <a:off x="0" y="763930"/>
            <a:ext cx="11480800" cy="5169018"/>
          </a:xfrm>
          <a:prstGeom prst="wedgeEllipseCallout">
            <a:avLst>
              <a:gd name="adj1" fmla="val -38490"/>
              <a:gd name="adj2" fmla="val 53142"/>
            </a:avLst>
          </a:prstGeom>
          <a:solidFill>
            <a:srgbClr val="FFFF00"/>
          </a:solidFill>
          <a:ln w="12700" cap="flat" cmpd="sng" algn="ctr">
            <a:solidFill>
              <a:srgbClr val="5B9BD5">
                <a:shade val="50000"/>
              </a:srgbClr>
            </a:solidFill>
            <a:prstDash val="solid"/>
            <a:miter lim="800000"/>
          </a:ln>
          <a:effectLst/>
        </p:spPr>
        <p:txBody>
          <a:bodyPr rtlCol="0" anchor="ctr"/>
          <a:lstStyle/>
          <a:p>
            <a:pPr algn="just">
              <a:lnSpc>
                <a:spcPct val="115000"/>
              </a:lnSpc>
              <a:spcAft>
                <a:spcPts val="800"/>
              </a:spcAft>
            </a:pP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en-US" sz="4000">
                <a:latin typeface="Times New Roman" panose="02020603050405020304" pitchFamily="18" charset="0"/>
                <a:ea typeface="Times New Roman" panose="02020603050405020304" pitchFamily="18" charset="0"/>
                <a:cs typeface="Times New Roman" panose="02020603050405020304" pitchFamily="18" charset="0"/>
              </a:rPr>
              <a:t>Tìm </a:t>
            </a:r>
            <a:r>
              <a:rPr lang="en-US" sz="4000">
                <a:solidFill>
                  <a:srgbClr val="00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hiểu một số biện pháp hạn chế ô nhiễm môi trường do các phương tiện giao thông gây ra.</a:t>
            </a:r>
            <a:r>
              <a:rPr lang="en-US" sz="400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vi-VN" sz="320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Đề xuất cách xử lí tình huống bị rò rỉ khí ga khi sử dụng bếp ga để đun nấu.</a:t>
            </a:r>
            <a:endParaRPr lang="vi-VN" sz="3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189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1202251+K4lPs7H94VUqPe2XwIsfPRnrXQE//QTEXxb8/8N4CNc6FpgZahzpTjFhMzSA7T/nHJa11DE8Ng2TP3iAmRczFlmslSuUNOgUeb6yRvs0=">
            <a:extLst>
              <a:ext uri="{FF2B5EF4-FFF2-40B4-BE49-F238E27FC236}">
                <a16:creationId xmlns:a16="http://schemas.microsoft.com/office/drawing/2014/main" id="{BBF7DBD2-01C8-D248-25E5-F4DCE195CEB0}"/>
              </a:ext>
            </a:extLst>
          </p:cNvPr>
          <p:cNvSpPr/>
          <p:nvPr/>
        </p:nvSpPr>
        <p:spPr>
          <a:xfrm>
            <a:off x="426439" y="850707"/>
            <a:ext cx="10534787" cy="4212628"/>
          </a:xfrm>
          <a:prstGeom prst="rect">
            <a:avLst/>
          </a:prstGeom>
        </p:spPr>
        <p:txBody>
          <a:bodyPr wrap="square">
            <a:spAutoFit/>
          </a:bodyPr>
          <a:lstStyle/>
          <a:p>
            <a:pPr algn="just" defTabSz="685800">
              <a:lnSpc>
                <a:spcPct val="107000"/>
              </a:lnSpc>
            </a:pP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nhóm</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hãy</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tìm</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tìm ra các biện pháp hạn chế ô nhiễm môi trường do các phương tiện giao thông gây ra .</a:t>
            </a:r>
          </a:p>
          <a:p>
            <a:pPr algn="just" defTabSz="685800">
              <a:lnSpc>
                <a:spcPct val="107000"/>
              </a:lnSpc>
            </a:pPr>
            <a:r>
              <a:rPr 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Đề xuất cách xử lí tình huống bị rò rỉ khí gas khi sử dụng bếp gas để đun nấu.</a:t>
            </a:r>
          </a:p>
          <a:p>
            <a:pPr algn="just" defTabSz="685800">
              <a:lnSpc>
                <a:spcPct val="107000"/>
              </a:lnSpc>
            </a:pPr>
            <a:r>
              <a:rPr 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đó</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đóng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gói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gửi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GV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chấm</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lấy</a:t>
            </a:r>
            <a:r>
              <a:rPr 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điểm</a:t>
            </a:r>
          </a:p>
          <a:p>
            <a:pPr algn="just" defTabSz="685800">
              <a:lnSpc>
                <a:spcPct val="107000"/>
              </a:lnSpc>
            </a:pPr>
            <a:r>
              <a:rPr 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Nộp</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cuối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tới</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prstClr val="black"/>
              </a:solidFill>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089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EB01A6D4-15D4-4ECB-BFA1-65A15AE44E26}"/>
              </a:ext>
            </a:extLst>
          </p:cNvPr>
          <p:cNvSpPr txBox="1">
            <a:spLocks noChangeArrowheads="1"/>
          </p:cNvSpPr>
          <p:nvPr/>
        </p:nvSpPr>
        <p:spPr bwMode="auto">
          <a:xfrm>
            <a:off x="2559184" y="965186"/>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457200">
              <a:spcBef>
                <a:spcPct val="0"/>
              </a:spcBef>
              <a:buFontTx/>
              <a:buNone/>
              <a:defRPr/>
            </a:pPr>
            <a:r>
              <a:rPr lang="en-US" altLang="en-US" b="1" dirty="0" err="1">
                <a:solidFill>
                  <a:srgbClr val="006600"/>
                </a:solidFill>
                <a:latin typeface="Times New Roman" panose="02020603050405020304" pitchFamily="18" charset="0"/>
                <a:cs typeface="Times New Roman" panose="02020603050405020304" pitchFamily="18" charset="0"/>
              </a:rPr>
              <a:t>NHIỆM</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VỤ</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VỀ</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NHÀ</a:t>
            </a:r>
            <a:endParaRPr lang="en-US" altLang="en-US" b="1" dirty="0">
              <a:solidFill>
                <a:srgbClr val="006600"/>
              </a:solidFill>
              <a:latin typeface="Times New Roman" panose="02020603050405020304" pitchFamily="18" charset="0"/>
              <a:cs typeface="Times New Roman" panose="02020603050405020304" pitchFamily="18" charset="0"/>
            </a:endParaRPr>
          </a:p>
        </p:txBody>
      </p:sp>
      <p:sp>
        <p:nvSpPr>
          <p:cNvPr id="3" name="Rectangle 2" descr="OPL20U25GSXzBJYl68kk8uQGfFKzs7yb1M4KJWUiLk6ZEvGF+qCIPSnY57AbBFCvTW2023.17.6+K4lPs7H94VUqPe2XwIsfPRnrXQE//QTEXxb8/8N4CNc6FpgZahzpTjFhMzSA7T/nHJa11DE8Ng2TP3iAmRczFlmslSuUNOgUeb6yRvs0="/>
          <p:cNvSpPr/>
          <p:nvPr/>
        </p:nvSpPr>
        <p:spPr>
          <a:xfrm>
            <a:off x="1687133" y="1761944"/>
            <a:ext cx="9131121" cy="1952522"/>
          </a:xfrm>
          <a:prstGeom prst="rect">
            <a:avLst/>
          </a:prstGeom>
        </p:spPr>
        <p:txBody>
          <a:bodyPr wrap="square">
            <a:spAutoFit/>
          </a:bodyPr>
          <a:lstStyle/>
          <a:p>
            <a:pPr algn="just">
              <a:lnSpc>
                <a:spcPct val="115000"/>
              </a:lnSpc>
              <a:spcAft>
                <a:spcPts val="0"/>
              </a:spcAft>
            </a:pPr>
            <a:r>
              <a:rPr lang="en-US" sz="3600">
                <a:latin typeface="Times New Roman" panose="02020603050405020304" pitchFamily="18" charset="0"/>
                <a:ea typeface="Calibri" panose="020F0502020204030204" pitchFamily="34" charset="0"/>
              </a:rPr>
              <a:t>- Vẽ </a:t>
            </a:r>
            <a:r>
              <a:rPr lang="en-US" sz="3600" dirty="0" err="1">
                <a:latin typeface="Times New Roman" panose="02020603050405020304" pitchFamily="18" charset="0"/>
                <a:ea typeface="Calibri" panose="020F0502020204030204" pitchFamily="34" charset="0"/>
              </a:rPr>
              <a:t>sơ</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tư</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duy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về</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nội</a:t>
            </a:r>
            <a:r>
              <a:rPr lang="en-US" sz="3600" dirty="0">
                <a:latin typeface="Times New Roman" panose="02020603050405020304" pitchFamily="18" charset="0"/>
                <a:ea typeface="Calibri" panose="020F0502020204030204" pitchFamily="34" charset="0"/>
              </a:rPr>
              <a:t> dung </a:t>
            </a:r>
            <a:r>
              <a:rPr lang="en-US" sz="3600" dirty="0" err="1">
                <a:latin typeface="Times New Roman" panose="02020603050405020304" pitchFamily="18" charset="0"/>
                <a:ea typeface="Calibri" panose="020F0502020204030204" pitchFamily="34" charset="0"/>
              </a:rPr>
              <a:t>chính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đã</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học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trong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bài</a:t>
            </a:r>
            <a:r>
              <a:rPr lang="en-US" sz="3600" dirty="0">
                <a:latin typeface="Times New Roman" panose="02020603050405020304" pitchFamily="18" charset="0"/>
                <a:ea typeface="Calibri" panose="020F0502020204030204" pitchFamily="34" charset="0"/>
              </a:rPr>
              <a:t>.</a:t>
            </a:r>
          </a:p>
          <a:p>
            <a:pPr algn="just">
              <a:lnSpc>
                <a:spcPct val="115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Hoàn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thiện</a:t>
            </a:r>
            <a:r>
              <a:rPr lang="en-US" sz="3600" dirty="0">
                <a:latin typeface="Times New Roman" panose="02020603050405020304" pitchFamily="18" charset="0"/>
                <a:ea typeface="Calibri" panose="020F0502020204030204" pitchFamily="34" charset="0"/>
              </a:rPr>
              <a:t> </a:t>
            </a:r>
            <a:r>
              <a:rPr lang="en-US" sz="3600" err="1">
                <a:latin typeface="Times New Roman" panose="02020603050405020304" pitchFamily="18" charset="0"/>
                <a:ea typeface="Calibri" panose="020F0502020204030204" pitchFamily="34" charset="0"/>
              </a:rPr>
              <a:t>các</a:t>
            </a:r>
            <a:r>
              <a:rPr lang="en-US" sz="3600">
                <a:latin typeface="Times New Roman" panose="02020603050405020304" pitchFamily="18" charset="0"/>
                <a:ea typeface="Calibri" panose="020F0502020204030204" pitchFamily="34" charset="0"/>
              </a:rPr>
              <a:t> yêu cầu </a:t>
            </a:r>
            <a:r>
              <a:rPr lang="en-US" sz="3600" dirty="0" err="1">
                <a:latin typeface="Times New Roman" panose="02020603050405020304" pitchFamily="18" charset="0"/>
                <a:ea typeface="Calibri" panose="020F0502020204030204" pitchFamily="34" charset="0"/>
              </a:rPr>
              <a:t>phần</a:t>
            </a:r>
            <a:r>
              <a:rPr lang="en-US" sz="3600" dirty="0">
                <a:latin typeface="Times New Roman" panose="02020603050405020304" pitchFamily="18" charset="0"/>
                <a:ea typeface="Calibri" panose="020F0502020204030204" pitchFamily="34" charset="0"/>
              </a:rPr>
              <a:t> </a:t>
            </a:r>
            <a:r>
              <a:rPr lang="en-US" sz="3600" err="1">
                <a:latin typeface="Times New Roman" panose="02020603050405020304" pitchFamily="18" charset="0"/>
                <a:ea typeface="Calibri" panose="020F0502020204030204" pitchFamily="34" charset="0"/>
              </a:rPr>
              <a:t>vận</a:t>
            </a:r>
            <a:r>
              <a:rPr lang="en-US" sz="3600">
                <a:latin typeface="Times New Roman" panose="02020603050405020304" pitchFamily="18" charset="0"/>
                <a:ea typeface="Calibri" panose="020F0502020204030204" pitchFamily="34" charset="0"/>
              </a:rPr>
              <a:t> dụng</a:t>
            </a:r>
            <a:endParaRPr lang="en-US" sz="3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29005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324600" y="2541658"/>
            <a:ext cx="4495800" cy="830997"/>
          </a:xfrm>
          <a:prstGeom prst="rect">
            <a:avLst/>
          </a:prstGeom>
          <a:solidFill>
            <a:srgbClr val="FFFF00"/>
          </a:solidFill>
        </p:spPr>
        <p:txBody>
          <a:bodyPr wrap="square">
            <a:spAutoFit/>
          </a:bodyPr>
          <a:lstStyle/>
          <a:p>
            <a:r>
              <a:rPr lang="en-US" sz="4800" b="1" dirty="0">
                <a:solidFill>
                  <a:srgbClr val="FF0000"/>
                </a:solidFill>
                <a:latin typeface="Times New Roman" panose="02020603050405020304" pitchFamily="18" charset="0"/>
              </a:rPr>
              <a:t>MỞ ĐẦU</a:t>
            </a:r>
            <a:endParaRPr lang="en-US" sz="4800" dirty="0">
              <a:solidFill>
                <a:prstClr val="black"/>
              </a:solidFill>
            </a:endParaRPr>
          </a:p>
        </p:txBody>
      </p:sp>
      <p:pic>
        <p:nvPicPr>
          <p:cNvPr id="6" name="Hình ảnh 5"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273091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6689" y="3429000"/>
            <a:ext cx="10999164" cy="2844881"/>
          </a:xfrm>
          <a:prstGeom prst="rect">
            <a:avLst/>
          </a:prstGeom>
          <a:noFill/>
        </p:spPr>
        <p:txBody>
          <a:bodyPr wrap="square" rtlCol="0">
            <a:spAutoFit/>
          </a:bodyPr>
          <a:lstStyle/>
          <a:p>
            <a:pPr defTabSz="1219170"/>
            <a:r>
              <a:rPr lang="en-US" sz="2800">
                <a:solidFill>
                  <a:srgbClr val="000000"/>
                </a:solidFill>
                <a:latin typeface="Times New Roman" panose="02020603050405020304" pitchFamily="18" charset="0"/>
                <a:cs typeface="Times New Roman" panose="02020603050405020304" pitchFamily="18" charset="0"/>
              </a:rPr>
              <a:t>1/</a:t>
            </a:r>
            <a:r>
              <a:rPr lang="vi-VN" sz="2800">
                <a:solidFill>
                  <a:srgbClr val="000000"/>
                </a:solidFill>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ea typeface="Calibri" panose="020F0502020204030204" pitchFamily="34" charset="0"/>
                <a:cs typeface="Times New Roman" panose="02020603050405020304" pitchFamily="18" charset="0"/>
              </a:rPr>
              <a:t>LNG </a:t>
            </a:r>
            <a:r>
              <a:rPr lang="vi-VN" sz="2800">
                <a:latin typeface="Times New Roman" panose="02020603050405020304" pitchFamily="18" charset="0"/>
                <a:ea typeface="Calibri" panose="020F0502020204030204" pitchFamily="34" charset="0"/>
                <a:cs typeface="Times New Roman" panose="02020603050405020304" pitchFamily="18" charset="0"/>
              </a:rPr>
              <a:t>là gì</a:t>
            </a:r>
            <a:r>
              <a:rPr lang="en-US" sz="280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latin typeface="Times New Roman" panose="02020603050405020304" pitchFamily="18" charset="0"/>
              <a:cs typeface="Times New Roman" panose="02020603050405020304" pitchFamily="18" charset="0"/>
            </a:endParaRPr>
          </a:p>
          <a:p>
            <a:pPr defTabSz="1219170"/>
            <a:r>
              <a:rPr lang="en-US" sz="2800">
                <a:solidFill>
                  <a:srgbClr val="000000"/>
                </a:solidFill>
                <a:latin typeface="Times New Roman" panose="02020603050405020304" pitchFamily="18" charset="0"/>
                <a:cs typeface="Times New Roman" panose="02020603050405020304" pitchFamily="18" charset="0"/>
              </a:rPr>
              <a:t>……………………………………………………</a:t>
            </a:r>
          </a:p>
          <a:p>
            <a:pPr defTabSz="1219170"/>
            <a:r>
              <a:rPr lang="en-US" sz="2800">
                <a:solidFill>
                  <a:srgbClr val="000000"/>
                </a:solidFill>
                <a:latin typeface="Times New Roman" panose="02020603050405020304" pitchFamily="18" charset="0"/>
                <a:cs typeface="Times New Roman" panose="02020603050405020304" pitchFamily="18" charset="0"/>
              </a:rPr>
              <a:t>2/ </a:t>
            </a:r>
            <a:r>
              <a:rPr lang="vi-VN" sz="2800">
                <a:latin typeface="Times New Roman" panose="02020603050405020304" pitchFamily="18" charset="0"/>
                <a:ea typeface="Calibri" panose="020F0502020204030204" pitchFamily="34" charset="0"/>
                <a:cs typeface="Times New Roman" panose="02020603050405020304" pitchFamily="18" charset="0"/>
              </a:rPr>
              <a:t>Khí thiên nhiên hóa lỏng có thành phần chính là chất nào</a:t>
            </a:r>
            <a:r>
              <a:rPr lang="en-US" sz="2800">
                <a:solidFill>
                  <a:srgbClr val="000000"/>
                </a:solidFill>
                <a:latin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cs typeface="Times New Roman" panose="02020603050405020304" pitchFamily="18" charset="0"/>
            </a:endParaRPr>
          </a:p>
          <a:p>
            <a:pPr defTabSz="1219170"/>
            <a:r>
              <a:rPr lang="en-US" sz="2800">
                <a:solidFill>
                  <a:srgbClr val="000000"/>
                </a:solidFill>
                <a:latin typeface="Times New Roman" panose="02020603050405020304" pitchFamily="18" charset="0"/>
                <a:cs typeface="Times New Roman" panose="02020603050405020304" pitchFamily="18" charset="0"/>
              </a:rPr>
              <a:t>……………………………………………………………………………</a:t>
            </a:r>
          </a:p>
          <a:p>
            <a:pPr algn="just">
              <a:lnSpc>
                <a:spcPct val="115000"/>
              </a:lnSpc>
              <a:spcAft>
                <a:spcPts val="800"/>
              </a:spcAft>
            </a:pPr>
            <a:r>
              <a:rPr lang="en-US" sz="2800">
                <a:solidFill>
                  <a:srgbClr val="000000"/>
                </a:solidFill>
                <a:latin typeface="Times New Roman" panose="02020603050405020304" pitchFamily="18" charset="0"/>
                <a:cs typeface="Times New Roman" panose="02020603050405020304" pitchFamily="18" charset="0"/>
              </a:rPr>
              <a:t>3/ </a:t>
            </a:r>
            <a:r>
              <a:rPr lang="vi-VN" sz="2800">
                <a:latin typeface="Times New Roman" panose="02020603050405020304" pitchFamily="18" charset="0"/>
                <a:ea typeface="Calibri" panose="020F0502020204030204" pitchFamily="34" charset="0"/>
                <a:cs typeface="Times New Roman" panose="02020603050405020304" pitchFamily="18" charset="0"/>
              </a:rPr>
              <a:t>Ứng dụng chủ yếu của khí thiên nhiên hóa lỏng?</a:t>
            </a:r>
          </a:p>
          <a:p>
            <a:r>
              <a:rPr lang="vi-VN" sz="2800">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76147" y="3839337"/>
            <a:ext cx="7037407" cy="523220"/>
          </a:xfrm>
          <a:prstGeom prst="rect">
            <a:avLst/>
          </a:prstGeom>
          <a:noFill/>
        </p:spPr>
        <p:txBody>
          <a:bodyPr wrap="square" rtlCol="0">
            <a:spAutoFit/>
          </a:bodyPr>
          <a:lstStyle/>
          <a:p>
            <a:pPr defTabSz="1219170"/>
            <a:r>
              <a:rPr lang="vi-VN" sz="2800" b="1">
                <a:latin typeface="Times New Roman" panose="02020603050405020304" pitchFamily="18" charset="0"/>
                <a:ea typeface="Calibri" panose="020F0502020204030204" pitchFamily="34" charset="0"/>
                <a:cs typeface="Times New Roman" panose="02020603050405020304" pitchFamily="18" charset="0"/>
              </a:rPr>
              <a:t>LNG </a:t>
            </a:r>
            <a:r>
              <a:rPr lang="vi-VN" sz="2800">
                <a:latin typeface="Times New Roman" panose="02020603050405020304" pitchFamily="18" charset="0"/>
                <a:ea typeface="Calibri" panose="020F0502020204030204" pitchFamily="34" charset="0"/>
                <a:cs typeface="Times New Roman" panose="02020603050405020304" pitchFamily="18" charset="0"/>
              </a:rPr>
              <a:t>là khí thiên nhiên hóa lỏng</a:t>
            </a:r>
            <a:r>
              <a:rPr lang="en-US" sz="2800">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38491" y="4696783"/>
            <a:ext cx="5868365" cy="548099"/>
          </a:xfrm>
          <a:prstGeom prst="rect">
            <a:avLst/>
          </a:prstGeom>
          <a:noFill/>
        </p:spPr>
        <p:txBody>
          <a:bodyPr wrap="square" rtlCol="0">
            <a:spAutoFit/>
          </a:bodyPr>
          <a:lstStyle/>
          <a:p>
            <a:pPr algn="just">
              <a:lnSpc>
                <a:spcPct val="115000"/>
              </a:lnSpc>
              <a:spcAft>
                <a:spcPts val="800"/>
              </a:spcAft>
            </a:pPr>
            <a:r>
              <a:rPr lang="vi-VN" sz="2800" b="1">
                <a:latin typeface="Times New Roman" panose="02020603050405020304" pitchFamily="18" charset="0"/>
                <a:ea typeface="Calibri" panose="020F0502020204030204" pitchFamily="34" charset="0"/>
                <a:cs typeface="Times New Roman" panose="02020603050405020304" pitchFamily="18" charset="0"/>
              </a:rPr>
              <a:t>Khí methane chiếm 94,3 %</a:t>
            </a:r>
            <a:endParaRPr lang="vi-VN"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Khí thiên nhiên hóa lỏng - LNG là gì- Quy trình sản xuất, phân phối LNG">
            <a:hlinkClick r:id="" action="ppaction://media"/>
            <a:extLst>
              <a:ext uri="{FF2B5EF4-FFF2-40B4-BE49-F238E27FC236}">
                <a16:creationId xmlns:a16="http://schemas.microsoft.com/office/drawing/2014/main" id="{5716631D-EBC7-E56F-E220-2093188E39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6284" y="98425"/>
            <a:ext cx="8924081" cy="3330575"/>
          </a:xfrm>
          <a:prstGeom prst="rect">
            <a:avLst/>
          </a:prstGeom>
        </p:spPr>
      </p:pic>
      <p:sp>
        <p:nvSpPr>
          <p:cNvPr id="7" name="TextBox 6">
            <a:extLst>
              <a:ext uri="{FF2B5EF4-FFF2-40B4-BE49-F238E27FC236}">
                <a16:creationId xmlns:a16="http://schemas.microsoft.com/office/drawing/2014/main" id="{941B4C97-9455-1346-FF5A-80A5F4393B2A}"/>
              </a:ext>
            </a:extLst>
          </p:cNvPr>
          <p:cNvSpPr txBox="1"/>
          <p:nvPr/>
        </p:nvSpPr>
        <p:spPr>
          <a:xfrm>
            <a:off x="776147" y="5690227"/>
            <a:ext cx="9073909" cy="523220"/>
          </a:xfrm>
          <a:prstGeom prst="rect">
            <a:avLst/>
          </a:prstGeom>
          <a:noFill/>
        </p:spPr>
        <p:txBody>
          <a:bodyPr wrap="square" rtlCol="0">
            <a:spAutoFit/>
          </a:bodyPr>
          <a:lstStyle/>
          <a:p>
            <a:r>
              <a:rPr lang="vi-VN" sz="2800" b="1">
                <a:effectLst/>
                <a:latin typeface="Times New Roman" panose="02020603050405020304" pitchFamily="18" charset="0"/>
                <a:ea typeface="Calibri" panose="020F0502020204030204" pitchFamily="34" charset="0"/>
                <a:cs typeface="Times New Roman" panose="02020603050405020304" pitchFamily="18" charset="0"/>
              </a:rPr>
              <a:t>Làm nhiên liệu trong đời sống và công nghiệp</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22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3299"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A28398A3-8353-4455-B0C7-A62F8ACDE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24B4B9A3-C79B-486E-A2EA-636A60FCB61D}"/>
              </a:ext>
            </a:extLst>
          </p:cNvPr>
          <p:cNvSpPr>
            <a:spLocks noChangeArrowheads="1"/>
          </p:cNvSpPr>
          <p:nvPr/>
        </p:nvSpPr>
        <p:spPr bwMode="auto">
          <a:xfrm>
            <a:off x="1416050" y="1448270"/>
            <a:ext cx="9359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gn="ctr" fontAlgn="base">
              <a:lnSpc>
                <a:spcPct val="100000"/>
              </a:lnSpc>
              <a:spcBef>
                <a:spcPct val="0"/>
              </a:spcBef>
              <a:spcAft>
                <a:spcPct val="0"/>
              </a:spcAft>
              <a:buFontTx/>
              <a:buNone/>
            </a:pPr>
            <a:r>
              <a:rPr lang="en-US" altLang="en-US" sz="5400" b="1" err="1">
                <a:solidFill>
                  <a:prstClr val="black"/>
                </a:solidFill>
                <a:latin typeface="Times New Roman" panose="02020603050405020304" pitchFamily="18" charset="0"/>
                <a:ea typeface="SimSun" panose="02010600030101010101" pitchFamily="2" charset="-122"/>
                <a:sym typeface="Times New Roman" panose="02020603050405020304" pitchFamily="18" charset="0"/>
              </a:rPr>
              <a:t>Bài</a:t>
            </a:r>
            <a:r>
              <a:rPr lang="en-US" altLang="en-US" sz="5400" b="1">
                <a:solidFill>
                  <a:prstClr val="black"/>
                </a:solidFill>
                <a:latin typeface="Times New Roman" panose="02020603050405020304" pitchFamily="18" charset="0"/>
                <a:ea typeface="SimSun" panose="02010600030101010101" pitchFamily="2" charset="-122"/>
                <a:sym typeface="Times New Roman" panose="02020603050405020304" pitchFamily="18" charset="0"/>
              </a:rPr>
              <a:t> </a:t>
            </a:r>
            <a:r>
              <a:rPr lang="vi-VN" altLang="en-US" sz="5400" b="1">
                <a:solidFill>
                  <a:prstClr val="black"/>
                </a:solidFill>
                <a:latin typeface="Times New Roman" panose="02020603050405020304" pitchFamily="18" charset="0"/>
                <a:ea typeface="SimSun" panose="02010600030101010101" pitchFamily="2" charset="-122"/>
                <a:sym typeface="Times New Roman" panose="02020603050405020304" pitchFamily="18" charset="0"/>
              </a:rPr>
              <a:t>23 </a:t>
            </a:r>
            <a:r>
              <a:rPr lang="vi-VN" altLang="en-US" sz="5400" b="1" dirty="0">
                <a:solidFill>
                  <a:prstClr val="black"/>
                </a:solidFill>
                <a:latin typeface="Times New Roman" panose="02020603050405020304" pitchFamily="18" charset="0"/>
                <a:ea typeface="SimSun" panose="02010600030101010101" pitchFamily="2" charset="-122"/>
                <a:sym typeface="Times New Roman" panose="02020603050405020304" pitchFamily="18" charset="0"/>
              </a:rPr>
              <a:t>– </a:t>
            </a:r>
            <a:r>
              <a:rPr lang="vi-VN" altLang="en-US" sz="5400" b="1">
                <a:solidFill>
                  <a:prstClr val="black"/>
                </a:solidFill>
                <a:latin typeface="Times New Roman" panose="02020603050405020304" pitchFamily="18" charset="0"/>
                <a:ea typeface="SimSun" panose="02010600030101010101" pitchFamily="2" charset="-122"/>
                <a:sym typeface="Times New Roman" panose="02020603050405020304" pitchFamily="18" charset="0"/>
              </a:rPr>
              <a:t>Tiết :</a:t>
            </a:r>
            <a:r>
              <a:rPr lang="en-US" altLang="en-US" sz="5400" b="1">
                <a:solidFill>
                  <a:prstClr val="black"/>
                </a:solidFill>
                <a:latin typeface="Times New Roman" panose="02020603050405020304" pitchFamily="18" charset="0"/>
                <a:ea typeface="SimSun" panose="02010600030101010101" pitchFamily="2" charset="-122"/>
                <a:sym typeface="Times New Roman" panose="02020603050405020304" pitchFamily="18" charset="0"/>
              </a:rPr>
              <a:t> ALKANE</a:t>
            </a:r>
            <a:endParaRPr lang="en-US" altLang="en-US" sz="1800" dirty="0">
              <a:solidFill>
                <a:prstClr val="black"/>
              </a:solidFill>
              <a:latin typeface="Arial" panose="020B0604020202020204" pitchFamily="34" charset="0"/>
              <a:ea typeface="SimSun" panose="02010600030101010101" pitchFamily="2" charset="-122"/>
              <a:sym typeface="Calibri" panose="020F0502020204030204" pitchFamily="34" charset="0"/>
            </a:endParaRPr>
          </a:p>
        </p:txBody>
      </p:sp>
    </p:spTree>
    <p:extLst>
      <p:ext uri="{BB962C8B-B14F-4D97-AF65-F5344CB8AC3E}">
        <p14:creationId xmlns:p14="http://schemas.microsoft.com/office/powerpoint/2010/main" val="1308857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rAng="0" ptsTypes="">
                                      <p:cBhvr>
                                        <p:cTn id="6" dur="2000" fill="hold"/>
                                        <p:tgtEl>
                                          <p:spTgt spid="5123"/>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ldLvl="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51"/>
            <a:ext cx="6237515" cy="830997"/>
          </a:xfrm>
          <a:prstGeom prst="rect">
            <a:avLst/>
          </a:prstGeom>
          <a:noFill/>
        </p:spPr>
        <p:txBody>
          <a:bodyPr wrap="square">
            <a:spAutoFit/>
          </a:bodyPr>
          <a:lstStyle/>
          <a:p>
            <a:r>
              <a:rPr lang="en-US" sz="4800" b="1" dirty="0" err="1">
                <a:solidFill>
                  <a:srgbClr val="FF0000"/>
                </a:solidFill>
                <a:latin typeface="Times New Roman" panose="02020603050405020304" pitchFamily="18" charset="0"/>
                <a:ea typeface="Calibri" panose="020F0502020204030204" pitchFamily="34" charset="0"/>
              </a:rPr>
              <a:t>Hình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thành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kiến</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thức</a:t>
            </a:r>
            <a:endParaRPr lang="en-US" sz="4800" dirty="0">
              <a:solidFill>
                <a:prstClr val="black"/>
              </a:solidFill>
            </a:endParaRPr>
          </a:p>
        </p:txBody>
      </p:sp>
      <p:pic>
        <p:nvPicPr>
          <p:cNvPr id="4" name="Hình ảnh 3"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6401873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6"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FE86C388-31B6-42C0-8F31-51B41F1F4429}"/>
              </a:ext>
            </a:extLst>
          </p:cNvPr>
          <p:cNvSpPr>
            <a:spLocks noChangeArrowheads="1"/>
          </p:cNvSpPr>
          <p:nvPr/>
        </p:nvSpPr>
        <p:spPr bwMode="auto">
          <a:xfrm>
            <a:off x="1143000" y="1667190"/>
            <a:ext cx="8064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eaLnBrk="1" hangingPunct="1">
              <a:lnSpc>
                <a:spcPct val="100000"/>
              </a:lnSpc>
              <a:spcBef>
                <a:spcPct val="0"/>
              </a:spcBef>
              <a:buFontTx/>
              <a:buNone/>
            </a:pPr>
            <a:r>
              <a:rPr lang="en-US" altLang="en-US" dirty="0" err="1">
                <a:solidFill>
                  <a:srgbClr val="0000CC"/>
                </a:solidFill>
                <a:latin typeface="Times New Roman" panose="02020603050405020304" pitchFamily="18" charset="0"/>
                <a:ea typeface="SimSun" panose="02010600030101010101" pitchFamily="2" charset="-122"/>
                <a:sym typeface="Times New Roman" panose="02020603050405020304" pitchFamily="18" charset="0"/>
              </a:rPr>
              <a:t>Các</a:t>
            </a:r>
            <a:r>
              <a:rPr lang="en-US" altLang="en-US" dirty="0">
                <a:solidFill>
                  <a:srgbClr val="0000CC"/>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dirty="0" err="1">
                <a:solidFill>
                  <a:srgbClr val="0000CC"/>
                </a:solidFill>
                <a:latin typeface="Times New Roman" panose="02020603050405020304" pitchFamily="18" charset="0"/>
                <a:ea typeface="SimSun" panose="02010600030101010101" pitchFamily="2" charset="-122"/>
                <a:sym typeface="Times New Roman" panose="02020603050405020304" pitchFamily="18" charset="0"/>
              </a:rPr>
              <a:t>nhóm</a:t>
            </a:r>
            <a:r>
              <a:rPr lang="en-US" altLang="en-US" dirty="0">
                <a:solidFill>
                  <a:srgbClr val="0000CC"/>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dirty="0" err="1">
                <a:solidFill>
                  <a:srgbClr val="0000CC"/>
                </a:solidFill>
                <a:latin typeface="Times New Roman" panose="02020603050405020304" pitchFamily="18" charset="0"/>
                <a:ea typeface="SimSun" panose="02010600030101010101" pitchFamily="2" charset="-122"/>
                <a:sym typeface="Times New Roman" panose="02020603050405020304" pitchFamily="18" charset="0"/>
              </a:rPr>
              <a:t>trình</a:t>
            </a:r>
            <a:r>
              <a:rPr lang="en-US" altLang="en-US" dirty="0">
                <a:solidFill>
                  <a:srgbClr val="0000CC"/>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dirty="0" err="1">
                <a:solidFill>
                  <a:srgbClr val="0000CC"/>
                </a:solidFill>
                <a:latin typeface="Times New Roman" panose="02020603050405020304" pitchFamily="18" charset="0"/>
                <a:ea typeface="SimSun" panose="02010600030101010101" pitchFamily="2" charset="-122"/>
                <a:sym typeface="Times New Roman" panose="02020603050405020304" pitchFamily="18" charset="0"/>
              </a:rPr>
              <a:t>bày</a:t>
            </a:r>
            <a:r>
              <a:rPr lang="en-US" altLang="en-US" dirty="0">
                <a:solidFill>
                  <a:srgbClr val="0000CC"/>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dirty="0" err="1">
                <a:solidFill>
                  <a:srgbClr val="0000CC"/>
                </a:solidFill>
                <a:latin typeface="Times New Roman" panose="02020603050405020304" pitchFamily="18" charset="0"/>
                <a:ea typeface="SimSun" panose="02010600030101010101" pitchFamily="2" charset="-122"/>
                <a:sym typeface="Times New Roman" panose="02020603050405020304" pitchFamily="18" charset="0"/>
              </a:rPr>
              <a:t>nội</a:t>
            </a:r>
            <a:r>
              <a:rPr lang="en-US" altLang="en-US" dirty="0">
                <a:solidFill>
                  <a:srgbClr val="0000CC"/>
                </a:solidFill>
                <a:latin typeface="Times New Roman" panose="02020603050405020304" pitchFamily="18" charset="0"/>
                <a:ea typeface="SimSun" panose="02010600030101010101" pitchFamily="2" charset="-122"/>
                <a:sym typeface="Times New Roman" panose="02020603050405020304" pitchFamily="18" charset="0"/>
              </a:rPr>
              <a:t> dung </a:t>
            </a:r>
            <a:r>
              <a:rPr lang="en-US" altLang="en-US" dirty="0" err="1">
                <a:solidFill>
                  <a:srgbClr val="0000CC"/>
                </a:solidFill>
                <a:latin typeface="Times New Roman" panose="02020603050405020304" pitchFamily="18" charset="0"/>
                <a:ea typeface="SimSun" panose="02010600030101010101" pitchFamily="2" charset="-122"/>
                <a:sym typeface="Times New Roman" panose="02020603050405020304" pitchFamily="18" charset="0"/>
              </a:rPr>
              <a:t>đã</a:t>
            </a:r>
            <a:r>
              <a:rPr lang="en-US" altLang="en-US" dirty="0">
                <a:solidFill>
                  <a:srgbClr val="0000CC"/>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dirty="0" err="1">
                <a:solidFill>
                  <a:srgbClr val="0000CC"/>
                </a:solidFill>
                <a:latin typeface="Times New Roman" panose="02020603050405020304" pitchFamily="18" charset="0"/>
                <a:ea typeface="SimSun" panose="02010600030101010101" pitchFamily="2" charset="-122"/>
                <a:sym typeface="Times New Roman" panose="02020603050405020304" pitchFamily="18" charset="0"/>
              </a:rPr>
              <a:t>chuẩn</a:t>
            </a:r>
            <a:r>
              <a:rPr lang="en-US" altLang="en-US" dirty="0">
                <a:solidFill>
                  <a:srgbClr val="0000CC"/>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dirty="0" err="1">
                <a:solidFill>
                  <a:srgbClr val="0000CC"/>
                </a:solidFill>
                <a:latin typeface="Times New Roman" panose="02020603050405020304" pitchFamily="18" charset="0"/>
                <a:ea typeface="SimSun" panose="02010600030101010101" pitchFamily="2" charset="-122"/>
                <a:sym typeface="Times New Roman" panose="02020603050405020304" pitchFamily="18" charset="0"/>
              </a:rPr>
              <a:t>bị</a:t>
            </a:r>
            <a:r>
              <a:rPr lang="en-US" altLang="en-US" dirty="0">
                <a:solidFill>
                  <a:srgbClr val="0000CC"/>
                </a:solidFill>
                <a:latin typeface="Times New Roman" panose="02020603050405020304" pitchFamily="18" charset="0"/>
                <a:ea typeface="SimSun" panose="02010600030101010101" pitchFamily="2" charset="-122"/>
                <a:sym typeface="Times New Roman" panose="02020603050405020304" pitchFamily="18" charset="0"/>
              </a:rPr>
              <a:t> ở </a:t>
            </a:r>
            <a:r>
              <a:rPr lang="en-US" altLang="en-US" dirty="0" err="1">
                <a:solidFill>
                  <a:srgbClr val="0000CC"/>
                </a:solidFill>
                <a:latin typeface="Times New Roman" panose="02020603050405020304" pitchFamily="18" charset="0"/>
                <a:ea typeface="SimSun" panose="02010600030101010101" pitchFamily="2" charset="-122"/>
                <a:sym typeface="Times New Roman" panose="02020603050405020304" pitchFamily="18" charset="0"/>
              </a:rPr>
              <a:t>nhà</a:t>
            </a:r>
            <a:r>
              <a:rPr lang="en-US" altLang="en-US" dirty="0">
                <a:solidFill>
                  <a:srgbClr val="0000CC"/>
                </a:solidFill>
                <a:latin typeface="Times New Roman" panose="02020603050405020304" pitchFamily="18" charset="0"/>
                <a:ea typeface="SimSun" panose="02010600030101010101" pitchFamily="2" charset="-122"/>
                <a:sym typeface="Times New Roman" panose="02020603050405020304" pitchFamily="18" charset="0"/>
              </a:rPr>
              <a:t>:</a:t>
            </a:r>
            <a:endParaRPr lang="en-US" altLang="en-US" dirty="0">
              <a:latin typeface="Arial" panose="020B0604020202020204" pitchFamily="34" charset="0"/>
              <a:ea typeface="SimSun" panose="02010600030101010101" pitchFamily="2" charset="-122"/>
              <a:sym typeface="Calibri" panose="020F0502020204030204" pitchFamily="34" charset="0"/>
            </a:endParaRPr>
          </a:p>
        </p:txBody>
      </p:sp>
      <p:sp>
        <p:nvSpPr>
          <p:cNvPr id="12293" name="TextBox 19"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6F85A83B-074D-4162-A892-C2D45D66AD6E}"/>
              </a:ext>
            </a:extLst>
          </p:cNvPr>
          <p:cNvSpPr>
            <a:spLocks noChangeArrowheads="1"/>
          </p:cNvSpPr>
          <p:nvPr/>
        </p:nvSpPr>
        <p:spPr bwMode="auto">
          <a:xfrm>
            <a:off x="1905000" y="39688"/>
            <a:ext cx="838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gn="ctr" eaLnBrk="1" hangingPunct="1">
              <a:lnSpc>
                <a:spcPct val="100000"/>
              </a:lnSpc>
              <a:spcBef>
                <a:spcPct val="0"/>
              </a:spcBef>
              <a:buFontTx/>
              <a:buNone/>
            </a:pPr>
            <a:r>
              <a:rPr lang="en-US" altLang="en-US" sz="3600" b="1" dirty="0">
                <a:solidFill>
                  <a:srgbClr val="FF0000"/>
                </a:solidFill>
                <a:ea typeface="SimSun" panose="02010600030101010101" pitchFamily="2" charset="-122"/>
                <a:cs typeface="Calibri" panose="020F0502020204030204" pitchFamily="34" charset="0"/>
                <a:sym typeface="Calibri" panose="020F0502020204030204" pitchFamily="34" charset="0"/>
              </a:rPr>
              <a:t> </a:t>
            </a:r>
            <a:r>
              <a:rPr lang="en-US" altLang="en-US" sz="3200" b="1" dirty="0">
                <a:solidFill>
                  <a:schemeClr val="hlink"/>
                </a:solidFill>
                <a:ea typeface="SimSun" panose="02010600030101010101" pitchFamily="2" charset="-122"/>
                <a:cs typeface="Calibri" panose="020F0502020204030204" pitchFamily="34" charset="0"/>
                <a:sym typeface="Calibri" panose="020F0502020204030204" pitchFamily="34" charset="0"/>
              </a:rPr>
              <a:t> </a:t>
            </a:r>
            <a:r>
              <a:rPr lang="vi-VN" altLang="en-US" b="1" dirty="0">
                <a:solidFill>
                  <a:schemeClr val="hlink"/>
                </a:solidFill>
                <a:latin typeface="Times New Roman" panose="02020603050405020304" pitchFamily="18" charset="0"/>
                <a:ea typeface="SimSun" panose="02010600030101010101" pitchFamily="2" charset="-122"/>
                <a:cs typeface="Calibri" panose="020F0502020204030204" pitchFamily="34" charset="0"/>
                <a:sym typeface="Times New Roman" panose="02020603050405020304" pitchFamily="18" charset="0"/>
              </a:rPr>
              <a:t> </a:t>
            </a:r>
            <a:r>
              <a:rPr lang="en-US" altLang="en-US" b="1" err="1">
                <a:solidFill>
                  <a:srgbClr val="0000CC"/>
                </a:solidFill>
                <a:latin typeface="Times New Roman" panose="02020603050405020304" pitchFamily="18" charset="0"/>
                <a:ea typeface="SimSun" panose="02010600030101010101" pitchFamily="2" charset="-122"/>
                <a:cs typeface="Calibri" panose="020F0502020204030204" pitchFamily="34" charset="0"/>
                <a:sym typeface="Times New Roman" panose="02020603050405020304" pitchFamily="18" charset="0"/>
              </a:rPr>
              <a:t>Bài</a:t>
            </a:r>
            <a:r>
              <a:rPr lang="en-US" altLang="en-US" b="1">
                <a:solidFill>
                  <a:srgbClr val="0000CC"/>
                </a:solidFill>
                <a:latin typeface="Times New Roman" panose="02020603050405020304" pitchFamily="18" charset="0"/>
                <a:ea typeface="SimSun" panose="02010600030101010101" pitchFamily="2" charset="-122"/>
                <a:cs typeface="Calibri" panose="020F0502020204030204" pitchFamily="34" charset="0"/>
                <a:sym typeface="Times New Roman" panose="02020603050405020304" pitchFamily="18" charset="0"/>
              </a:rPr>
              <a:t> </a:t>
            </a:r>
            <a:r>
              <a:rPr lang="vi-VN" altLang="en-US" b="1">
                <a:solidFill>
                  <a:srgbClr val="0000CC"/>
                </a:solidFill>
                <a:latin typeface="Times New Roman" panose="02020603050405020304" pitchFamily="18" charset="0"/>
                <a:ea typeface="SimSun" panose="02010600030101010101" pitchFamily="2" charset="-122"/>
                <a:cs typeface="Calibri" panose="020F0502020204030204" pitchFamily="34" charset="0"/>
                <a:sym typeface="Times New Roman" panose="02020603050405020304" pitchFamily="18" charset="0"/>
              </a:rPr>
              <a:t>23 </a:t>
            </a:r>
            <a:r>
              <a:rPr lang="vi-VN" altLang="en-US" b="1" dirty="0">
                <a:solidFill>
                  <a:srgbClr val="0000CC"/>
                </a:solidFill>
                <a:latin typeface="Times New Roman" panose="02020603050405020304" pitchFamily="18" charset="0"/>
                <a:ea typeface="SimSun" panose="02010600030101010101" pitchFamily="2" charset="-122"/>
                <a:cs typeface="Calibri" panose="020F0502020204030204" pitchFamily="34" charset="0"/>
                <a:sym typeface="Times New Roman" panose="02020603050405020304" pitchFamily="18" charset="0"/>
              </a:rPr>
              <a:t>– </a:t>
            </a:r>
            <a:r>
              <a:rPr lang="vi-VN" altLang="en-US" b="1">
                <a:solidFill>
                  <a:srgbClr val="0000CC"/>
                </a:solidFill>
                <a:latin typeface="Times New Roman" panose="02020603050405020304" pitchFamily="18" charset="0"/>
                <a:ea typeface="SimSun" panose="02010600030101010101" pitchFamily="2" charset="-122"/>
                <a:cs typeface="Calibri" panose="020F0502020204030204" pitchFamily="34" charset="0"/>
                <a:sym typeface="Times New Roman" panose="02020603050405020304" pitchFamily="18" charset="0"/>
              </a:rPr>
              <a:t>Tiết </a:t>
            </a:r>
            <a:r>
              <a:rPr lang="en-US" altLang="en-US" b="1">
                <a:solidFill>
                  <a:srgbClr val="0000CC"/>
                </a:solidFill>
                <a:latin typeface="Times New Roman" panose="02020603050405020304" pitchFamily="18" charset="0"/>
                <a:ea typeface="SimSun" panose="02010600030101010101" pitchFamily="2" charset="-122"/>
                <a:cs typeface="Calibri" panose="020F0502020204030204" pitchFamily="34" charset="0"/>
                <a:sym typeface="Times New Roman" panose="02020603050405020304" pitchFamily="18" charset="0"/>
              </a:rPr>
              <a:t>.</a:t>
            </a:r>
            <a:r>
              <a:rPr lang="vi-VN" altLang="en-US" b="1">
                <a:solidFill>
                  <a:srgbClr val="0000CC"/>
                </a:solidFill>
                <a:latin typeface="Times New Roman" panose="02020603050405020304" pitchFamily="18" charset="0"/>
                <a:ea typeface="SimSun" panose="02010600030101010101" pitchFamily="2" charset="-122"/>
                <a:cs typeface="Calibri" panose="020F0502020204030204" pitchFamily="34" charset="0"/>
                <a:sym typeface="Times New Roman" panose="02020603050405020304" pitchFamily="18" charset="0"/>
              </a:rPr>
              <a:t> </a:t>
            </a:r>
            <a:r>
              <a:rPr lang="en-US" altLang="en-US" b="1">
                <a:solidFill>
                  <a:srgbClr val="0000CC"/>
                </a:solidFill>
                <a:latin typeface="Times New Roman" panose="02020603050405020304" pitchFamily="18" charset="0"/>
                <a:ea typeface="SimSun" panose="02010600030101010101" pitchFamily="2" charset="-122"/>
                <a:cs typeface="Calibri" panose="020F0502020204030204" pitchFamily="34" charset="0"/>
                <a:sym typeface="Times New Roman" panose="02020603050405020304" pitchFamily="18" charset="0"/>
              </a:rPr>
              <a:t>ALKANE</a:t>
            </a:r>
            <a:endParaRPr lang="en-US" altLang="en-US" sz="1800" dirty="0">
              <a:latin typeface="Arial" panose="020B0604020202020204" pitchFamily="34" charset="0"/>
              <a:ea typeface="SimSun" panose="02010600030101010101" pitchFamily="2" charset="-122"/>
              <a:cs typeface="Calibri" panose="020F0502020204030204" pitchFamily="34" charset="0"/>
              <a:sym typeface="Calibri" panose="020F0502020204030204" pitchFamily="34" charset="0"/>
            </a:endParaRPr>
          </a:p>
        </p:txBody>
      </p:sp>
      <p:sp>
        <p:nvSpPr>
          <p:cNvPr id="12294" name="Text Box 25" descr="OPL20U25GSXzBJYl68kk8uQGfFKzs7yb1M4KJWUiLk6ZEvGF+qCIPSnY57AbBFCvTW2023.17.6+K4lPs7H94VUqPe2XwIsfPRnrXQE//QTEXxb8/8N4CNc6FpgZahzpTjFhMzSA7T/nHJa11DE8Ng2TP3iAmRczFlmslSuUNOgUeb6yRvs0=">
            <a:extLst>
              <a:ext uri="{FF2B5EF4-FFF2-40B4-BE49-F238E27FC236}">
                <a16:creationId xmlns:a16="http://schemas.microsoft.com/office/drawing/2014/main" id="{FFC0C826-ACF9-49F5-82A1-CD0B4D832FCA}"/>
              </a:ext>
            </a:extLst>
          </p:cNvPr>
          <p:cNvSpPr>
            <a:spLocks noChangeArrowheads="1"/>
          </p:cNvSpPr>
          <p:nvPr/>
        </p:nvSpPr>
        <p:spPr bwMode="auto">
          <a:xfrm>
            <a:off x="1318647" y="961329"/>
            <a:ext cx="9098568" cy="548099"/>
          </a:xfrm>
          <a:prstGeom prst="rect">
            <a:avLst/>
          </a:prstGeom>
          <a:solidFill>
            <a:schemeClr val="accent2"/>
          </a:solidFill>
          <a:ln w="25400">
            <a:solidFill>
              <a:srgbClr val="8C3A38"/>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algn="just">
              <a:lnSpc>
                <a:spcPct val="115000"/>
              </a:lnSpc>
              <a:spcBef>
                <a:spcPts val="300"/>
              </a:spcBef>
              <a:spcAft>
                <a:spcPts val="300"/>
              </a:spcAft>
              <a:buNone/>
            </a:pPr>
            <a:r>
              <a:rPr lang="vi-VN" b="1">
                <a:latin typeface="Times New Roman" panose="02020603050405020304" pitchFamily="18" charset="0"/>
                <a:ea typeface="Times New Roman" panose="02020603050405020304" pitchFamily="18" charset="0"/>
              </a:rPr>
              <a:t>IV. ỨNG DỤNG LÀM NHIÊN LIỆU CỦA  ALKANE</a:t>
            </a:r>
            <a:endParaRPr lang="en-US" dirty="0">
              <a:effectLst/>
              <a:latin typeface="Times New Roman" panose="02020603050405020304" pitchFamily="18" charset="0"/>
              <a:ea typeface="Calibri" panose="020F0502020204030204" pitchFamily="34" charset="0"/>
            </a:endParaRPr>
          </a:p>
        </p:txBody>
      </p:sp>
      <p:sp>
        <p:nvSpPr>
          <p:cNvPr id="2" name="Rectangle 1" descr="OPL20U25GSXzBJYl68kk8uQGfFKzs7yb1M4KJWUiLk6ZEvGF+qCIPSnY57AbBFCvTW2023.17.6+K4lPs7H94VUqPe2XwIsfPRnrXQE//QTEXxb8/8N4CNc6FpgZahzpTjFhMzSA7T/nHJa11DE8Ng2TP3iAmRczFlmslSuUNOgUeb6yRvs0="/>
          <p:cNvSpPr/>
          <p:nvPr/>
        </p:nvSpPr>
        <p:spPr>
          <a:xfrm>
            <a:off x="862885" y="2418489"/>
            <a:ext cx="10934164" cy="2837956"/>
          </a:xfrm>
          <a:prstGeom prst="rect">
            <a:avLst/>
          </a:prstGeom>
        </p:spPr>
        <p:txBody>
          <a:bodyPr wrap="square">
            <a:spAutoFit/>
          </a:bodyPr>
          <a:lstStyle/>
          <a:p>
            <a:pPr algn="just">
              <a:lnSpc>
                <a:spcPct val="115000"/>
              </a:lnSpc>
              <a:spcAft>
                <a:spcPts val="800"/>
              </a:spcAft>
            </a:pP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rPr>
              <a:t> 1</a:t>
            </a:r>
            <a:r>
              <a:rPr lang="en-US" sz="2800">
                <a:effectLst/>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Tìm hiểu về ứng dụng của nhiên liệu khí hóa lỏng.</a:t>
            </a:r>
            <a:endParaRPr lang="en-US" sz="2800" dirty="0">
              <a:effectLst/>
              <a:latin typeface="Times New Roman" panose="02020603050405020304" pitchFamily="18" charset="0"/>
              <a:ea typeface="Calibri" panose="020F0502020204030204" pitchFamily="34" charset="0"/>
            </a:endParaRPr>
          </a:p>
          <a:p>
            <a:pPr algn="just">
              <a:lnSpc>
                <a:spcPct val="115000"/>
              </a:lnSpc>
              <a:spcAft>
                <a:spcPts val="800"/>
              </a:spcAft>
            </a:pP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rPr>
              <a:t> 2</a:t>
            </a:r>
            <a:r>
              <a:rPr lang="en-US" sz="2800">
                <a:effectLst/>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Tìm hiều về ứng dụng của nhiên liệu lỏng.</a:t>
            </a:r>
            <a:endParaRPr lang="en-US" sz="2800" dirty="0">
              <a:effectLst/>
              <a:latin typeface="Times New Roman" panose="02020603050405020304" pitchFamily="18" charset="0"/>
              <a:ea typeface="Calibri" panose="020F0502020204030204" pitchFamily="34" charset="0"/>
            </a:endParaRPr>
          </a:p>
          <a:p>
            <a:pPr algn="just">
              <a:lnSpc>
                <a:spcPct val="115000"/>
              </a:lnSpc>
              <a:spcAft>
                <a:spcPts val="800"/>
              </a:spcAft>
            </a:pPr>
            <a:r>
              <a:rPr lang="vi-VN" sz="2800" dirty="0">
                <a:effectLst/>
                <a:latin typeface="Times New Roman" panose="02020603050405020304" pitchFamily="18" charset="0"/>
                <a:ea typeface="Times New Roman" panose="02020603050405020304" pitchFamily="18" charset="0"/>
              </a:rPr>
              <a:t>+Nhóm 3</a:t>
            </a:r>
            <a:r>
              <a:rPr lang="vi-VN" sz="2800">
                <a:effectLst/>
                <a:latin typeface="Times New Roman" panose="02020603050405020304" pitchFamily="18" charset="0"/>
                <a:ea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Tìm hiểu </a:t>
            </a:r>
            <a:r>
              <a:rPr lang="en-US" sz="2800">
                <a:latin typeface="Times New Roman" panose="02020603050405020304" pitchFamily="18" charset="0"/>
                <a:ea typeface="Times New Roman" panose="02020603050405020304" pitchFamily="18" charset="0"/>
                <a:cs typeface="Times New Roman" panose="02020603050405020304" pitchFamily="18" charset="0"/>
              </a:rPr>
              <a:t>về ứng dụng của nhiên liệu rắn.</a:t>
            </a:r>
            <a:endParaRPr lang="en-US" sz="2800" dirty="0">
              <a:effectLst/>
              <a:latin typeface="Times New Roman" panose="02020603050405020304" pitchFamily="18" charset="0"/>
              <a:ea typeface="Calibri" panose="020F0502020204030204" pitchFamily="34" charset="0"/>
            </a:endParaRPr>
          </a:p>
          <a:p>
            <a:pPr algn="just">
              <a:lnSpc>
                <a:spcPct val="115000"/>
              </a:lnSpc>
              <a:spcAft>
                <a:spcPts val="0"/>
              </a:spcAft>
            </a:pPr>
            <a:r>
              <a:rPr lang="vi-VN" sz="2800" dirty="0">
                <a:solidFill>
                  <a:srgbClr val="000000"/>
                </a:solidFill>
                <a:effectLst/>
                <a:latin typeface="Times New Roman" panose="02020603050405020304" pitchFamily="18" charset="0"/>
                <a:ea typeface="Courier New" panose="02070309020205020404" pitchFamily="49" charset="0"/>
              </a:rPr>
              <a:t>- Cả 3 nhóm cùng </a:t>
            </a:r>
            <a:r>
              <a:rPr lang="vi-VN" sz="2800">
                <a:solidFill>
                  <a:srgbClr val="000000"/>
                </a:solidFill>
                <a:effectLst/>
                <a:latin typeface="Times New Roman" panose="02020603050405020304" pitchFamily="18" charset="0"/>
                <a:ea typeface="Courier New" panose="02070309020205020404" pitchFamily="49" charset="0"/>
              </a:rPr>
              <a:t>tìm hiểu khi nhiên liệu cháy không hoàn toàn sẽ gây ra những vấn đề gì?</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325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500" fill="hold"/>
                                        <p:tgtEl>
                                          <p:spTgt spid="10245"/>
                                        </p:tgtEl>
                                        <p:attrNameLst>
                                          <p:attrName>ppt_x</p:attrName>
                                        </p:attrNameLst>
                                      </p:cBhvr>
                                      <p:tavLst>
                                        <p:tav tm="0">
                                          <p:val>
                                            <p:strVal val="#ppt_x"/>
                                          </p:val>
                                        </p:tav>
                                        <p:tav tm="100000">
                                          <p:val>
                                            <p:strVal val="#ppt_x"/>
                                          </p:val>
                                        </p:tav>
                                      </p:tavLst>
                                    </p:anim>
                                    <p:anim calcmode="lin" valueType="num">
                                      <p:cBhvr>
                                        <p:cTn id="8"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ldLvl="0" autoUpdateAnimBg="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OPL20U25GSXzBJYl68kk8uQGfFKzs7yb1M4KJWUiLk6ZEvGF+qCIPSnY57AbBFCvTW2023.17.6+K4lPs7H94VUqPe2XwIsfPRnrXQE//QTEXxb8/8N4CNc6FpgZahzpTjFhMzSA7T/nHJa11DE8Ng2TP3iAmRczFlmslSuUNOgUeb6yRvs0="/>
          <p:cNvGraphicFramePr>
            <a:graphicFrameLocks noGrp="1"/>
          </p:cNvGraphicFramePr>
          <p:nvPr>
            <p:extLst>
              <p:ext uri="{D42A27DB-BD31-4B8C-83A1-F6EECF244321}">
                <p14:modId xmlns:p14="http://schemas.microsoft.com/office/powerpoint/2010/main" val="3257883285"/>
              </p:ext>
            </p:extLst>
          </p:nvPr>
        </p:nvGraphicFramePr>
        <p:xfrm>
          <a:off x="347241" y="309095"/>
          <a:ext cx="11844758" cy="6325286"/>
        </p:xfrm>
        <a:graphic>
          <a:graphicData uri="http://schemas.openxmlformats.org/drawingml/2006/table">
            <a:tbl>
              <a:tblPr firstRow="1" firstCol="1" bandRow="1"/>
              <a:tblGrid>
                <a:gridCol w="5197032">
                  <a:extLst>
                    <a:ext uri="{9D8B030D-6E8A-4147-A177-3AD203B41FA5}">
                      <a16:colId xmlns:a16="http://schemas.microsoft.com/office/drawing/2014/main" val="20000"/>
                    </a:ext>
                  </a:extLst>
                </a:gridCol>
                <a:gridCol w="3183038">
                  <a:extLst>
                    <a:ext uri="{9D8B030D-6E8A-4147-A177-3AD203B41FA5}">
                      <a16:colId xmlns:a16="http://schemas.microsoft.com/office/drawing/2014/main" val="20001"/>
                    </a:ext>
                  </a:extLst>
                </a:gridCol>
                <a:gridCol w="3464688">
                  <a:extLst>
                    <a:ext uri="{9D8B030D-6E8A-4147-A177-3AD203B41FA5}">
                      <a16:colId xmlns:a16="http://schemas.microsoft.com/office/drawing/2014/main" val="20002"/>
                    </a:ext>
                  </a:extLst>
                </a:gridCol>
              </a:tblGrid>
              <a:tr h="605001">
                <a:tc>
                  <a:txBody>
                    <a:bodyPr/>
                    <a:lstStyle/>
                    <a:p>
                      <a:pPr algn="ctr">
                        <a:lnSpc>
                          <a:spcPct val="107000"/>
                        </a:lnSpc>
                        <a:spcAft>
                          <a:spcPts val="800"/>
                        </a:spcAft>
                      </a:pPr>
                      <a:r>
                        <a:rPr lang="vi-VN" sz="2000" b="1">
                          <a:effectLst/>
                          <a:latin typeface="Times New Roman" panose="02020603050405020304" pitchFamily="18" charset="0"/>
                          <a:ea typeface="Calibri" panose="020F0502020204030204" pitchFamily="34" charset="0"/>
                        </a:rPr>
                        <a:t>Ứng dụng của nhiên liệu khí hóa lỏng</a:t>
                      </a:r>
                      <a:endParaRPr lang="en-US" sz="2000" dirty="0">
                        <a:effectLst/>
                        <a:latin typeface="Times New Roman" panose="02020603050405020304" pitchFamily="18" charset="0"/>
                        <a:ea typeface="Calibri" panose="020F0502020204030204" pitchFamily="34" charset="0"/>
                      </a:endParaRPr>
                    </a:p>
                  </a:txBody>
                  <a:tcPr marL="33981" marR="3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000" b="1">
                          <a:effectLst/>
                          <a:latin typeface="Times New Roman" panose="02020603050405020304" pitchFamily="18" charset="0"/>
                          <a:ea typeface="Calibri" panose="020F0502020204030204" pitchFamily="34" charset="0"/>
                        </a:rPr>
                        <a:t>Ứng dụng của nhiên liệu lỏng</a:t>
                      </a:r>
                      <a:endParaRPr lang="en-US" sz="2000" dirty="0">
                        <a:effectLst/>
                        <a:latin typeface="Times New Roman" panose="02020603050405020304" pitchFamily="18" charset="0"/>
                        <a:ea typeface="Calibri" panose="020F0502020204030204" pitchFamily="34" charset="0"/>
                      </a:endParaRPr>
                    </a:p>
                  </a:txBody>
                  <a:tcPr marL="33981" marR="3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vi-VN" sz="2000" b="1">
                          <a:effectLst/>
                          <a:latin typeface="Times New Roman" panose="02020603050405020304" pitchFamily="18" charset="0"/>
                          <a:ea typeface="Calibri" panose="020F0502020204030204" pitchFamily="34" charset="0"/>
                        </a:rPr>
                        <a:t>Ứng dụng của nhiên liệu rắn</a:t>
                      </a:r>
                      <a:endParaRPr lang="en-US" sz="2000">
                        <a:effectLst/>
                        <a:latin typeface="Times New Roman" panose="02020603050405020304" pitchFamily="18" charset="0"/>
                        <a:ea typeface="Calibri" panose="020F0502020204030204" pitchFamily="34" charset="0"/>
                      </a:endParaRPr>
                    </a:p>
                  </a:txBody>
                  <a:tcPr marL="33981" marR="3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95048">
                <a:tc>
                  <a:txBody>
                    <a:bodyPr/>
                    <a:lstStyle/>
                    <a:p>
                      <a:pPr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Khí hóa lỏng LPG có thành phần chủ yếu là propane (C</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2000">
                          <a:effectLst/>
                          <a:latin typeface="Times New Roman" panose="02020603050405020304" pitchFamily="18" charset="0"/>
                          <a:ea typeface="Calibri" panose="020F0502020204030204" pitchFamily="34" charset="0"/>
                          <a:cs typeface="Times New Roman" panose="02020603050405020304" pitchFamily="18" charset="0"/>
                        </a:rPr>
                        <a:t>H</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8</a:t>
                      </a:r>
                      <a:r>
                        <a:rPr lang="en-US" sz="2000">
                          <a:effectLst/>
                          <a:latin typeface="Times New Roman" panose="02020603050405020304" pitchFamily="18" charset="0"/>
                          <a:ea typeface="Calibri" panose="020F0502020204030204" pitchFamily="34" charset="0"/>
                          <a:cs typeface="Times New Roman" panose="02020603050405020304" pitchFamily="18" charset="0"/>
                        </a:rPr>
                        <a:t>) và butane (C</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4</a:t>
                      </a:r>
                      <a:r>
                        <a:rPr lang="en-US" sz="2000">
                          <a:effectLst/>
                          <a:latin typeface="Times New Roman" panose="02020603050405020304" pitchFamily="18" charset="0"/>
                          <a:ea typeface="Calibri" panose="020F0502020204030204" pitchFamily="34" charset="0"/>
                          <a:cs typeface="Times New Roman" panose="02020603050405020304" pitchFamily="18" charset="0"/>
                        </a:rPr>
                        <a:t>H</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10</a:t>
                      </a:r>
                      <a:r>
                        <a:rPr lang="en-US" sz="2000">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800"/>
                        </a:spcAft>
                        <a:buFontTx/>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Dân dụng: Các hộ gia đình sử dụng khí LPG làm nhiên liệu trong sinh hoạt thông qua bình gas đun nấu dung tích 12 kg hoặc bật lửa.</a:t>
                      </a:r>
                    </a:p>
                    <a:p>
                      <a:pPr marL="285750" indent="-285750" algn="just">
                        <a:lnSpc>
                          <a:spcPct val="115000"/>
                        </a:lnSpc>
                        <a:spcAft>
                          <a:spcPts val="800"/>
                        </a:spcAft>
                        <a:buFontTx/>
                        <a:buChar cha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800"/>
                        </a:spcAft>
                        <a:buFontTx/>
                        <a:buChar char="-"/>
                      </a:pPr>
                      <a:endParaRPr lang="vi-VN"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1800" dirty="0">
                        <a:effectLst/>
                        <a:latin typeface="Times New Roman" panose="02020603050405020304" pitchFamily="18" charset="0"/>
                        <a:ea typeface="Calibri" panose="020F0502020204030204" pitchFamily="34" charset="0"/>
                      </a:endParaRPr>
                    </a:p>
                    <a:p>
                      <a:pPr algn="just">
                        <a:lnSpc>
                          <a:spcPct val="115000"/>
                        </a:lnSpc>
                        <a:spcAft>
                          <a:spcPts val="0"/>
                        </a:spcAft>
                      </a:pPr>
                      <a:r>
                        <a:rPr lang="vi-VN"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p>
                      <a:pPr>
                        <a:lnSpc>
                          <a:spcPct val="107000"/>
                        </a:lnSpc>
                        <a:spcAft>
                          <a:spcPts val="800"/>
                        </a:spcAft>
                      </a:pPr>
                      <a:endParaRPr lang="en-US" sz="1800">
                        <a:effectLst/>
                        <a:latin typeface="Times New Roman" panose="02020603050405020304" pitchFamily="18" charset="0"/>
                        <a:ea typeface="Calibri" panose="020F0502020204030204" pitchFamily="34" charset="0"/>
                      </a:endParaRPr>
                    </a:p>
                    <a:p>
                      <a:pPr algn="just">
                        <a:lnSpc>
                          <a:spcPct val="115000"/>
                        </a:lnSpc>
                        <a:spcAft>
                          <a:spcPts val="800"/>
                        </a:spcAft>
                      </a:pPr>
                      <a:r>
                        <a:rPr lang="en-US" sz="1800">
                          <a:effectLst/>
                          <a:latin typeface="Times New Roman" panose="02020603050405020304" pitchFamily="18" charset="0"/>
                          <a:ea typeface="Calibri" panose="020F0502020204030204" pitchFamily="34" charset="0"/>
                          <a:cs typeface="+mn-cs"/>
                        </a:rPr>
                        <a:t>-</a:t>
                      </a:r>
                      <a:r>
                        <a:rPr lang="en-US" sz="2000">
                          <a:effectLst/>
                          <a:latin typeface="Times New Roman" panose="02020603050405020304" pitchFamily="18" charset="0"/>
                          <a:ea typeface="Calibri" panose="020F0502020204030204" pitchFamily="34" charset="0"/>
                          <a:cs typeface="Times New Roman" panose="02020603050405020304" pitchFamily="18" charset="0"/>
                        </a:rPr>
                        <a:t>Công nghiệp: Các nhà máy sử dụng khí hóa lỏng LPG làm nhiên liệu cho các hoạt động sản xuất như: Gốm, sứ, gạch men, thủy tinh…</a:t>
                      </a:r>
                    </a:p>
                    <a:p>
                      <a:pPr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Giao thông vận tải: Khí LPG được sử dụng như nguồn nhiên liệu xanh thay thế cho xăng, dầu…</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33981" marR="3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800" dirty="0">
                        <a:effectLst/>
                        <a:latin typeface="Times New Roman" panose="02020603050405020304" pitchFamily="18" charset="0"/>
                        <a:ea typeface="Calibri" panose="020F0502020204030204" pitchFamily="34" charset="0"/>
                      </a:endParaRPr>
                    </a:p>
                    <a:p>
                      <a:pPr algn="just">
                        <a:lnSpc>
                          <a:spcPct val="115000"/>
                        </a:lnSpc>
                        <a:spcAft>
                          <a:spcPts val="800"/>
                        </a:spcAft>
                      </a:pPr>
                      <a:r>
                        <a:rPr lang="en-US" sz="1800">
                          <a:effectLst/>
                          <a:latin typeface="Times New Roman" panose="02020603050405020304" pitchFamily="18" charset="0"/>
                          <a:ea typeface="Calibri" panose="020F0502020204030204" pitchFamily="34"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Các alkane ở trạng thái lỏng có thể dùng làm nhiên liệu dưới dạng xăng, dầu hỏa, dầu diesel và nhiên liệu phản lực (jet fuel</a:t>
                      </a: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a:effectLst/>
                        <a:latin typeface="Times New Roman" panose="02020603050405020304" pitchFamily="18" charset="0"/>
                        <a:ea typeface="Calibri" panose="020F0502020204030204" pitchFamily="34" charset="0"/>
                      </a:endParaRPr>
                    </a:p>
                    <a:p>
                      <a:pPr>
                        <a:lnSpc>
                          <a:spcPct val="107000"/>
                        </a:lnSpc>
                        <a:spcAft>
                          <a:spcPts val="800"/>
                        </a:spcAft>
                      </a:pPr>
                      <a:endParaRPr lang="en-US" sz="1800">
                        <a:effectLst/>
                        <a:latin typeface="Times New Roman" panose="02020603050405020304" pitchFamily="18" charset="0"/>
                        <a:ea typeface="Calibri" panose="020F0502020204030204" pitchFamily="34" charset="0"/>
                      </a:endParaRPr>
                    </a:p>
                    <a:p>
                      <a:pPr>
                        <a:lnSpc>
                          <a:spcPct val="107000"/>
                        </a:lnSpc>
                        <a:spcAft>
                          <a:spcPts val="800"/>
                        </a:spcAft>
                      </a:pPr>
                      <a:endParaRPr lang="en-US" sz="1800">
                        <a:effectLst/>
                        <a:latin typeface="Times New Roman" panose="02020603050405020304" pitchFamily="18" charset="0"/>
                        <a:ea typeface="Calibri" panose="020F0502020204030204" pitchFamily="34" charset="0"/>
                      </a:endParaRPr>
                    </a:p>
                    <a:p>
                      <a:pPr>
                        <a:lnSpc>
                          <a:spcPct val="107000"/>
                        </a:lnSpc>
                        <a:spcAft>
                          <a:spcPts val="800"/>
                        </a:spcAft>
                      </a:pPr>
                      <a:endParaRPr lang="en-US" sz="1800">
                        <a:effectLst/>
                        <a:latin typeface="Times New Roman" panose="02020603050405020304" pitchFamily="18" charset="0"/>
                        <a:ea typeface="Calibri" panose="020F0502020204030204" pitchFamily="34" charset="0"/>
                      </a:endParaRPr>
                    </a:p>
                    <a:p>
                      <a:pPr>
                        <a:lnSpc>
                          <a:spcPct val="107000"/>
                        </a:lnSpc>
                        <a:spcAft>
                          <a:spcPts val="800"/>
                        </a:spcAft>
                      </a:pPr>
                      <a:endParaRPr lang="en-US" sz="1800">
                        <a:effectLst/>
                        <a:latin typeface="Times New Roman" panose="02020603050405020304" pitchFamily="18" charset="0"/>
                        <a:ea typeface="Calibri" panose="020F0502020204030204" pitchFamily="34" charset="0"/>
                      </a:endParaRPr>
                    </a:p>
                    <a:p>
                      <a:pPr>
                        <a:lnSpc>
                          <a:spcPct val="107000"/>
                        </a:lnSpc>
                        <a:spcAft>
                          <a:spcPts val="800"/>
                        </a:spcAft>
                      </a:pPr>
                      <a:endParaRPr lang="en-US" sz="1800">
                        <a:effectLst/>
                        <a:latin typeface="Times New Roman" panose="02020603050405020304" pitchFamily="18" charset="0"/>
                        <a:ea typeface="Calibri" panose="020F0502020204030204" pitchFamily="34" charset="0"/>
                      </a:endParaRPr>
                    </a:p>
                    <a:p>
                      <a:pPr>
                        <a:lnSpc>
                          <a:spcPct val="107000"/>
                        </a:lnSpc>
                        <a:spcAft>
                          <a:spcPts val="800"/>
                        </a:spcAft>
                      </a:pPr>
                      <a:endParaRPr lang="en-US" sz="1800">
                        <a:effectLst/>
                        <a:latin typeface="Times New Roman" panose="02020603050405020304" pitchFamily="18" charset="0"/>
                        <a:ea typeface="Calibri" panose="020F0502020204030204" pitchFamily="34" charset="0"/>
                      </a:endParaRPr>
                    </a:p>
                    <a:p>
                      <a:pPr>
                        <a:lnSpc>
                          <a:spcPct val="107000"/>
                        </a:lnSpc>
                        <a:spcAft>
                          <a:spcPts val="800"/>
                        </a:spcAft>
                      </a:pPr>
                      <a:endParaRPr lang="en-US" sz="1800">
                        <a:effectLst/>
                        <a:latin typeface="Times New Roman" panose="02020603050405020304" pitchFamily="18" charset="0"/>
                        <a:ea typeface="Calibri" panose="020F0502020204030204" pitchFamily="34" charset="0"/>
                      </a:endParaRPr>
                    </a:p>
                  </a:txBody>
                  <a:tcPr marL="33981" marR="3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Các alkane ở trạng thái rắn có thể dùng làm nhiên liệu dưới dạng nến paraffin.</a:t>
                      </a:r>
                      <a:endParaRPr lang="vi-VN"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en-US" sz="1800" dirty="0">
                        <a:effectLst/>
                        <a:latin typeface="Times New Roman" panose="02020603050405020304" pitchFamily="18" charset="0"/>
                        <a:ea typeface="Calibri" panose="020F0502020204030204" pitchFamily="34" charset="0"/>
                      </a:endParaRPr>
                    </a:p>
                  </a:txBody>
                  <a:tcPr marL="33981" marR="3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2" name="Hình ảnh 1" descr="Ảnh có chứa thiết bị nhà bếp, thiết bị, cái lò, khí ga&#10;&#10;Mô tả được tạo tự động">
            <a:extLst>
              <a:ext uri="{FF2B5EF4-FFF2-40B4-BE49-F238E27FC236}">
                <a16:creationId xmlns:a16="http://schemas.microsoft.com/office/drawing/2014/main" id="{E06C7989-50BD-26E9-F2DC-C52A1BA16C1E}"/>
              </a:ext>
            </a:extLst>
          </p:cNvPr>
          <p:cNvPicPr>
            <a:picLocks noChangeAspect="1"/>
          </p:cNvPicPr>
          <p:nvPr/>
        </p:nvPicPr>
        <p:blipFill>
          <a:blip r:embed="rId2"/>
          <a:stretch>
            <a:fillRect/>
          </a:stretch>
        </p:blipFill>
        <p:spPr>
          <a:xfrm>
            <a:off x="701779" y="2882579"/>
            <a:ext cx="4514126" cy="1565054"/>
          </a:xfrm>
          <a:prstGeom prst="rect">
            <a:avLst/>
          </a:prstGeom>
        </p:spPr>
      </p:pic>
      <p:pic>
        <p:nvPicPr>
          <p:cNvPr id="4" name="Hình ảnh 1" descr="Ảnh có chứa trang phục, cây xăng, người&#10;&#10;Mô tả được tạo tự động">
            <a:extLst>
              <a:ext uri="{FF2B5EF4-FFF2-40B4-BE49-F238E27FC236}">
                <a16:creationId xmlns:a16="http://schemas.microsoft.com/office/drawing/2014/main" id="{64BDF718-CA1B-F0A2-8456-7CE02216F714}"/>
              </a:ext>
            </a:extLst>
          </p:cNvPr>
          <p:cNvPicPr>
            <a:picLocks noChangeAspect="1"/>
          </p:cNvPicPr>
          <p:nvPr/>
        </p:nvPicPr>
        <p:blipFill>
          <a:blip r:embed="rId3"/>
          <a:stretch>
            <a:fillRect/>
          </a:stretch>
        </p:blipFill>
        <p:spPr>
          <a:xfrm>
            <a:off x="5870204" y="3183460"/>
            <a:ext cx="2548903" cy="1565054"/>
          </a:xfrm>
          <a:prstGeom prst="rect">
            <a:avLst/>
          </a:prstGeom>
        </p:spPr>
      </p:pic>
      <p:pic>
        <p:nvPicPr>
          <p:cNvPr id="5" name="Hình ảnh 1">
            <a:extLst>
              <a:ext uri="{FF2B5EF4-FFF2-40B4-BE49-F238E27FC236}">
                <a16:creationId xmlns:a16="http://schemas.microsoft.com/office/drawing/2014/main" id="{6984488B-BD0B-DF31-89E0-C8939D849F89}"/>
              </a:ext>
            </a:extLst>
          </p:cNvPr>
          <p:cNvPicPr>
            <a:picLocks noChangeAspect="1"/>
          </p:cNvPicPr>
          <p:nvPr/>
        </p:nvPicPr>
        <p:blipFill>
          <a:blip r:embed="rId4"/>
          <a:stretch>
            <a:fillRect/>
          </a:stretch>
        </p:blipFill>
        <p:spPr>
          <a:xfrm>
            <a:off x="5763710" y="4910439"/>
            <a:ext cx="571500" cy="1428750"/>
          </a:xfrm>
          <a:prstGeom prst="rect">
            <a:avLst/>
          </a:prstGeom>
        </p:spPr>
      </p:pic>
      <p:pic>
        <p:nvPicPr>
          <p:cNvPr id="6" name="Hình ảnh 1" descr="Ảnh có chứa xe buýt, phương tiện vận chuyển, phương tiện, văn bản&#10;&#10;Mô tả được tạo tự động">
            <a:extLst>
              <a:ext uri="{FF2B5EF4-FFF2-40B4-BE49-F238E27FC236}">
                <a16:creationId xmlns:a16="http://schemas.microsoft.com/office/drawing/2014/main" id="{BF8C4ED3-DE89-B610-DCD0-4E83F5687CE0}"/>
              </a:ext>
            </a:extLst>
          </p:cNvPr>
          <p:cNvPicPr>
            <a:picLocks noChangeAspect="1"/>
          </p:cNvPicPr>
          <p:nvPr/>
        </p:nvPicPr>
        <p:blipFill>
          <a:blip r:embed="rId5"/>
          <a:stretch>
            <a:fillRect/>
          </a:stretch>
        </p:blipFill>
        <p:spPr>
          <a:xfrm>
            <a:off x="6335210" y="5234289"/>
            <a:ext cx="2305654" cy="781050"/>
          </a:xfrm>
          <a:prstGeom prst="rect">
            <a:avLst/>
          </a:prstGeom>
        </p:spPr>
      </p:pic>
      <p:pic>
        <p:nvPicPr>
          <p:cNvPr id="7" name="Hình ảnh 1" descr="Ảnh có chứa nến, sáp, ngọn lửa, nhiệt&#10;&#10;Mô tả được tạo tự động">
            <a:extLst>
              <a:ext uri="{FF2B5EF4-FFF2-40B4-BE49-F238E27FC236}">
                <a16:creationId xmlns:a16="http://schemas.microsoft.com/office/drawing/2014/main" id="{917E2911-53C8-61AA-A215-C14BB090D7DB}"/>
              </a:ext>
            </a:extLst>
          </p:cNvPr>
          <p:cNvPicPr>
            <a:picLocks noChangeAspect="1"/>
          </p:cNvPicPr>
          <p:nvPr/>
        </p:nvPicPr>
        <p:blipFill>
          <a:blip r:embed="rId6"/>
          <a:stretch>
            <a:fillRect/>
          </a:stretch>
        </p:blipFill>
        <p:spPr>
          <a:xfrm>
            <a:off x="9073406" y="3068377"/>
            <a:ext cx="2714625" cy="2400300"/>
          </a:xfrm>
          <a:prstGeom prst="rect">
            <a:avLst/>
          </a:prstGeom>
        </p:spPr>
      </p:pic>
    </p:spTree>
    <p:extLst>
      <p:ext uri="{BB962C8B-B14F-4D97-AF65-F5344CB8AC3E}">
        <p14:creationId xmlns:p14="http://schemas.microsoft.com/office/powerpoint/2010/main" val="332080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3.17.6+K4lPs7H94VUqPe2XwIsfPRnrXQE//QTEXxb8/8N4CNc6FpgZahzpTjFhMzSA7T/nHJa11DE8Ng2TP3iAmRczFlmslSuUNOgUeb6yRvs0="/>
          <p:cNvSpPr/>
          <p:nvPr/>
        </p:nvSpPr>
        <p:spPr>
          <a:xfrm>
            <a:off x="347240" y="879152"/>
            <a:ext cx="11447363" cy="3440429"/>
          </a:xfrm>
          <a:prstGeom prst="rect">
            <a:avLst/>
          </a:prstGeom>
        </p:spPr>
        <p:txBody>
          <a:bodyPr wrap="square">
            <a:spAutoFit/>
          </a:bodyPr>
          <a:lstStyle/>
          <a:p>
            <a:pPr>
              <a:lnSpc>
                <a:spcPct val="115000"/>
              </a:lnSpc>
              <a:spcAft>
                <a:spcPts val="0"/>
              </a:spcAft>
            </a:pPr>
            <a:r>
              <a:rPr lang="vi-VN" sz="2800">
                <a:solidFill>
                  <a:srgbClr val="000000"/>
                </a:solidFill>
                <a:latin typeface="Times New Roman" panose="02020603050405020304" pitchFamily="18" charset="0"/>
                <a:ea typeface="Times New Roman" panose="02020603050405020304" pitchFamily="18" charset="0"/>
              </a:rPr>
              <a:t>Khi nhiên liệu cháy không hoàn toàn sẽ vừa gây lãng phí, vừa làm ô nhiễm môi trường. Vì vậy khi sử dụng nhiên liệu cần đảm bảo các yêu cầu sau để nhiên liệu cháy hoàn toàn và tận dụng hết lượng nhiệt tỏa ra:</a:t>
            </a:r>
          </a:p>
          <a:p>
            <a:pPr marL="457200" indent="-457200">
              <a:lnSpc>
                <a:spcPct val="150000"/>
              </a:lnSpc>
              <a:spcAft>
                <a:spcPts val="0"/>
              </a:spcAft>
              <a:buFontTx/>
              <a:buChar char="-"/>
            </a:pPr>
            <a:r>
              <a:rPr lang="vi-VN" sz="2800" b="1">
                <a:solidFill>
                  <a:srgbClr val="0070C0"/>
                </a:solidFill>
                <a:latin typeface="Times New Roman" panose="02020603050405020304" pitchFamily="18" charset="0"/>
                <a:ea typeface="Times New Roman" panose="02020603050405020304" pitchFamily="18" charset="0"/>
              </a:rPr>
              <a:t>Cung cấp đủ không khí hoặc oxygen cho quá trình cháy.</a:t>
            </a:r>
          </a:p>
          <a:p>
            <a:pPr marL="457200" indent="-457200">
              <a:lnSpc>
                <a:spcPct val="150000"/>
              </a:lnSpc>
              <a:spcAft>
                <a:spcPts val="0"/>
              </a:spcAft>
              <a:buFontTx/>
              <a:buChar char="-"/>
            </a:pPr>
            <a:r>
              <a:rPr lang="vi-VN" sz="2800" b="1">
                <a:solidFill>
                  <a:srgbClr val="0070C0"/>
                </a:solidFill>
                <a:latin typeface="Times New Roman" panose="02020603050405020304" pitchFamily="18" charset="0"/>
                <a:ea typeface="Times New Roman" panose="02020603050405020304" pitchFamily="18" charset="0"/>
              </a:rPr>
              <a:t>Tăng diện tích tiếp xúc của nhiên liệu với không khí hoặc oxi.</a:t>
            </a:r>
          </a:p>
          <a:p>
            <a:pPr marL="457200" indent="-457200">
              <a:lnSpc>
                <a:spcPct val="150000"/>
              </a:lnSpc>
              <a:spcAft>
                <a:spcPts val="0"/>
              </a:spcAft>
              <a:buFontTx/>
              <a:buChar char="-"/>
            </a:pPr>
            <a:r>
              <a:rPr lang="vi-VN" sz="2800" b="1">
                <a:solidFill>
                  <a:srgbClr val="0070C0"/>
                </a:solidFill>
                <a:latin typeface="Times New Roman" panose="02020603050405020304" pitchFamily="18" charset="0"/>
                <a:ea typeface="Times New Roman" panose="02020603050405020304" pitchFamily="18" charset="0"/>
              </a:rPr>
              <a:t>Điều chỉnh lượng nhiên liệu để duy trì sự cháy ở mức độ phù hợp. </a:t>
            </a:r>
            <a:r>
              <a:rPr lang="vi-VN" sz="2400" b="1">
                <a:solidFill>
                  <a:srgbClr val="0070C0"/>
                </a:solidFill>
                <a:latin typeface="Times New Roman" panose="02020603050405020304" pitchFamily="18" charset="0"/>
                <a:ea typeface="Times New Roman" panose="02020603050405020304" pitchFamily="18" charset="0"/>
              </a:rPr>
              <a:t> </a:t>
            </a:r>
            <a:endParaRPr lang="en-US" sz="24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966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descr="OPL20U25GSXzBJYl68kk8uQGfFKzs7yb1M4KJWUiLk6ZEvGF+qCIPSnY57AbBFCvTW21202251+K4lPs7H94VUqPe2XwIsfPRnrXQE//QTEXxb8/8N4CNc6FpgZahzpTjFhMzSA7T/nHJa11DE8Ng2TP3iAmRczFlmslSuUNOgUeb6yRvs0="/>
          <p:cNvCxnSpPr/>
          <p:nvPr/>
        </p:nvCxnSpPr>
        <p:spPr>
          <a:xfrm>
            <a:off x="6096000" y="535521"/>
            <a:ext cx="0" cy="6227744"/>
          </a:xfrm>
          <a:prstGeom prst="line">
            <a:avLst/>
          </a:prstGeom>
          <a:noFill/>
          <a:ln w="6350" cap="flat" cmpd="sng" algn="ctr">
            <a:solidFill>
              <a:sysClr val="windowText" lastClr="000000"/>
            </a:solidFill>
            <a:prstDash val="solid"/>
            <a:miter lim="800000"/>
          </a:ln>
          <a:effectLst/>
        </p:spPr>
      </p:cxnSp>
      <p:sp>
        <p:nvSpPr>
          <p:cNvPr id="6" name="Oval Callout 5" descr="OPL20U25GSXzBJYl68kk8uQGfFKzs7yb1M4KJWUiLk6ZEvGF+qCIPSnY57AbBFCvTW21202251+K4lPs7H94VUqPe2XwIsfPRnrXQE//QTEXxb8/8N4CNc6FpgZahzpTjFhMzSA7T/nHJa11DE8Ng2TP3iAmRczFlmslSuUNOgUeb6yRvs0="/>
          <p:cNvSpPr/>
          <p:nvPr/>
        </p:nvSpPr>
        <p:spPr>
          <a:xfrm>
            <a:off x="0" y="4655509"/>
            <a:ext cx="6027485" cy="2187379"/>
          </a:xfrm>
          <a:prstGeom prst="wedgeEllipseCallout">
            <a:avLst>
              <a:gd name="adj1" fmla="val -38490"/>
              <a:gd name="adj2" fmla="val 53142"/>
            </a:avLst>
          </a:prstGeom>
          <a:solidFill>
            <a:srgbClr val="FFFF00"/>
          </a:solidFill>
          <a:ln w="12700" cap="flat" cmpd="sng" algn="ctr">
            <a:solidFill>
              <a:srgbClr val="5B9BD5">
                <a:shade val="50000"/>
              </a:srgbClr>
            </a:solidFill>
            <a:prstDash val="solid"/>
            <a:miter lim="800000"/>
          </a:ln>
          <a:effectLst/>
        </p:spPr>
        <p:txBody>
          <a:bodyPr rtlCol="0" anchor="ctr"/>
          <a:lstStyle/>
          <a:p>
            <a:pPr defTabSz="914377">
              <a:lnSpc>
                <a:spcPct val="107000"/>
              </a:lnSpc>
              <a:spcBef>
                <a:spcPts val="300"/>
              </a:spcBef>
              <a:spcAft>
                <a:spcPts val="300"/>
              </a:spcAf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phút</a:t>
            </a:r>
            <a:endPar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descr="OPL20U25GSXzBJYl68kk8uQGfFKzs7yb1M4KJWUiLk6ZEvGF+qCIPSnY57AbBFCvTW21202251+K4lPs7H94VUqPe2XwIsfPRnrXQE//QTEXxb8/8N4CNc6FpgZahzpTjFhMzSA7T/nHJa11DE8Ng2TP3iAmRczFlmslSuUNOgUeb6yRvs0="/>
          <p:cNvSpPr/>
          <p:nvPr/>
        </p:nvSpPr>
        <p:spPr>
          <a:xfrm>
            <a:off x="6604293" y="4391836"/>
            <a:ext cx="5010899" cy="580993"/>
          </a:xfrm>
          <a:prstGeom prst="rect">
            <a:avLst/>
          </a:prstGeom>
        </p:spPr>
        <p:txBody>
          <a:bodyPr wrap="square">
            <a:spAutoFit/>
          </a:bodyPr>
          <a:lstStyle/>
          <a:p>
            <a:pPr algn="just" defTabSz="914377">
              <a:lnSpc>
                <a:spcPct val="107000"/>
              </a:lnSpc>
              <a:spcBef>
                <a:spcPts val="300"/>
              </a:spcBef>
              <a:spcAft>
                <a:spcPts val="300"/>
              </a:spcAft>
            </a:pPr>
            <a:endParaRPr lang="vi-VN" sz="32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TextBox 1" descr="OPL20U25GSXzBJYl68kk8uQGfFKzs7yb1M4KJWUiLk6ZEvGF+qCIPSnY57AbBFCvTW21202251+K4lPs7H94VUqPe2XwIsfPRnrXQE//QTEXxb8/8N4CNc6FpgZahzpTjFhMzSA7T/nHJa11DE8Ng2TP3iAmRczFlmslSuUNOgUeb6yRvs0="/>
          <p:cNvSpPr txBox="1"/>
          <p:nvPr/>
        </p:nvSpPr>
        <p:spPr>
          <a:xfrm>
            <a:off x="6248009" y="2940727"/>
            <a:ext cx="5723467" cy="583750"/>
          </a:xfrm>
          <a:prstGeom prst="rect">
            <a:avLst/>
          </a:prstGeom>
          <a:noFill/>
        </p:spPr>
        <p:txBody>
          <a:bodyPr wrap="square" rtlCol="0">
            <a:spAutoFit/>
          </a:bodyPr>
          <a:lstStyle/>
          <a:p>
            <a:pPr algn="just" defTabSz="914377">
              <a:lnSpc>
                <a:spcPct val="107000"/>
              </a:lnSpc>
              <a:spcBef>
                <a:spcPts val="300"/>
              </a:spcBef>
              <a:spcAft>
                <a:spcPts val="300"/>
              </a:spcAft>
            </a:pPr>
            <a:endPar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457978992"/>
              </p:ext>
            </p:extLst>
          </p:nvPr>
        </p:nvGraphicFramePr>
        <p:xfrm>
          <a:off x="6206480" y="1456221"/>
          <a:ext cx="6043563" cy="3972306"/>
        </p:xfrm>
        <a:graphic>
          <a:graphicData uri="http://schemas.openxmlformats.org/drawingml/2006/table">
            <a:tbl>
              <a:tblPr firstRow="1" firstCol="1" bandRow="1"/>
              <a:tblGrid>
                <a:gridCol w="6043563">
                  <a:extLst>
                    <a:ext uri="{9D8B030D-6E8A-4147-A177-3AD203B41FA5}">
                      <a16:colId xmlns:a16="http://schemas.microsoft.com/office/drawing/2014/main" val="3970154431"/>
                    </a:ext>
                  </a:extLst>
                </a:gridCol>
              </a:tblGrid>
              <a:tr h="3972306">
                <a:tc>
                  <a:txBody>
                    <a:bodyPr/>
                    <a:lstStyle/>
                    <a:p>
                      <a:pPr algn="just">
                        <a:lnSpc>
                          <a:spcPct val="115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effectLst/>
                          <a:latin typeface="Times New Roman" panose="02020603050405020304" pitchFamily="18" charset="0"/>
                          <a:ea typeface="Calibri" panose="020F0502020204030204" pitchFamily="34" charset="0"/>
                          <a:cs typeface="Times New Roman" panose="02020603050405020304" pitchFamily="18" charset="0"/>
                        </a:rPr>
                        <a:t> 1/ Tính nhiệt lượng tỏa ra khi đốt cháy hoàn toàn 1 gam mỗi alkane trong bảng trên.</a:t>
                      </a:r>
                      <a:endParaRPr lang="vi-VN"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2/ Đốt cháy 1 gam alkane nào trong số các alkane ở trên sẽ tỏa ra nhiều nhiệt lượng nhất?</a:t>
                      </a:r>
                      <a:endParaRPr lang="vi-VN" sz="32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vi-VN" sz="1600" dirty="0">
                        <a:effectLst/>
                        <a:latin typeface="Times New Roman" panose="02020603050405020304" pitchFamily="18" charset="0"/>
                        <a:ea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1433068"/>
                  </a:ext>
                </a:extLst>
              </a:tr>
            </a:tbl>
          </a:graphicData>
        </a:graphic>
      </p:graphicFrame>
      <p:sp>
        <p:nvSpPr>
          <p:cNvPr id="5" name="TextBox 4"/>
          <p:cNvSpPr txBox="1"/>
          <p:nvPr/>
        </p:nvSpPr>
        <p:spPr>
          <a:xfrm>
            <a:off x="2805" y="-107398"/>
            <a:ext cx="6148435" cy="1051955"/>
          </a:xfrm>
          <a:prstGeom prst="rect">
            <a:avLst/>
          </a:prstGeom>
          <a:noFill/>
        </p:spPr>
        <p:txBody>
          <a:bodyPr wrap="square" rtlCol="0">
            <a:spAutoFit/>
          </a:bodyPr>
          <a:lstStyle/>
          <a:p>
            <a:pPr algn="just">
              <a:lnSpc>
                <a:spcPct val="115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Bảng nhiệt lượng tỏa ra khi đốt cháy hoàn toàn 1 mol các alkane.</a:t>
            </a:r>
            <a:endParaRPr lang="vi-VN" sz="280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6248009" y="685801"/>
            <a:ext cx="5723467" cy="584775"/>
          </a:xfrm>
          <a:prstGeom prst="rect">
            <a:avLst/>
          </a:prstGeom>
          <a:noFill/>
        </p:spPr>
        <p:txBody>
          <a:bodyPr wrap="square" rtlCol="0">
            <a:spAutoFit/>
          </a:bodyPr>
          <a:lstStyle/>
          <a:p>
            <a:pPr algn="ctr" defTabSz="1219170"/>
            <a:r>
              <a:rPr lang="en-US" sz="3200" b="1" dirty="0">
                <a:solidFill>
                  <a:prstClr val="black"/>
                </a:solidFill>
                <a:latin typeface="Times New Roman" panose="02020603050405020304" pitchFamily="18" charset="0"/>
                <a:cs typeface="Times New Roman" panose="02020603050405020304" pitchFamily="18" charset="0"/>
              </a:rPr>
              <a:t>PHIẾU HỌC TẬP</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9" name="Hình ảnh 1" descr="Ảnh có chứa văn bản, Phông chữ, số, ảnh chụp màn hình">
            <a:extLst>
              <a:ext uri="{FF2B5EF4-FFF2-40B4-BE49-F238E27FC236}">
                <a16:creationId xmlns:a16="http://schemas.microsoft.com/office/drawing/2014/main" id="{9819445D-61BB-583D-B4F7-ECA966840201}"/>
              </a:ext>
            </a:extLst>
          </p:cNvPr>
          <p:cNvPicPr>
            <a:picLocks noChangeAspect="1"/>
          </p:cNvPicPr>
          <p:nvPr/>
        </p:nvPicPr>
        <p:blipFill>
          <a:blip r:embed="rId2"/>
          <a:stretch>
            <a:fillRect/>
          </a:stretch>
        </p:blipFill>
        <p:spPr>
          <a:xfrm>
            <a:off x="128554" y="1093375"/>
            <a:ext cx="5332595" cy="3557994"/>
          </a:xfrm>
          <a:prstGeom prst="rect">
            <a:avLst/>
          </a:prstGeom>
        </p:spPr>
      </p:pic>
    </p:spTree>
    <p:extLst>
      <p:ext uri="{BB962C8B-B14F-4D97-AF65-F5344CB8AC3E}">
        <p14:creationId xmlns:p14="http://schemas.microsoft.com/office/powerpoint/2010/main" val="114699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nodePh="1">
                                  <p:stCondLst>
                                    <p:cond delay="0"/>
                                  </p:stCondLst>
                                  <p:endCondLst>
                                    <p:cond evt="begin" delay="0">
                                      <p:tn val="20"/>
                                    </p:cond>
                                  </p:end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TotalTime>
  <Words>755</Words>
  <Application>Microsoft Office PowerPoint</Application>
  <PresentationFormat>Widescreen</PresentationFormat>
  <Paragraphs>89</Paragraphs>
  <Slides>17</Slides>
  <Notes>2</Notes>
  <HiddenSlides>0</HiddenSlides>
  <MMClips>1</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17</vt:i4>
      </vt:variant>
    </vt:vector>
  </HeadingPairs>
  <TitlesOfParts>
    <vt:vector size="36" baseType="lpstr">
      <vt:lpstr>SimSun</vt:lpstr>
      <vt:lpstr>Arial</vt:lpstr>
      <vt:lpstr>Calibri</vt:lpstr>
      <vt:lpstr>Calibri Light</vt:lpstr>
      <vt:lpstr>Cambria Math</vt:lpstr>
      <vt:lpstr>Courier New</vt:lpstr>
      <vt:lpstr>等线</vt:lpstr>
      <vt:lpstr>等线 Light</vt:lpstr>
      <vt:lpstr>Times New Roman</vt:lpstr>
      <vt:lpstr>Office Theme</vt:lpstr>
      <vt:lpstr>1_Office Theme</vt:lpstr>
      <vt:lpstr>2_Office Theme</vt:lpstr>
      <vt:lpstr>3_Office Theme</vt:lpstr>
      <vt:lpstr>4_Office Theme</vt:lpstr>
      <vt:lpstr>5_Office Theme</vt:lpstr>
      <vt:lpstr>7_Office Theme</vt:lpstr>
      <vt:lpstr>8_Office Theme</vt:lpstr>
      <vt:lpstr>4_Default Design</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62</cp:revision>
  <dcterms:created xsi:type="dcterms:W3CDTF">2023-07-03T13:25:21Z</dcterms:created>
  <dcterms:modified xsi:type="dcterms:W3CDTF">2024-07-02T08:35:00Z</dcterms:modified>
</cp:coreProperties>
</file>