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2"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31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8B7951-BB77-42AE-8A06-D2E7D5A93668}" type="doc">
      <dgm:prSet loTypeId="urn:diagrams.loki3.com/BracketList" loCatId="list" qsTypeId="urn:microsoft.com/office/officeart/2005/8/quickstyle/simple1" qsCatId="simple" csTypeId="urn:microsoft.com/office/officeart/2005/8/colors/accent1_2" csCatId="accent1" phldr="1"/>
      <dgm:spPr/>
      <dgm:t>
        <a:bodyPr/>
        <a:lstStyle/>
        <a:p>
          <a:endParaRPr lang="vi-VN"/>
        </a:p>
      </dgm:t>
    </dgm:pt>
    <dgm:pt modelId="{B8567848-472E-4C98-B5D7-06EFAE8E64BC}">
      <dgm:prSet phldrT="[Text]"/>
      <dgm:spPr/>
      <dgm:t>
        <a:bodyPr/>
        <a:lstStyle/>
        <a:p>
          <a:r>
            <a:rPr lang="vi-VN" dirty="0"/>
            <a:t>I</a:t>
          </a:r>
        </a:p>
      </dgm:t>
    </dgm:pt>
    <dgm:pt modelId="{38E2FB44-5B27-47F8-A697-47C1760194FE}" type="parTrans" cxnId="{E5E3674E-7F49-4C79-8E5C-F374FCF91AF8}">
      <dgm:prSet/>
      <dgm:spPr/>
      <dgm:t>
        <a:bodyPr/>
        <a:lstStyle/>
        <a:p>
          <a:endParaRPr lang="vi-VN"/>
        </a:p>
      </dgm:t>
    </dgm:pt>
    <dgm:pt modelId="{E635C5A1-86A0-4407-A4EC-278314B87B88}" type="sibTrans" cxnId="{E5E3674E-7F49-4C79-8E5C-F374FCF91AF8}">
      <dgm:prSet/>
      <dgm:spPr/>
      <dgm:t>
        <a:bodyPr/>
        <a:lstStyle/>
        <a:p>
          <a:endParaRPr lang="vi-VN"/>
        </a:p>
      </dgm:t>
    </dgm:pt>
    <dgm:pt modelId="{F83FC361-4374-4BA7-8C1C-5B8EE2E8E9B4}">
      <dgm:prSet phldrT="[Text]" custT="1"/>
      <dgm:spPr/>
      <dgm:t>
        <a:bodyPr/>
        <a:lstStyle/>
        <a:p>
          <a:r>
            <a:rPr lang="vi-VN" sz="4800" dirty="0">
              <a:latin typeface="Times New Roman" panose="02020603050405020304" pitchFamily="18" charset="0"/>
              <a:cs typeface="Times New Roman" panose="02020603050405020304" pitchFamily="18" charset="0"/>
            </a:rPr>
            <a:t>Xây dựng dãy hoạt động hóa học</a:t>
          </a:r>
        </a:p>
      </dgm:t>
    </dgm:pt>
    <dgm:pt modelId="{1010E501-7B31-4310-82C6-3CEF71E26641}" type="parTrans" cxnId="{E9D27EB6-6C90-41D3-A3B4-7C15B01E5C2F}">
      <dgm:prSet/>
      <dgm:spPr/>
      <dgm:t>
        <a:bodyPr/>
        <a:lstStyle/>
        <a:p>
          <a:endParaRPr lang="vi-VN"/>
        </a:p>
      </dgm:t>
    </dgm:pt>
    <dgm:pt modelId="{A4DC0167-7D38-47CE-A943-04F3F747D64E}" type="sibTrans" cxnId="{E9D27EB6-6C90-41D3-A3B4-7C15B01E5C2F}">
      <dgm:prSet/>
      <dgm:spPr/>
      <dgm:t>
        <a:bodyPr/>
        <a:lstStyle/>
        <a:p>
          <a:endParaRPr lang="vi-VN"/>
        </a:p>
      </dgm:t>
    </dgm:pt>
    <dgm:pt modelId="{7E262FF7-DC17-468A-A5CF-53CCE84FE241}">
      <dgm:prSet phldrT="[Text]"/>
      <dgm:spPr/>
      <dgm:t>
        <a:bodyPr/>
        <a:lstStyle/>
        <a:p>
          <a:r>
            <a:rPr lang="vi-VN" dirty="0"/>
            <a:t>II</a:t>
          </a:r>
        </a:p>
      </dgm:t>
    </dgm:pt>
    <dgm:pt modelId="{F52EBEB5-1B66-4E24-9845-A782A4B27A21}" type="parTrans" cxnId="{B202AD1B-B6F5-4EBB-AA0D-47EEF2298402}">
      <dgm:prSet/>
      <dgm:spPr/>
      <dgm:t>
        <a:bodyPr/>
        <a:lstStyle/>
        <a:p>
          <a:endParaRPr lang="vi-VN"/>
        </a:p>
      </dgm:t>
    </dgm:pt>
    <dgm:pt modelId="{7A411E2B-D549-4212-B8FC-8A2B19633291}" type="sibTrans" cxnId="{B202AD1B-B6F5-4EBB-AA0D-47EEF2298402}">
      <dgm:prSet/>
      <dgm:spPr/>
      <dgm:t>
        <a:bodyPr/>
        <a:lstStyle/>
        <a:p>
          <a:endParaRPr lang="vi-VN"/>
        </a:p>
      </dgm:t>
    </dgm:pt>
    <dgm:pt modelId="{7337572A-B03B-4DB2-83D8-2E1BABFB76A3}">
      <dgm:prSet phldrT="[Text]" custT="1"/>
      <dgm:spPr/>
      <dgm:t>
        <a:bodyPr/>
        <a:lstStyle/>
        <a:p>
          <a:r>
            <a:rPr lang="vi-VN" sz="4800" dirty="0">
              <a:latin typeface="Times New Roman" panose="02020603050405020304" pitchFamily="18" charset="0"/>
              <a:cs typeface="Times New Roman" panose="02020603050405020304" pitchFamily="18" charset="0"/>
            </a:rPr>
            <a:t>Ý nghĩa dãy hoạt động hóa học</a:t>
          </a:r>
        </a:p>
      </dgm:t>
    </dgm:pt>
    <dgm:pt modelId="{B24B220A-980C-4EE2-8651-1732CE5AB2FB}" type="parTrans" cxnId="{E5911ACE-5EF4-4138-A4B5-AA4269C9B145}">
      <dgm:prSet/>
      <dgm:spPr/>
      <dgm:t>
        <a:bodyPr/>
        <a:lstStyle/>
        <a:p>
          <a:endParaRPr lang="vi-VN"/>
        </a:p>
      </dgm:t>
    </dgm:pt>
    <dgm:pt modelId="{EBCBF517-052F-4629-A38E-72CD5B1E76C4}" type="sibTrans" cxnId="{E5911ACE-5EF4-4138-A4B5-AA4269C9B145}">
      <dgm:prSet/>
      <dgm:spPr/>
      <dgm:t>
        <a:bodyPr/>
        <a:lstStyle/>
        <a:p>
          <a:endParaRPr lang="vi-VN"/>
        </a:p>
      </dgm:t>
    </dgm:pt>
    <dgm:pt modelId="{65CA713E-4703-4F1B-B692-0E2A70A8FE3B}" type="pres">
      <dgm:prSet presAssocID="{1A8B7951-BB77-42AE-8A06-D2E7D5A93668}" presName="Name0" presStyleCnt="0">
        <dgm:presLayoutVars>
          <dgm:dir/>
          <dgm:animLvl val="lvl"/>
          <dgm:resizeHandles val="exact"/>
        </dgm:presLayoutVars>
      </dgm:prSet>
      <dgm:spPr/>
      <dgm:t>
        <a:bodyPr/>
        <a:lstStyle/>
        <a:p>
          <a:endParaRPr lang="en-US"/>
        </a:p>
      </dgm:t>
    </dgm:pt>
    <dgm:pt modelId="{61F0C796-7AC7-4B83-9330-3964CF756CAD}" type="pres">
      <dgm:prSet presAssocID="{B8567848-472E-4C98-B5D7-06EFAE8E64BC}" presName="linNode" presStyleCnt="0"/>
      <dgm:spPr/>
    </dgm:pt>
    <dgm:pt modelId="{4FE32A4C-26A9-4FAC-B8F2-0E413FB7E80D}" type="pres">
      <dgm:prSet presAssocID="{B8567848-472E-4C98-B5D7-06EFAE8E64BC}" presName="parTx" presStyleLbl="revTx" presStyleIdx="0" presStyleCnt="2" custScaleX="67680">
        <dgm:presLayoutVars>
          <dgm:chMax val="1"/>
          <dgm:bulletEnabled val="1"/>
        </dgm:presLayoutVars>
      </dgm:prSet>
      <dgm:spPr/>
      <dgm:t>
        <a:bodyPr/>
        <a:lstStyle/>
        <a:p>
          <a:endParaRPr lang="en-US"/>
        </a:p>
      </dgm:t>
    </dgm:pt>
    <dgm:pt modelId="{2BBFF2F5-7B49-404A-992F-C8F7A8AD9BBC}" type="pres">
      <dgm:prSet presAssocID="{B8567848-472E-4C98-B5D7-06EFAE8E64BC}" presName="bracket" presStyleLbl="parChTrans1D1" presStyleIdx="0" presStyleCnt="2"/>
      <dgm:spPr/>
    </dgm:pt>
    <dgm:pt modelId="{83C8E578-8AEC-408C-95E4-604AED76038B}" type="pres">
      <dgm:prSet presAssocID="{B8567848-472E-4C98-B5D7-06EFAE8E64BC}" presName="spH" presStyleCnt="0"/>
      <dgm:spPr/>
    </dgm:pt>
    <dgm:pt modelId="{9EFA0766-1B69-4F41-BC9A-D38217A56BEB}" type="pres">
      <dgm:prSet presAssocID="{B8567848-472E-4C98-B5D7-06EFAE8E64BC}" presName="desTx" presStyleLbl="node1" presStyleIdx="0" presStyleCnt="2" custScaleX="165874">
        <dgm:presLayoutVars>
          <dgm:bulletEnabled val="1"/>
        </dgm:presLayoutVars>
      </dgm:prSet>
      <dgm:spPr/>
      <dgm:t>
        <a:bodyPr/>
        <a:lstStyle/>
        <a:p>
          <a:endParaRPr lang="en-US"/>
        </a:p>
      </dgm:t>
    </dgm:pt>
    <dgm:pt modelId="{75699170-F43F-48D5-B58D-0A31A79EF068}" type="pres">
      <dgm:prSet presAssocID="{E635C5A1-86A0-4407-A4EC-278314B87B88}" presName="spV" presStyleCnt="0"/>
      <dgm:spPr/>
    </dgm:pt>
    <dgm:pt modelId="{B7EF2D76-C12E-445C-8981-170BC4F872E2}" type="pres">
      <dgm:prSet presAssocID="{7E262FF7-DC17-468A-A5CF-53CCE84FE241}" presName="linNode" presStyleCnt="0"/>
      <dgm:spPr/>
    </dgm:pt>
    <dgm:pt modelId="{4E7351E0-6140-407F-BA6C-272A6BE2A3B5}" type="pres">
      <dgm:prSet presAssocID="{7E262FF7-DC17-468A-A5CF-53CCE84FE241}" presName="parTx" presStyleLbl="revTx" presStyleIdx="1" presStyleCnt="2">
        <dgm:presLayoutVars>
          <dgm:chMax val="1"/>
          <dgm:bulletEnabled val="1"/>
        </dgm:presLayoutVars>
      </dgm:prSet>
      <dgm:spPr/>
      <dgm:t>
        <a:bodyPr/>
        <a:lstStyle/>
        <a:p>
          <a:endParaRPr lang="en-US"/>
        </a:p>
      </dgm:t>
    </dgm:pt>
    <dgm:pt modelId="{59545714-8AAB-4CFE-A141-877E907D831F}" type="pres">
      <dgm:prSet presAssocID="{7E262FF7-DC17-468A-A5CF-53CCE84FE241}" presName="bracket" presStyleLbl="parChTrans1D1" presStyleIdx="1" presStyleCnt="2"/>
      <dgm:spPr/>
    </dgm:pt>
    <dgm:pt modelId="{3785DC08-BD35-4D21-872C-9580DE463C45}" type="pres">
      <dgm:prSet presAssocID="{7E262FF7-DC17-468A-A5CF-53CCE84FE241}" presName="spH" presStyleCnt="0"/>
      <dgm:spPr/>
    </dgm:pt>
    <dgm:pt modelId="{242FB3F7-1A79-4BC1-8D57-12F633BB4EDC}" type="pres">
      <dgm:prSet presAssocID="{7E262FF7-DC17-468A-A5CF-53CCE84FE241}" presName="desTx" presStyleLbl="node1" presStyleIdx="1" presStyleCnt="2" custScaleX="215239">
        <dgm:presLayoutVars>
          <dgm:bulletEnabled val="1"/>
        </dgm:presLayoutVars>
      </dgm:prSet>
      <dgm:spPr/>
      <dgm:t>
        <a:bodyPr/>
        <a:lstStyle/>
        <a:p>
          <a:endParaRPr lang="en-US"/>
        </a:p>
      </dgm:t>
    </dgm:pt>
  </dgm:ptLst>
  <dgm:cxnLst>
    <dgm:cxn modelId="{2BEB24EF-2A00-4340-AC12-39BC1C7DE1ED}" type="presOf" srcId="{7E262FF7-DC17-468A-A5CF-53CCE84FE241}" destId="{4E7351E0-6140-407F-BA6C-272A6BE2A3B5}" srcOrd="0" destOrd="0" presId="urn:diagrams.loki3.com/BracketList"/>
    <dgm:cxn modelId="{E9D27EB6-6C90-41D3-A3B4-7C15B01E5C2F}" srcId="{B8567848-472E-4C98-B5D7-06EFAE8E64BC}" destId="{F83FC361-4374-4BA7-8C1C-5B8EE2E8E9B4}" srcOrd="0" destOrd="0" parTransId="{1010E501-7B31-4310-82C6-3CEF71E26641}" sibTransId="{A4DC0167-7D38-47CE-A943-04F3F747D64E}"/>
    <dgm:cxn modelId="{EED277FF-5645-477C-8C5F-4825CAD7C447}" type="presOf" srcId="{1A8B7951-BB77-42AE-8A06-D2E7D5A93668}" destId="{65CA713E-4703-4F1B-B692-0E2A70A8FE3B}" srcOrd="0" destOrd="0" presId="urn:diagrams.loki3.com/BracketList"/>
    <dgm:cxn modelId="{E5911ACE-5EF4-4138-A4B5-AA4269C9B145}" srcId="{7E262FF7-DC17-468A-A5CF-53CCE84FE241}" destId="{7337572A-B03B-4DB2-83D8-2E1BABFB76A3}" srcOrd="0" destOrd="0" parTransId="{B24B220A-980C-4EE2-8651-1732CE5AB2FB}" sibTransId="{EBCBF517-052F-4629-A38E-72CD5B1E76C4}"/>
    <dgm:cxn modelId="{E5E3674E-7F49-4C79-8E5C-F374FCF91AF8}" srcId="{1A8B7951-BB77-42AE-8A06-D2E7D5A93668}" destId="{B8567848-472E-4C98-B5D7-06EFAE8E64BC}" srcOrd="0" destOrd="0" parTransId="{38E2FB44-5B27-47F8-A697-47C1760194FE}" sibTransId="{E635C5A1-86A0-4407-A4EC-278314B87B88}"/>
    <dgm:cxn modelId="{B202AD1B-B6F5-4EBB-AA0D-47EEF2298402}" srcId="{1A8B7951-BB77-42AE-8A06-D2E7D5A93668}" destId="{7E262FF7-DC17-468A-A5CF-53CCE84FE241}" srcOrd="1" destOrd="0" parTransId="{F52EBEB5-1B66-4E24-9845-A782A4B27A21}" sibTransId="{7A411E2B-D549-4212-B8FC-8A2B19633291}"/>
    <dgm:cxn modelId="{10637B81-97BA-48E9-B0E7-4D17E3BB8432}" type="presOf" srcId="{7337572A-B03B-4DB2-83D8-2E1BABFB76A3}" destId="{242FB3F7-1A79-4BC1-8D57-12F633BB4EDC}" srcOrd="0" destOrd="0" presId="urn:diagrams.loki3.com/BracketList"/>
    <dgm:cxn modelId="{670C5FC4-A8F0-45EF-9251-2232A171D936}" type="presOf" srcId="{F83FC361-4374-4BA7-8C1C-5B8EE2E8E9B4}" destId="{9EFA0766-1B69-4F41-BC9A-D38217A56BEB}" srcOrd="0" destOrd="0" presId="urn:diagrams.loki3.com/BracketList"/>
    <dgm:cxn modelId="{D76BE368-5497-4161-A20B-4AB56360A69E}" type="presOf" srcId="{B8567848-472E-4C98-B5D7-06EFAE8E64BC}" destId="{4FE32A4C-26A9-4FAC-B8F2-0E413FB7E80D}" srcOrd="0" destOrd="0" presId="urn:diagrams.loki3.com/BracketList"/>
    <dgm:cxn modelId="{EAF35EB7-E241-41EE-97BA-FA09DB517959}" type="presParOf" srcId="{65CA713E-4703-4F1B-B692-0E2A70A8FE3B}" destId="{61F0C796-7AC7-4B83-9330-3964CF756CAD}" srcOrd="0" destOrd="0" presId="urn:diagrams.loki3.com/BracketList"/>
    <dgm:cxn modelId="{10E8AE59-E95E-4E2C-A989-2EC401EF8702}" type="presParOf" srcId="{61F0C796-7AC7-4B83-9330-3964CF756CAD}" destId="{4FE32A4C-26A9-4FAC-B8F2-0E413FB7E80D}" srcOrd="0" destOrd="0" presId="urn:diagrams.loki3.com/BracketList"/>
    <dgm:cxn modelId="{93393023-D630-4B51-8EF8-9B4CA47AA4AB}" type="presParOf" srcId="{61F0C796-7AC7-4B83-9330-3964CF756CAD}" destId="{2BBFF2F5-7B49-404A-992F-C8F7A8AD9BBC}" srcOrd="1" destOrd="0" presId="urn:diagrams.loki3.com/BracketList"/>
    <dgm:cxn modelId="{12089B80-3A23-4A2D-B34D-8C9979A812A4}" type="presParOf" srcId="{61F0C796-7AC7-4B83-9330-3964CF756CAD}" destId="{83C8E578-8AEC-408C-95E4-604AED76038B}" srcOrd="2" destOrd="0" presId="urn:diagrams.loki3.com/BracketList"/>
    <dgm:cxn modelId="{D81B374F-1F46-401F-B03B-0610A14BDDF1}" type="presParOf" srcId="{61F0C796-7AC7-4B83-9330-3964CF756CAD}" destId="{9EFA0766-1B69-4F41-BC9A-D38217A56BEB}" srcOrd="3" destOrd="0" presId="urn:diagrams.loki3.com/BracketList"/>
    <dgm:cxn modelId="{CD4AC594-E979-4FD5-9921-0F3F8444627C}" type="presParOf" srcId="{65CA713E-4703-4F1B-B692-0E2A70A8FE3B}" destId="{75699170-F43F-48D5-B58D-0A31A79EF068}" srcOrd="1" destOrd="0" presId="urn:diagrams.loki3.com/BracketList"/>
    <dgm:cxn modelId="{E6294603-1891-496D-90BE-CF269DE0E635}" type="presParOf" srcId="{65CA713E-4703-4F1B-B692-0E2A70A8FE3B}" destId="{B7EF2D76-C12E-445C-8981-170BC4F872E2}" srcOrd="2" destOrd="0" presId="urn:diagrams.loki3.com/BracketList"/>
    <dgm:cxn modelId="{C8CD5018-327B-4AAA-9659-29BC3776CC68}" type="presParOf" srcId="{B7EF2D76-C12E-445C-8981-170BC4F872E2}" destId="{4E7351E0-6140-407F-BA6C-272A6BE2A3B5}" srcOrd="0" destOrd="0" presId="urn:diagrams.loki3.com/BracketList"/>
    <dgm:cxn modelId="{B65279D0-1025-45D3-8ACB-336A48D644DF}" type="presParOf" srcId="{B7EF2D76-C12E-445C-8981-170BC4F872E2}" destId="{59545714-8AAB-4CFE-A141-877E907D831F}" srcOrd="1" destOrd="0" presId="urn:diagrams.loki3.com/BracketList"/>
    <dgm:cxn modelId="{34039391-0563-443F-9FDE-8F07D09D7F6F}" type="presParOf" srcId="{B7EF2D76-C12E-445C-8981-170BC4F872E2}" destId="{3785DC08-BD35-4D21-872C-9580DE463C45}" srcOrd="2" destOrd="0" presId="urn:diagrams.loki3.com/BracketList"/>
    <dgm:cxn modelId="{02424C99-CA50-4146-8EFD-D6A087E11FFE}" type="presParOf" srcId="{B7EF2D76-C12E-445C-8981-170BC4F872E2}" destId="{242FB3F7-1A79-4BC1-8D57-12F633BB4EDC}"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32A4C-26A9-4FAC-B8F2-0E413FB7E80D}">
      <dsp:nvSpPr>
        <dsp:cNvPr id="0" name=""/>
        <dsp:cNvSpPr/>
      </dsp:nvSpPr>
      <dsp:spPr>
        <a:xfrm>
          <a:off x="54" y="924620"/>
          <a:ext cx="1410582"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165100" rIns="462280" bIns="165100" numCol="1" spcCol="1270" anchor="ctr" anchorCtr="0">
          <a:noAutofit/>
        </a:bodyPr>
        <a:lstStyle/>
        <a:p>
          <a:pPr lvl="0" algn="r" defTabSz="2889250">
            <a:lnSpc>
              <a:spcPct val="90000"/>
            </a:lnSpc>
            <a:spcBef>
              <a:spcPct val="0"/>
            </a:spcBef>
            <a:spcAft>
              <a:spcPct val="35000"/>
            </a:spcAft>
          </a:pPr>
          <a:r>
            <a:rPr lang="vi-VN" sz="6500" kern="1200" dirty="0"/>
            <a:t>I</a:t>
          </a:r>
        </a:p>
      </dsp:txBody>
      <dsp:txXfrm>
        <a:off x="54" y="924620"/>
        <a:ext cx="1410582" cy="1287000"/>
      </dsp:txXfrm>
    </dsp:sp>
    <dsp:sp modelId="{2BBFF2F5-7B49-404A-992F-C8F7A8AD9BBC}">
      <dsp:nvSpPr>
        <dsp:cNvPr id="0" name=""/>
        <dsp:cNvSpPr/>
      </dsp:nvSpPr>
      <dsp:spPr>
        <a:xfrm>
          <a:off x="1410636" y="904511"/>
          <a:ext cx="416838" cy="1327218"/>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FA0766-1B69-4F41-BC9A-D38217A56BEB}">
      <dsp:nvSpPr>
        <dsp:cNvPr id="0" name=""/>
        <dsp:cNvSpPr/>
      </dsp:nvSpPr>
      <dsp:spPr>
        <a:xfrm>
          <a:off x="1994210" y="904511"/>
          <a:ext cx="9403408" cy="13272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285750" lvl="1" indent="-285750" algn="l" defTabSz="2133600">
            <a:lnSpc>
              <a:spcPct val="90000"/>
            </a:lnSpc>
            <a:spcBef>
              <a:spcPct val="0"/>
            </a:spcBef>
            <a:spcAft>
              <a:spcPct val="15000"/>
            </a:spcAft>
            <a:buChar char="••"/>
          </a:pPr>
          <a:r>
            <a:rPr lang="vi-VN" sz="4800" kern="1200" dirty="0">
              <a:latin typeface="Times New Roman" panose="02020603050405020304" pitchFamily="18" charset="0"/>
              <a:cs typeface="Times New Roman" panose="02020603050405020304" pitchFamily="18" charset="0"/>
            </a:rPr>
            <a:t>Xây dựng dãy hoạt động hóa học</a:t>
          </a:r>
        </a:p>
      </dsp:txBody>
      <dsp:txXfrm>
        <a:off x="1994210" y="904511"/>
        <a:ext cx="9403408" cy="1327218"/>
      </dsp:txXfrm>
    </dsp:sp>
    <dsp:sp modelId="{4E7351E0-6140-407F-BA6C-272A6BE2A3B5}">
      <dsp:nvSpPr>
        <dsp:cNvPr id="0" name=""/>
        <dsp:cNvSpPr/>
      </dsp:nvSpPr>
      <dsp:spPr>
        <a:xfrm>
          <a:off x="54" y="2485839"/>
          <a:ext cx="1597232"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165100" rIns="462280" bIns="165100" numCol="1" spcCol="1270" anchor="ctr" anchorCtr="0">
          <a:noAutofit/>
        </a:bodyPr>
        <a:lstStyle/>
        <a:p>
          <a:pPr lvl="0" algn="r" defTabSz="2889250">
            <a:lnSpc>
              <a:spcPct val="90000"/>
            </a:lnSpc>
            <a:spcBef>
              <a:spcPct val="0"/>
            </a:spcBef>
            <a:spcAft>
              <a:spcPct val="35000"/>
            </a:spcAft>
          </a:pPr>
          <a:r>
            <a:rPr lang="vi-VN" sz="6500" kern="1200" dirty="0"/>
            <a:t>II</a:t>
          </a:r>
        </a:p>
      </dsp:txBody>
      <dsp:txXfrm>
        <a:off x="54" y="2485839"/>
        <a:ext cx="1597232" cy="1287000"/>
      </dsp:txXfrm>
    </dsp:sp>
    <dsp:sp modelId="{59545714-8AAB-4CFE-A141-877E907D831F}">
      <dsp:nvSpPr>
        <dsp:cNvPr id="0" name=""/>
        <dsp:cNvSpPr/>
      </dsp:nvSpPr>
      <dsp:spPr>
        <a:xfrm>
          <a:off x="1597286" y="2465730"/>
          <a:ext cx="319446" cy="1327218"/>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2FB3F7-1A79-4BC1-8D57-12F633BB4EDC}">
      <dsp:nvSpPr>
        <dsp:cNvPr id="0" name=""/>
        <dsp:cNvSpPr/>
      </dsp:nvSpPr>
      <dsp:spPr>
        <a:xfrm>
          <a:off x="2044511" y="2465730"/>
          <a:ext cx="9350998" cy="13272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285750" lvl="1" indent="-285750" algn="l" defTabSz="2133600">
            <a:lnSpc>
              <a:spcPct val="90000"/>
            </a:lnSpc>
            <a:spcBef>
              <a:spcPct val="0"/>
            </a:spcBef>
            <a:spcAft>
              <a:spcPct val="15000"/>
            </a:spcAft>
            <a:buChar char="••"/>
          </a:pPr>
          <a:r>
            <a:rPr lang="vi-VN" sz="4800" kern="1200" dirty="0">
              <a:latin typeface="Times New Roman" panose="02020603050405020304" pitchFamily="18" charset="0"/>
              <a:cs typeface="Times New Roman" panose="02020603050405020304" pitchFamily="18" charset="0"/>
            </a:rPr>
            <a:t>Ý nghĩa dãy hoạt động hóa học</a:t>
          </a:r>
        </a:p>
      </dsp:txBody>
      <dsp:txXfrm>
        <a:off x="2044511" y="2465730"/>
        <a:ext cx="9350998" cy="1327218"/>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52BFC4-B926-441E-98A6-177DEEEE00C7}" type="datetimeFigureOut">
              <a:rPr lang="vi-VN" smtClean="0"/>
              <a:t>30/06/2024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1E1D69-D847-4B6F-BD19-5A9D05FCD942}" type="slidenum">
              <a:rPr lang="vi-VN" smtClean="0"/>
              <a:t>‹#›</a:t>
            </a:fld>
            <a:endParaRPr lang="vi-VN"/>
          </a:p>
        </p:txBody>
      </p:sp>
    </p:spTree>
    <p:extLst>
      <p:ext uri="{BB962C8B-B14F-4D97-AF65-F5344CB8AC3E}">
        <p14:creationId xmlns:p14="http://schemas.microsoft.com/office/powerpoint/2010/main" val="1435738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CE2BB4-9878-8154-DC95-302B77EB65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6B29DF51-C823-8D91-F953-C4025CD1F0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E4DD53CC-F0A9-B61B-7EFE-BC8E740499AA}"/>
              </a:ext>
            </a:extLst>
          </p:cNvPr>
          <p:cNvSpPr>
            <a:spLocks noGrp="1"/>
          </p:cNvSpPr>
          <p:nvPr>
            <p:ph type="dt" sz="half" idx="10"/>
          </p:nvPr>
        </p:nvSpPr>
        <p:spPr/>
        <p:txBody>
          <a:bodyPr/>
          <a:lstStyle/>
          <a:p>
            <a:fld id="{8972A97C-AC5E-4470-9275-A663C98E5FCE}" type="datetimeFigureOut">
              <a:rPr lang="vi-VN" smtClean="0"/>
              <a:t>30/06/2024</a:t>
            </a:fld>
            <a:endParaRPr lang="vi-VN"/>
          </a:p>
        </p:txBody>
      </p:sp>
      <p:sp>
        <p:nvSpPr>
          <p:cNvPr id="5" name="Footer Placeholder 4">
            <a:extLst>
              <a:ext uri="{FF2B5EF4-FFF2-40B4-BE49-F238E27FC236}">
                <a16:creationId xmlns="" xmlns:a16="http://schemas.microsoft.com/office/drawing/2014/main" id="{67EB020A-0C0E-8577-212B-19B301FAC35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006B7121-97AF-F3C3-E48C-6CD680257437}"/>
              </a:ext>
            </a:extLst>
          </p:cNvPr>
          <p:cNvSpPr>
            <a:spLocks noGrp="1"/>
          </p:cNvSpPr>
          <p:nvPr>
            <p:ph type="sldNum" sz="quarter" idx="12"/>
          </p:nvPr>
        </p:nvSpPr>
        <p:spPr/>
        <p:txBody>
          <a:bodyPr/>
          <a:lstStyle/>
          <a:p>
            <a:fld id="{B121E3A9-6931-4020-895A-012B1EEF1512}" type="slidenum">
              <a:rPr lang="vi-VN" smtClean="0"/>
              <a:t>‹#›</a:t>
            </a:fld>
            <a:endParaRPr lang="vi-VN"/>
          </a:p>
        </p:txBody>
      </p:sp>
    </p:spTree>
    <p:extLst>
      <p:ext uri="{BB962C8B-B14F-4D97-AF65-F5344CB8AC3E}">
        <p14:creationId xmlns:p14="http://schemas.microsoft.com/office/powerpoint/2010/main" val="1506106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1911CB-E6E2-2DE6-580E-6E78E19BE1B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BDCAA43F-87B4-5F9C-F818-ED34BAB75B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54E8C038-A58B-18C4-83DF-DA3EBD19C260}"/>
              </a:ext>
            </a:extLst>
          </p:cNvPr>
          <p:cNvSpPr>
            <a:spLocks noGrp="1"/>
          </p:cNvSpPr>
          <p:nvPr>
            <p:ph type="dt" sz="half" idx="10"/>
          </p:nvPr>
        </p:nvSpPr>
        <p:spPr/>
        <p:txBody>
          <a:bodyPr/>
          <a:lstStyle/>
          <a:p>
            <a:fld id="{8972A97C-AC5E-4470-9275-A663C98E5FCE}" type="datetimeFigureOut">
              <a:rPr lang="vi-VN" smtClean="0"/>
              <a:t>30/06/2024</a:t>
            </a:fld>
            <a:endParaRPr lang="vi-VN"/>
          </a:p>
        </p:txBody>
      </p:sp>
      <p:sp>
        <p:nvSpPr>
          <p:cNvPr id="5" name="Footer Placeholder 4">
            <a:extLst>
              <a:ext uri="{FF2B5EF4-FFF2-40B4-BE49-F238E27FC236}">
                <a16:creationId xmlns="" xmlns:a16="http://schemas.microsoft.com/office/drawing/2014/main" id="{D653BB58-E1AF-EBA7-4839-182F53F77DF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8C0634D6-D5F9-5EC7-E2F1-9FF80475B230}"/>
              </a:ext>
            </a:extLst>
          </p:cNvPr>
          <p:cNvSpPr>
            <a:spLocks noGrp="1"/>
          </p:cNvSpPr>
          <p:nvPr>
            <p:ph type="sldNum" sz="quarter" idx="12"/>
          </p:nvPr>
        </p:nvSpPr>
        <p:spPr/>
        <p:txBody>
          <a:bodyPr/>
          <a:lstStyle/>
          <a:p>
            <a:fld id="{B121E3A9-6931-4020-895A-012B1EEF1512}" type="slidenum">
              <a:rPr lang="vi-VN" smtClean="0"/>
              <a:t>‹#›</a:t>
            </a:fld>
            <a:endParaRPr lang="vi-VN"/>
          </a:p>
        </p:txBody>
      </p:sp>
    </p:spTree>
    <p:extLst>
      <p:ext uri="{BB962C8B-B14F-4D97-AF65-F5344CB8AC3E}">
        <p14:creationId xmlns:p14="http://schemas.microsoft.com/office/powerpoint/2010/main" val="146363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80AD146-D4D2-E99E-8D02-975CAA3423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150D3828-9D62-B66E-E411-AB145556F4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B67ECED5-169A-EBB4-F8A0-9374D817CA8E}"/>
              </a:ext>
            </a:extLst>
          </p:cNvPr>
          <p:cNvSpPr>
            <a:spLocks noGrp="1"/>
          </p:cNvSpPr>
          <p:nvPr>
            <p:ph type="dt" sz="half" idx="10"/>
          </p:nvPr>
        </p:nvSpPr>
        <p:spPr/>
        <p:txBody>
          <a:bodyPr/>
          <a:lstStyle/>
          <a:p>
            <a:fld id="{8972A97C-AC5E-4470-9275-A663C98E5FCE}" type="datetimeFigureOut">
              <a:rPr lang="vi-VN" smtClean="0"/>
              <a:t>30/06/2024</a:t>
            </a:fld>
            <a:endParaRPr lang="vi-VN"/>
          </a:p>
        </p:txBody>
      </p:sp>
      <p:sp>
        <p:nvSpPr>
          <p:cNvPr id="5" name="Footer Placeholder 4">
            <a:extLst>
              <a:ext uri="{FF2B5EF4-FFF2-40B4-BE49-F238E27FC236}">
                <a16:creationId xmlns="" xmlns:a16="http://schemas.microsoft.com/office/drawing/2014/main" id="{F8149E0B-1977-7DF2-2CBB-CC7AAB1E9CA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E4B2E54C-B132-160F-73B8-EC563CF4132C}"/>
              </a:ext>
            </a:extLst>
          </p:cNvPr>
          <p:cNvSpPr>
            <a:spLocks noGrp="1"/>
          </p:cNvSpPr>
          <p:nvPr>
            <p:ph type="sldNum" sz="quarter" idx="12"/>
          </p:nvPr>
        </p:nvSpPr>
        <p:spPr/>
        <p:txBody>
          <a:bodyPr/>
          <a:lstStyle/>
          <a:p>
            <a:fld id="{B121E3A9-6931-4020-895A-012B1EEF1512}" type="slidenum">
              <a:rPr lang="vi-VN" smtClean="0"/>
              <a:t>‹#›</a:t>
            </a:fld>
            <a:endParaRPr lang="vi-VN"/>
          </a:p>
        </p:txBody>
      </p:sp>
    </p:spTree>
    <p:extLst>
      <p:ext uri="{BB962C8B-B14F-4D97-AF65-F5344CB8AC3E}">
        <p14:creationId xmlns:p14="http://schemas.microsoft.com/office/powerpoint/2010/main" val="310440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D57081-A9A7-D17B-EA37-6947048E4D9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FB44FB1A-145E-ED21-91D8-7C94532C49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5310B5B-8A40-447B-1D11-7755B667C2C3}"/>
              </a:ext>
            </a:extLst>
          </p:cNvPr>
          <p:cNvSpPr>
            <a:spLocks noGrp="1"/>
          </p:cNvSpPr>
          <p:nvPr>
            <p:ph type="dt" sz="half" idx="10"/>
          </p:nvPr>
        </p:nvSpPr>
        <p:spPr/>
        <p:txBody>
          <a:bodyPr/>
          <a:lstStyle/>
          <a:p>
            <a:fld id="{8972A97C-AC5E-4470-9275-A663C98E5FCE}" type="datetimeFigureOut">
              <a:rPr lang="vi-VN" smtClean="0"/>
              <a:t>30/06/2024</a:t>
            </a:fld>
            <a:endParaRPr lang="vi-VN"/>
          </a:p>
        </p:txBody>
      </p:sp>
      <p:sp>
        <p:nvSpPr>
          <p:cNvPr id="5" name="Footer Placeholder 4">
            <a:extLst>
              <a:ext uri="{FF2B5EF4-FFF2-40B4-BE49-F238E27FC236}">
                <a16:creationId xmlns="" xmlns:a16="http://schemas.microsoft.com/office/drawing/2014/main" id="{79991E90-D9DF-2CA7-54F5-79476AFB88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DC378C1F-FC2F-6AB4-F100-9B0F504693B7}"/>
              </a:ext>
            </a:extLst>
          </p:cNvPr>
          <p:cNvSpPr>
            <a:spLocks noGrp="1"/>
          </p:cNvSpPr>
          <p:nvPr>
            <p:ph type="sldNum" sz="quarter" idx="12"/>
          </p:nvPr>
        </p:nvSpPr>
        <p:spPr/>
        <p:txBody>
          <a:bodyPr/>
          <a:lstStyle/>
          <a:p>
            <a:fld id="{B121E3A9-6931-4020-895A-012B1EEF1512}" type="slidenum">
              <a:rPr lang="vi-VN" smtClean="0"/>
              <a:t>‹#›</a:t>
            </a:fld>
            <a:endParaRPr lang="vi-VN"/>
          </a:p>
        </p:txBody>
      </p:sp>
    </p:spTree>
    <p:extLst>
      <p:ext uri="{BB962C8B-B14F-4D97-AF65-F5344CB8AC3E}">
        <p14:creationId xmlns:p14="http://schemas.microsoft.com/office/powerpoint/2010/main" val="4174628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4D7164-0C1A-6E38-8520-4ECECE1627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5E9A98DE-6D5C-9E5A-5B1A-AD37983294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40B27B7-1C33-3E29-9D99-85DB84AB142F}"/>
              </a:ext>
            </a:extLst>
          </p:cNvPr>
          <p:cNvSpPr>
            <a:spLocks noGrp="1"/>
          </p:cNvSpPr>
          <p:nvPr>
            <p:ph type="dt" sz="half" idx="10"/>
          </p:nvPr>
        </p:nvSpPr>
        <p:spPr/>
        <p:txBody>
          <a:bodyPr/>
          <a:lstStyle/>
          <a:p>
            <a:fld id="{8972A97C-AC5E-4470-9275-A663C98E5FCE}" type="datetimeFigureOut">
              <a:rPr lang="vi-VN" smtClean="0"/>
              <a:t>30/06/2024</a:t>
            </a:fld>
            <a:endParaRPr lang="vi-VN"/>
          </a:p>
        </p:txBody>
      </p:sp>
      <p:sp>
        <p:nvSpPr>
          <p:cNvPr id="5" name="Footer Placeholder 4">
            <a:extLst>
              <a:ext uri="{FF2B5EF4-FFF2-40B4-BE49-F238E27FC236}">
                <a16:creationId xmlns="" xmlns:a16="http://schemas.microsoft.com/office/drawing/2014/main" id="{4F1A3B14-5C1B-40D8-9BBE-C2B5B30A5D6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F7F264F1-AB66-4045-61BB-285FB419A206}"/>
              </a:ext>
            </a:extLst>
          </p:cNvPr>
          <p:cNvSpPr>
            <a:spLocks noGrp="1"/>
          </p:cNvSpPr>
          <p:nvPr>
            <p:ph type="sldNum" sz="quarter" idx="12"/>
          </p:nvPr>
        </p:nvSpPr>
        <p:spPr/>
        <p:txBody>
          <a:bodyPr/>
          <a:lstStyle/>
          <a:p>
            <a:fld id="{B121E3A9-6931-4020-895A-012B1EEF1512}" type="slidenum">
              <a:rPr lang="vi-VN" smtClean="0"/>
              <a:t>‹#›</a:t>
            </a:fld>
            <a:endParaRPr lang="vi-VN"/>
          </a:p>
        </p:txBody>
      </p:sp>
    </p:spTree>
    <p:extLst>
      <p:ext uri="{BB962C8B-B14F-4D97-AF65-F5344CB8AC3E}">
        <p14:creationId xmlns:p14="http://schemas.microsoft.com/office/powerpoint/2010/main" val="387963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3E9137-E5B1-AB58-3641-944D47B3FFD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AC7D101A-682D-E88E-1FB5-597F5671B7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FF4A357C-10E9-4050-5658-682C2A49A2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59BDCEE1-5E63-1F48-890B-0FC7563A2948}"/>
              </a:ext>
            </a:extLst>
          </p:cNvPr>
          <p:cNvSpPr>
            <a:spLocks noGrp="1"/>
          </p:cNvSpPr>
          <p:nvPr>
            <p:ph type="dt" sz="half" idx="10"/>
          </p:nvPr>
        </p:nvSpPr>
        <p:spPr/>
        <p:txBody>
          <a:bodyPr/>
          <a:lstStyle/>
          <a:p>
            <a:fld id="{8972A97C-AC5E-4470-9275-A663C98E5FCE}" type="datetimeFigureOut">
              <a:rPr lang="vi-VN" smtClean="0"/>
              <a:t>30/06/2024</a:t>
            </a:fld>
            <a:endParaRPr lang="vi-VN"/>
          </a:p>
        </p:txBody>
      </p:sp>
      <p:sp>
        <p:nvSpPr>
          <p:cNvPr id="6" name="Footer Placeholder 5">
            <a:extLst>
              <a:ext uri="{FF2B5EF4-FFF2-40B4-BE49-F238E27FC236}">
                <a16:creationId xmlns="" xmlns:a16="http://schemas.microsoft.com/office/drawing/2014/main" id="{86215484-6B5D-1F68-5178-347D3DDAF35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A19A8AC7-FBF2-1410-C3EA-A2B88C90F85F}"/>
              </a:ext>
            </a:extLst>
          </p:cNvPr>
          <p:cNvSpPr>
            <a:spLocks noGrp="1"/>
          </p:cNvSpPr>
          <p:nvPr>
            <p:ph type="sldNum" sz="quarter" idx="12"/>
          </p:nvPr>
        </p:nvSpPr>
        <p:spPr/>
        <p:txBody>
          <a:bodyPr/>
          <a:lstStyle/>
          <a:p>
            <a:fld id="{B121E3A9-6931-4020-895A-012B1EEF1512}" type="slidenum">
              <a:rPr lang="vi-VN" smtClean="0"/>
              <a:t>‹#›</a:t>
            </a:fld>
            <a:endParaRPr lang="vi-VN"/>
          </a:p>
        </p:txBody>
      </p:sp>
    </p:spTree>
    <p:extLst>
      <p:ext uri="{BB962C8B-B14F-4D97-AF65-F5344CB8AC3E}">
        <p14:creationId xmlns:p14="http://schemas.microsoft.com/office/powerpoint/2010/main" val="1251605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8E3DA2-77A2-5C84-11E1-A8705B7EAB9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F2A44AF3-617F-6806-2979-BAB79A9D0B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4CA83FD-5ABF-A78A-1E2D-0A127FEA0C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DF69B451-CA0F-96C4-0FAA-BF1A4DEBD3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F350DB9-6C7E-2FAC-5761-A2C7346A97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85B57AAB-D200-1754-E78C-DFF29775432E}"/>
              </a:ext>
            </a:extLst>
          </p:cNvPr>
          <p:cNvSpPr>
            <a:spLocks noGrp="1"/>
          </p:cNvSpPr>
          <p:nvPr>
            <p:ph type="dt" sz="half" idx="10"/>
          </p:nvPr>
        </p:nvSpPr>
        <p:spPr/>
        <p:txBody>
          <a:bodyPr/>
          <a:lstStyle/>
          <a:p>
            <a:fld id="{8972A97C-AC5E-4470-9275-A663C98E5FCE}" type="datetimeFigureOut">
              <a:rPr lang="vi-VN" smtClean="0"/>
              <a:t>30/06/2024</a:t>
            </a:fld>
            <a:endParaRPr lang="vi-VN"/>
          </a:p>
        </p:txBody>
      </p:sp>
      <p:sp>
        <p:nvSpPr>
          <p:cNvPr id="8" name="Footer Placeholder 7">
            <a:extLst>
              <a:ext uri="{FF2B5EF4-FFF2-40B4-BE49-F238E27FC236}">
                <a16:creationId xmlns="" xmlns:a16="http://schemas.microsoft.com/office/drawing/2014/main" id="{D2CED176-89D9-752E-D8D2-35DAA25D8D2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F9291ECB-8C14-01D6-0DF1-92DDCC5FA023}"/>
              </a:ext>
            </a:extLst>
          </p:cNvPr>
          <p:cNvSpPr>
            <a:spLocks noGrp="1"/>
          </p:cNvSpPr>
          <p:nvPr>
            <p:ph type="sldNum" sz="quarter" idx="12"/>
          </p:nvPr>
        </p:nvSpPr>
        <p:spPr/>
        <p:txBody>
          <a:bodyPr/>
          <a:lstStyle/>
          <a:p>
            <a:fld id="{B121E3A9-6931-4020-895A-012B1EEF1512}" type="slidenum">
              <a:rPr lang="vi-VN" smtClean="0"/>
              <a:t>‹#›</a:t>
            </a:fld>
            <a:endParaRPr lang="vi-VN"/>
          </a:p>
        </p:txBody>
      </p:sp>
    </p:spTree>
    <p:extLst>
      <p:ext uri="{BB962C8B-B14F-4D97-AF65-F5344CB8AC3E}">
        <p14:creationId xmlns:p14="http://schemas.microsoft.com/office/powerpoint/2010/main" val="1508806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4A17F4-9AEF-E135-28B4-1557F2E92C8F}"/>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2BB50814-B8C7-01DB-E35C-D7F73E3D1D3E}"/>
              </a:ext>
            </a:extLst>
          </p:cNvPr>
          <p:cNvSpPr>
            <a:spLocks noGrp="1"/>
          </p:cNvSpPr>
          <p:nvPr>
            <p:ph type="dt" sz="half" idx="10"/>
          </p:nvPr>
        </p:nvSpPr>
        <p:spPr/>
        <p:txBody>
          <a:bodyPr/>
          <a:lstStyle/>
          <a:p>
            <a:fld id="{8972A97C-AC5E-4470-9275-A663C98E5FCE}" type="datetimeFigureOut">
              <a:rPr lang="vi-VN" smtClean="0"/>
              <a:t>30/06/2024</a:t>
            </a:fld>
            <a:endParaRPr lang="vi-VN"/>
          </a:p>
        </p:txBody>
      </p:sp>
      <p:sp>
        <p:nvSpPr>
          <p:cNvPr id="4" name="Footer Placeholder 3">
            <a:extLst>
              <a:ext uri="{FF2B5EF4-FFF2-40B4-BE49-F238E27FC236}">
                <a16:creationId xmlns="" xmlns:a16="http://schemas.microsoft.com/office/drawing/2014/main" id="{8E823794-962D-042A-FDAD-4C25BBFC91C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1F37511C-1B76-0354-AC3B-ECF258C40E6F}"/>
              </a:ext>
            </a:extLst>
          </p:cNvPr>
          <p:cNvSpPr>
            <a:spLocks noGrp="1"/>
          </p:cNvSpPr>
          <p:nvPr>
            <p:ph type="sldNum" sz="quarter" idx="12"/>
          </p:nvPr>
        </p:nvSpPr>
        <p:spPr/>
        <p:txBody>
          <a:bodyPr/>
          <a:lstStyle/>
          <a:p>
            <a:fld id="{B121E3A9-6931-4020-895A-012B1EEF1512}" type="slidenum">
              <a:rPr lang="vi-VN" smtClean="0"/>
              <a:t>‹#›</a:t>
            </a:fld>
            <a:endParaRPr lang="vi-VN"/>
          </a:p>
        </p:txBody>
      </p:sp>
    </p:spTree>
    <p:extLst>
      <p:ext uri="{BB962C8B-B14F-4D97-AF65-F5344CB8AC3E}">
        <p14:creationId xmlns:p14="http://schemas.microsoft.com/office/powerpoint/2010/main" val="4257926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7B49E98-9E9E-AB8D-F1E6-4F46FC7129FB}"/>
              </a:ext>
            </a:extLst>
          </p:cNvPr>
          <p:cNvSpPr>
            <a:spLocks noGrp="1"/>
          </p:cNvSpPr>
          <p:nvPr>
            <p:ph type="dt" sz="half" idx="10"/>
          </p:nvPr>
        </p:nvSpPr>
        <p:spPr/>
        <p:txBody>
          <a:bodyPr/>
          <a:lstStyle/>
          <a:p>
            <a:fld id="{8972A97C-AC5E-4470-9275-A663C98E5FCE}" type="datetimeFigureOut">
              <a:rPr lang="vi-VN" smtClean="0"/>
              <a:t>30/06/2024</a:t>
            </a:fld>
            <a:endParaRPr lang="vi-VN"/>
          </a:p>
        </p:txBody>
      </p:sp>
      <p:sp>
        <p:nvSpPr>
          <p:cNvPr id="3" name="Footer Placeholder 2">
            <a:extLst>
              <a:ext uri="{FF2B5EF4-FFF2-40B4-BE49-F238E27FC236}">
                <a16:creationId xmlns="" xmlns:a16="http://schemas.microsoft.com/office/drawing/2014/main" id="{4B673787-4C0F-EAA2-088E-EDD083351B34}"/>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07D1623A-99DD-8CC3-21E7-DA27B28B282F}"/>
              </a:ext>
            </a:extLst>
          </p:cNvPr>
          <p:cNvSpPr>
            <a:spLocks noGrp="1"/>
          </p:cNvSpPr>
          <p:nvPr>
            <p:ph type="sldNum" sz="quarter" idx="12"/>
          </p:nvPr>
        </p:nvSpPr>
        <p:spPr/>
        <p:txBody>
          <a:bodyPr/>
          <a:lstStyle/>
          <a:p>
            <a:fld id="{B121E3A9-6931-4020-895A-012B1EEF1512}" type="slidenum">
              <a:rPr lang="vi-VN" smtClean="0"/>
              <a:t>‹#›</a:t>
            </a:fld>
            <a:endParaRPr lang="vi-VN"/>
          </a:p>
        </p:txBody>
      </p:sp>
    </p:spTree>
    <p:extLst>
      <p:ext uri="{BB962C8B-B14F-4D97-AF65-F5344CB8AC3E}">
        <p14:creationId xmlns:p14="http://schemas.microsoft.com/office/powerpoint/2010/main" val="822201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C0F384-17F6-22F2-A566-52F11FB571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D782695D-966B-C523-1A9D-822DC3482C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E72ED452-CA61-415B-BE36-CF503CB4A5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88E051E-1F2B-9875-C294-6B5CB9BF0F88}"/>
              </a:ext>
            </a:extLst>
          </p:cNvPr>
          <p:cNvSpPr>
            <a:spLocks noGrp="1"/>
          </p:cNvSpPr>
          <p:nvPr>
            <p:ph type="dt" sz="half" idx="10"/>
          </p:nvPr>
        </p:nvSpPr>
        <p:spPr/>
        <p:txBody>
          <a:bodyPr/>
          <a:lstStyle/>
          <a:p>
            <a:fld id="{8972A97C-AC5E-4470-9275-A663C98E5FCE}" type="datetimeFigureOut">
              <a:rPr lang="vi-VN" smtClean="0"/>
              <a:t>30/06/2024</a:t>
            </a:fld>
            <a:endParaRPr lang="vi-VN"/>
          </a:p>
        </p:txBody>
      </p:sp>
      <p:sp>
        <p:nvSpPr>
          <p:cNvPr id="6" name="Footer Placeholder 5">
            <a:extLst>
              <a:ext uri="{FF2B5EF4-FFF2-40B4-BE49-F238E27FC236}">
                <a16:creationId xmlns="" xmlns:a16="http://schemas.microsoft.com/office/drawing/2014/main" id="{99AD2E2E-DA4D-B1C9-052D-85F7E82FA42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1D968F0C-AFE7-B682-8132-53B676CAC2A4}"/>
              </a:ext>
            </a:extLst>
          </p:cNvPr>
          <p:cNvSpPr>
            <a:spLocks noGrp="1"/>
          </p:cNvSpPr>
          <p:nvPr>
            <p:ph type="sldNum" sz="quarter" idx="12"/>
          </p:nvPr>
        </p:nvSpPr>
        <p:spPr/>
        <p:txBody>
          <a:bodyPr/>
          <a:lstStyle/>
          <a:p>
            <a:fld id="{B121E3A9-6931-4020-895A-012B1EEF1512}" type="slidenum">
              <a:rPr lang="vi-VN" smtClean="0"/>
              <a:t>‹#›</a:t>
            </a:fld>
            <a:endParaRPr lang="vi-VN"/>
          </a:p>
        </p:txBody>
      </p:sp>
    </p:spTree>
    <p:extLst>
      <p:ext uri="{BB962C8B-B14F-4D97-AF65-F5344CB8AC3E}">
        <p14:creationId xmlns:p14="http://schemas.microsoft.com/office/powerpoint/2010/main" val="706731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9B599C-CD63-F83F-4C53-20846A7875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F62D7F28-46FC-4536-3190-F649E70D9A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688378C0-C9B8-52B8-89D1-3781F1D56C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AAC7F9B-9816-9ACB-D858-4C635618C3C5}"/>
              </a:ext>
            </a:extLst>
          </p:cNvPr>
          <p:cNvSpPr>
            <a:spLocks noGrp="1"/>
          </p:cNvSpPr>
          <p:nvPr>
            <p:ph type="dt" sz="half" idx="10"/>
          </p:nvPr>
        </p:nvSpPr>
        <p:spPr/>
        <p:txBody>
          <a:bodyPr/>
          <a:lstStyle/>
          <a:p>
            <a:fld id="{8972A97C-AC5E-4470-9275-A663C98E5FCE}" type="datetimeFigureOut">
              <a:rPr lang="vi-VN" smtClean="0"/>
              <a:t>30/06/2024</a:t>
            </a:fld>
            <a:endParaRPr lang="vi-VN"/>
          </a:p>
        </p:txBody>
      </p:sp>
      <p:sp>
        <p:nvSpPr>
          <p:cNvPr id="6" name="Footer Placeholder 5">
            <a:extLst>
              <a:ext uri="{FF2B5EF4-FFF2-40B4-BE49-F238E27FC236}">
                <a16:creationId xmlns="" xmlns:a16="http://schemas.microsoft.com/office/drawing/2014/main" id="{E1DB7235-5BBA-81FF-020B-DA4CA23D856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FA62F0E1-85AE-E4F2-0E98-003B5C7A567F}"/>
              </a:ext>
            </a:extLst>
          </p:cNvPr>
          <p:cNvSpPr>
            <a:spLocks noGrp="1"/>
          </p:cNvSpPr>
          <p:nvPr>
            <p:ph type="sldNum" sz="quarter" idx="12"/>
          </p:nvPr>
        </p:nvSpPr>
        <p:spPr/>
        <p:txBody>
          <a:bodyPr/>
          <a:lstStyle/>
          <a:p>
            <a:fld id="{B121E3A9-6931-4020-895A-012B1EEF1512}" type="slidenum">
              <a:rPr lang="vi-VN" smtClean="0"/>
              <a:t>‹#›</a:t>
            </a:fld>
            <a:endParaRPr lang="vi-VN"/>
          </a:p>
        </p:txBody>
      </p:sp>
    </p:spTree>
    <p:extLst>
      <p:ext uri="{BB962C8B-B14F-4D97-AF65-F5344CB8AC3E}">
        <p14:creationId xmlns:p14="http://schemas.microsoft.com/office/powerpoint/2010/main" val="2587461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D4B44AC-D585-11C5-B3A3-1442381D5C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48307226-C1EB-4F1B-7629-97BDFF90A3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EE0EE79E-3D29-F9E3-02F4-734073FE50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2A97C-AC5E-4470-9275-A663C98E5FCE}" type="datetimeFigureOut">
              <a:rPr lang="vi-VN" smtClean="0"/>
              <a:t>30/06/2024</a:t>
            </a:fld>
            <a:endParaRPr lang="vi-VN"/>
          </a:p>
        </p:txBody>
      </p:sp>
      <p:sp>
        <p:nvSpPr>
          <p:cNvPr id="5" name="Footer Placeholder 4">
            <a:extLst>
              <a:ext uri="{FF2B5EF4-FFF2-40B4-BE49-F238E27FC236}">
                <a16:creationId xmlns="" xmlns:a16="http://schemas.microsoft.com/office/drawing/2014/main" id="{B1FCB94D-CCB7-B53E-F0FB-0F0D60E45A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 xmlns:a16="http://schemas.microsoft.com/office/drawing/2014/main" id="{4E15FAA5-0256-3C68-2A86-EBFE076C9D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1E3A9-6931-4020-895A-012B1EEF1512}" type="slidenum">
              <a:rPr lang="vi-VN" smtClean="0"/>
              <a:t>‹#›</a:t>
            </a:fld>
            <a:endParaRPr lang="vi-VN"/>
          </a:p>
        </p:txBody>
      </p:sp>
    </p:spTree>
    <p:extLst>
      <p:ext uri="{BB962C8B-B14F-4D97-AF65-F5344CB8AC3E}">
        <p14:creationId xmlns:p14="http://schemas.microsoft.com/office/powerpoint/2010/main" val="997556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EF3BF05-F8B3-ECC3-C4E5-21A88B3A38DF}"/>
              </a:ext>
            </a:extLst>
          </p:cNvPr>
          <p:cNvPicPr>
            <a:picLocks noChangeAspect="1"/>
          </p:cNvPicPr>
          <p:nvPr/>
        </p:nvPicPr>
        <p:blipFill>
          <a:blip r:embed="rId2"/>
          <a:stretch>
            <a:fillRect/>
          </a:stretch>
        </p:blipFill>
        <p:spPr>
          <a:xfrm>
            <a:off x="0" y="0"/>
            <a:ext cx="12090400" cy="6858000"/>
          </a:xfrm>
          <a:prstGeom prst="rect">
            <a:avLst/>
          </a:prstGeom>
        </p:spPr>
      </p:pic>
      <p:sp>
        <p:nvSpPr>
          <p:cNvPr id="7" name="TextBox 6">
            <a:extLst>
              <a:ext uri="{FF2B5EF4-FFF2-40B4-BE49-F238E27FC236}">
                <a16:creationId xmlns="" xmlns:a16="http://schemas.microsoft.com/office/drawing/2014/main" id="{C38A358A-1D3D-0626-B907-BA36F98E8281}"/>
              </a:ext>
            </a:extLst>
          </p:cNvPr>
          <p:cNvSpPr txBox="1"/>
          <p:nvPr/>
        </p:nvSpPr>
        <p:spPr>
          <a:xfrm>
            <a:off x="2004291" y="212437"/>
            <a:ext cx="7749309" cy="1107996"/>
          </a:xfrm>
          <a:prstGeom prst="rect">
            <a:avLst/>
          </a:prstGeom>
          <a:noFill/>
        </p:spPr>
        <p:txBody>
          <a:bodyPr wrap="square" rtlCol="0">
            <a:spAutoFit/>
          </a:bodyPr>
          <a:lstStyle/>
          <a:p>
            <a:pPr algn="ctr"/>
            <a:r>
              <a:rPr lang="en-US" sz="6600" dirty="0">
                <a:latin typeface="Times New Roman" panose="02020603050405020304" pitchFamily="18" charset="0"/>
                <a:cs typeface="Times New Roman" panose="02020603050405020304" pitchFamily="18" charset="0"/>
              </a:rPr>
              <a:t>KHỞI ĐỘNG</a:t>
            </a:r>
            <a:endParaRPr lang="vi-VN" sz="66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 xmlns:a16="http://schemas.microsoft.com/office/drawing/2014/main" id="{71CBCAEF-BCFD-3608-F354-A96DF7F64B18}"/>
              </a:ext>
            </a:extLst>
          </p:cNvPr>
          <p:cNvPicPr>
            <a:picLocks noChangeAspect="1"/>
          </p:cNvPicPr>
          <p:nvPr/>
        </p:nvPicPr>
        <p:blipFill>
          <a:blip r:embed="rId3"/>
          <a:stretch>
            <a:fillRect/>
          </a:stretch>
        </p:blipFill>
        <p:spPr>
          <a:xfrm>
            <a:off x="179882" y="1798821"/>
            <a:ext cx="2563318" cy="2803160"/>
          </a:xfrm>
          <a:prstGeom prst="rect">
            <a:avLst/>
          </a:prstGeom>
        </p:spPr>
      </p:pic>
      <p:pic>
        <p:nvPicPr>
          <p:cNvPr id="13" name="Picture 12">
            <a:extLst>
              <a:ext uri="{FF2B5EF4-FFF2-40B4-BE49-F238E27FC236}">
                <a16:creationId xmlns="" xmlns:a16="http://schemas.microsoft.com/office/drawing/2014/main" id="{355FFE17-920D-9141-5BA5-03B9289245EB}"/>
              </a:ext>
            </a:extLst>
          </p:cNvPr>
          <p:cNvPicPr>
            <a:picLocks noChangeAspect="1"/>
          </p:cNvPicPr>
          <p:nvPr/>
        </p:nvPicPr>
        <p:blipFill>
          <a:blip r:embed="rId4"/>
          <a:stretch>
            <a:fillRect/>
          </a:stretch>
        </p:blipFill>
        <p:spPr>
          <a:xfrm>
            <a:off x="2955845" y="1948721"/>
            <a:ext cx="2575526" cy="2653259"/>
          </a:xfrm>
          <a:prstGeom prst="rect">
            <a:avLst/>
          </a:prstGeom>
        </p:spPr>
      </p:pic>
      <p:pic>
        <p:nvPicPr>
          <p:cNvPr id="15" name="Picture 14">
            <a:extLst>
              <a:ext uri="{FF2B5EF4-FFF2-40B4-BE49-F238E27FC236}">
                <a16:creationId xmlns="" xmlns:a16="http://schemas.microsoft.com/office/drawing/2014/main" id="{26241BF4-2063-BE7E-FF8B-8527B4270EFF}"/>
              </a:ext>
            </a:extLst>
          </p:cNvPr>
          <p:cNvPicPr>
            <a:picLocks noChangeAspect="1"/>
          </p:cNvPicPr>
          <p:nvPr/>
        </p:nvPicPr>
        <p:blipFill>
          <a:blip r:embed="rId5"/>
          <a:stretch>
            <a:fillRect/>
          </a:stretch>
        </p:blipFill>
        <p:spPr>
          <a:xfrm>
            <a:off x="5726243" y="1798820"/>
            <a:ext cx="3177914" cy="2803159"/>
          </a:xfrm>
          <a:prstGeom prst="rect">
            <a:avLst/>
          </a:prstGeom>
        </p:spPr>
      </p:pic>
      <p:pic>
        <p:nvPicPr>
          <p:cNvPr id="17" name="Picture 16">
            <a:extLst>
              <a:ext uri="{FF2B5EF4-FFF2-40B4-BE49-F238E27FC236}">
                <a16:creationId xmlns="" xmlns:a16="http://schemas.microsoft.com/office/drawing/2014/main" id="{F52CC858-A463-32B9-91AE-4CCCE4848656}"/>
              </a:ext>
            </a:extLst>
          </p:cNvPr>
          <p:cNvPicPr>
            <a:picLocks noChangeAspect="1"/>
          </p:cNvPicPr>
          <p:nvPr/>
        </p:nvPicPr>
        <p:blipFill>
          <a:blip r:embed="rId6"/>
          <a:stretch>
            <a:fillRect/>
          </a:stretch>
        </p:blipFill>
        <p:spPr>
          <a:xfrm>
            <a:off x="9045703" y="1798821"/>
            <a:ext cx="2916447" cy="2803158"/>
          </a:xfrm>
          <a:prstGeom prst="rect">
            <a:avLst/>
          </a:prstGeom>
        </p:spPr>
      </p:pic>
      <p:sp>
        <p:nvSpPr>
          <p:cNvPr id="18" name="TextBox 17">
            <a:extLst>
              <a:ext uri="{FF2B5EF4-FFF2-40B4-BE49-F238E27FC236}">
                <a16:creationId xmlns="" xmlns:a16="http://schemas.microsoft.com/office/drawing/2014/main" id="{D939A369-E146-6061-A820-DE30A414FDAE}"/>
              </a:ext>
            </a:extLst>
          </p:cNvPr>
          <p:cNvSpPr txBox="1"/>
          <p:nvPr/>
        </p:nvSpPr>
        <p:spPr>
          <a:xfrm>
            <a:off x="393692" y="5051578"/>
            <a:ext cx="11545973"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Nhẫn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Cầu</a:t>
            </a:r>
            <a:r>
              <a:rPr lang="en-US" sz="3200" dirty="0">
                <a:latin typeface="Times New Roman" panose="02020603050405020304" pitchFamily="18" charset="0"/>
                <a:cs typeface="Times New Roman" panose="02020603050405020304" pitchFamily="18" charset="0"/>
              </a:rPr>
              <a:t> Long </a:t>
            </a:r>
            <a:r>
              <a:rPr lang="en-US" sz="3200" dirty="0" err="1">
                <a:latin typeface="Times New Roman" panose="02020603050405020304" pitchFamily="18" charset="0"/>
                <a:cs typeface="Times New Roman" panose="02020603050405020304" pitchFamily="18" charset="0"/>
              </a:rPr>
              <a:t>Biên</a:t>
            </a:r>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206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0880833-BF8B-5A69-32A1-DD953AE52C68}"/>
              </a:ext>
            </a:extLst>
          </p:cNvPr>
          <p:cNvPicPr>
            <a:picLocks noChangeAspect="1"/>
          </p:cNvPicPr>
          <p:nvPr/>
        </p:nvPicPr>
        <p:blipFill>
          <a:blip r:embed="rId2"/>
          <a:stretch>
            <a:fillRect/>
          </a:stretch>
        </p:blipFill>
        <p:spPr>
          <a:xfrm>
            <a:off x="50800" y="0"/>
            <a:ext cx="12090400" cy="6858000"/>
          </a:xfrm>
          <a:prstGeom prst="rect">
            <a:avLst/>
          </a:prstGeom>
        </p:spPr>
      </p:pic>
      <p:sp>
        <p:nvSpPr>
          <p:cNvPr id="2" name="TextBox 1">
            <a:extLst>
              <a:ext uri="{FF2B5EF4-FFF2-40B4-BE49-F238E27FC236}">
                <a16:creationId xmlns="" xmlns:a16="http://schemas.microsoft.com/office/drawing/2014/main" id="{D564F4C0-5DE5-7379-3350-071E22045E80}"/>
              </a:ext>
            </a:extLst>
          </p:cNvPr>
          <p:cNvSpPr txBox="1"/>
          <p:nvPr/>
        </p:nvSpPr>
        <p:spPr>
          <a:xfrm>
            <a:off x="905163" y="1434209"/>
            <a:ext cx="10668000" cy="4124206"/>
          </a:xfrm>
          <a:prstGeom prst="rect">
            <a:avLst/>
          </a:prstGeom>
          <a:noFill/>
        </p:spPr>
        <p:txBody>
          <a:bodyPr wrap="square" rtlCol="0">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PHIẾU HỌC TẬP SỐ 2 ( 10 PHÚT)</a:t>
            </a:r>
            <a:endParaRPr lang="en-US" sz="2800" dirty="0">
              <a:solidFill>
                <a:srgbClr val="FF0000"/>
              </a:solidFill>
              <a:latin typeface="Times New Roman" panose="02020603050405020304" pitchFamily="18" charset="0"/>
              <a:cs typeface="Times New Roman" panose="02020603050405020304" pitchFamily="18" charset="0"/>
            </a:endParaRPr>
          </a:p>
          <a:p>
            <a:pPr>
              <a:lnSpc>
                <a:spcPct val="150000"/>
              </a:lnSpc>
              <a:spcAft>
                <a:spcPts val="800"/>
              </a:spcAft>
            </a:pPr>
            <a:r>
              <a:rPr lang="en-US" sz="2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Cho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sau</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K, Ag, Ca, Ba,  Mg, Zn: Kim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PTHH</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 Fe, Ag, Mg, Zn, Cu: Kim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HCl</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PTHH </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2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Cho 4,6 gam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M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2,479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đkc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M</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527D1EEF-6B0A-9A05-CC8E-6768B056BE41}"/>
              </a:ext>
            </a:extLst>
          </p:cNvPr>
          <p:cNvSpPr txBox="1"/>
          <p:nvPr/>
        </p:nvSpPr>
        <p:spPr>
          <a:xfrm>
            <a:off x="3177309" y="387927"/>
            <a:ext cx="5514109"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LUYỆN TẬP</a:t>
            </a:r>
            <a:endParaRPr lang="vi-VN"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82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0880833-BF8B-5A69-32A1-DD953AE52C68}"/>
              </a:ext>
            </a:extLst>
          </p:cNvPr>
          <p:cNvPicPr>
            <a:picLocks noChangeAspect="1"/>
          </p:cNvPicPr>
          <p:nvPr/>
        </p:nvPicPr>
        <p:blipFill>
          <a:blip r:embed="rId2"/>
          <a:stretch>
            <a:fillRect/>
          </a:stretch>
        </p:blipFill>
        <p:spPr>
          <a:xfrm>
            <a:off x="50800" y="0"/>
            <a:ext cx="12090400" cy="6858000"/>
          </a:xfrm>
          <a:prstGeom prst="rect">
            <a:avLst/>
          </a:prstGeom>
        </p:spPr>
      </p:pic>
      <p:sp>
        <p:nvSpPr>
          <p:cNvPr id="2" name="TextBox 1">
            <a:extLst>
              <a:ext uri="{FF2B5EF4-FFF2-40B4-BE49-F238E27FC236}">
                <a16:creationId xmlns="" xmlns:a16="http://schemas.microsoft.com/office/drawing/2014/main" id="{BC137EBA-D1A4-C34D-9357-75C2C1912642}"/>
              </a:ext>
            </a:extLst>
          </p:cNvPr>
          <p:cNvSpPr txBox="1"/>
          <p:nvPr/>
        </p:nvSpPr>
        <p:spPr>
          <a:xfrm>
            <a:off x="508001" y="176307"/>
            <a:ext cx="10021454" cy="3447482"/>
          </a:xfrm>
          <a:prstGeom prst="rect">
            <a:avLst/>
          </a:prstGeom>
          <a:noFill/>
        </p:spPr>
        <p:txBody>
          <a:bodyPr wrap="square" rtlCol="0">
            <a:spAutoFit/>
          </a:bodyPr>
          <a:lstStyle/>
          <a:p>
            <a:pPr>
              <a:lnSpc>
                <a:spcPct val="107000"/>
              </a:lnSpc>
              <a:spcAft>
                <a:spcPts val="800"/>
              </a:spcAft>
            </a:pP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1:</a:t>
            </a: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Kim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 Ca, K, Zn.</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  + 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  → Ca(OH)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2K + 2H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  →  2KOH   + 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Ba  + 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  → Ba(OH)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 </a:t>
            </a:r>
            <a:r>
              <a:rPr lang="vi-VN" sz="2400" baseline="-250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Zn + H</a:t>
            </a:r>
            <a:r>
              <a:rPr lang="vi-VN" sz="2400" baseline="-25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O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ZnO + H</a:t>
            </a:r>
            <a:r>
              <a:rPr lang="vi-VN" sz="2400" baseline="-25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2</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 Kim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dd HCl: Fe, Mg, Zn.</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Fe  + 2HCl    → FeCl­</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Mg  + 2HCl    → MgCl­</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Zn + 2HCl    → ZnCl­</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 </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 xmlns:a16="http://schemas.microsoft.com/office/drawing/2014/main" id="{765D8FA4-A157-F879-5FCA-86D4A3A02450}"/>
                  </a:ext>
                </a:extLst>
              </p:cNvPr>
              <p:cNvSpPr txBox="1"/>
              <p:nvPr/>
            </p:nvSpPr>
            <p:spPr>
              <a:xfrm>
                <a:off x="628072" y="3731975"/>
                <a:ext cx="10427855" cy="2708627"/>
              </a:xfrm>
              <a:prstGeom prst="rect">
                <a:avLst/>
              </a:prstGeom>
              <a:noFill/>
            </p:spPr>
            <p:txBody>
              <a:bodyPr wrap="square" rtlCol="0">
                <a:spAutoFit/>
              </a:bodyPr>
              <a:lstStyle/>
              <a:p>
                <a:pPr>
                  <a:lnSpc>
                    <a:spcPct val="107000"/>
                  </a:lnSpc>
                  <a:spcAft>
                    <a:spcPts val="800"/>
                  </a:spcAft>
                </a:pP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2:    </a:t>
                </a:r>
                <a14:m>
                  <m:oMath xmlns:m="http://schemas.openxmlformats.org/officeDocument/2006/math">
                    <m:sSub>
                      <m:sSubPr>
                        <m:ctrlPr>
                          <a:rPr lang="en-US" sz="2400" b="1" i="1">
                            <a:solidFill>
                              <a:srgbClr val="4472C4"/>
                            </a:solidFill>
                            <a:latin typeface="Cambria Math"/>
                            <a:cs typeface="Times New Roman" panose="02020603050405020304" pitchFamily="18" charset="0"/>
                          </a:rPr>
                        </m:ctrlPr>
                      </m:sSubPr>
                      <m:e>
                        <m:r>
                          <a:rPr lang="en-US" sz="2400" b="1" i="1">
                            <a:solidFill>
                              <a:srgbClr val="4472C4"/>
                            </a:solidFill>
                            <a:latin typeface="Cambria Math" panose="02040503050406030204" pitchFamily="18" charset="0"/>
                            <a:ea typeface="Calibri" panose="020F0502020204030204" pitchFamily="34" charset="0"/>
                            <a:cs typeface="Times New Roman" panose="02020603050405020304" pitchFamily="18" charset="0"/>
                          </a:rPr>
                          <m:t>𝒏</m:t>
                        </m:r>
                      </m:e>
                      <m:sub>
                        <m:sSub>
                          <m:sSubPr>
                            <m:ctrlPr>
                              <a:rPr lang="en-US" sz="2400" b="1" i="1">
                                <a:solidFill>
                                  <a:srgbClr val="4472C4"/>
                                </a:solidFill>
                                <a:latin typeface="Cambria Math"/>
                                <a:cs typeface="Times New Roman" panose="02020603050405020304" pitchFamily="18" charset="0"/>
                              </a:rPr>
                            </m:ctrlPr>
                          </m:sSubPr>
                          <m:e>
                            <m:r>
                              <a:rPr lang="en-US" sz="2400" b="1" i="1">
                                <a:solidFill>
                                  <a:srgbClr val="4472C4"/>
                                </a:solidFill>
                                <a:latin typeface="Cambria Math" panose="02040503050406030204" pitchFamily="18" charset="0"/>
                                <a:ea typeface="Calibri" panose="020F0502020204030204" pitchFamily="34" charset="0"/>
                                <a:cs typeface="Times New Roman" panose="02020603050405020304" pitchFamily="18" charset="0"/>
                              </a:rPr>
                              <m:t>𝑯</m:t>
                            </m:r>
                          </m:e>
                          <m:sub>
                            <m:r>
                              <a:rPr lang="en-US" sz="2400" b="1" i="1">
                                <a:solidFill>
                                  <a:srgbClr val="4472C4"/>
                                </a:solidFill>
                                <a:latin typeface="Cambria Math" panose="02040503050406030204" pitchFamily="18" charset="0"/>
                                <a:ea typeface="Calibri" panose="020F0502020204030204" pitchFamily="34" charset="0"/>
                                <a:cs typeface="Times New Roman" panose="02020603050405020304" pitchFamily="18" charset="0"/>
                              </a:rPr>
                              <m:t>𝟐</m:t>
                            </m:r>
                          </m:sub>
                        </m:sSub>
                      </m:sub>
                    </m:sSub>
                  </m:oMath>
                </a14:m>
                <a:r>
                  <a:rPr lang="en-US" sz="2400" b="1" baseline="-25000" dirty="0">
                    <a:solidFill>
                      <a:srgbClr val="4472C4"/>
                    </a:solidFill>
                    <a:latin typeface="Times New Roman" panose="02020603050405020304" pitchFamily="18" charset="0"/>
                    <a:ea typeface="Calibri" panose="020F0502020204030204" pitchFamily="34"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2,479 : 24,79 = 0,1 mol</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2K + 2H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  →  2KOH   + 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Pt    2                                1  mol</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 ư    x                               0,1   mol</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x = 2 . 0,1= 0,2 mol</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oMath>
                </a14:m>
                <a:r>
                  <a:rPr lang="en-US" sz="2400" baseline="-25000" dirty="0">
                    <a:solidFill>
                      <a:schemeClr val="tx1"/>
                    </a:solidFill>
                    <a:latin typeface="Times New Roman" panose="02020603050405020304" pitchFamily="18" charset="0"/>
                    <a:ea typeface="Times New Roman" panose="02020603050405020304" pitchFamily="18" charset="0"/>
                  </a:rPr>
                  <a:t>M</a:t>
                </a:r>
                <a14:m>
                  <m:oMath xmlns:m="http://schemas.openxmlformats.org/officeDocument/2006/math">
                    <m:r>
                      <a:rPr lang="en-US" sz="2400" b="0" i="1" baseline="-2500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solidFill>
                              <a:schemeClr val="tx1"/>
                            </a:solidFill>
                            <a:latin typeface="Cambria Math"/>
                            <a:cs typeface="Times New Roman" panose="02020603050405020304" pitchFamily="18" charset="0"/>
                          </a:rPr>
                        </m:ctrlPr>
                      </m:fPr>
                      <m:num>
                        <m:r>
                          <a:rPr lang="en-US" sz="24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4,6</m:t>
                        </m:r>
                      </m:num>
                      <m:den>
                        <m:r>
                          <a:rPr lang="en-US" sz="24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0,2</m:t>
                        </m:r>
                      </m:den>
                    </m:f>
                    <m:r>
                      <a:rPr lang="en-US" sz="24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=23</m:t>
                    </m:r>
                  </m:oMath>
                </a14:m>
                <a:r>
                  <a:rPr lang="en-US" sz="2400" dirty="0">
                    <a:solidFill>
                      <a:schemeClr val="tx1"/>
                    </a:solidFill>
                    <a:latin typeface="Times New Roman" panose="02020603050405020304" pitchFamily="18" charset="0"/>
                    <a:ea typeface="Calibri" panose="020F0502020204030204" pitchFamily="34" charset="0"/>
                  </a:rPr>
                  <a:t> (g/mol)</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Na</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xmlns:a14="http://schemas.microsoft.com/office/drawing/2010/main" xmlns="" id="{765D8FA4-A157-F879-5FCA-86D4A3A02450}"/>
                  </a:ext>
                </a:extLst>
              </p:cNvPr>
              <p:cNvSpPr txBox="1">
                <a:spLocks noRot="1" noChangeAspect="1" noMove="1" noResize="1" noEditPoints="1" noAdjustHandles="1" noChangeArrowheads="1" noChangeShapeType="1" noTextEdit="1"/>
              </p:cNvSpPr>
              <p:nvPr/>
            </p:nvSpPr>
            <p:spPr>
              <a:xfrm>
                <a:off x="628072" y="3731975"/>
                <a:ext cx="10427855" cy="2708627"/>
              </a:xfrm>
              <a:prstGeom prst="rect">
                <a:avLst/>
              </a:prstGeom>
              <a:blipFill rotWithShape="1">
                <a:blip r:embed="rId3"/>
                <a:stretch>
                  <a:fillRect l="-877" t="-899"/>
                </a:stretch>
              </a:blipFill>
            </p:spPr>
            <p:txBody>
              <a:bodyPr/>
              <a:lstStyle/>
              <a:p>
                <a:r>
                  <a:rPr lang="en-US">
                    <a:noFill/>
                  </a:rPr>
                  <a:t> </a:t>
                </a:r>
              </a:p>
            </p:txBody>
          </p:sp>
        </mc:Fallback>
      </mc:AlternateContent>
    </p:spTree>
    <p:extLst>
      <p:ext uri="{BB962C8B-B14F-4D97-AF65-F5344CB8AC3E}">
        <p14:creationId xmlns:p14="http://schemas.microsoft.com/office/powerpoint/2010/main" val="377193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0880833-BF8B-5A69-32A1-DD953AE52C68}"/>
              </a:ext>
            </a:extLst>
          </p:cNvPr>
          <p:cNvPicPr>
            <a:picLocks noChangeAspect="1"/>
          </p:cNvPicPr>
          <p:nvPr/>
        </p:nvPicPr>
        <p:blipFill>
          <a:blip r:embed="rId2"/>
          <a:stretch>
            <a:fillRect/>
          </a:stretch>
        </p:blipFill>
        <p:spPr>
          <a:xfrm>
            <a:off x="0" y="-53450"/>
            <a:ext cx="12192000" cy="6858000"/>
          </a:xfrm>
          <a:prstGeom prst="rect">
            <a:avLst/>
          </a:prstGeom>
        </p:spPr>
      </p:pic>
      <p:sp>
        <p:nvSpPr>
          <p:cNvPr id="2" name="TextBox 1">
            <a:extLst>
              <a:ext uri="{FF2B5EF4-FFF2-40B4-BE49-F238E27FC236}">
                <a16:creationId xmlns="" xmlns:a16="http://schemas.microsoft.com/office/drawing/2014/main" id="{046E6A05-1324-096E-6BD8-7498FDDFBB87}"/>
              </a:ext>
            </a:extLst>
          </p:cNvPr>
          <p:cNvSpPr txBox="1"/>
          <p:nvPr/>
        </p:nvSpPr>
        <p:spPr>
          <a:xfrm>
            <a:off x="237838" y="138159"/>
            <a:ext cx="3854477"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VẬN DỤNG</a:t>
            </a:r>
            <a:endParaRPr lang="vi-VN" sz="4000" b="1" dirty="0">
              <a:latin typeface="Times New Roman" panose="02020603050405020304" pitchFamily="18" charset="0"/>
              <a:cs typeface="Times New Roman" panose="02020603050405020304" pitchFamily="18" charset="0"/>
            </a:endParaRPr>
          </a:p>
        </p:txBody>
      </p:sp>
      <p:pic>
        <p:nvPicPr>
          <p:cNvPr id="3" name="Google Shape;418;p14" descr="https://lh3.googleusercontent.com/-fYFoqJYPKMQ/WsOINczGy2I/AAAAAAAACWE/TCPLXVSjV-8CH7TpEVxMIoy529BUy33xwCHMYCw/h136/2-ctu.vn_anh_dong_mau_slide_powerpoint_dep_(1).gif">
            <a:extLst>
              <a:ext uri="{FF2B5EF4-FFF2-40B4-BE49-F238E27FC236}">
                <a16:creationId xmlns="" xmlns:a16="http://schemas.microsoft.com/office/drawing/2014/main" id="{0DBE2391-CCC6-9512-96C6-809A1B822AB7}"/>
              </a:ext>
            </a:extLst>
          </p:cNvPr>
          <p:cNvPicPr preferRelativeResize="0"/>
          <p:nvPr/>
        </p:nvPicPr>
        <p:blipFill rotWithShape="1">
          <a:blip r:embed="rId3">
            <a:alphaModFix/>
          </a:blip>
          <a:srcRect/>
          <a:stretch/>
        </p:blipFill>
        <p:spPr>
          <a:xfrm>
            <a:off x="457730" y="762729"/>
            <a:ext cx="1236159" cy="2025441"/>
          </a:xfrm>
          <a:prstGeom prst="rect">
            <a:avLst/>
          </a:prstGeom>
          <a:noFill/>
          <a:ln>
            <a:noFill/>
          </a:ln>
        </p:spPr>
      </p:pic>
      <p:sp>
        <p:nvSpPr>
          <p:cNvPr id="5" name="Thought Bubble: Cloud 4">
            <a:extLst>
              <a:ext uri="{FF2B5EF4-FFF2-40B4-BE49-F238E27FC236}">
                <a16:creationId xmlns="" xmlns:a16="http://schemas.microsoft.com/office/drawing/2014/main" id="{8A4EEDB5-19FB-B39E-AACC-9474A7E9A9BE}"/>
              </a:ext>
            </a:extLst>
          </p:cNvPr>
          <p:cNvSpPr/>
          <p:nvPr/>
        </p:nvSpPr>
        <p:spPr>
          <a:xfrm>
            <a:off x="2939814" y="393380"/>
            <a:ext cx="8962376" cy="3465300"/>
          </a:xfrm>
          <a:prstGeom prst="cloudCallout">
            <a:avLst>
              <a:gd name="adj1" fmla="val -52599"/>
              <a:gd name="adj2" fmla="val -31844"/>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just">
              <a:lnSpc>
                <a:spcPct val="107000"/>
              </a:lnSpc>
              <a:spcAft>
                <a:spcPts val="800"/>
              </a:spcAft>
            </a:pPr>
            <a:r>
              <a:rPr lang="en-US" sz="3600" i="1" dirty="0" err="1">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Chúng</a:t>
            </a:r>
            <a:r>
              <a:rPr lang="en-US" sz="3600" i="1" dirty="0">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 ta </a:t>
            </a:r>
            <a:r>
              <a:rPr lang="en-US" sz="3600" i="1" dirty="0" err="1">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đã</a:t>
            </a:r>
            <a:r>
              <a:rPr lang="en-US" sz="3600" i="1" dirty="0">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i="1" dirty="0" err="1">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biết</a:t>
            </a:r>
            <a:r>
              <a:rPr lang="en-US" sz="3600" i="1" dirty="0">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i="1" dirty="0" err="1">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Natri</a:t>
            </a:r>
            <a:r>
              <a:rPr lang="en-US" sz="3600" i="1" dirty="0">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i="1" dirty="0" err="1">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rất</a:t>
            </a:r>
            <a:r>
              <a:rPr lang="en-US" sz="3600" i="1" dirty="0">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i="1" dirty="0" err="1">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dễ</a:t>
            </a:r>
            <a:r>
              <a:rPr lang="en-US" sz="3600" i="1" dirty="0">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i="1" dirty="0" err="1">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phản</a:t>
            </a:r>
            <a:r>
              <a:rPr lang="en-US" sz="3600" i="1" dirty="0">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i="1" dirty="0" err="1">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ứng</a:t>
            </a:r>
            <a:r>
              <a:rPr lang="en-US" sz="3600" i="1" dirty="0">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i="1" dirty="0" err="1">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với</a:t>
            </a:r>
            <a:r>
              <a:rPr lang="en-US" sz="3600" i="1" dirty="0">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i="1" dirty="0" err="1">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nước</a:t>
            </a:r>
            <a:r>
              <a:rPr lang="en-US" sz="3600" i="1" dirty="0">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i="1" dirty="0" err="1">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kể</a:t>
            </a:r>
            <a:r>
              <a:rPr lang="en-US" sz="3600" i="1" dirty="0">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i="1" dirty="0" err="1">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cả</a:t>
            </a:r>
            <a:r>
              <a:rPr lang="en-US" sz="3600" i="1" dirty="0">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i="1" dirty="0" err="1">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trong</a:t>
            </a:r>
            <a:r>
              <a:rPr lang="en-US" sz="3600" i="1" dirty="0">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i="1" dirty="0" err="1">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không</a:t>
            </a:r>
            <a:r>
              <a:rPr lang="en-US" sz="3600" i="1" dirty="0">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i="1" dirty="0" err="1">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khí</a:t>
            </a:r>
            <a:r>
              <a:rPr lang="en-US" sz="3600" i="1" dirty="0">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i="1" dirty="0" err="1">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ẩm</a:t>
            </a:r>
            <a:r>
              <a:rPr lang="en-US" sz="3600" i="1" dirty="0">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 Em </a:t>
            </a:r>
            <a:r>
              <a:rPr lang="en-US" sz="3600" i="1" dirty="0" err="1">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hãy</a:t>
            </a:r>
            <a:r>
              <a:rPr lang="en-US" sz="3600" i="1" dirty="0">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i="1" dirty="0" err="1">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tìm</a:t>
            </a:r>
            <a:r>
              <a:rPr lang="en-US" sz="3600" i="1" dirty="0">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i="1" dirty="0" err="1">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hiểu</a:t>
            </a:r>
            <a:r>
              <a:rPr lang="en-US" sz="3600" i="1" dirty="0">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i="1" dirty="0" err="1">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cách</a:t>
            </a:r>
            <a:r>
              <a:rPr lang="en-US" sz="3600" i="1" dirty="0">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i="1" dirty="0" err="1">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bảo</a:t>
            </a:r>
            <a:r>
              <a:rPr lang="en-US" sz="3600" i="1" dirty="0">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i="1" dirty="0" err="1">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quản</a:t>
            </a:r>
            <a:r>
              <a:rPr lang="en-US" sz="3600" i="1" dirty="0">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i="1" dirty="0" err="1">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Natri</a:t>
            </a:r>
            <a:r>
              <a:rPr lang="en-US" sz="3600" i="1" dirty="0">
                <a:solidFill>
                  <a:schemeClr val="tx2">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a:t>
            </a:r>
            <a:endParaRPr lang="vi-VN" sz="3600"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hought Bubble: Cloud 4">
            <a:extLst>
              <a:ext uri="{FF2B5EF4-FFF2-40B4-BE49-F238E27FC236}">
                <a16:creationId xmlns="" xmlns:a16="http://schemas.microsoft.com/office/drawing/2014/main" id="{8A4EEDB5-19FB-B39E-AACC-9474A7E9A9BE}"/>
              </a:ext>
            </a:extLst>
          </p:cNvPr>
          <p:cNvSpPr/>
          <p:nvPr/>
        </p:nvSpPr>
        <p:spPr>
          <a:xfrm>
            <a:off x="970311" y="4111847"/>
            <a:ext cx="6030095" cy="2624263"/>
          </a:xfrm>
          <a:prstGeom prst="cloudCallout">
            <a:avLst>
              <a:gd name="adj1" fmla="val 44890"/>
              <a:gd name="adj2" fmla="val -65380"/>
            </a:avLst>
          </a:prstGeom>
          <a:solidFill>
            <a:srgbClr val="FFFF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just">
              <a:lnSpc>
                <a:spcPct val="120000"/>
              </a:lnSpc>
              <a:spcAft>
                <a:spcPts val="800"/>
              </a:spcAft>
            </a:pPr>
            <a:r>
              <a:rPr lang="en-US" sz="3600" dirty="0" err="1">
                <a:solidFill>
                  <a:srgbClr val="002060"/>
                </a:solidFill>
                <a:latin typeface="Times New Roman"/>
                <a:ea typeface="Calibri"/>
                <a:cs typeface="Times New Roman"/>
              </a:rPr>
              <a:t>Người</a:t>
            </a:r>
            <a:r>
              <a:rPr lang="en-US" sz="3600" dirty="0">
                <a:solidFill>
                  <a:srgbClr val="002060"/>
                </a:solidFill>
                <a:latin typeface="Times New Roman"/>
                <a:ea typeface="Calibri"/>
                <a:cs typeface="Times New Roman"/>
              </a:rPr>
              <a:t> ta </a:t>
            </a:r>
            <a:r>
              <a:rPr lang="en-US" sz="3600" dirty="0" err="1">
                <a:solidFill>
                  <a:srgbClr val="002060"/>
                </a:solidFill>
                <a:latin typeface="Times New Roman"/>
                <a:ea typeface="Calibri"/>
                <a:cs typeface="Times New Roman"/>
              </a:rPr>
              <a:t>thường</a:t>
            </a:r>
            <a:r>
              <a:rPr lang="en-US" sz="3600" dirty="0">
                <a:solidFill>
                  <a:srgbClr val="002060"/>
                </a:solidFill>
                <a:latin typeface="Times New Roman"/>
                <a:ea typeface="Calibri"/>
                <a:cs typeface="Times New Roman"/>
              </a:rPr>
              <a:t> </a:t>
            </a:r>
            <a:r>
              <a:rPr lang="en-US" sz="3600" dirty="0" err="1">
                <a:solidFill>
                  <a:srgbClr val="002060"/>
                </a:solidFill>
                <a:latin typeface="Times New Roman"/>
                <a:ea typeface="Calibri"/>
                <a:cs typeface="Times New Roman"/>
              </a:rPr>
              <a:t>ngâm</a:t>
            </a:r>
            <a:r>
              <a:rPr lang="en-US" sz="3600" dirty="0">
                <a:solidFill>
                  <a:srgbClr val="002060"/>
                </a:solidFill>
                <a:latin typeface="Times New Roman"/>
                <a:ea typeface="Calibri"/>
                <a:cs typeface="Times New Roman"/>
              </a:rPr>
              <a:t> </a:t>
            </a:r>
            <a:r>
              <a:rPr lang="en-US" sz="3600" dirty="0" err="1">
                <a:solidFill>
                  <a:srgbClr val="002060"/>
                </a:solidFill>
                <a:latin typeface="Times New Roman"/>
                <a:ea typeface="Calibri"/>
                <a:cs typeface="Times New Roman"/>
              </a:rPr>
              <a:t>natri</a:t>
            </a:r>
            <a:r>
              <a:rPr lang="en-US" sz="3600" dirty="0">
                <a:solidFill>
                  <a:srgbClr val="002060"/>
                </a:solidFill>
                <a:latin typeface="Times New Roman"/>
                <a:ea typeface="Calibri"/>
                <a:cs typeface="Times New Roman"/>
              </a:rPr>
              <a:t> </a:t>
            </a:r>
            <a:r>
              <a:rPr lang="en-US" sz="3600" dirty="0" err="1">
                <a:solidFill>
                  <a:srgbClr val="002060"/>
                </a:solidFill>
                <a:latin typeface="Times New Roman"/>
                <a:ea typeface="Calibri"/>
                <a:cs typeface="Times New Roman"/>
              </a:rPr>
              <a:t>vào</a:t>
            </a:r>
            <a:r>
              <a:rPr lang="en-US" sz="3600" dirty="0">
                <a:solidFill>
                  <a:srgbClr val="002060"/>
                </a:solidFill>
                <a:latin typeface="Times New Roman"/>
                <a:ea typeface="Calibri"/>
                <a:cs typeface="Times New Roman"/>
              </a:rPr>
              <a:t> </a:t>
            </a:r>
            <a:r>
              <a:rPr lang="en-US" sz="3600" dirty="0" err="1">
                <a:solidFill>
                  <a:srgbClr val="002060"/>
                </a:solidFill>
                <a:latin typeface="Times New Roman"/>
                <a:ea typeface="Calibri"/>
                <a:cs typeface="Times New Roman"/>
              </a:rPr>
              <a:t>trong</a:t>
            </a:r>
            <a:r>
              <a:rPr lang="en-US" sz="3600" dirty="0">
                <a:solidFill>
                  <a:srgbClr val="002060"/>
                </a:solidFill>
                <a:latin typeface="Times New Roman"/>
                <a:ea typeface="Calibri"/>
                <a:cs typeface="Times New Roman"/>
              </a:rPr>
              <a:t> </a:t>
            </a:r>
            <a:r>
              <a:rPr lang="en-US" sz="3600" dirty="0" err="1">
                <a:solidFill>
                  <a:srgbClr val="002060"/>
                </a:solidFill>
                <a:latin typeface="Times New Roman"/>
                <a:ea typeface="Calibri"/>
                <a:cs typeface="Times New Roman"/>
              </a:rPr>
              <a:t>dầu</a:t>
            </a:r>
            <a:r>
              <a:rPr lang="en-US" sz="3600" dirty="0">
                <a:solidFill>
                  <a:srgbClr val="002060"/>
                </a:solidFill>
                <a:latin typeface="Times New Roman"/>
                <a:ea typeface="Calibri"/>
                <a:cs typeface="Times New Roman"/>
              </a:rPr>
              <a:t> </a:t>
            </a:r>
            <a:r>
              <a:rPr lang="en-US" sz="3600" dirty="0" err="1">
                <a:solidFill>
                  <a:srgbClr val="002060"/>
                </a:solidFill>
                <a:latin typeface="Times New Roman"/>
                <a:ea typeface="Calibri"/>
                <a:cs typeface="Times New Roman"/>
              </a:rPr>
              <a:t>hỏa</a:t>
            </a:r>
            <a:endParaRPr lang="en-US" sz="2800" dirty="0">
              <a:solidFill>
                <a:srgbClr val="002060"/>
              </a:solidFill>
              <a:ea typeface="Calibri"/>
              <a:cs typeface="Times New Roman"/>
            </a:endParaRPr>
          </a:p>
        </p:txBody>
      </p:sp>
    </p:spTree>
    <p:extLst>
      <p:ext uri="{BB962C8B-B14F-4D97-AF65-F5344CB8AC3E}">
        <p14:creationId xmlns:p14="http://schemas.microsoft.com/office/powerpoint/2010/main" val="242844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0880833-BF8B-5A69-32A1-DD953AE52C68}"/>
              </a:ext>
            </a:extLst>
          </p:cNvPr>
          <p:cNvPicPr>
            <a:picLocks noChangeAspect="1"/>
          </p:cNvPicPr>
          <p:nvPr/>
        </p:nvPicPr>
        <p:blipFill>
          <a:blip r:embed="rId2"/>
          <a:stretch>
            <a:fillRect/>
          </a:stretch>
        </p:blipFill>
        <p:spPr>
          <a:xfrm>
            <a:off x="0" y="0"/>
            <a:ext cx="12090400" cy="6858000"/>
          </a:xfrm>
          <a:prstGeom prst="rect">
            <a:avLst/>
          </a:prstGeom>
        </p:spPr>
      </p:pic>
      <p:sp>
        <p:nvSpPr>
          <p:cNvPr id="2" name="TextBox 1">
            <a:extLst>
              <a:ext uri="{FF2B5EF4-FFF2-40B4-BE49-F238E27FC236}">
                <a16:creationId xmlns="" xmlns:a16="http://schemas.microsoft.com/office/drawing/2014/main" id="{046E6A05-1324-096E-6BD8-7498FDDFBB87}"/>
              </a:ext>
            </a:extLst>
          </p:cNvPr>
          <p:cNvSpPr txBox="1"/>
          <p:nvPr/>
        </p:nvSpPr>
        <p:spPr>
          <a:xfrm>
            <a:off x="312674" y="375428"/>
            <a:ext cx="739007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Times New Roman" panose="02020603050405020304" pitchFamily="18" charset="0"/>
                <a:cs typeface="Times New Roman" panose="02020603050405020304" pitchFamily="18" charset="0"/>
              </a:rPr>
              <a:t>Hướng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dẫn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về</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nhà</a:t>
            </a:r>
            <a:endPar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hought Bubble: Cloud 4">
            <a:extLst>
              <a:ext uri="{FF2B5EF4-FFF2-40B4-BE49-F238E27FC236}">
                <a16:creationId xmlns="" xmlns:a16="http://schemas.microsoft.com/office/drawing/2014/main" id="{8A4EEDB5-19FB-B39E-AACC-9474A7E9A9BE}"/>
              </a:ext>
            </a:extLst>
          </p:cNvPr>
          <p:cNvSpPr/>
          <p:nvPr/>
        </p:nvSpPr>
        <p:spPr>
          <a:xfrm>
            <a:off x="4095949" y="2082572"/>
            <a:ext cx="7213600" cy="3943927"/>
          </a:xfrm>
          <a:prstGeom prst="cloudCallout">
            <a:avLst>
              <a:gd name="adj1" fmla="val -45977"/>
              <a:gd name="adj2" fmla="val -72049"/>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nSpc>
                <a:spcPct val="120000"/>
              </a:lnSpc>
              <a:spcAft>
                <a:spcPts val="80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Dãy</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4416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75911"/>
          </a:xfrm>
        </p:spPr>
        <p:txBody>
          <a:bodyPr>
            <a:normAutofit/>
          </a:bodyPr>
          <a:lstStyle/>
          <a:p>
            <a:pPr marL="0" marR="0">
              <a:lnSpc>
                <a:spcPct val="115000"/>
              </a:lnSpc>
              <a:spcBef>
                <a:spcPts val="0"/>
              </a:spcBef>
              <a:spcAft>
                <a:spcPts val="1000"/>
              </a:spcAft>
            </a:pPr>
            <a:r>
              <a:rPr lang="en-US" sz="3600" b="1" dirty="0">
                <a:solidFill>
                  <a:srgbClr val="FF0000"/>
                </a:solidFill>
                <a:latin typeface="Times New Roman"/>
                <a:ea typeface="Calibri"/>
                <a:cs typeface="Times New Roman"/>
              </a:rPr>
              <a:t>PHẢN BIỆN 1</a:t>
            </a:r>
            <a:r>
              <a:rPr lang="en-US" sz="3600" dirty="0">
                <a:solidFill>
                  <a:srgbClr val="FF0000"/>
                </a:solidFill>
                <a:latin typeface="Times New Roman"/>
                <a:ea typeface="Calibri"/>
                <a:cs typeface="Times New Roman"/>
              </a:rPr>
              <a:t> (</a:t>
            </a:r>
            <a:r>
              <a:rPr lang="en-US" sz="3600" dirty="0" err="1">
                <a:solidFill>
                  <a:srgbClr val="FF0000"/>
                </a:solidFill>
                <a:latin typeface="Times New Roman"/>
                <a:ea typeface="Calibri"/>
                <a:cs typeface="Times New Roman"/>
              </a:rPr>
              <a:t>Hoàng</a:t>
            </a:r>
            <a:r>
              <a:rPr lang="en-US" sz="3600" dirty="0">
                <a:solidFill>
                  <a:srgbClr val="FF0000"/>
                </a:solidFill>
                <a:latin typeface="Times New Roman"/>
                <a:ea typeface="Calibri"/>
                <a:cs typeface="Times New Roman"/>
              </a:rPr>
              <a:t> </a:t>
            </a:r>
            <a:r>
              <a:rPr lang="en-US" sz="3600" dirty="0" err="1">
                <a:solidFill>
                  <a:srgbClr val="FF0000"/>
                </a:solidFill>
                <a:latin typeface="Times New Roman"/>
                <a:ea typeface="Calibri"/>
                <a:cs typeface="Times New Roman"/>
              </a:rPr>
              <a:t>Thùy</a:t>
            </a:r>
            <a:r>
              <a:rPr lang="en-US" sz="3600" dirty="0">
                <a:solidFill>
                  <a:srgbClr val="FF0000"/>
                </a:solidFill>
                <a:latin typeface="Times New Roman"/>
                <a:ea typeface="Calibri"/>
                <a:cs typeface="Times New Roman"/>
              </a:rPr>
              <a:t> - 05/6/2024)</a:t>
            </a:r>
            <a:r>
              <a:rPr lang="en-US" sz="2800" dirty="0">
                <a:latin typeface="Calibri"/>
                <a:ea typeface="Calibri"/>
                <a:cs typeface="Times New Roman"/>
              </a:rPr>
              <a:t/>
            </a:r>
            <a:br>
              <a:rPr lang="en-US" sz="2800" dirty="0">
                <a:latin typeface="Calibri"/>
                <a:ea typeface="Calibri"/>
                <a:cs typeface="Times New Roman"/>
              </a:rPr>
            </a:br>
            <a:r>
              <a:rPr lang="en-US" sz="3600" b="1" dirty="0" err="1">
                <a:solidFill>
                  <a:srgbClr val="0070C0"/>
                </a:solidFill>
                <a:latin typeface="Times New Roman"/>
                <a:ea typeface="Calibri"/>
                <a:cs typeface="Times New Roman"/>
              </a:rPr>
              <a:t>Phần</a:t>
            </a:r>
            <a:r>
              <a:rPr lang="en-US" sz="3600" b="1" dirty="0">
                <a:solidFill>
                  <a:srgbClr val="0070C0"/>
                </a:solidFill>
                <a:latin typeface="Times New Roman"/>
                <a:ea typeface="Calibri"/>
                <a:cs typeface="Times New Roman"/>
              </a:rPr>
              <a:t> Power point</a:t>
            </a:r>
            <a:r>
              <a:rPr lang="en-US" sz="2800" dirty="0">
                <a:latin typeface="Calibri"/>
                <a:ea typeface="Calibri"/>
                <a:cs typeface="Times New Roman"/>
              </a:rPr>
              <a:t/>
            </a:r>
            <a:br>
              <a:rPr lang="en-US" sz="2800" dirty="0">
                <a:latin typeface="Calibri"/>
                <a:ea typeface="Calibri"/>
                <a:cs typeface="Times New Roman"/>
              </a:rPr>
            </a:br>
            <a:r>
              <a:rPr lang="en-US" sz="3600" b="1" dirty="0" err="1">
                <a:solidFill>
                  <a:srgbClr val="0070C0"/>
                </a:solidFill>
                <a:latin typeface="Times New Roman"/>
                <a:ea typeface="Calibri"/>
                <a:cs typeface="Times New Roman"/>
              </a:rPr>
              <a:t>Tiết</a:t>
            </a:r>
            <a:r>
              <a:rPr lang="en-US" sz="3600" b="1" dirty="0">
                <a:solidFill>
                  <a:srgbClr val="0070C0"/>
                </a:solidFill>
                <a:latin typeface="Times New Roman"/>
                <a:ea typeface="Calibri"/>
                <a:cs typeface="Times New Roman"/>
              </a:rPr>
              <a:t> 1</a:t>
            </a:r>
            <a:r>
              <a:rPr lang="en-US" sz="2800" dirty="0">
                <a:latin typeface="Calibri"/>
                <a:ea typeface="Calibri"/>
                <a:cs typeface="Times New Roman"/>
              </a:rPr>
              <a:t/>
            </a:r>
            <a:br>
              <a:rPr lang="en-US" sz="2800" dirty="0">
                <a:latin typeface="Calibri"/>
                <a:ea typeface="Calibri"/>
                <a:cs typeface="Times New Roman"/>
              </a:rPr>
            </a:br>
            <a:r>
              <a:rPr lang="en-US" sz="3600" dirty="0">
                <a:solidFill>
                  <a:srgbClr val="FF0000"/>
                </a:solidFill>
                <a:latin typeface="Times New Roman"/>
                <a:ea typeface="Calibri"/>
                <a:cs typeface="Times New Roman"/>
              </a:rPr>
              <a:t>    - </a:t>
            </a:r>
            <a:r>
              <a:rPr lang="en-US" sz="3600" dirty="0" err="1">
                <a:solidFill>
                  <a:srgbClr val="FF0000"/>
                </a:solidFill>
                <a:latin typeface="Times New Roman"/>
                <a:ea typeface="Calibri"/>
                <a:cs typeface="Times New Roman"/>
              </a:rPr>
              <a:t>Thiếu</a:t>
            </a:r>
            <a:r>
              <a:rPr lang="en-US" sz="3600" dirty="0">
                <a:solidFill>
                  <a:srgbClr val="FF0000"/>
                </a:solidFill>
                <a:latin typeface="Times New Roman"/>
                <a:ea typeface="Calibri"/>
                <a:cs typeface="Times New Roman"/>
              </a:rPr>
              <a:t> </a:t>
            </a:r>
            <a:r>
              <a:rPr lang="en-US" sz="3600" dirty="0" err="1">
                <a:solidFill>
                  <a:srgbClr val="FF0000"/>
                </a:solidFill>
                <a:latin typeface="Times New Roman"/>
                <a:ea typeface="Calibri"/>
                <a:cs typeface="Times New Roman"/>
              </a:rPr>
              <a:t>hiệu</a:t>
            </a:r>
            <a:r>
              <a:rPr lang="en-US" sz="3600" dirty="0">
                <a:solidFill>
                  <a:srgbClr val="FF0000"/>
                </a:solidFill>
                <a:latin typeface="Times New Roman"/>
                <a:ea typeface="Calibri"/>
                <a:cs typeface="Times New Roman"/>
              </a:rPr>
              <a:t> </a:t>
            </a:r>
            <a:r>
              <a:rPr lang="en-US" sz="3600" dirty="0" err="1">
                <a:solidFill>
                  <a:srgbClr val="FF0000"/>
                </a:solidFill>
                <a:latin typeface="Times New Roman"/>
                <a:ea typeface="Calibri"/>
                <a:cs typeface="Times New Roman"/>
              </a:rPr>
              <a:t>ứng</a:t>
            </a:r>
            <a:r>
              <a:rPr lang="en-US" sz="3600" dirty="0">
                <a:solidFill>
                  <a:srgbClr val="FF0000"/>
                </a:solidFill>
                <a:latin typeface="Times New Roman"/>
                <a:ea typeface="Calibri"/>
                <a:cs typeface="Times New Roman"/>
              </a:rPr>
              <a:t> ở </a:t>
            </a:r>
            <a:r>
              <a:rPr lang="en-US" sz="3600" dirty="0" err="1">
                <a:solidFill>
                  <a:srgbClr val="FF0000"/>
                </a:solidFill>
                <a:latin typeface="Times New Roman"/>
                <a:ea typeface="Calibri"/>
                <a:cs typeface="Times New Roman"/>
              </a:rPr>
              <a:t>các</a:t>
            </a:r>
            <a:r>
              <a:rPr lang="en-US" sz="3600" dirty="0">
                <a:solidFill>
                  <a:srgbClr val="FF0000"/>
                </a:solidFill>
                <a:latin typeface="Times New Roman"/>
                <a:ea typeface="Calibri"/>
                <a:cs typeface="Times New Roman"/>
              </a:rPr>
              <a:t> slide</a:t>
            </a:r>
            <a:r>
              <a:rPr lang="en-US" sz="2800" dirty="0">
                <a:latin typeface="Calibri"/>
                <a:ea typeface="Calibri"/>
                <a:cs typeface="Times New Roman"/>
              </a:rPr>
              <a:t/>
            </a:r>
            <a:br>
              <a:rPr lang="en-US" sz="2800" dirty="0">
                <a:latin typeface="Calibri"/>
                <a:ea typeface="Calibri"/>
                <a:cs typeface="Times New Roman"/>
              </a:rPr>
            </a:br>
            <a:r>
              <a:rPr lang="en-US" sz="3600" dirty="0">
                <a:solidFill>
                  <a:srgbClr val="FF0000"/>
                </a:solidFill>
                <a:latin typeface="Times New Roman"/>
                <a:ea typeface="Calibri"/>
                <a:cs typeface="Times New Roman"/>
              </a:rPr>
              <a:t>    - Ở </a:t>
            </a:r>
            <a:r>
              <a:rPr lang="en-US" sz="3600" dirty="0" err="1">
                <a:solidFill>
                  <a:srgbClr val="FF0000"/>
                </a:solidFill>
                <a:latin typeface="Times New Roman"/>
                <a:ea typeface="Calibri"/>
                <a:cs typeface="Times New Roman"/>
              </a:rPr>
              <a:t>mỗi</a:t>
            </a:r>
            <a:r>
              <a:rPr lang="en-US" sz="3600" dirty="0">
                <a:solidFill>
                  <a:srgbClr val="FF0000"/>
                </a:solidFill>
                <a:latin typeface="Times New Roman"/>
                <a:ea typeface="Calibri"/>
                <a:cs typeface="Times New Roman"/>
              </a:rPr>
              <a:t> slide </a:t>
            </a:r>
            <a:r>
              <a:rPr lang="en-US" sz="3600" dirty="0" err="1">
                <a:solidFill>
                  <a:srgbClr val="FF0000"/>
                </a:solidFill>
                <a:latin typeface="Times New Roman"/>
                <a:ea typeface="Calibri"/>
                <a:cs typeface="Times New Roman"/>
              </a:rPr>
              <a:t>nên</a:t>
            </a:r>
            <a:r>
              <a:rPr lang="en-US" sz="3600" dirty="0">
                <a:solidFill>
                  <a:srgbClr val="FF0000"/>
                </a:solidFill>
                <a:latin typeface="Times New Roman"/>
                <a:ea typeface="Calibri"/>
                <a:cs typeface="Times New Roman"/>
              </a:rPr>
              <a:t> </a:t>
            </a:r>
            <a:r>
              <a:rPr lang="en-US" sz="3600" dirty="0" err="1">
                <a:solidFill>
                  <a:srgbClr val="FF0000"/>
                </a:solidFill>
                <a:latin typeface="Times New Roman"/>
                <a:ea typeface="Calibri"/>
                <a:cs typeface="Times New Roman"/>
              </a:rPr>
              <a:t>tách</a:t>
            </a:r>
            <a:r>
              <a:rPr lang="en-US" sz="3600" dirty="0">
                <a:solidFill>
                  <a:srgbClr val="FF0000"/>
                </a:solidFill>
                <a:latin typeface="Times New Roman"/>
                <a:ea typeface="Calibri"/>
                <a:cs typeface="Times New Roman"/>
              </a:rPr>
              <a:t> </a:t>
            </a:r>
            <a:r>
              <a:rPr lang="en-US" sz="3600" dirty="0" err="1">
                <a:solidFill>
                  <a:srgbClr val="FF0000"/>
                </a:solidFill>
                <a:latin typeface="Times New Roman"/>
                <a:ea typeface="Calibri"/>
                <a:cs typeface="Times New Roman"/>
              </a:rPr>
              <a:t>nội</a:t>
            </a:r>
            <a:r>
              <a:rPr lang="en-US" sz="3600" dirty="0">
                <a:solidFill>
                  <a:srgbClr val="FF0000"/>
                </a:solidFill>
                <a:latin typeface="Times New Roman"/>
                <a:ea typeface="Calibri"/>
                <a:cs typeface="Times New Roman"/>
              </a:rPr>
              <a:t> dung </a:t>
            </a:r>
            <a:r>
              <a:rPr lang="en-US" sz="3600" dirty="0" err="1">
                <a:solidFill>
                  <a:srgbClr val="FF0000"/>
                </a:solidFill>
                <a:latin typeface="Times New Roman"/>
                <a:ea typeface="Calibri"/>
                <a:cs typeface="Times New Roman"/>
              </a:rPr>
              <a:t>thành</a:t>
            </a:r>
            <a:r>
              <a:rPr lang="en-US" sz="3600" dirty="0">
                <a:solidFill>
                  <a:srgbClr val="FF0000"/>
                </a:solidFill>
                <a:latin typeface="Times New Roman"/>
                <a:ea typeface="Calibri"/>
                <a:cs typeface="Times New Roman"/>
              </a:rPr>
              <a:t> </a:t>
            </a:r>
            <a:r>
              <a:rPr lang="en-US" sz="3600" dirty="0" err="1">
                <a:solidFill>
                  <a:srgbClr val="FF0000"/>
                </a:solidFill>
                <a:latin typeface="Times New Roman"/>
                <a:ea typeface="Calibri"/>
                <a:cs typeface="Times New Roman"/>
              </a:rPr>
              <a:t>từng</a:t>
            </a:r>
            <a:r>
              <a:rPr lang="en-US" sz="3600" dirty="0">
                <a:solidFill>
                  <a:srgbClr val="FF0000"/>
                </a:solidFill>
                <a:latin typeface="Times New Roman"/>
                <a:ea typeface="Calibri"/>
                <a:cs typeface="Times New Roman"/>
              </a:rPr>
              <a:t> </a:t>
            </a:r>
            <a:r>
              <a:rPr lang="en-US" sz="3600" dirty="0" err="1">
                <a:solidFill>
                  <a:srgbClr val="FF0000"/>
                </a:solidFill>
                <a:latin typeface="Times New Roman"/>
                <a:ea typeface="Calibri"/>
                <a:cs typeface="Times New Roman"/>
              </a:rPr>
              <a:t>phần</a:t>
            </a:r>
            <a:r>
              <a:rPr lang="en-US" sz="3600" dirty="0">
                <a:solidFill>
                  <a:srgbClr val="FF0000"/>
                </a:solidFill>
                <a:latin typeface="Times New Roman"/>
                <a:ea typeface="Calibri"/>
                <a:cs typeface="Times New Roman"/>
              </a:rPr>
              <a:t> </a:t>
            </a:r>
            <a:r>
              <a:rPr lang="en-US" sz="3600" dirty="0" err="1">
                <a:solidFill>
                  <a:srgbClr val="FF0000"/>
                </a:solidFill>
                <a:latin typeface="Times New Roman"/>
                <a:ea typeface="Calibri"/>
                <a:cs typeface="Times New Roman"/>
              </a:rPr>
              <a:t>nhỏ</a:t>
            </a:r>
            <a:r>
              <a:rPr lang="en-US" sz="3600" dirty="0">
                <a:solidFill>
                  <a:srgbClr val="FF0000"/>
                </a:solidFill>
                <a:latin typeface="Times New Roman"/>
                <a:ea typeface="Calibri"/>
                <a:cs typeface="Times New Roman"/>
              </a:rPr>
              <a:t> </a:t>
            </a:r>
            <a:r>
              <a:rPr lang="en-US" sz="3600" dirty="0" err="1">
                <a:solidFill>
                  <a:srgbClr val="FF0000"/>
                </a:solidFill>
                <a:latin typeface="Times New Roman"/>
                <a:ea typeface="Calibri"/>
                <a:cs typeface="Times New Roman"/>
              </a:rPr>
              <a:t>để</a:t>
            </a:r>
            <a:r>
              <a:rPr lang="en-US" sz="3600" dirty="0">
                <a:solidFill>
                  <a:srgbClr val="FF0000"/>
                </a:solidFill>
                <a:latin typeface="Times New Roman"/>
                <a:ea typeface="Calibri"/>
                <a:cs typeface="Times New Roman"/>
              </a:rPr>
              <a:t> </a:t>
            </a:r>
            <a:r>
              <a:rPr lang="en-US" sz="3600" dirty="0" err="1">
                <a:solidFill>
                  <a:srgbClr val="FF0000"/>
                </a:solidFill>
                <a:latin typeface="Times New Roman"/>
                <a:ea typeface="Calibri"/>
                <a:cs typeface="Times New Roman"/>
              </a:rPr>
              <a:t>tạo</a:t>
            </a:r>
            <a:r>
              <a:rPr lang="en-US" sz="3600" dirty="0">
                <a:solidFill>
                  <a:srgbClr val="FF0000"/>
                </a:solidFill>
                <a:latin typeface="Times New Roman"/>
                <a:ea typeface="Calibri"/>
                <a:cs typeface="Times New Roman"/>
              </a:rPr>
              <a:t> </a:t>
            </a:r>
            <a:r>
              <a:rPr lang="en-US" sz="3600" dirty="0" err="1">
                <a:solidFill>
                  <a:srgbClr val="FF0000"/>
                </a:solidFill>
                <a:latin typeface="Times New Roman"/>
                <a:ea typeface="Calibri"/>
                <a:cs typeface="Times New Roman"/>
              </a:rPr>
              <a:t>hiệu</a:t>
            </a:r>
            <a:r>
              <a:rPr lang="en-US" sz="3600" dirty="0">
                <a:solidFill>
                  <a:srgbClr val="FF0000"/>
                </a:solidFill>
                <a:latin typeface="Times New Roman"/>
                <a:ea typeface="Calibri"/>
                <a:cs typeface="Times New Roman"/>
              </a:rPr>
              <a:t> </a:t>
            </a:r>
            <a:r>
              <a:rPr lang="en-US" sz="3600" dirty="0" err="1">
                <a:solidFill>
                  <a:srgbClr val="FF0000"/>
                </a:solidFill>
                <a:latin typeface="Times New Roman"/>
                <a:ea typeface="Calibri"/>
                <a:cs typeface="Times New Roman"/>
              </a:rPr>
              <a:t>ứng</a:t>
            </a:r>
            <a:r>
              <a:rPr lang="en-US" sz="3600" dirty="0">
                <a:solidFill>
                  <a:srgbClr val="FF0000"/>
                </a:solidFill>
                <a:latin typeface="Times New Roman"/>
                <a:ea typeface="Calibri"/>
                <a:cs typeface="Times New Roman"/>
              </a:rPr>
              <a:t> </a:t>
            </a:r>
            <a:r>
              <a:rPr lang="en-US" sz="3600" dirty="0" err="1">
                <a:solidFill>
                  <a:srgbClr val="FF0000"/>
                </a:solidFill>
                <a:latin typeface="Times New Roman"/>
                <a:ea typeface="Calibri"/>
                <a:cs typeface="Times New Roman"/>
              </a:rPr>
              <a:t>theo</a:t>
            </a:r>
            <a:r>
              <a:rPr lang="en-US" sz="3600" dirty="0">
                <a:solidFill>
                  <a:srgbClr val="FF0000"/>
                </a:solidFill>
                <a:latin typeface="Times New Roman"/>
                <a:ea typeface="Calibri"/>
                <a:cs typeface="Times New Roman"/>
              </a:rPr>
              <a:t> </a:t>
            </a:r>
            <a:r>
              <a:rPr lang="en-US" sz="3600" dirty="0" err="1">
                <a:solidFill>
                  <a:srgbClr val="FF0000"/>
                </a:solidFill>
                <a:latin typeface="Times New Roman"/>
                <a:ea typeface="Calibri"/>
                <a:cs typeface="Times New Roman"/>
              </a:rPr>
              <a:t>tiến</a:t>
            </a:r>
            <a:r>
              <a:rPr lang="en-US" sz="3600" dirty="0">
                <a:solidFill>
                  <a:srgbClr val="FF0000"/>
                </a:solidFill>
                <a:latin typeface="Times New Roman"/>
                <a:ea typeface="Calibri"/>
                <a:cs typeface="Times New Roman"/>
              </a:rPr>
              <a:t> </a:t>
            </a:r>
            <a:r>
              <a:rPr lang="en-US" sz="3600" dirty="0" err="1">
                <a:solidFill>
                  <a:srgbClr val="FF0000"/>
                </a:solidFill>
                <a:latin typeface="Times New Roman"/>
                <a:ea typeface="Calibri"/>
                <a:cs typeface="Times New Roman"/>
              </a:rPr>
              <a:t>trình</a:t>
            </a:r>
            <a:r>
              <a:rPr lang="en-US" sz="3600" dirty="0">
                <a:solidFill>
                  <a:srgbClr val="FF0000"/>
                </a:solidFill>
                <a:latin typeface="Times New Roman"/>
                <a:ea typeface="Calibri"/>
                <a:cs typeface="Times New Roman"/>
              </a:rPr>
              <a:t> </a:t>
            </a:r>
            <a:r>
              <a:rPr lang="en-US" sz="3600" dirty="0" err="1">
                <a:solidFill>
                  <a:srgbClr val="FF0000"/>
                </a:solidFill>
                <a:latin typeface="Times New Roman"/>
                <a:ea typeface="Calibri"/>
                <a:cs typeface="Times New Roman"/>
              </a:rPr>
              <a:t>bài</a:t>
            </a:r>
            <a:r>
              <a:rPr lang="en-US" sz="3600" dirty="0">
                <a:solidFill>
                  <a:srgbClr val="FF0000"/>
                </a:solidFill>
                <a:latin typeface="Times New Roman"/>
                <a:ea typeface="Calibri"/>
                <a:cs typeface="Times New Roman"/>
              </a:rPr>
              <a:t> </a:t>
            </a:r>
            <a:r>
              <a:rPr lang="en-US" sz="3600" dirty="0" err="1">
                <a:solidFill>
                  <a:srgbClr val="FF0000"/>
                </a:solidFill>
                <a:latin typeface="Times New Roman"/>
                <a:ea typeface="Calibri"/>
                <a:cs typeface="Times New Roman"/>
              </a:rPr>
              <a:t>học</a:t>
            </a:r>
            <a:r>
              <a:rPr lang="en-US" sz="3600" dirty="0">
                <a:solidFill>
                  <a:srgbClr val="FF0000"/>
                </a:solidFill>
                <a:latin typeface="Times New Roman"/>
                <a:ea typeface="Calibri"/>
                <a:cs typeface="Times New Roman"/>
              </a:rPr>
              <a:t>.</a:t>
            </a:r>
            <a:r>
              <a:rPr lang="en-US" sz="2800" dirty="0">
                <a:latin typeface="Calibri"/>
                <a:ea typeface="Calibri"/>
                <a:cs typeface="Times New Roman"/>
              </a:rPr>
              <a:t/>
            </a:r>
            <a:br>
              <a:rPr lang="en-US" sz="2800" dirty="0">
                <a:latin typeface="Calibri"/>
                <a:ea typeface="Calibri"/>
                <a:cs typeface="Times New Roman"/>
              </a:rPr>
            </a:br>
            <a:r>
              <a:rPr lang="en-US" sz="3600" dirty="0">
                <a:solidFill>
                  <a:srgbClr val="FF0000"/>
                </a:solidFill>
                <a:latin typeface="Times New Roman"/>
                <a:ea typeface="Calibri"/>
                <a:cs typeface="Times New Roman"/>
              </a:rPr>
              <a:t>   - </a:t>
            </a:r>
            <a:r>
              <a:rPr lang="en-US" sz="3600" dirty="0" err="1">
                <a:solidFill>
                  <a:srgbClr val="FF0000"/>
                </a:solidFill>
                <a:latin typeface="Times New Roman"/>
                <a:ea typeface="Calibri"/>
                <a:cs typeface="Times New Roman"/>
              </a:rPr>
              <a:t>Thêm</a:t>
            </a:r>
            <a:r>
              <a:rPr lang="en-US" sz="3600" dirty="0">
                <a:solidFill>
                  <a:srgbClr val="FF0000"/>
                </a:solidFill>
                <a:latin typeface="Times New Roman"/>
                <a:ea typeface="Calibri"/>
                <a:cs typeface="Times New Roman"/>
              </a:rPr>
              <a:t> </a:t>
            </a:r>
            <a:r>
              <a:rPr lang="en-US" sz="3600" dirty="0" err="1">
                <a:solidFill>
                  <a:srgbClr val="FF0000"/>
                </a:solidFill>
                <a:latin typeface="Times New Roman"/>
                <a:ea typeface="Calibri"/>
                <a:cs typeface="Times New Roman"/>
              </a:rPr>
              <a:t>đáp</a:t>
            </a:r>
            <a:r>
              <a:rPr lang="en-US" sz="3600" dirty="0">
                <a:solidFill>
                  <a:srgbClr val="FF0000"/>
                </a:solidFill>
                <a:latin typeface="Times New Roman"/>
                <a:ea typeface="Calibri"/>
                <a:cs typeface="Times New Roman"/>
              </a:rPr>
              <a:t> </a:t>
            </a:r>
            <a:r>
              <a:rPr lang="en-US" sz="3600" dirty="0" err="1">
                <a:solidFill>
                  <a:srgbClr val="FF0000"/>
                </a:solidFill>
                <a:latin typeface="Times New Roman"/>
                <a:ea typeface="Calibri"/>
                <a:cs typeface="Times New Roman"/>
              </a:rPr>
              <a:t>án</a:t>
            </a:r>
            <a:r>
              <a:rPr lang="en-US" sz="3600" dirty="0">
                <a:solidFill>
                  <a:srgbClr val="FF0000"/>
                </a:solidFill>
                <a:latin typeface="Times New Roman"/>
                <a:ea typeface="Calibri"/>
                <a:cs typeface="Times New Roman"/>
              </a:rPr>
              <a:t> </a:t>
            </a:r>
            <a:r>
              <a:rPr lang="en-US" sz="3600" dirty="0" err="1">
                <a:solidFill>
                  <a:srgbClr val="FF0000"/>
                </a:solidFill>
                <a:latin typeface="Times New Roman"/>
                <a:ea typeface="Calibri"/>
                <a:cs typeface="Times New Roman"/>
              </a:rPr>
              <a:t>phần</a:t>
            </a:r>
            <a:r>
              <a:rPr lang="en-US" sz="3600" dirty="0">
                <a:solidFill>
                  <a:srgbClr val="FF0000"/>
                </a:solidFill>
                <a:latin typeface="Times New Roman"/>
                <a:ea typeface="Calibri"/>
                <a:cs typeface="Times New Roman"/>
              </a:rPr>
              <a:t> </a:t>
            </a:r>
            <a:r>
              <a:rPr lang="en-US" sz="3600" dirty="0" err="1">
                <a:solidFill>
                  <a:srgbClr val="FF0000"/>
                </a:solidFill>
                <a:latin typeface="Times New Roman"/>
                <a:ea typeface="Calibri"/>
                <a:cs typeface="Times New Roman"/>
              </a:rPr>
              <a:t>vận</a:t>
            </a:r>
            <a:r>
              <a:rPr lang="en-US" sz="3600" dirty="0">
                <a:solidFill>
                  <a:srgbClr val="FF0000"/>
                </a:solidFill>
                <a:latin typeface="Times New Roman"/>
                <a:ea typeface="Calibri"/>
                <a:cs typeface="Times New Roman"/>
              </a:rPr>
              <a:t> </a:t>
            </a:r>
            <a:r>
              <a:rPr lang="en-US" sz="3600" dirty="0" err="1">
                <a:solidFill>
                  <a:srgbClr val="FF0000"/>
                </a:solidFill>
                <a:latin typeface="Times New Roman"/>
                <a:ea typeface="Calibri"/>
                <a:cs typeface="Times New Roman"/>
              </a:rPr>
              <a:t>dụng</a:t>
            </a:r>
            <a:endParaRPr lang="en-US" sz="2800" dirty="0">
              <a:effectLst/>
              <a:latin typeface="Calibri"/>
              <a:ea typeface="Calibri"/>
              <a:cs typeface="Times New Roman"/>
            </a:endParaRPr>
          </a:p>
        </p:txBody>
      </p:sp>
      <p:sp>
        <p:nvSpPr>
          <p:cNvPr id="3" name="Rectangle 2"/>
          <p:cNvSpPr/>
          <p:nvPr/>
        </p:nvSpPr>
        <p:spPr>
          <a:xfrm>
            <a:off x="1098883" y="5523910"/>
            <a:ext cx="8995611" cy="646331"/>
          </a:xfrm>
          <a:prstGeom prst="rect">
            <a:avLst/>
          </a:prstGeom>
        </p:spPr>
        <p:txBody>
          <a:bodyPr wrap="square">
            <a:spAutoFit/>
          </a:bodyPr>
          <a:lstStyle/>
          <a:p>
            <a:r>
              <a:rPr lang="en-US" sz="3600">
                <a:solidFill>
                  <a:srgbClr val="FF0000"/>
                </a:solidFill>
                <a:latin typeface="Times New Roman"/>
                <a:ea typeface="Calibri"/>
                <a:cs typeface="Times New Roman"/>
              </a:rPr>
              <a:t>Phản biện lần 2: Nghiệm thu ngày 30/6/2024</a:t>
            </a:r>
            <a:endParaRPr lang="en-US"/>
          </a:p>
        </p:txBody>
      </p:sp>
    </p:spTree>
    <p:extLst>
      <p:ext uri="{BB962C8B-B14F-4D97-AF65-F5344CB8AC3E}">
        <p14:creationId xmlns:p14="http://schemas.microsoft.com/office/powerpoint/2010/main" val="2176769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3493"/>
            <a:ext cx="10515600" cy="5675911"/>
          </a:xfrm>
        </p:spPr>
        <p:txBody>
          <a:bodyPr>
            <a:normAutofit fontScale="90000"/>
          </a:bodyPr>
          <a:lstStyle/>
          <a:p>
            <a:pPr marL="0" marR="0">
              <a:lnSpc>
                <a:spcPct val="115000"/>
              </a:lnSpc>
              <a:spcBef>
                <a:spcPts val="0"/>
              </a:spcBef>
              <a:spcAft>
                <a:spcPts val="1000"/>
              </a:spcAft>
            </a:pPr>
            <a:r>
              <a:rPr lang="en-US" sz="3600" b="1" dirty="0">
                <a:solidFill>
                  <a:srgbClr val="FF0000"/>
                </a:solidFill>
                <a:latin typeface="Times New Roman"/>
                <a:ea typeface="Calibri"/>
                <a:cs typeface="Times New Roman"/>
              </a:rPr>
              <a:t>PHẢN </a:t>
            </a:r>
            <a:r>
              <a:rPr lang="en-US" sz="3600" b="1">
                <a:solidFill>
                  <a:srgbClr val="FF0000"/>
                </a:solidFill>
                <a:latin typeface="Times New Roman"/>
                <a:ea typeface="Calibri"/>
                <a:cs typeface="Times New Roman"/>
              </a:rPr>
              <a:t>BIỆN 2</a:t>
            </a:r>
            <a:r>
              <a:rPr lang="en-US" sz="3600">
                <a:solidFill>
                  <a:srgbClr val="FF0000"/>
                </a:solidFill>
                <a:latin typeface="Times New Roman"/>
                <a:ea typeface="Calibri"/>
                <a:cs typeface="Times New Roman"/>
              </a:rPr>
              <a:t> (Bùi Thắm - 06/6/2024</a:t>
            </a:r>
            <a:r>
              <a:rPr lang="en-US" sz="3600" dirty="0">
                <a:solidFill>
                  <a:srgbClr val="FF0000"/>
                </a:solidFill>
                <a:latin typeface="Times New Roman"/>
                <a:ea typeface="Calibri"/>
                <a:cs typeface="Times New Roman"/>
              </a:rPr>
              <a:t>)</a:t>
            </a:r>
            <a:r>
              <a:rPr lang="en-US" sz="2800" dirty="0">
                <a:latin typeface="Calibri"/>
                <a:ea typeface="Calibri"/>
                <a:cs typeface="Times New Roman"/>
              </a:rPr>
              <a:t/>
            </a:r>
            <a:br>
              <a:rPr lang="en-US" sz="2800" dirty="0">
                <a:latin typeface="Calibri"/>
                <a:ea typeface="Calibri"/>
                <a:cs typeface="Times New Roman"/>
              </a:rPr>
            </a:br>
            <a:r>
              <a:rPr lang="en-US" sz="3600" b="1" dirty="0" err="1">
                <a:solidFill>
                  <a:srgbClr val="0070C0"/>
                </a:solidFill>
                <a:latin typeface="Times New Roman"/>
                <a:ea typeface="Calibri"/>
                <a:cs typeface="Times New Roman"/>
              </a:rPr>
              <a:t>Phần</a:t>
            </a:r>
            <a:r>
              <a:rPr lang="en-US" sz="3600" b="1" dirty="0">
                <a:solidFill>
                  <a:srgbClr val="0070C0"/>
                </a:solidFill>
                <a:latin typeface="Times New Roman"/>
                <a:ea typeface="Calibri"/>
                <a:cs typeface="Times New Roman"/>
              </a:rPr>
              <a:t> Power point</a:t>
            </a:r>
            <a:r>
              <a:rPr lang="en-US" sz="2800" dirty="0">
                <a:latin typeface="Calibri"/>
                <a:ea typeface="Calibri"/>
                <a:cs typeface="Times New Roman"/>
              </a:rPr>
              <a:t/>
            </a:r>
            <a:br>
              <a:rPr lang="en-US" sz="2800" dirty="0">
                <a:latin typeface="Calibri"/>
                <a:ea typeface="Calibri"/>
                <a:cs typeface="Times New Roman"/>
              </a:rPr>
            </a:br>
            <a:r>
              <a:rPr lang="en-US" sz="3600" b="1" err="1">
                <a:solidFill>
                  <a:srgbClr val="0070C0"/>
                </a:solidFill>
                <a:latin typeface="Times New Roman"/>
                <a:ea typeface="Calibri"/>
                <a:cs typeface="Times New Roman"/>
              </a:rPr>
              <a:t>Tiết</a:t>
            </a:r>
            <a:r>
              <a:rPr lang="en-US" sz="3600" b="1">
                <a:solidFill>
                  <a:srgbClr val="0070C0"/>
                </a:solidFill>
                <a:latin typeface="Times New Roman"/>
                <a:ea typeface="Calibri"/>
                <a:cs typeface="Times New Roman"/>
              </a:rPr>
              <a:t> 1</a:t>
            </a:r>
            <a:br>
              <a:rPr lang="en-US" sz="3600" b="1">
                <a:solidFill>
                  <a:srgbClr val="0070C0"/>
                </a:solidFill>
                <a:latin typeface="Times New Roman"/>
                <a:ea typeface="Calibri"/>
                <a:cs typeface="Times New Roman"/>
              </a:rPr>
            </a:br>
            <a:r>
              <a:rPr lang="en-US" sz="3600">
                <a:latin typeface="Times New Roman"/>
                <a:ea typeface="Calibri"/>
                <a:cs typeface="Times New Roman"/>
              </a:rPr>
              <a:t>- Tên đầu bài chưa đúng: Dãy hoạt động hóa học chứ không phải Dãy điện hóa kim loại.</a:t>
            </a:r>
            <a:br>
              <a:rPr lang="en-US" sz="3600">
                <a:latin typeface="Times New Roman"/>
                <a:ea typeface="Calibri"/>
                <a:cs typeface="Times New Roman"/>
              </a:rPr>
            </a:br>
            <a:r>
              <a:rPr lang="en-US" sz="3600">
                <a:latin typeface="Times New Roman"/>
                <a:ea typeface="Calibri"/>
                <a:cs typeface="Times New Roman"/>
              </a:rPr>
              <a:t>- Cần bổ sung thời gian thảo luận khi đưa ra phiếu học tập.</a:t>
            </a:r>
            <a:br>
              <a:rPr lang="en-US" sz="3600">
                <a:latin typeface="Times New Roman"/>
                <a:ea typeface="Calibri"/>
                <a:cs typeface="Times New Roman"/>
              </a:rPr>
            </a:br>
            <a:r>
              <a:rPr lang="en-US" sz="3600">
                <a:latin typeface="Times New Roman"/>
                <a:ea typeface="Calibri"/>
                <a:cs typeface="Times New Roman"/>
              </a:rPr>
              <a:t>- Nên tách 3 câu trong phiếu học tập thành 3 hiệu ứng riêng để khi giao nhiệm vụ cho HS dễ nắm bắt</a:t>
            </a:r>
            <a:r>
              <a:rPr lang="en-US" sz="3600" smtClean="0">
                <a:latin typeface="Times New Roman"/>
                <a:ea typeface="Calibri"/>
                <a:cs typeface="Times New Roman"/>
              </a:rPr>
              <a:t>.</a:t>
            </a:r>
            <a:br>
              <a:rPr lang="en-US" sz="3600" smtClean="0">
                <a:latin typeface="Times New Roman"/>
                <a:ea typeface="Calibri"/>
                <a:cs typeface="Times New Roman"/>
              </a:rPr>
            </a:br>
            <a:r>
              <a:rPr lang="en-US" sz="3600" smtClean="0">
                <a:latin typeface="Times New Roman"/>
                <a:ea typeface="Calibri"/>
                <a:cs typeface="Times New Roman"/>
              </a:rPr>
              <a:t/>
            </a:r>
            <a:br>
              <a:rPr lang="en-US" sz="3600" smtClean="0">
                <a:latin typeface="Times New Roman"/>
                <a:ea typeface="Calibri"/>
                <a:cs typeface="Times New Roman"/>
              </a:rPr>
            </a:br>
            <a:r>
              <a:rPr lang="en-US" sz="3600" smtClean="0">
                <a:solidFill>
                  <a:srgbClr val="FF0000"/>
                </a:solidFill>
                <a:latin typeface="Times New Roman"/>
                <a:ea typeface="Calibri"/>
                <a:cs typeface="Times New Roman"/>
              </a:rPr>
              <a:t>Phản biện lần 2: Nghiệm thu ngày 30/6/2024</a:t>
            </a:r>
            <a:r>
              <a:rPr lang="en-US" sz="3600" b="1">
                <a:solidFill>
                  <a:srgbClr val="0070C0"/>
                </a:solidFill>
                <a:latin typeface="Times New Roman"/>
                <a:ea typeface="Calibri"/>
                <a:cs typeface="Times New Roman"/>
              </a:rPr>
              <a:t/>
            </a:r>
            <a:br>
              <a:rPr lang="en-US" sz="3600" b="1">
                <a:solidFill>
                  <a:srgbClr val="0070C0"/>
                </a:solidFill>
                <a:latin typeface="Times New Roman"/>
                <a:ea typeface="Calibri"/>
                <a:cs typeface="Times New Roman"/>
              </a:rPr>
            </a:br>
            <a:r>
              <a:rPr lang="en-US" sz="2800">
                <a:latin typeface="Calibri"/>
                <a:ea typeface="Calibri"/>
                <a:cs typeface="Times New Roman"/>
              </a:rPr>
              <a:t/>
            </a:r>
            <a:br>
              <a:rPr lang="en-US" sz="2800">
                <a:latin typeface="Calibri"/>
                <a:ea typeface="Calibri"/>
                <a:cs typeface="Times New Roman"/>
              </a:rPr>
            </a:br>
            <a:endParaRPr lang="en-US" sz="2800" dirty="0">
              <a:effectLst/>
              <a:latin typeface="Calibri"/>
              <a:ea typeface="Calibri"/>
              <a:cs typeface="Times New Roman"/>
            </a:endParaRPr>
          </a:p>
        </p:txBody>
      </p:sp>
    </p:spTree>
    <p:extLst>
      <p:ext uri="{BB962C8B-B14F-4D97-AF65-F5344CB8AC3E}">
        <p14:creationId xmlns:p14="http://schemas.microsoft.com/office/powerpoint/2010/main" val="2654265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EF3BF05-F8B3-ECC3-C4E5-21A88B3A38DF}"/>
              </a:ext>
            </a:extLst>
          </p:cNvPr>
          <p:cNvPicPr>
            <a:picLocks noChangeAspect="1"/>
          </p:cNvPicPr>
          <p:nvPr/>
        </p:nvPicPr>
        <p:blipFill>
          <a:blip r:embed="rId2"/>
          <a:stretch>
            <a:fillRect/>
          </a:stretch>
        </p:blipFill>
        <p:spPr>
          <a:xfrm>
            <a:off x="50800" y="0"/>
            <a:ext cx="12090400" cy="6858000"/>
          </a:xfrm>
          <a:prstGeom prst="rect">
            <a:avLst/>
          </a:prstGeom>
        </p:spPr>
      </p:pic>
      <p:sp>
        <p:nvSpPr>
          <p:cNvPr id="2" name="TextBox 1">
            <a:extLst>
              <a:ext uri="{FF2B5EF4-FFF2-40B4-BE49-F238E27FC236}">
                <a16:creationId xmlns="" xmlns:a16="http://schemas.microsoft.com/office/drawing/2014/main" id="{037916FE-440C-BEB5-7D40-D94AB3D584C0}"/>
              </a:ext>
            </a:extLst>
          </p:cNvPr>
          <p:cNvSpPr txBox="1"/>
          <p:nvPr/>
        </p:nvSpPr>
        <p:spPr>
          <a:xfrm>
            <a:off x="665018" y="444606"/>
            <a:ext cx="10963564" cy="1906291"/>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a:t>
            </a:r>
          </a:p>
          <a:p>
            <a:pPr algn="just">
              <a:lnSpc>
                <a:spcPct val="107000"/>
              </a:lnSpc>
              <a:spcAft>
                <a:spcPts val="8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sắt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lâu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khôngkhí</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ánh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sức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lâu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vẫn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 name="TextBox 2">
            <a:extLst>
              <a:ext uri="{FF2B5EF4-FFF2-40B4-BE49-F238E27FC236}">
                <a16:creationId xmlns="" xmlns:a16="http://schemas.microsoft.com/office/drawing/2014/main" id="{EAE0EDCB-7852-0CCB-8972-88B9E7ED49F0}"/>
              </a:ext>
            </a:extLst>
          </p:cNvPr>
          <p:cNvSpPr txBox="1"/>
          <p:nvPr/>
        </p:nvSpPr>
        <p:spPr>
          <a:xfrm>
            <a:off x="701963" y="2521059"/>
            <a:ext cx="10963564" cy="1815882"/>
          </a:xfrm>
          <a:prstGeom prst="rect">
            <a:avLst/>
          </a:prstGeom>
          <a:noFill/>
        </p:spPr>
        <p:txBody>
          <a:bodyPr wrap="square" rtlCol="0">
            <a:spAutoFit/>
          </a:bodyPr>
          <a:lstStyle/>
          <a:p>
            <a:pPr algn="just"/>
            <a:r>
              <a:rPr lang="en-US" sz="2800" dirty="0">
                <a:solidFill>
                  <a:srgbClr val="FF0000"/>
                </a:solidFill>
                <a:latin typeface="Times New Roman"/>
                <a:ea typeface="Calibri"/>
              </a:rPr>
              <a:t>→ </a:t>
            </a:r>
            <a:r>
              <a:rPr lang="en-US" sz="2800" dirty="0">
                <a:effectLst/>
                <a:highlight>
                  <a:srgbClr val="FFFFFF"/>
                </a:highlight>
                <a:latin typeface="Times New Roman" panose="02020603050405020304" pitchFamily="18" charset="0"/>
                <a:ea typeface="Calibri" panose="020F0502020204030204" pitchFamily="34" charset="0"/>
              </a:rPr>
              <a:t>Do </a:t>
            </a:r>
            <a:r>
              <a:rPr lang="en-US" sz="2800" dirty="0" err="1">
                <a:effectLst/>
                <a:highlight>
                  <a:srgbClr val="FFFFFF"/>
                </a:highlight>
                <a:latin typeface="Times New Roman" panose="02020603050405020304" pitchFamily="18" charset="0"/>
                <a:ea typeface="Calibri" panose="020F0502020204030204" pitchFamily="34" charset="0"/>
              </a:rPr>
              <a:t>sắt</a:t>
            </a:r>
            <a:r>
              <a:rPr lang="en-US" sz="2800" dirty="0">
                <a:effectLst/>
                <a:highlight>
                  <a:srgbClr val="FFFFFF"/>
                </a:highlight>
                <a:latin typeface="Times New Roman" panose="02020603050405020304" pitchFamily="18" charset="0"/>
                <a:ea typeface="Calibri" panose="020F0502020204030204" pitchFamily="34" charset="0"/>
              </a:rPr>
              <a:t>, </a:t>
            </a:r>
            <a:r>
              <a:rPr lang="en-US" sz="2800" dirty="0" err="1">
                <a:effectLst/>
                <a:highlight>
                  <a:srgbClr val="FFFFFF"/>
                </a:highlight>
                <a:latin typeface="Times New Roman" panose="02020603050405020304" pitchFamily="18" charset="0"/>
                <a:ea typeface="Calibri" panose="020F0502020204030204" pitchFamily="34" charset="0"/>
              </a:rPr>
              <a:t>đồng</a:t>
            </a:r>
            <a:r>
              <a:rPr lang="en-US" sz="2800" dirty="0">
                <a:effectLst/>
                <a:highlight>
                  <a:srgbClr val="FFFFFF"/>
                </a:highligh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phản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ứng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oxygen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trong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không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tạo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thành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lớp</a:t>
            </a:r>
            <a:r>
              <a:rPr lang="en-US" sz="2800" dirty="0">
                <a:effectLst/>
                <a:latin typeface="Times New Roman" panose="02020603050405020304" pitchFamily="18" charset="0"/>
                <a:ea typeface="Calibri" panose="020F0502020204030204" pitchFamily="34" charset="0"/>
              </a:rPr>
              <a:t> oxide </a:t>
            </a:r>
            <a:r>
              <a:rPr lang="en-US" sz="2800" dirty="0" err="1">
                <a:effectLst/>
                <a:latin typeface="Times New Roman" panose="02020603050405020304" pitchFamily="18" charset="0"/>
                <a:ea typeface="Calibri" panose="020F0502020204030204" pitchFamily="34" charset="0"/>
              </a:rPr>
              <a:t>làm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mất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vẻ</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sáng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ánh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kim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kim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loại</a:t>
            </a:r>
            <a:r>
              <a:rPr lang="en-US" sz="2800" dirty="0">
                <a:effectLst/>
                <a:highlight>
                  <a:srgbClr val="FFFFFF"/>
                </a:highlight>
                <a:latin typeface="Times New Roman" panose="02020603050405020304" pitchFamily="18" charset="0"/>
                <a:ea typeface="Calibri" panose="020F0502020204030204" pitchFamily="34" charset="0"/>
              </a:rPr>
              <a:t>. </a:t>
            </a:r>
            <a:r>
              <a:rPr lang="en-US" sz="2800" dirty="0" err="1">
                <a:effectLst/>
                <a:highlight>
                  <a:srgbClr val="FFFFFF"/>
                </a:highlight>
                <a:latin typeface="Times New Roman" panose="02020603050405020304" pitchFamily="18" charset="0"/>
                <a:ea typeface="Calibri" panose="020F0502020204030204" pitchFamily="34" charset="0"/>
              </a:rPr>
              <a:t>Còn</a:t>
            </a:r>
            <a:r>
              <a:rPr lang="en-US" sz="2800" dirty="0">
                <a:effectLst/>
                <a:highlight>
                  <a:srgbClr val="FFFFFF"/>
                </a:highlight>
                <a:latin typeface="Times New Roman" panose="02020603050405020304" pitchFamily="18" charset="0"/>
                <a:ea typeface="Calibri" panose="020F0502020204030204" pitchFamily="34" charset="0"/>
              </a:rPr>
              <a:t> </a:t>
            </a:r>
            <a:r>
              <a:rPr lang="en-US" sz="2800" dirty="0" err="1">
                <a:effectLst/>
                <a:highlight>
                  <a:srgbClr val="FFFFFF"/>
                </a:highlight>
                <a:latin typeface="Times New Roman" panose="02020603050405020304" pitchFamily="18" charset="0"/>
                <a:ea typeface="Calibri" panose="020F0502020204030204" pitchFamily="34" charset="0"/>
              </a:rPr>
              <a:t>vàng</a:t>
            </a:r>
            <a:r>
              <a:rPr lang="en-US" sz="2800" dirty="0">
                <a:effectLst/>
                <a:highlight>
                  <a:srgbClr val="FFFFFF"/>
                </a:highlight>
                <a:latin typeface="Times New Roman" panose="02020603050405020304" pitchFamily="18" charset="0"/>
                <a:ea typeface="Calibri" panose="020F0502020204030204" pitchFamily="34" charset="0"/>
              </a:rPr>
              <a:t> </a:t>
            </a:r>
            <a:r>
              <a:rPr lang="en-US" sz="2800" dirty="0" err="1">
                <a:effectLst/>
                <a:highlight>
                  <a:srgbClr val="FFFFFF"/>
                </a:highlight>
                <a:latin typeface="Times New Roman" panose="02020603050405020304" pitchFamily="18" charset="0"/>
                <a:ea typeface="Calibri" panose="020F0502020204030204" pitchFamily="34" charset="0"/>
              </a:rPr>
              <a:t>không</a:t>
            </a:r>
            <a:r>
              <a:rPr lang="en-US" sz="2800" dirty="0">
                <a:effectLst/>
                <a:highlight>
                  <a:srgbClr val="FFFFFF"/>
                </a:highlight>
                <a:latin typeface="Times New Roman" panose="02020603050405020304" pitchFamily="18" charset="0"/>
                <a:ea typeface="Calibri" panose="020F0502020204030204" pitchFamily="34" charset="0"/>
              </a:rPr>
              <a:t> </a:t>
            </a:r>
            <a:r>
              <a:rPr lang="en-US" sz="2800" dirty="0" err="1">
                <a:effectLst/>
                <a:highlight>
                  <a:srgbClr val="FFFFFF"/>
                </a:highlight>
                <a:latin typeface="Times New Roman" panose="02020603050405020304" pitchFamily="18" charset="0"/>
                <a:ea typeface="Calibri" panose="020F0502020204030204" pitchFamily="34" charset="0"/>
              </a:rPr>
              <a:t>phản</a:t>
            </a:r>
            <a:r>
              <a:rPr lang="en-US" sz="2800" dirty="0">
                <a:effectLst/>
                <a:highlight>
                  <a:srgbClr val="FFFFFF"/>
                </a:highlight>
                <a:latin typeface="Times New Roman" panose="02020603050405020304" pitchFamily="18" charset="0"/>
                <a:ea typeface="Calibri" panose="020F0502020204030204" pitchFamily="34" charset="0"/>
              </a:rPr>
              <a:t> </a:t>
            </a:r>
            <a:r>
              <a:rPr lang="en-US" sz="2800" dirty="0" err="1">
                <a:effectLst/>
                <a:highlight>
                  <a:srgbClr val="FFFFFF"/>
                </a:highlight>
                <a:latin typeface="Times New Roman" panose="02020603050405020304" pitchFamily="18" charset="0"/>
                <a:ea typeface="Calibri" panose="020F0502020204030204" pitchFamily="34" charset="0"/>
              </a:rPr>
              <a:t>ứng</a:t>
            </a:r>
            <a:r>
              <a:rPr lang="en-US" sz="2800" dirty="0">
                <a:effectLst/>
                <a:highlight>
                  <a:srgbClr val="FFFFFF"/>
                </a:highlight>
                <a:latin typeface="Times New Roman" panose="02020603050405020304" pitchFamily="18" charset="0"/>
                <a:ea typeface="Calibri" panose="020F0502020204030204" pitchFamily="34" charset="0"/>
              </a:rPr>
              <a:t> </a:t>
            </a:r>
            <a:r>
              <a:rPr lang="en-US" sz="2800" dirty="0" err="1">
                <a:effectLst/>
                <a:highlight>
                  <a:srgbClr val="FFFFFF"/>
                </a:highlight>
                <a:latin typeface="Times New Roman" panose="02020603050405020304" pitchFamily="18" charset="0"/>
                <a:ea typeface="Calibri" panose="020F0502020204030204" pitchFamily="34" charset="0"/>
              </a:rPr>
              <a:t>với</a:t>
            </a:r>
            <a:r>
              <a:rPr lang="en-US" sz="2800" dirty="0">
                <a:effectLst/>
                <a:highlight>
                  <a:srgbClr val="FFFFFF"/>
                </a:highlight>
                <a:latin typeface="Times New Roman" panose="02020603050405020304" pitchFamily="18" charset="0"/>
                <a:ea typeface="Calibri" panose="020F0502020204030204" pitchFamily="34" charset="0"/>
              </a:rPr>
              <a:t> oxygen (hay </a:t>
            </a:r>
            <a:r>
              <a:rPr lang="en-US" sz="2800" dirty="0" err="1">
                <a:effectLst/>
                <a:highlight>
                  <a:srgbClr val="FFFFFF"/>
                </a:highlight>
                <a:latin typeface="Times New Roman" panose="02020603050405020304" pitchFamily="18" charset="0"/>
                <a:ea typeface="Calibri" panose="020F0502020204030204" pitchFamily="34" charset="0"/>
              </a:rPr>
              <a:t>hơi</a:t>
            </a:r>
            <a:r>
              <a:rPr lang="en-US" sz="2800" dirty="0">
                <a:effectLst/>
                <a:highlight>
                  <a:srgbClr val="FFFFFF"/>
                </a:highlight>
                <a:latin typeface="Times New Roman" panose="02020603050405020304" pitchFamily="18" charset="0"/>
                <a:ea typeface="Calibri" panose="020F0502020204030204" pitchFamily="34" charset="0"/>
              </a:rPr>
              <a:t> </a:t>
            </a:r>
            <a:r>
              <a:rPr lang="en-US" sz="2800" dirty="0" err="1">
                <a:effectLst/>
                <a:highlight>
                  <a:srgbClr val="FFFFFF"/>
                </a:highlight>
                <a:latin typeface="Times New Roman" panose="02020603050405020304" pitchFamily="18" charset="0"/>
                <a:ea typeface="Calibri" panose="020F0502020204030204" pitchFamily="34" charset="0"/>
              </a:rPr>
              <a:t>nước</a:t>
            </a:r>
            <a:r>
              <a:rPr lang="en-US" sz="2800" dirty="0">
                <a:effectLst/>
                <a:highlight>
                  <a:srgbClr val="FFFFFF"/>
                </a:highlight>
                <a:latin typeface="Times New Roman" panose="02020603050405020304" pitchFamily="18" charset="0"/>
                <a:ea typeface="Calibri" panose="020F0502020204030204" pitchFamily="34" charset="0"/>
              </a:rPr>
              <a:t>, CO</a:t>
            </a:r>
            <a:r>
              <a:rPr lang="en-US" sz="2800" baseline="-25000" dirty="0">
                <a:effectLst/>
                <a:highlight>
                  <a:srgbClr val="FFFFFF"/>
                </a:highlight>
                <a:latin typeface="Times New Roman" panose="02020603050405020304" pitchFamily="18" charset="0"/>
                <a:ea typeface="Calibri" panose="020F0502020204030204" pitchFamily="34" charset="0"/>
              </a:rPr>
              <a:t>2</a:t>
            </a:r>
            <a:r>
              <a:rPr lang="en-US" sz="2800" dirty="0">
                <a:effectLst/>
                <a:highlight>
                  <a:srgbClr val="FFFFFF"/>
                </a:highlight>
                <a:latin typeface="Times New Roman" panose="02020603050405020304" pitchFamily="18" charset="0"/>
                <a:ea typeface="Calibri" panose="020F0502020204030204" pitchFamily="34" charset="0"/>
              </a:rPr>
              <a:t>…) </a:t>
            </a:r>
            <a:r>
              <a:rPr lang="en-US" sz="2800" dirty="0" err="1">
                <a:effectLst/>
                <a:highlight>
                  <a:srgbClr val="FFFFFF"/>
                </a:highlight>
                <a:latin typeface="Times New Roman" panose="02020603050405020304" pitchFamily="18" charset="0"/>
                <a:ea typeface="Calibri" panose="020F0502020204030204" pitchFamily="34" charset="0"/>
              </a:rPr>
              <a:t>có</a:t>
            </a:r>
            <a:r>
              <a:rPr lang="en-US" sz="2800" dirty="0">
                <a:effectLst/>
                <a:highlight>
                  <a:srgbClr val="FFFFFF"/>
                </a:highlight>
                <a:latin typeface="Times New Roman" panose="02020603050405020304" pitchFamily="18" charset="0"/>
                <a:ea typeface="Calibri" panose="020F0502020204030204" pitchFamily="34" charset="0"/>
              </a:rPr>
              <a:t> </a:t>
            </a:r>
            <a:r>
              <a:rPr lang="en-US" sz="2800" dirty="0" err="1">
                <a:effectLst/>
                <a:highlight>
                  <a:srgbClr val="FFFFFF"/>
                </a:highlight>
                <a:latin typeface="Times New Roman" panose="02020603050405020304" pitchFamily="18" charset="0"/>
                <a:ea typeface="Calibri" panose="020F0502020204030204" pitchFamily="34" charset="0"/>
              </a:rPr>
              <a:t>trong</a:t>
            </a:r>
            <a:r>
              <a:rPr lang="en-US" sz="2800" dirty="0">
                <a:effectLst/>
                <a:highlight>
                  <a:srgbClr val="FFFFFF"/>
                </a:highlight>
                <a:latin typeface="Times New Roman" panose="02020603050405020304" pitchFamily="18" charset="0"/>
                <a:ea typeface="Calibri" panose="020F0502020204030204" pitchFamily="34" charset="0"/>
              </a:rPr>
              <a:t> </a:t>
            </a:r>
            <a:r>
              <a:rPr lang="en-US" sz="2800" dirty="0" err="1">
                <a:effectLst/>
                <a:highlight>
                  <a:srgbClr val="FFFFFF"/>
                </a:highlight>
                <a:latin typeface="Times New Roman" panose="02020603050405020304" pitchFamily="18" charset="0"/>
                <a:ea typeface="Calibri" panose="020F0502020204030204" pitchFamily="34" charset="0"/>
              </a:rPr>
              <a:t>không</a:t>
            </a:r>
            <a:r>
              <a:rPr lang="en-US" sz="2800" dirty="0">
                <a:effectLst/>
                <a:highlight>
                  <a:srgbClr val="FFFFFF"/>
                </a:highlight>
                <a:latin typeface="Times New Roman" panose="02020603050405020304" pitchFamily="18" charset="0"/>
                <a:ea typeface="Calibri" panose="020F0502020204030204" pitchFamily="34" charset="0"/>
              </a:rPr>
              <a:t> </a:t>
            </a:r>
            <a:r>
              <a:rPr lang="en-US" sz="2800" dirty="0" err="1">
                <a:effectLst/>
                <a:highlight>
                  <a:srgbClr val="FFFFFF"/>
                </a:highlight>
                <a:latin typeface="Times New Roman" panose="02020603050405020304" pitchFamily="18" charset="0"/>
                <a:ea typeface="Calibri" panose="020F0502020204030204" pitchFamily="34" charset="0"/>
              </a:rPr>
              <a:t>khí</a:t>
            </a:r>
            <a:r>
              <a:rPr lang="en-US" sz="2800" dirty="0">
                <a:effectLst/>
                <a:highlight>
                  <a:srgbClr val="FFFFFF"/>
                </a:highlight>
                <a:latin typeface="Times New Roman" panose="02020603050405020304" pitchFamily="18" charset="0"/>
                <a:ea typeface="Calibri" panose="020F0502020204030204" pitchFamily="34" charset="0"/>
              </a:rPr>
              <a:t> </a:t>
            </a:r>
            <a:r>
              <a:rPr lang="en-US" sz="2800" dirty="0" err="1">
                <a:effectLst/>
                <a:highlight>
                  <a:srgbClr val="FFFFFF"/>
                </a:highlight>
                <a:latin typeface="Times New Roman" panose="02020603050405020304" pitchFamily="18" charset="0"/>
                <a:ea typeface="Calibri" panose="020F0502020204030204" pitchFamily="34" charset="0"/>
              </a:rPr>
              <a:t>nên</a:t>
            </a:r>
            <a:r>
              <a:rPr lang="en-US" sz="2800" dirty="0">
                <a:effectLst/>
                <a:highlight>
                  <a:srgbClr val="FFFFFF"/>
                </a:highlight>
                <a:latin typeface="Times New Roman" panose="02020603050405020304" pitchFamily="18" charset="0"/>
                <a:ea typeface="Calibri" panose="020F0502020204030204" pitchFamily="34" charset="0"/>
              </a:rPr>
              <a:t> </a:t>
            </a:r>
            <a:r>
              <a:rPr lang="en-US" sz="2800" dirty="0" err="1">
                <a:effectLst/>
                <a:highlight>
                  <a:srgbClr val="FFFFFF"/>
                </a:highlight>
                <a:latin typeface="Times New Roman" panose="02020603050405020304" pitchFamily="18" charset="0"/>
                <a:ea typeface="Calibri" panose="020F0502020204030204" pitchFamily="34" charset="0"/>
              </a:rPr>
              <a:t>đồ</a:t>
            </a:r>
            <a:r>
              <a:rPr lang="en-US" sz="2800" dirty="0">
                <a:effectLst/>
                <a:highlight>
                  <a:srgbClr val="FFFFFF"/>
                </a:highlight>
                <a:latin typeface="Times New Roman" panose="02020603050405020304" pitchFamily="18" charset="0"/>
                <a:ea typeface="Calibri" panose="020F0502020204030204" pitchFamily="34" charset="0"/>
              </a:rPr>
              <a:t> </a:t>
            </a:r>
            <a:r>
              <a:rPr lang="en-US" sz="2800" dirty="0" err="1">
                <a:effectLst/>
                <a:highlight>
                  <a:srgbClr val="FFFFFF"/>
                </a:highlight>
                <a:latin typeface="Times New Roman" panose="02020603050405020304" pitchFamily="18" charset="0"/>
                <a:ea typeface="Calibri" panose="020F0502020204030204" pitchFamily="34" charset="0"/>
              </a:rPr>
              <a:t>trang</a:t>
            </a:r>
            <a:r>
              <a:rPr lang="en-US" sz="2800" dirty="0">
                <a:effectLst/>
                <a:highlight>
                  <a:srgbClr val="FFFFFF"/>
                </a:highlight>
                <a:latin typeface="Times New Roman" panose="02020603050405020304" pitchFamily="18" charset="0"/>
                <a:ea typeface="Calibri" panose="020F0502020204030204" pitchFamily="34" charset="0"/>
              </a:rPr>
              <a:t> </a:t>
            </a:r>
            <a:r>
              <a:rPr lang="en-US" sz="2800" dirty="0" err="1">
                <a:effectLst/>
                <a:highlight>
                  <a:srgbClr val="FFFFFF"/>
                </a:highlight>
                <a:latin typeface="Times New Roman" panose="02020603050405020304" pitchFamily="18" charset="0"/>
                <a:ea typeface="Calibri" panose="020F0502020204030204" pitchFamily="34" charset="0"/>
              </a:rPr>
              <a:t>sức</a:t>
            </a:r>
            <a:r>
              <a:rPr lang="en-US" sz="2800" dirty="0">
                <a:effectLst/>
                <a:highlight>
                  <a:srgbClr val="FFFFFF"/>
                </a:highlight>
                <a:latin typeface="Times New Roman" panose="02020603050405020304" pitchFamily="18" charset="0"/>
                <a:ea typeface="Calibri" panose="020F0502020204030204" pitchFamily="34" charset="0"/>
              </a:rPr>
              <a:t> </a:t>
            </a:r>
            <a:r>
              <a:rPr lang="en-US" sz="2800" dirty="0" err="1">
                <a:effectLst/>
                <a:highlight>
                  <a:srgbClr val="FFFFFF"/>
                </a:highlight>
                <a:latin typeface="Times New Roman" panose="02020603050405020304" pitchFamily="18" charset="0"/>
                <a:ea typeface="Calibri" panose="020F0502020204030204" pitchFamily="34" charset="0"/>
              </a:rPr>
              <a:t>bằng</a:t>
            </a:r>
            <a:r>
              <a:rPr lang="en-US" sz="2800" dirty="0">
                <a:effectLst/>
                <a:highlight>
                  <a:srgbClr val="FFFFFF"/>
                </a:highlight>
                <a:latin typeface="Times New Roman" panose="02020603050405020304" pitchFamily="18" charset="0"/>
                <a:ea typeface="Calibri" panose="020F0502020204030204" pitchFamily="34" charset="0"/>
              </a:rPr>
              <a:t> </a:t>
            </a:r>
            <a:r>
              <a:rPr lang="en-US" sz="2800" dirty="0" err="1">
                <a:effectLst/>
                <a:highlight>
                  <a:srgbClr val="FFFFFF"/>
                </a:highlight>
                <a:latin typeface="Times New Roman" panose="02020603050405020304" pitchFamily="18" charset="0"/>
                <a:ea typeface="Calibri" panose="020F0502020204030204" pitchFamily="34" charset="0"/>
              </a:rPr>
              <a:t>vàng</a:t>
            </a:r>
            <a:r>
              <a:rPr lang="en-US" sz="2800" dirty="0">
                <a:effectLst/>
                <a:highlight>
                  <a:srgbClr val="FFFFFF"/>
                </a:highlight>
                <a:latin typeface="Times New Roman" panose="02020603050405020304" pitchFamily="18" charset="0"/>
                <a:ea typeface="Calibri" panose="020F0502020204030204" pitchFamily="34" charset="0"/>
              </a:rPr>
              <a:t> </a:t>
            </a:r>
            <a:r>
              <a:rPr lang="en-US" sz="2800" dirty="0" err="1">
                <a:effectLst/>
                <a:highlight>
                  <a:srgbClr val="FFFFFF"/>
                </a:highlight>
                <a:latin typeface="Times New Roman" panose="02020603050405020304" pitchFamily="18" charset="0"/>
                <a:ea typeface="Calibri" panose="020F0502020204030204" pitchFamily="34" charset="0"/>
              </a:rPr>
              <a:t>để</a:t>
            </a:r>
            <a:r>
              <a:rPr lang="en-US" sz="2800" dirty="0">
                <a:effectLst/>
                <a:highlight>
                  <a:srgbClr val="FFFFFF"/>
                </a:highlight>
                <a:latin typeface="Times New Roman" panose="02020603050405020304" pitchFamily="18" charset="0"/>
                <a:ea typeface="Calibri" panose="020F0502020204030204" pitchFamily="34" charset="0"/>
              </a:rPr>
              <a:t> </a:t>
            </a:r>
            <a:r>
              <a:rPr lang="en-US" sz="2800" dirty="0" err="1">
                <a:effectLst/>
                <a:highlight>
                  <a:srgbClr val="FFFFFF"/>
                </a:highlight>
                <a:latin typeface="Times New Roman" panose="02020603050405020304" pitchFamily="18" charset="0"/>
                <a:ea typeface="Calibri" panose="020F0502020204030204" pitchFamily="34" charset="0"/>
              </a:rPr>
              <a:t>lâu</a:t>
            </a:r>
            <a:r>
              <a:rPr lang="en-US" sz="2800" dirty="0">
                <a:effectLst/>
                <a:highlight>
                  <a:srgbClr val="FFFFFF"/>
                </a:highlight>
                <a:latin typeface="Times New Roman" panose="02020603050405020304" pitchFamily="18" charset="0"/>
                <a:ea typeface="Calibri" panose="020F0502020204030204" pitchFamily="34" charset="0"/>
              </a:rPr>
              <a:t> </a:t>
            </a:r>
            <a:r>
              <a:rPr lang="en-US" sz="2800" dirty="0" err="1">
                <a:effectLst/>
                <a:highlight>
                  <a:srgbClr val="FFFFFF"/>
                </a:highlight>
                <a:latin typeface="Times New Roman" panose="02020603050405020304" pitchFamily="18" charset="0"/>
                <a:ea typeface="Calibri" panose="020F0502020204030204" pitchFamily="34" charset="0"/>
              </a:rPr>
              <a:t>trong</a:t>
            </a:r>
            <a:r>
              <a:rPr lang="en-US" sz="2800" dirty="0">
                <a:effectLst/>
                <a:highlight>
                  <a:srgbClr val="FFFFFF"/>
                </a:highlight>
                <a:latin typeface="Times New Roman" panose="02020603050405020304" pitchFamily="18" charset="0"/>
                <a:ea typeface="Calibri" panose="020F0502020204030204" pitchFamily="34" charset="0"/>
              </a:rPr>
              <a:t> </a:t>
            </a:r>
            <a:r>
              <a:rPr lang="en-US" sz="2800" dirty="0" err="1">
                <a:effectLst/>
                <a:highlight>
                  <a:srgbClr val="FFFFFF"/>
                </a:highlight>
                <a:latin typeface="Times New Roman" panose="02020603050405020304" pitchFamily="18" charset="0"/>
                <a:ea typeface="Calibri" panose="020F0502020204030204" pitchFamily="34" charset="0"/>
              </a:rPr>
              <a:t>không</a:t>
            </a:r>
            <a:r>
              <a:rPr lang="en-US" sz="2800" dirty="0">
                <a:effectLst/>
                <a:highlight>
                  <a:srgbClr val="FFFFFF"/>
                </a:highlight>
                <a:latin typeface="Times New Roman" panose="02020603050405020304" pitchFamily="18" charset="0"/>
                <a:ea typeface="Calibri" panose="020F0502020204030204" pitchFamily="34" charset="0"/>
              </a:rPr>
              <a:t> </a:t>
            </a:r>
            <a:r>
              <a:rPr lang="en-US" sz="2800" dirty="0" err="1">
                <a:effectLst/>
                <a:highlight>
                  <a:srgbClr val="FFFFFF"/>
                </a:highlight>
                <a:latin typeface="Times New Roman" panose="02020603050405020304" pitchFamily="18" charset="0"/>
                <a:ea typeface="Calibri" panose="020F0502020204030204" pitchFamily="34" charset="0"/>
              </a:rPr>
              <a:t>khí</a:t>
            </a:r>
            <a:r>
              <a:rPr lang="en-US" sz="2800" dirty="0">
                <a:effectLst/>
                <a:highlight>
                  <a:srgbClr val="FFFFFF"/>
                </a:highlight>
                <a:latin typeface="Times New Roman" panose="02020603050405020304" pitchFamily="18" charset="0"/>
                <a:ea typeface="Calibri" panose="020F0502020204030204" pitchFamily="34" charset="0"/>
              </a:rPr>
              <a:t> </a:t>
            </a:r>
            <a:r>
              <a:rPr lang="en-US" sz="2800" dirty="0" err="1">
                <a:effectLst/>
                <a:highlight>
                  <a:srgbClr val="FFFFFF"/>
                </a:highlight>
                <a:latin typeface="Times New Roman" panose="02020603050405020304" pitchFamily="18" charset="0"/>
                <a:ea typeface="Calibri" panose="020F0502020204030204" pitchFamily="34" charset="0"/>
              </a:rPr>
              <a:t>vẫn</a:t>
            </a:r>
            <a:r>
              <a:rPr lang="en-US" sz="2800" dirty="0">
                <a:effectLst/>
                <a:highlight>
                  <a:srgbClr val="FFFFFF"/>
                </a:highlight>
                <a:latin typeface="Times New Roman" panose="02020603050405020304" pitchFamily="18" charset="0"/>
                <a:ea typeface="Calibri" panose="020F0502020204030204" pitchFamily="34" charset="0"/>
              </a:rPr>
              <a:t> </a:t>
            </a:r>
            <a:r>
              <a:rPr lang="en-US" sz="2800" dirty="0" err="1">
                <a:effectLst/>
                <a:highlight>
                  <a:srgbClr val="FFFFFF"/>
                </a:highlight>
                <a:latin typeface="Times New Roman" panose="02020603050405020304" pitchFamily="18" charset="0"/>
                <a:ea typeface="Calibri" panose="020F0502020204030204" pitchFamily="34" charset="0"/>
              </a:rPr>
              <a:t>sáng</a:t>
            </a:r>
            <a:r>
              <a:rPr lang="en-US" sz="2800" dirty="0">
                <a:effectLst/>
                <a:highlight>
                  <a:srgbClr val="FFFFFF"/>
                </a:highlight>
                <a:latin typeface="Times New Roman" panose="02020603050405020304" pitchFamily="18" charset="0"/>
                <a:ea typeface="Calibri" panose="020F0502020204030204" pitchFamily="34" charset="0"/>
              </a:rPr>
              <a:t> </a:t>
            </a:r>
            <a:r>
              <a:rPr lang="en-US" sz="2800" dirty="0" err="1">
                <a:effectLst/>
                <a:highlight>
                  <a:srgbClr val="FFFFFF"/>
                </a:highlight>
                <a:latin typeface="Times New Roman" panose="02020603050405020304" pitchFamily="18" charset="0"/>
                <a:ea typeface="Calibri" panose="020F0502020204030204" pitchFamily="34" charset="0"/>
              </a:rPr>
              <a:t>đẹp</a:t>
            </a:r>
            <a:r>
              <a:rPr lang="en-US" sz="2800" dirty="0">
                <a:effectLst/>
                <a:highlight>
                  <a:srgbClr val="FFFFFF"/>
                </a:highlight>
                <a:latin typeface="Times New Roman" panose="02020603050405020304" pitchFamily="18" charset="0"/>
                <a:ea typeface="Calibri" panose="020F0502020204030204" pitchFamily="34" charset="0"/>
              </a:rPr>
              <a:t>.</a:t>
            </a:r>
            <a:endParaRPr lang="vi-VN" sz="2800" dirty="0"/>
          </a:p>
        </p:txBody>
      </p:sp>
      <p:sp>
        <p:nvSpPr>
          <p:cNvPr id="4" name="TextBox 3">
            <a:extLst>
              <a:ext uri="{FF2B5EF4-FFF2-40B4-BE49-F238E27FC236}">
                <a16:creationId xmlns="" xmlns:a16="http://schemas.microsoft.com/office/drawing/2014/main" id="{5DF2862D-00B3-21D1-FF0C-587C438DE124}"/>
              </a:ext>
            </a:extLst>
          </p:cNvPr>
          <p:cNvSpPr txBox="1"/>
          <p:nvPr/>
        </p:nvSpPr>
        <p:spPr>
          <a:xfrm>
            <a:off x="665018" y="5599454"/>
            <a:ext cx="10390909" cy="954107"/>
          </a:xfrm>
          <a:prstGeom prst="rect">
            <a:avLst/>
          </a:prstGeom>
          <a:noFill/>
        </p:spPr>
        <p:txBody>
          <a:bodyPr wrap="square" rtlCol="0">
            <a:spAutoFit/>
          </a:bodyPr>
          <a:lstStyle/>
          <a:p>
            <a:pPr algn="just"/>
            <a:r>
              <a:rPr lang="vi-VN" sz="2800" dirty="0">
                <a:effectLst/>
                <a:highlight>
                  <a:srgbClr val="FFFFFF"/>
                </a:highlight>
                <a:latin typeface="Times New Roman" panose="02020603050405020304" pitchFamily="18" charset="0"/>
                <a:ea typeface="Calibri" panose="020F0502020204030204" pitchFamily="34" charset="0"/>
              </a:rPr>
              <a:t> </a:t>
            </a:r>
            <a:r>
              <a:rPr lang="en-US" sz="2800" dirty="0">
                <a:solidFill>
                  <a:srgbClr val="FF0000"/>
                </a:solidFill>
                <a:latin typeface="Times New Roman"/>
                <a:ea typeface="Calibri"/>
              </a:rPr>
              <a:t>→ </a:t>
            </a:r>
            <a:r>
              <a:rPr lang="vi-VN" sz="2800" dirty="0">
                <a:effectLst/>
                <a:highlight>
                  <a:srgbClr val="FFFFFF"/>
                </a:highlight>
                <a:latin typeface="Times New Roman" panose="02020603050405020304" pitchFamily="18" charset="0"/>
                <a:ea typeface="Calibri" panose="020F0502020204030204" pitchFamily="34" charset="0"/>
              </a:rPr>
              <a:t>Đồ vật làm bằng sắt, đồng dễ bị gỉ. Khả năng tham gia phản ứng của các kim loại là khác nhau.</a:t>
            </a:r>
            <a:endParaRPr lang="vi-VN" sz="2800" dirty="0"/>
          </a:p>
        </p:txBody>
      </p:sp>
      <p:sp>
        <p:nvSpPr>
          <p:cNvPr id="6" name="Rectangle 5"/>
          <p:cNvSpPr/>
          <p:nvPr/>
        </p:nvSpPr>
        <p:spPr>
          <a:xfrm>
            <a:off x="701962" y="4548163"/>
            <a:ext cx="10926619" cy="1014380"/>
          </a:xfrm>
          <a:prstGeom prst="rect">
            <a:avLst/>
          </a:prstGeom>
        </p:spPr>
        <p:txBody>
          <a:bodyPr wrap="square">
            <a:spAutoFit/>
          </a:bodyPr>
          <a:lstStyle/>
          <a:p>
            <a:pPr lvl="0" algn="just">
              <a:lnSpc>
                <a:spcPct val="107000"/>
              </a:lnSpc>
              <a:spcAft>
                <a:spcPts val="800"/>
              </a:spcAft>
            </a:pP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Đồ vật nào dễ bị gỉ? Từ đó, em có nhận xét gì về khả năng tham gia     phản ứng hóa học của các kim loại này?</a:t>
            </a:r>
            <a:endPar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514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40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80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EF3BF05-F8B3-ECC3-C4E5-21A88B3A38DF}"/>
              </a:ext>
            </a:extLst>
          </p:cNvPr>
          <p:cNvPicPr>
            <a:picLocks noChangeAspect="1"/>
          </p:cNvPicPr>
          <p:nvPr/>
        </p:nvPicPr>
        <p:blipFill>
          <a:blip r:embed="rId2"/>
          <a:stretch>
            <a:fillRect/>
          </a:stretch>
        </p:blipFill>
        <p:spPr>
          <a:xfrm>
            <a:off x="64655" y="0"/>
            <a:ext cx="12127345" cy="6858000"/>
          </a:xfrm>
          <a:prstGeom prst="rect">
            <a:avLst/>
          </a:prstGeom>
        </p:spPr>
      </p:pic>
      <p:sp>
        <p:nvSpPr>
          <p:cNvPr id="2" name="TextBox 1">
            <a:extLst>
              <a:ext uri="{FF2B5EF4-FFF2-40B4-BE49-F238E27FC236}">
                <a16:creationId xmlns="" xmlns:a16="http://schemas.microsoft.com/office/drawing/2014/main" id="{E59A9AD7-54D1-2995-045B-8872D3008D4B}"/>
              </a:ext>
            </a:extLst>
          </p:cNvPr>
          <p:cNvSpPr txBox="1"/>
          <p:nvPr/>
        </p:nvSpPr>
        <p:spPr>
          <a:xfrm>
            <a:off x="359764" y="195434"/>
            <a:ext cx="11832236" cy="1477328"/>
          </a:xfrm>
          <a:prstGeom prst="rect">
            <a:avLst/>
          </a:prstGeom>
          <a:noFill/>
        </p:spPr>
        <p:txBody>
          <a:bodyPr wrap="square" rtlCol="0">
            <a:spAutoFit/>
          </a:bodyPr>
          <a:lstStyle/>
          <a:p>
            <a:pPr>
              <a:spcBef>
                <a:spcPts val="600"/>
              </a:spcBef>
              <a:spcAft>
                <a:spcPts val="600"/>
              </a:spcAft>
            </a:pPr>
            <a:r>
              <a:rPr lang="vi-VN" sz="3200" b="1" dirty="0">
                <a:latin typeface="Times New Roman" panose="02020603050405020304" pitchFamily="18" charset="0"/>
                <a:cs typeface="Times New Roman" panose="02020603050405020304" pitchFamily="18" charset="0"/>
              </a:rPr>
              <a:t>Tiết:</a:t>
            </a:r>
            <a:r>
              <a:rPr lang="vi-VN" sz="3200"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19</a:t>
            </a:r>
            <a:endParaRPr lang="vi-VN" sz="3200" b="1" dirty="0">
              <a:latin typeface="Times New Roman" panose="02020603050405020304" pitchFamily="18" charset="0"/>
              <a:cs typeface="Times New Roman" panose="02020603050405020304" pitchFamily="18" charset="0"/>
            </a:endParaRPr>
          </a:p>
          <a:p>
            <a:pPr algn="ctr">
              <a:spcBef>
                <a:spcPts val="600"/>
              </a:spcBef>
              <a:spcAft>
                <a:spcPts val="600"/>
              </a:spcAft>
            </a:pPr>
            <a:r>
              <a:rPr lang="vi-VN" sz="4800" b="1" dirty="0">
                <a:solidFill>
                  <a:srgbClr val="FF0000"/>
                </a:solidFill>
                <a:latin typeface="Times New Roman" panose="02020603050405020304" pitchFamily="18" charset="0"/>
                <a:cs typeface="Times New Roman" panose="02020603050405020304" pitchFamily="18" charset="0"/>
              </a:rPr>
              <a:t>DÃY </a:t>
            </a:r>
            <a:r>
              <a:rPr lang="en-US" sz="4800" b="1" dirty="0">
                <a:solidFill>
                  <a:srgbClr val="FF0000"/>
                </a:solidFill>
                <a:latin typeface="Times New Roman" panose="02020603050405020304" pitchFamily="18" charset="0"/>
                <a:cs typeface="Times New Roman" panose="02020603050405020304" pitchFamily="18" charset="0"/>
              </a:rPr>
              <a:t>HOẠT ĐỘNG</a:t>
            </a:r>
            <a:r>
              <a:rPr lang="vi-VN" sz="4800" b="1" dirty="0">
                <a:solidFill>
                  <a:srgbClr val="FF0000"/>
                </a:solidFill>
                <a:latin typeface="Times New Roman" panose="02020603050405020304" pitchFamily="18" charset="0"/>
                <a:cs typeface="Times New Roman" panose="02020603050405020304" pitchFamily="18" charset="0"/>
              </a:rPr>
              <a:t> HÓA </a:t>
            </a:r>
            <a:r>
              <a:rPr lang="en-US" sz="4800" b="1" dirty="0">
                <a:solidFill>
                  <a:srgbClr val="FF0000"/>
                </a:solidFill>
                <a:latin typeface="Times New Roman" panose="02020603050405020304" pitchFamily="18" charset="0"/>
                <a:cs typeface="Times New Roman" panose="02020603050405020304" pitchFamily="18" charset="0"/>
              </a:rPr>
              <a:t>HỌC </a:t>
            </a:r>
            <a:r>
              <a:rPr lang="vi-VN" sz="4800" b="1" dirty="0">
                <a:solidFill>
                  <a:srgbClr val="FF0000"/>
                </a:solidFill>
                <a:latin typeface="Times New Roman" panose="02020603050405020304" pitchFamily="18" charset="0"/>
                <a:cs typeface="Times New Roman" panose="02020603050405020304" pitchFamily="18" charset="0"/>
              </a:rPr>
              <a:t>KIM LOẠI</a:t>
            </a:r>
          </a:p>
        </p:txBody>
      </p:sp>
      <p:pic>
        <p:nvPicPr>
          <p:cNvPr id="3" name="Picture 2">
            <a:extLst>
              <a:ext uri="{FF2B5EF4-FFF2-40B4-BE49-F238E27FC236}">
                <a16:creationId xmlns="" xmlns:a16="http://schemas.microsoft.com/office/drawing/2014/main" id="{F3A2E686-4CEE-304C-3F8B-CBF0EC48B995}"/>
              </a:ext>
            </a:extLst>
          </p:cNvPr>
          <p:cNvPicPr>
            <a:picLocks noChangeAspect="1"/>
          </p:cNvPicPr>
          <p:nvPr/>
        </p:nvPicPr>
        <p:blipFill>
          <a:blip r:embed="rId3"/>
          <a:stretch>
            <a:fillRect/>
          </a:stretch>
        </p:blipFill>
        <p:spPr>
          <a:xfrm>
            <a:off x="2440368" y="2403638"/>
            <a:ext cx="7767782" cy="3316511"/>
          </a:xfrm>
          <a:prstGeom prst="rect">
            <a:avLst/>
          </a:prstGeom>
        </p:spPr>
      </p:pic>
    </p:spTree>
    <p:extLst>
      <p:ext uri="{BB962C8B-B14F-4D97-AF65-F5344CB8AC3E}">
        <p14:creationId xmlns:p14="http://schemas.microsoft.com/office/powerpoint/2010/main" val="2236310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EF3BF05-F8B3-ECC3-C4E5-21A88B3A38DF}"/>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3" name="Diagram 2">
            <a:extLst>
              <a:ext uri="{FF2B5EF4-FFF2-40B4-BE49-F238E27FC236}">
                <a16:creationId xmlns="" xmlns:a16="http://schemas.microsoft.com/office/drawing/2014/main" id="{CDD356F0-D588-4C39-C270-F13871B192D8}"/>
              </a:ext>
            </a:extLst>
          </p:cNvPr>
          <p:cNvGraphicFramePr/>
          <p:nvPr>
            <p:extLst>
              <p:ext uri="{D42A27DB-BD31-4B8C-83A1-F6EECF244321}">
                <p14:modId xmlns:p14="http://schemas.microsoft.com/office/powerpoint/2010/main" val="346284575"/>
              </p:ext>
            </p:extLst>
          </p:nvPr>
        </p:nvGraphicFramePr>
        <p:xfrm>
          <a:off x="248169" y="1375310"/>
          <a:ext cx="11397673" cy="4697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 xmlns:a16="http://schemas.microsoft.com/office/drawing/2014/main" id="{60ED123E-2F73-E708-F992-9F576AA27520}"/>
              </a:ext>
            </a:extLst>
          </p:cNvPr>
          <p:cNvSpPr txBox="1"/>
          <p:nvPr/>
        </p:nvSpPr>
        <p:spPr>
          <a:xfrm>
            <a:off x="2601475" y="200627"/>
            <a:ext cx="7444509" cy="1015663"/>
          </a:xfrm>
          <a:prstGeom prst="rect">
            <a:avLst/>
          </a:prstGeom>
          <a:noFill/>
        </p:spPr>
        <p:txBody>
          <a:bodyPr wrap="square" rtlCol="0">
            <a:spAutoFit/>
          </a:bodyPr>
          <a:lstStyle/>
          <a:p>
            <a:pPr algn="ctr"/>
            <a:r>
              <a:rPr lang="vi-VN" sz="6000" dirty="0">
                <a:latin typeface="Times New Roman" panose="02020603050405020304" pitchFamily="18" charset="0"/>
                <a:cs typeface="Times New Roman" panose="02020603050405020304" pitchFamily="18" charset="0"/>
              </a:rPr>
              <a:t>NỘI DUNG</a:t>
            </a:r>
          </a:p>
        </p:txBody>
      </p:sp>
    </p:spTree>
    <p:extLst>
      <p:ext uri="{BB962C8B-B14F-4D97-AF65-F5344CB8AC3E}">
        <p14:creationId xmlns:p14="http://schemas.microsoft.com/office/powerpoint/2010/main" val="198614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EF3BF05-F8B3-ECC3-C4E5-21A88B3A38DF}"/>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 xmlns:a16="http://schemas.microsoft.com/office/drawing/2014/main" id="{99F12ABB-B5FE-16F5-7D82-2ABD6DB13BAA}"/>
              </a:ext>
            </a:extLst>
          </p:cNvPr>
          <p:cNvSpPr txBox="1"/>
          <p:nvPr/>
        </p:nvSpPr>
        <p:spPr>
          <a:xfrm>
            <a:off x="295564" y="387927"/>
            <a:ext cx="11123558" cy="1477328"/>
          </a:xfrm>
          <a:prstGeom prst="rect">
            <a:avLst/>
          </a:prstGeom>
          <a:noFill/>
        </p:spPr>
        <p:txBody>
          <a:bodyPr wrap="none" rtlCol="0">
            <a:spAutoFit/>
          </a:bodyPr>
          <a:lstStyle/>
          <a:p>
            <a:pPr marL="400050" indent="-400050">
              <a:buAutoNum type="romanUcPeriod"/>
            </a:pPr>
            <a:r>
              <a:rPr lang="vi-VN" sz="3600" b="1" dirty="0">
                <a:solidFill>
                  <a:srgbClr val="FF0000"/>
                </a:solidFill>
                <a:latin typeface="Times New Roman" panose="02020603050405020304" pitchFamily="18" charset="0"/>
                <a:cs typeface="Times New Roman" panose="02020603050405020304" pitchFamily="18" charset="0"/>
              </a:rPr>
              <a:t>Xây dựng dãy hoạt động hóa học</a:t>
            </a:r>
          </a:p>
          <a:p>
            <a:r>
              <a:rPr lang="vi-VN" sz="3600" dirty="0">
                <a:solidFill>
                  <a:srgbClr val="FF0000"/>
                </a:solidFill>
                <a:latin typeface="Times New Roman" panose="02020603050405020304" pitchFamily="18" charset="0"/>
                <a:cs typeface="Times New Roman" panose="02020603050405020304" pitchFamily="18" charset="0"/>
              </a:rPr>
              <a:t>1.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Khảo</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kim</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 Fe, Cu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nước</a:t>
            </a:r>
            <a:endParaRPr lang="vi-VN" sz="3600" dirty="0">
              <a:solidFill>
                <a:srgbClr val="FF0000"/>
              </a:solidFill>
              <a:latin typeface="Times New Roman" panose="02020603050405020304" pitchFamily="18" charset="0"/>
              <a:cs typeface="Times New Roman" panose="02020603050405020304" pitchFamily="18" charset="0"/>
            </a:endParaRPr>
          </a:p>
          <a:p>
            <a:endParaRPr lang="vi-VN" dirty="0"/>
          </a:p>
        </p:txBody>
      </p:sp>
    </p:spTree>
    <p:extLst>
      <p:ext uri="{BB962C8B-B14F-4D97-AF65-F5344CB8AC3E}">
        <p14:creationId xmlns:p14="http://schemas.microsoft.com/office/powerpoint/2010/main" val="2492980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EF3BF05-F8B3-ECC3-C4E5-21A88B3A38DF}"/>
              </a:ext>
            </a:extLst>
          </p:cNvPr>
          <p:cNvPicPr>
            <a:picLocks noChangeAspect="1"/>
          </p:cNvPicPr>
          <p:nvPr/>
        </p:nvPicPr>
        <p:blipFill>
          <a:blip r:embed="rId2"/>
          <a:stretch>
            <a:fillRect/>
          </a:stretch>
        </p:blipFill>
        <p:spPr>
          <a:xfrm>
            <a:off x="101600" y="0"/>
            <a:ext cx="12090400" cy="6858000"/>
          </a:xfrm>
          <a:prstGeom prst="rect">
            <a:avLst/>
          </a:prstGeom>
        </p:spPr>
      </p:pic>
      <p:sp>
        <p:nvSpPr>
          <p:cNvPr id="8" name="Rectangle 7"/>
          <p:cNvSpPr/>
          <p:nvPr/>
        </p:nvSpPr>
        <p:spPr>
          <a:xfrm>
            <a:off x="1874293" y="76014"/>
            <a:ext cx="9166746" cy="584775"/>
          </a:xfrm>
          <a:prstGeom prst="rect">
            <a:avLst/>
          </a:prstGeom>
        </p:spPr>
        <p:txBody>
          <a:bodyPr wrap="square">
            <a:spAutoFit/>
          </a:bodyPr>
          <a:lstStyle/>
          <a:p>
            <a:pPr lvl="0" algn="ctr"/>
            <a:r>
              <a:rPr lang="vi-VN" sz="3200">
                <a:solidFill>
                  <a:srgbClr val="FF0000"/>
                </a:solidFill>
                <a:latin typeface="Times New Roman" panose="02020603050405020304" pitchFamily="18" charset="0"/>
                <a:cs typeface="Times New Roman" panose="02020603050405020304" pitchFamily="18" charset="0"/>
              </a:rPr>
              <a:t>PHIẾU HỌC TẬP SỐ 1</a:t>
            </a:r>
            <a:r>
              <a:rPr lang="en-US" sz="3200">
                <a:solidFill>
                  <a:srgbClr val="FF0000"/>
                </a:solidFill>
                <a:latin typeface="Times New Roman" panose="02020603050405020304" pitchFamily="18" charset="0"/>
                <a:cs typeface="Times New Roman" panose="02020603050405020304" pitchFamily="18" charset="0"/>
              </a:rPr>
              <a:t> ( 10 PHÚT)</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85168" y="660789"/>
            <a:ext cx="5824480" cy="487506"/>
          </a:xfrm>
          <a:prstGeom prst="rect">
            <a:avLst/>
          </a:prstGeom>
        </p:spPr>
        <p:txBody>
          <a:bodyPr wrap="none">
            <a:spAutoFit/>
          </a:bodyPr>
          <a:lstStyle/>
          <a:p>
            <a:pPr lvl="0">
              <a:lnSpc>
                <a:spcPct val="107000"/>
              </a:lnSpc>
              <a:spcAft>
                <a:spcPts val="800"/>
              </a:spcAft>
            </a:pPr>
            <a:r>
              <a:rPr lang="nl-NL"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 1: </a:t>
            </a:r>
            <a:r>
              <a:rPr lang="nl-NL"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Tiến hành TN và hoàn thành bảng sau:</a:t>
            </a:r>
            <a:endParaRPr lang="vi-VN"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 xmlns:a16="http://schemas.microsoft.com/office/drawing/2014/main" id="{E7FA3D54-5D52-5040-F367-3A558F08B042}"/>
              </a:ext>
            </a:extLst>
          </p:cNvPr>
          <p:cNvGraphicFramePr>
            <a:graphicFrameLocks noGrp="1"/>
          </p:cNvGraphicFramePr>
          <p:nvPr>
            <p:extLst>
              <p:ext uri="{D42A27DB-BD31-4B8C-83A1-F6EECF244321}">
                <p14:modId xmlns:p14="http://schemas.microsoft.com/office/powerpoint/2010/main" val="3525971644"/>
              </p:ext>
            </p:extLst>
          </p:nvPr>
        </p:nvGraphicFramePr>
        <p:xfrm>
          <a:off x="986801" y="1234499"/>
          <a:ext cx="10218395" cy="3537204"/>
        </p:xfrm>
        <a:graphic>
          <a:graphicData uri="http://schemas.openxmlformats.org/drawingml/2006/table">
            <a:tbl>
              <a:tblPr/>
              <a:tblGrid>
                <a:gridCol w="2122990">
                  <a:extLst>
                    <a:ext uri="{9D8B030D-6E8A-4147-A177-3AD203B41FA5}">
                      <a16:colId xmlns="" xmlns:a16="http://schemas.microsoft.com/office/drawing/2014/main" val="1682149393"/>
                    </a:ext>
                  </a:extLst>
                </a:gridCol>
                <a:gridCol w="3581955">
                  <a:extLst>
                    <a:ext uri="{9D8B030D-6E8A-4147-A177-3AD203B41FA5}">
                      <a16:colId xmlns="" xmlns:a16="http://schemas.microsoft.com/office/drawing/2014/main" val="3546326982"/>
                    </a:ext>
                  </a:extLst>
                </a:gridCol>
                <a:gridCol w="1751462">
                  <a:extLst>
                    <a:ext uri="{9D8B030D-6E8A-4147-A177-3AD203B41FA5}">
                      <a16:colId xmlns="" xmlns:a16="http://schemas.microsoft.com/office/drawing/2014/main" val="3148761545"/>
                    </a:ext>
                  </a:extLst>
                </a:gridCol>
                <a:gridCol w="2761988">
                  <a:extLst>
                    <a:ext uri="{9D8B030D-6E8A-4147-A177-3AD203B41FA5}">
                      <a16:colId xmlns="" xmlns:a16="http://schemas.microsoft.com/office/drawing/2014/main" val="2554346224"/>
                    </a:ext>
                  </a:extLst>
                </a:gridCol>
              </a:tblGrid>
              <a:tr h="302621">
                <a:tc>
                  <a:txBody>
                    <a:bodyPr/>
                    <a:lstStyle/>
                    <a:p>
                      <a:pPr algn="ctr">
                        <a:lnSpc>
                          <a:spcPct val="107000"/>
                        </a:lnSpc>
                        <a:spcAft>
                          <a:spcPts val="8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Tên TN</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Cách tiến hành</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Hiện tượng </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Giải thích </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(Viết PTPƯ)</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997129871"/>
                  </a:ext>
                </a:extLst>
              </a:tr>
              <a:tr h="801171">
                <a:tc>
                  <a:txBody>
                    <a:bodyPr/>
                    <a:lstStyle/>
                    <a:p>
                      <a:pPr>
                        <a:lnSpc>
                          <a:spcPct val="107000"/>
                        </a:lnSpc>
                        <a:spcAft>
                          <a:spcPts val="800"/>
                        </a:spcAft>
                      </a:pP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TN 1 :</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Na  + H</a:t>
                      </a:r>
                      <a:r>
                        <a:rPr lang="pt-BR"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O</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 mẩu natri vào chậu thuỷ tinh đựng nước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849214355"/>
                  </a:ext>
                </a:extLst>
              </a:tr>
              <a:tr h="838237">
                <a:tc>
                  <a:txBody>
                    <a:bodyPr/>
                    <a:lstStyle/>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TN2:</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Fe  + H</a:t>
                      </a:r>
                      <a:r>
                        <a:rPr lang="pt-BR"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O</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đinh sắt vào ống nghiệm (1)</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684413381"/>
                  </a:ext>
                </a:extLst>
              </a:tr>
              <a:tr h="801171">
                <a:tc>
                  <a:txBody>
                    <a:bodyPr/>
                    <a:lstStyle/>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TN 3: </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Cu  + H</a:t>
                      </a:r>
                      <a:r>
                        <a:rPr lang="pt-BR"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O</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dây đồng vào ống nghiệm (2)</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509822132"/>
                  </a:ext>
                </a:extLst>
              </a:tr>
            </a:tbl>
          </a:graphicData>
        </a:graphic>
      </p:graphicFrame>
      <p:sp>
        <p:nvSpPr>
          <p:cNvPr id="11" name="Rectangle 10"/>
          <p:cNvSpPr/>
          <p:nvPr/>
        </p:nvSpPr>
        <p:spPr>
          <a:xfrm>
            <a:off x="285168" y="4966024"/>
            <a:ext cx="11492850" cy="882678"/>
          </a:xfrm>
          <a:prstGeom prst="rect">
            <a:avLst/>
          </a:prstGeom>
        </p:spPr>
        <p:txBody>
          <a:bodyPr wrap="square">
            <a:spAutoFit/>
          </a:bodyPr>
          <a:lstStyle/>
          <a:p>
            <a:pPr lvl="0">
              <a:lnSpc>
                <a:spcPct val="107000"/>
              </a:lnSpc>
              <a:spcAft>
                <a:spcPts val="800"/>
              </a:spcAft>
            </a:pPr>
            <a:r>
              <a:rPr 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Dựa vào khả năng phản ứng với nước, có thể chia các kim loại natri, đồng và sắt thành mấy nhóm? So sánh mức độ hoạt động hoá học của các nhóm kim loại này</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p:cNvSpPr/>
          <p:nvPr/>
        </p:nvSpPr>
        <p:spPr>
          <a:xfrm>
            <a:off x="361666" y="5905882"/>
            <a:ext cx="11416352" cy="487506"/>
          </a:xfrm>
          <a:prstGeom prst="rect">
            <a:avLst/>
          </a:prstGeom>
        </p:spPr>
        <p:txBody>
          <a:bodyPr wrap="square">
            <a:spAutoFit/>
          </a:bodyPr>
          <a:lstStyle/>
          <a:p>
            <a:pPr lvl="0">
              <a:lnSpc>
                <a:spcPct val="107000"/>
              </a:lnSpc>
              <a:spcAft>
                <a:spcPts val="800"/>
              </a:spcAft>
            </a:pPr>
            <a:r>
              <a:rPr lang="vi-VN"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 3: </a:t>
            </a:r>
            <a:r>
              <a:rPr 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Ngoài Natri còn các kim loại nào có thể phản ứng với nước ở nhiệt độ thường?</a:t>
            </a:r>
            <a:endParaRPr lang="vi-VN"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425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EF3BF05-F8B3-ECC3-C4E5-21A88B3A38DF}"/>
              </a:ext>
            </a:extLst>
          </p:cNvPr>
          <p:cNvPicPr>
            <a:picLocks noChangeAspect="1"/>
          </p:cNvPicPr>
          <p:nvPr/>
        </p:nvPicPr>
        <p:blipFill>
          <a:blip r:embed="rId2"/>
          <a:stretch>
            <a:fillRect/>
          </a:stretch>
        </p:blipFill>
        <p:spPr>
          <a:xfrm>
            <a:off x="50800" y="0"/>
            <a:ext cx="12090400" cy="6858000"/>
          </a:xfrm>
          <a:prstGeom prst="rect">
            <a:avLst/>
          </a:prstGeom>
        </p:spPr>
      </p:pic>
      <p:graphicFrame>
        <p:nvGraphicFramePr>
          <p:cNvPr id="2" name="Table 1">
            <a:extLst>
              <a:ext uri="{FF2B5EF4-FFF2-40B4-BE49-F238E27FC236}">
                <a16:creationId xmlns="" xmlns:a16="http://schemas.microsoft.com/office/drawing/2014/main" id="{441C1E51-A50A-E563-8FA6-320C6728A7FB}"/>
              </a:ext>
            </a:extLst>
          </p:cNvPr>
          <p:cNvGraphicFramePr>
            <a:graphicFrameLocks noGrp="1"/>
          </p:cNvGraphicFramePr>
          <p:nvPr>
            <p:extLst>
              <p:ext uri="{D42A27DB-BD31-4B8C-83A1-F6EECF244321}">
                <p14:modId xmlns:p14="http://schemas.microsoft.com/office/powerpoint/2010/main" val="1189479030"/>
              </p:ext>
            </p:extLst>
          </p:nvPr>
        </p:nvGraphicFramePr>
        <p:xfrm>
          <a:off x="285607" y="1396847"/>
          <a:ext cx="11691534" cy="4563977"/>
        </p:xfrm>
        <a:graphic>
          <a:graphicData uri="http://schemas.openxmlformats.org/drawingml/2006/table">
            <a:tbl>
              <a:tblPr/>
              <a:tblGrid>
                <a:gridCol w="1582678">
                  <a:extLst>
                    <a:ext uri="{9D8B030D-6E8A-4147-A177-3AD203B41FA5}">
                      <a16:colId xmlns="" xmlns:a16="http://schemas.microsoft.com/office/drawing/2014/main" val="1196353165"/>
                    </a:ext>
                  </a:extLst>
                </a:gridCol>
                <a:gridCol w="3227787">
                  <a:extLst>
                    <a:ext uri="{9D8B030D-6E8A-4147-A177-3AD203B41FA5}">
                      <a16:colId xmlns="" xmlns:a16="http://schemas.microsoft.com/office/drawing/2014/main" val="1603165592"/>
                    </a:ext>
                  </a:extLst>
                </a:gridCol>
                <a:gridCol w="2669812">
                  <a:extLst>
                    <a:ext uri="{9D8B030D-6E8A-4147-A177-3AD203B41FA5}">
                      <a16:colId xmlns="" xmlns:a16="http://schemas.microsoft.com/office/drawing/2014/main" val="577058113"/>
                    </a:ext>
                  </a:extLst>
                </a:gridCol>
                <a:gridCol w="4211257">
                  <a:extLst>
                    <a:ext uri="{9D8B030D-6E8A-4147-A177-3AD203B41FA5}">
                      <a16:colId xmlns="" xmlns:a16="http://schemas.microsoft.com/office/drawing/2014/main" val="1969194643"/>
                    </a:ext>
                  </a:extLst>
                </a:gridCol>
              </a:tblGrid>
              <a:tr h="686786">
                <a:tc>
                  <a:txBody>
                    <a:bodyPr/>
                    <a:lstStyle/>
                    <a:p>
                      <a:pPr algn="ctr">
                        <a:lnSpc>
                          <a:spcPct val="107000"/>
                        </a:lnSpc>
                        <a:spcBef>
                          <a:spcPts val="600"/>
                        </a:spcBef>
                        <a:spcAft>
                          <a:spcPts val="600"/>
                        </a:spcAft>
                      </a:pPr>
                      <a:r>
                        <a:rPr lang="nl-NL" sz="2600" dirty="0">
                          <a:effectLst/>
                          <a:latin typeface="Times New Roman" panose="02020603050405020304" pitchFamily="18" charset="0"/>
                          <a:ea typeface="Calibri" panose="020F0502020204030204" pitchFamily="34" charset="0"/>
                          <a:cs typeface="Times New Roman" panose="02020603050405020304" pitchFamily="18" charset="0"/>
                        </a:rPr>
                        <a:t>Tên TN</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Bef>
                          <a:spcPts val="600"/>
                        </a:spcBef>
                        <a:spcAft>
                          <a:spcPts val="600"/>
                        </a:spcAft>
                      </a:pPr>
                      <a:r>
                        <a:rPr lang="nl-NL" sz="2600" dirty="0">
                          <a:effectLst/>
                          <a:latin typeface="Times New Roman" panose="02020603050405020304" pitchFamily="18" charset="0"/>
                          <a:ea typeface="Calibri" panose="020F0502020204030204" pitchFamily="34" charset="0"/>
                          <a:cs typeface="Times New Roman" panose="02020603050405020304" pitchFamily="18" charset="0"/>
                        </a:rPr>
                        <a:t>Cách tiến hành</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Bef>
                          <a:spcPts val="600"/>
                        </a:spcBef>
                        <a:spcAft>
                          <a:spcPts val="600"/>
                        </a:spcAft>
                      </a:pPr>
                      <a:r>
                        <a:rPr lang="nl-NL" sz="2600" dirty="0">
                          <a:effectLst/>
                          <a:latin typeface="Times New Roman" panose="02020603050405020304" pitchFamily="18" charset="0"/>
                          <a:ea typeface="Calibri" panose="020F0502020204030204" pitchFamily="34" charset="0"/>
                          <a:cs typeface="Times New Roman" panose="02020603050405020304" pitchFamily="18" charset="0"/>
                        </a:rPr>
                        <a:t>Hiện tượng </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Bef>
                          <a:spcPts val="600"/>
                        </a:spcBef>
                        <a:spcAft>
                          <a:spcPts val="600"/>
                        </a:spcAft>
                      </a:pPr>
                      <a:r>
                        <a:rPr lang="nl-NL" sz="2600" dirty="0">
                          <a:effectLst/>
                          <a:latin typeface="Times New Roman" panose="02020603050405020304" pitchFamily="18" charset="0"/>
                          <a:ea typeface="Calibri" panose="020F0502020204030204" pitchFamily="34" charset="0"/>
                          <a:cs typeface="Times New Roman" panose="02020603050405020304" pitchFamily="18" charset="0"/>
                        </a:rPr>
                        <a:t>Giải thích (Viết PTPƯ)</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648344673"/>
                  </a:ext>
                </a:extLst>
              </a:tr>
              <a:tr h="1477653">
                <a:tc>
                  <a:txBody>
                    <a:bodyPr/>
                    <a:lstStyle/>
                    <a:p>
                      <a:pPr>
                        <a:lnSpc>
                          <a:spcPct val="107000"/>
                        </a:lnSpc>
                        <a:spcBef>
                          <a:spcPts val="600"/>
                        </a:spcBef>
                        <a:spcAft>
                          <a:spcPts val="600"/>
                        </a:spcAft>
                      </a:pPr>
                      <a:r>
                        <a:rPr lang="pt-BR" sz="2600">
                          <a:effectLst/>
                          <a:latin typeface="Times New Roman" panose="02020603050405020304" pitchFamily="18" charset="0"/>
                          <a:ea typeface="Calibri" panose="020F0502020204030204" pitchFamily="34" charset="0"/>
                          <a:cs typeface="Times New Roman" panose="02020603050405020304" pitchFamily="18" charset="0"/>
                        </a:rPr>
                        <a:t>TN 1 :</a:t>
                      </a:r>
                      <a:endParaRPr lang="vi-VN" sz="26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pt-BR" sz="2600">
                          <a:effectLst/>
                          <a:latin typeface="Times New Roman" panose="02020603050405020304" pitchFamily="18" charset="0"/>
                          <a:ea typeface="Calibri" panose="020F0502020204030204" pitchFamily="34" charset="0"/>
                          <a:cs typeface="Times New Roman" panose="02020603050405020304" pitchFamily="18" charset="0"/>
                        </a:rPr>
                        <a:t>Na  + H</a:t>
                      </a:r>
                      <a:r>
                        <a:rPr lang="pt-BR" sz="26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a:effectLst/>
                          <a:latin typeface="Times New Roman" panose="02020603050405020304" pitchFamily="18" charset="0"/>
                          <a:ea typeface="Calibri" panose="020F0502020204030204" pitchFamily="34" charset="0"/>
                          <a:cs typeface="Times New Roman" panose="02020603050405020304" pitchFamily="18" charset="0"/>
                        </a:rPr>
                        <a:t>O</a:t>
                      </a:r>
                      <a:endParaRPr lang="vi-VN"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Bef>
                          <a:spcPts val="600"/>
                        </a:spcBef>
                        <a:spcAft>
                          <a:spcPts val="600"/>
                        </a:spcAft>
                      </a:pP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 mẩu natri vào chậu thuỷ tinh đựng nước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Bef>
                          <a:spcPts val="600"/>
                        </a:spcBef>
                        <a:spcAft>
                          <a:spcPts val="600"/>
                        </a:spcAft>
                      </a:pPr>
                      <a:r>
                        <a:rPr lang="pt-BR" sz="2600" dirty="0">
                          <a:effectLst/>
                          <a:latin typeface="Times New Roman" panose="02020603050405020304" pitchFamily="18" charset="0"/>
                          <a:ea typeface="Calibri" panose="020F0502020204030204" pitchFamily="34" charset="0"/>
                          <a:cs typeface="Times New Roman" panose="02020603050405020304" pitchFamily="18" charset="0"/>
                        </a:rPr>
                        <a:t> Mẩu Na tan dần có khí không màu xuất hiện.</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Bef>
                          <a:spcPts val="600"/>
                        </a:spcBef>
                        <a:spcAft>
                          <a:spcPts val="600"/>
                        </a:spcAft>
                      </a:pPr>
                      <a:r>
                        <a:rPr lang="pt-BR" sz="2600" dirty="0">
                          <a:effectLst/>
                          <a:latin typeface="Times New Roman" panose="02020603050405020304" pitchFamily="18" charset="0"/>
                          <a:ea typeface="Calibri" panose="020F0502020204030204" pitchFamily="34" charset="0"/>
                          <a:cs typeface="Times New Roman" panose="02020603050405020304" pitchFamily="18" charset="0"/>
                        </a:rPr>
                        <a:t>2Na + 2H</a:t>
                      </a:r>
                      <a:r>
                        <a:rPr lang="pt-BR" sz="26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dirty="0">
                          <a:effectLst/>
                          <a:latin typeface="Times New Roman" panose="02020603050405020304" pitchFamily="18" charset="0"/>
                          <a:ea typeface="Calibri" panose="020F0502020204030204" pitchFamily="34" charset="0"/>
                          <a:cs typeface="Times New Roman" panose="02020603050405020304" pitchFamily="18" charset="0"/>
                        </a:rPr>
                        <a:t>O → 2NaOH  + H­</a:t>
                      </a:r>
                      <a:r>
                        <a:rPr lang="pt-BR" sz="2600"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pt-BR" sz="2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664667591"/>
                  </a:ext>
                </a:extLst>
              </a:tr>
              <a:tr h="1235566">
                <a:tc>
                  <a:txBody>
                    <a:bodyPr/>
                    <a:lstStyle/>
                    <a:p>
                      <a:pPr>
                        <a:lnSpc>
                          <a:spcPct val="107000"/>
                        </a:lnSpc>
                        <a:spcBef>
                          <a:spcPts val="600"/>
                        </a:spcBef>
                        <a:spcAft>
                          <a:spcPts val="6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TN2:</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2600" dirty="0">
                          <a:effectLst/>
                          <a:latin typeface="Times New Roman" panose="02020603050405020304" pitchFamily="18" charset="0"/>
                          <a:ea typeface="Calibri" panose="020F0502020204030204" pitchFamily="34" charset="0"/>
                          <a:cs typeface="Times New Roman" panose="02020603050405020304" pitchFamily="18" charset="0"/>
                        </a:rPr>
                        <a:t>Fe  + H</a:t>
                      </a:r>
                      <a:r>
                        <a:rPr lang="pt-BR" sz="26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dirty="0">
                          <a:effectLst/>
                          <a:latin typeface="Times New Roman" panose="02020603050405020304" pitchFamily="18" charset="0"/>
                          <a:ea typeface="Calibri" panose="020F0502020204030204" pitchFamily="34" charset="0"/>
                          <a:cs typeface="Times New Roman" panose="02020603050405020304" pitchFamily="18" charset="0"/>
                        </a:rPr>
                        <a:t>O</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Bef>
                          <a:spcPts val="600"/>
                        </a:spcBef>
                        <a:spcAft>
                          <a:spcPts val="60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đinh sắt vào ống nghiệm (1)</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Bef>
                          <a:spcPts val="600"/>
                        </a:spcBef>
                        <a:spcAft>
                          <a:spcPts val="600"/>
                        </a:spcAft>
                      </a:pP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tượng</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Bef>
                          <a:spcPts val="600"/>
                        </a:spcBef>
                        <a:spcAft>
                          <a:spcPts val="6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215859967"/>
                  </a:ext>
                </a:extLst>
              </a:tr>
              <a:tr h="1163972">
                <a:tc>
                  <a:txBody>
                    <a:bodyPr/>
                    <a:lstStyle/>
                    <a:p>
                      <a:pPr>
                        <a:lnSpc>
                          <a:spcPct val="107000"/>
                        </a:lnSpc>
                        <a:spcBef>
                          <a:spcPts val="600"/>
                        </a:spcBef>
                        <a:spcAft>
                          <a:spcPts val="6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TN 3: </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pt-BR" sz="2600" dirty="0">
                          <a:effectLst/>
                          <a:latin typeface="Times New Roman" panose="02020603050405020304" pitchFamily="18" charset="0"/>
                          <a:ea typeface="Calibri" panose="020F0502020204030204" pitchFamily="34" charset="0"/>
                          <a:cs typeface="Times New Roman" panose="02020603050405020304" pitchFamily="18" charset="0"/>
                        </a:rPr>
                        <a:t>Cu  + H</a:t>
                      </a:r>
                      <a:r>
                        <a:rPr lang="pt-BR" sz="26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dirty="0">
                          <a:effectLst/>
                          <a:latin typeface="Times New Roman" panose="02020603050405020304" pitchFamily="18" charset="0"/>
                          <a:ea typeface="Calibri" panose="020F0502020204030204" pitchFamily="34" charset="0"/>
                          <a:cs typeface="Times New Roman" panose="02020603050405020304" pitchFamily="18" charset="0"/>
                        </a:rPr>
                        <a:t>O</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Bef>
                          <a:spcPts val="600"/>
                        </a:spcBef>
                        <a:spcAft>
                          <a:spcPts val="60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dây đồng vào ống nghiệm (2)</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Bef>
                          <a:spcPts val="600"/>
                        </a:spcBef>
                        <a:spcAft>
                          <a:spcPts val="600"/>
                        </a:spcAft>
                      </a:pP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Bef>
                          <a:spcPts val="600"/>
                        </a:spcBef>
                        <a:spcAft>
                          <a:spcPts val="6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840815169"/>
                  </a:ext>
                </a:extLst>
              </a:tr>
            </a:tbl>
          </a:graphicData>
        </a:graphic>
      </p:graphicFrame>
      <p:sp>
        <p:nvSpPr>
          <p:cNvPr id="9" name="TextBox 8">
            <a:extLst>
              <a:ext uri="{FF2B5EF4-FFF2-40B4-BE49-F238E27FC236}">
                <a16:creationId xmlns="" xmlns:a16="http://schemas.microsoft.com/office/drawing/2014/main" id="{F8C53C61-D294-BEA3-9C20-2AD06F0CBDC6}"/>
              </a:ext>
            </a:extLst>
          </p:cNvPr>
          <p:cNvSpPr txBox="1"/>
          <p:nvPr/>
        </p:nvSpPr>
        <p:spPr>
          <a:xfrm>
            <a:off x="209408" y="385729"/>
            <a:ext cx="2373745" cy="523220"/>
          </a:xfrm>
          <a:prstGeom prst="rect">
            <a:avLst/>
          </a:prstGeom>
          <a:noFill/>
        </p:spPr>
        <p:txBody>
          <a:bodyPr wrap="square" rtlCol="0">
            <a:spAutoFit/>
          </a:bodyPr>
          <a:lstStyle/>
          <a:p>
            <a:r>
              <a:rPr lang="en-US" sz="2800" dirty="0" err="1">
                <a:solidFill>
                  <a:srgbClr val="C00000"/>
                </a:solidFill>
                <a:latin typeface="Times New Roman" panose="02020603050405020304" pitchFamily="18" charset="0"/>
                <a:cs typeface="Times New Roman" panose="02020603050405020304" pitchFamily="18" charset="0"/>
              </a:rPr>
              <a:t>Câu</a:t>
            </a:r>
            <a:r>
              <a:rPr lang="en-US" sz="2800" dirty="0">
                <a:solidFill>
                  <a:srgbClr val="C00000"/>
                </a:solidFill>
                <a:latin typeface="Times New Roman" panose="02020603050405020304" pitchFamily="18" charset="0"/>
                <a:cs typeface="Times New Roman" panose="02020603050405020304" pitchFamily="18" charset="0"/>
              </a:rPr>
              <a:t> 1</a:t>
            </a:r>
            <a:endParaRPr lang="vi-VN"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92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0880833-BF8B-5A69-32A1-DD953AE52C68}"/>
              </a:ext>
            </a:extLst>
          </p:cNvPr>
          <p:cNvPicPr>
            <a:picLocks noChangeAspect="1"/>
          </p:cNvPicPr>
          <p:nvPr/>
        </p:nvPicPr>
        <p:blipFill>
          <a:blip r:embed="rId2"/>
          <a:stretch>
            <a:fillRect/>
          </a:stretch>
        </p:blipFill>
        <p:spPr>
          <a:xfrm>
            <a:off x="50800" y="0"/>
            <a:ext cx="12090400" cy="6858000"/>
          </a:xfrm>
          <a:prstGeom prst="rect">
            <a:avLst/>
          </a:prstGeom>
        </p:spPr>
      </p:pic>
      <p:sp>
        <p:nvSpPr>
          <p:cNvPr id="5" name="TextBox 4">
            <a:extLst>
              <a:ext uri="{FF2B5EF4-FFF2-40B4-BE49-F238E27FC236}">
                <a16:creationId xmlns="" xmlns:a16="http://schemas.microsoft.com/office/drawing/2014/main" id="{C9F474D5-C0B3-BE0F-53F9-34DE0809B01A}"/>
              </a:ext>
            </a:extLst>
          </p:cNvPr>
          <p:cNvSpPr txBox="1"/>
          <p:nvPr/>
        </p:nvSpPr>
        <p:spPr>
          <a:xfrm>
            <a:off x="729673" y="886691"/>
            <a:ext cx="10617880" cy="2141612"/>
          </a:xfrm>
          <a:prstGeom prst="rect">
            <a:avLst/>
          </a:prstGeom>
          <a:noFill/>
        </p:spPr>
        <p:txBody>
          <a:bodyPr wrap="square" rtlCol="0">
            <a:spAutoFit/>
          </a:bodyPr>
          <a:lstStyle/>
          <a:p>
            <a:pPr algn="just">
              <a:lnSpc>
                <a:spcPct val="107000"/>
              </a:lnSpc>
              <a:spcAft>
                <a:spcPts val="800"/>
              </a:spcAft>
            </a:pPr>
            <a:r>
              <a:rPr lang="en-US" sz="28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Dựa vào khả năng phản ứng với nước, có thể chia các kim loại natri, đồng và sắt thành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 Na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2: Cu, Fe</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729672" y="4960472"/>
            <a:ext cx="10617881" cy="1014380"/>
          </a:xfrm>
          <a:prstGeom prst="rect">
            <a:avLst/>
          </a:prstGeom>
        </p:spPr>
        <p:txBody>
          <a:bodyPr wrap="square">
            <a:spAutoFit/>
          </a:bodyPr>
          <a:lstStyle/>
          <a:p>
            <a:pPr lvl="0" algn="just">
              <a:lnSpc>
                <a:spcPct val="107000"/>
              </a:lnSpc>
              <a:spcAft>
                <a:spcPts val="800"/>
              </a:spcAft>
            </a:pP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Li, K, Ba,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phản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nhiệt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729670" y="3216586"/>
            <a:ext cx="10617881" cy="1014380"/>
          </a:xfrm>
          <a:prstGeom prst="rect">
            <a:avLst/>
          </a:prstGeom>
        </p:spPr>
        <p:txBody>
          <a:bodyPr wrap="square">
            <a:spAutoFit/>
          </a:bodyPr>
          <a:lstStyle/>
          <a:p>
            <a:pPr lvl="0" algn="just">
              <a:lnSpc>
                <a:spcPct val="107000"/>
              </a:lnSpc>
              <a:spcAft>
                <a:spcPts val="800"/>
              </a:spcAft>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So sánh mức độ hoạt động hoá học của các nhóm kim loại này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64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0880833-BF8B-5A69-32A1-DD953AE52C68}"/>
              </a:ext>
            </a:extLst>
          </p:cNvPr>
          <p:cNvPicPr>
            <a:picLocks noChangeAspect="1"/>
          </p:cNvPicPr>
          <p:nvPr/>
        </p:nvPicPr>
        <p:blipFill>
          <a:blip r:embed="rId2"/>
          <a:stretch>
            <a:fillRect/>
          </a:stretch>
        </p:blipFill>
        <p:spPr>
          <a:xfrm>
            <a:off x="50800" y="46182"/>
            <a:ext cx="12090400" cy="6858000"/>
          </a:xfrm>
          <a:prstGeom prst="rect">
            <a:avLst/>
          </a:prstGeom>
        </p:spPr>
      </p:pic>
      <p:sp>
        <p:nvSpPr>
          <p:cNvPr id="2" name="TextBox 1">
            <a:extLst>
              <a:ext uri="{FF2B5EF4-FFF2-40B4-BE49-F238E27FC236}">
                <a16:creationId xmlns="" xmlns:a16="http://schemas.microsoft.com/office/drawing/2014/main" id="{5D8EFC10-B3F1-59E4-A00C-C00C9DB1D347}"/>
              </a:ext>
            </a:extLst>
          </p:cNvPr>
          <p:cNvSpPr txBox="1"/>
          <p:nvPr/>
        </p:nvSpPr>
        <p:spPr>
          <a:xfrm>
            <a:off x="824610" y="1408469"/>
            <a:ext cx="11106727" cy="4991495"/>
          </a:xfrm>
          <a:prstGeom prst="rect">
            <a:avLst/>
          </a:prstGeom>
          <a:noFill/>
        </p:spPr>
        <p:txBody>
          <a:bodyPr wrap="square" rtlCol="0">
            <a:spAutoFit/>
          </a:bodyPr>
          <a:lstStyle/>
          <a:p>
            <a:pPr>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nghiệm</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tượng</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Na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H</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O: Na tan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bọt</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thoát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ra.</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PTHH: </a:t>
            </a:r>
            <a:r>
              <a:rPr lang="pt-BR" sz="3200" dirty="0">
                <a:effectLst/>
                <a:latin typeface="Times New Roman" panose="02020603050405020304" pitchFamily="18" charset="0"/>
                <a:ea typeface="Calibri" panose="020F0502020204030204" pitchFamily="34" charset="0"/>
                <a:cs typeface="Times New Roman" panose="02020603050405020304" pitchFamily="18" charset="0"/>
              </a:rPr>
              <a:t>2Na + 2H</a:t>
            </a:r>
            <a:r>
              <a:rPr lang="pt-BR" sz="3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3200" dirty="0">
                <a:effectLst/>
                <a:latin typeface="Times New Roman" panose="02020603050405020304" pitchFamily="18" charset="0"/>
                <a:ea typeface="Calibri" panose="020F0502020204030204" pitchFamily="34" charset="0"/>
                <a:cs typeface="Times New Roman" panose="02020603050405020304" pitchFamily="18" charset="0"/>
              </a:rPr>
              <a:t>O → 2NaOH  + H­</a:t>
            </a:r>
            <a:r>
              <a:rPr lang="pt-BR" sz="3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US" sz="3200" baseline="-25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Na, Fe, Cu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1: Na</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2: Fe, Cu</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solidFill>
                  <a:srgbClr val="FF0000"/>
                </a:solidFill>
                <a:latin typeface="Times New Roman"/>
                <a:ea typeface="Calibri"/>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hoá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2.</a:t>
            </a:r>
            <a:endParaRPr lang="vi-VN"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619592" y="257128"/>
            <a:ext cx="10383188" cy="1248803"/>
          </a:xfrm>
          <a:prstGeom prst="rect">
            <a:avLst/>
          </a:prstGeom>
        </p:spPr>
        <p:txBody>
          <a:bodyPr wrap="square">
            <a:spAutoFit/>
          </a:bodyPr>
          <a:lstStyle/>
          <a:p>
            <a:pPr lvl="0">
              <a:lnSpc>
                <a:spcPct val="107000"/>
              </a:lnSpc>
              <a:spcAft>
                <a:spcPts val="800"/>
              </a:spcAft>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Xây</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dựng</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dãy</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hoá</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endParaRPr lang="vi-VN"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Khảo</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phản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ứng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kim</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loại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Na, Fe, Cu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6467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877</Words>
  <Application>Microsoft Office PowerPoint</Application>
  <PresentationFormat>Custom</PresentationFormat>
  <Paragraphs>104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PHẢN BIỆN 1 (Hoàng Thùy - 05/6/2024) Phần Power point Tiết 1     - Thiếu hiệu ứng ở các slide     - Ở mỗi slide nên tách nội dung thành từng phần nhỏ để tạo hiệu ứng theo tiến trình bài học.    - Thêm đáp án phần vận dụng</vt:lpstr>
      <vt:lpstr>PHẢN BIỆN 2 (Bùi Thắm - 06/6/2024) Phần Power point Tiết 1 - Tên đầu bài chưa đúng: Dãy hoạt động hóa học chứ không phải Dãy điện hóa kim loại. - Cần bổ sung thời gian thảo luận khi đưa ra phiếu học tập. - Nên tách 3 câu trong phiếu học tập thành 3 hiệu ứng riêng để khi giao nhiệm vụ cho HS dễ nắm bắt.  Phản biện lần 2: Nghiệm thu ngày 30/6/2024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Bui Thi An Giang</dc:creator>
  <cp:lastModifiedBy>Admin</cp:lastModifiedBy>
  <cp:revision>22</cp:revision>
  <dcterms:created xsi:type="dcterms:W3CDTF">2024-05-30T13:00:17Z</dcterms:created>
  <dcterms:modified xsi:type="dcterms:W3CDTF">2024-06-30T08:52:15Z</dcterms:modified>
</cp:coreProperties>
</file>