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7" r:id="rId4"/>
    <p:sldId id="270" r:id="rId5"/>
    <p:sldId id="269" r:id="rId6"/>
    <p:sldId id="271" r:id="rId7"/>
    <p:sldId id="27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DF12"/>
    <a:srgbClr val="920F1D"/>
    <a:srgbClr val="FFF5DD"/>
    <a:srgbClr val="FB6432"/>
    <a:srgbClr val="FFDF10"/>
    <a:srgbClr val="314B15"/>
    <a:srgbClr val="395719"/>
    <a:srgbClr val="416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3849" autoAdjust="0"/>
  </p:normalViewPr>
  <p:slideViewPr>
    <p:cSldViewPr showGuides="1">
      <p:cViewPr varScale="1">
        <p:scale>
          <a:sx n="76" d="100"/>
          <a:sy n="76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949D7-CB70-4397-8CDE-33F21A067B1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518C5-607C-49B9-B89E-105A94F4A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18C5-607C-49B9-B89E-105A94F4A2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1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18C5-607C-49B9-B89E-105A94F4A2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7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18C5-607C-49B9-B89E-105A94F4A2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18C5-607C-49B9-B89E-105A94F4A2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518C5-607C-49B9-B89E-105A94F4A2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2A355-A7F7-4BA7-9569-6140EA9B15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EB340263-1F45-4CED-9A57-545055D70887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BDA2E7-45BA-4735-B57C-558BBB8E8A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0 Render( plants) ideas | plants, plant illustration, tree photoshop">
            <a:extLst>
              <a:ext uri="{FF2B5EF4-FFF2-40B4-BE49-F238E27FC236}">
                <a16:creationId xmlns:a16="http://schemas.microsoft.com/office/drawing/2014/main" id="{66F6F716-518B-4114-83AF-CE58C0A8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39224" y="-1636425"/>
            <a:ext cx="4368025" cy="61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30 Render( plants) ideas | plants, plant illustration, tree photoshop">
            <a:extLst>
              <a:ext uri="{FF2B5EF4-FFF2-40B4-BE49-F238E27FC236}">
                <a16:creationId xmlns:a16="http://schemas.microsoft.com/office/drawing/2014/main" id="{484DB7AA-B1DB-4B49-BD4D-C76B2151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1636425"/>
            <a:ext cx="4368025" cy="61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2E3964-9330-4E58-89BA-8BA0116E5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4"/>
          <a:stretch/>
        </p:blipFill>
        <p:spPr>
          <a:xfrm>
            <a:off x="0" y="3729499"/>
            <a:ext cx="12192000" cy="4894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B18379-5476-4617-B0A6-F2FB5188AC98}"/>
              </a:ext>
            </a:extLst>
          </p:cNvPr>
          <p:cNvSpPr/>
          <p:nvPr/>
        </p:nvSpPr>
        <p:spPr>
          <a:xfrm>
            <a:off x="0" y="3627443"/>
            <a:ext cx="1219200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D59A3-489B-470B-B110-3399F2DE562B}"/>
              </a:ext>
            </a:extLst>
          </p:cNvPr>
          <p:cNvSpPr txBox="1"/>
          <p:nvPr/>
        </p:nvSpPr>
        <p:spPr>
          <a:xfrm>
            <a:off x="2156557" y="2151286"/>
            <a:ext cx="7878887" cy="8049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/>
              <a:t>QUANG HỢP Ở THỰC VẬT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DB83C-D072-4409-9F09-A616AB28CDDC}"/>
              </a:ext>
            </a:extLst>
          </p:cNvPr>
          <p:cNvSpPr txBox="1"/>
          <p:nvPr/>
        </p:nvSpPr>
        <p:spPr>
          <a:xfrm>
            <a:off x="4770317" y="914400"/>
            <a:ext cx="2651368" cy="10061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</a:rPr>
              <a:t>BÀI 22:</a:t>
            </a:r>
          </a:p>
        </p:txBody>
      </p:sp>
    </p:spTree>
    <p:extLst>
      <p:ext uri="{BB962C8B-B14F-4D97-AF65-F5344CB8AC3E}">
        <p14:creationId xmlns:p14="http://schemas.microsoft.com/office/powerpoint/2010/main" val="30148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57EF4D-9D41-43A3-AFBD-481742417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4" r="4100"/>
          <a:stretch/>
        </p:blipFill>
        <p:spPr>
          <a:xfrm>
            <a:off x="5715000" y="0"/>
            <a:ext cx="6477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863CFC-530F-4238-A3BC-D4DC8AA16898}"/>
              </a:ext>
            </a:extLst>
          </p:cNvPr>
          <p:cNvSpPr/>
          <p:nvPr/>
        </p:nvSpPr>
        <p:spPr>
          <a:xfrm>
            <a:off x="0" y="0"/>
            <a:ext cx="553212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F0BAB-B302-4420-957C-1C4880AB88A1}"/>
              </a:ext>
            </a:extLst>
          </p:cNvPr>
          <p:cNvSpPr txBox="1"/>
          <p:nvPr/>
        </p:nvSpPr>
        <p:spPr>
          <a:xfrm>
            <a:off x="650898" y="3226819"/>
            <a:ext cx="4230324" cy="1479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/>
              <a:t>KHÁI QUÁT </a:t>
            </a:r>
          </a:p>
          <a:p>
            <a:pPr algn="ctr">
              <a:lnSpc>
                <a:spcPct val="120000"/>
              </a:lnSpc>
            </a:pPr>
            <a:r>
              <a:rPr lang="en-US" sz="4200" b="1"/>
              <a:t>VỀ QUANG HỢP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5F625-ABF3-41D6-804D-08A8E586F20B}"/>
              </a:ext>
            </a:extLst>
          </p:cNvPr>
          <p:cNvSpPr txBox="1"/>
          <p:nvPr/>
        </p:nvSpPr>
        <p:spPr>
          <a:xfrm>
            <a:off x="1400301" y="2257750"/>
            <a:ext cx="2731517" cy="9055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schemeClr val="accent6">
                    <a:lumMod val="50000"/>
                  </a:schemeClr>
                </a:solidFill>
              </a:rPr>
              <a:t>PHẦN 1.</a:t>
            </a:r>
          </a:p>
        </p:txBody>
      </p:sp>
      <p:pic>
        <p:nvPicPr>
          <p:cNvPr id="16" name="Picture 2" descr="130 Render( plants) ideas | plants, plant illustration, tree photoshop">
            <a:extLst>
              <a:ext uri="{FF2B5EF4-FFF2-40B4-BE49-F238E27FC236}">
                <a16:creationId xmlns:a16="http://schemas.microsoft.com/office/drawing/2014/main" id="{5FC03CD2-6CFA-4156-B079-3EFFB8FF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5318" flipH="1">
            <a:off x="72936" y="-4362155"/>
            <a:ext cx="4929103" cy="73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30 Render( plants) ideas | plants, plant illustration, tree photoshop">
            <a:extLst>
              <a:ext uri="{FF2B5EF4-FFF2-40B4-BE49-F238E27FC236}">
                <a16:creationId xmlns:a16="http://schemas.microsoft.com/office/drawing/2014/main" id="{6B8BDB35-5B52-4A81-8BBA-FD3CE648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1178" flipV="1">
            <a:off x="-317119" y="3955631"/>
            <a:ext cx="4895834" cy="73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3361B1-D0C5-4DC7-A933-9648C9DA2B32}"/>
              </a:ext>
            </a:extLst>
          </p:cNvPr>
          <p:cNvSpPr/>
          <p:nvPr/>
        </p:nvSpPr>
        <p:spPr>
          <a:xfrm>
            <a:off x="5577840" y="0"/>
            <a:ext cx="27432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2C5547C-061F-41B4-81A7-A6EB0A9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1685A45-B78F-4026-AACE-23C5FCCF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878778F-A2E9-4C30-8626-4F10A17A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3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B6168-CF9C-4119-A91D-87BDEB3609C2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FA17F-EF75-448B-AAEA-FF167B24E749}"/>
              </a:ext>
            </a:extLst>
          </p:cNvPr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1BED0B-F6B9-4F33-AB7A-6DD97376E19E}"/>
              </a:ext>
            </a:extLst>
          </p:cNvPr>
          <p:cNvSpPr/>
          <p:nvPr/>
        </p:nvSpPr>
        <p:spPr>
          <a:xfrm>
            <a:off x="0" y="523241"/>
            <a:ext cx="12192000" cy="5811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3A053F-9906-4D5C-A71D-0CF620A6D3CE}"/>
              </a:ext>
            </a:extLst>
          </p:cNvPr>
          <p:cNvGrpSpPr/>
          <p:nvPr/>
        </p:nvGrpSpPr>
        <p:grpSpPr>
          <a:xfrm>
            <a:off x="678453" y="400219"/>
            <a:ext cx="10835095" cy="1288814"/>
            <a:chOff x="404405" y="971541"/>
            <a:chExt cx="10835095" cy="12888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C134B2-7092-4F8B-8D85-7A618722C189}"/>
                </a:ext>
              </a:extLst>
            </p:cNvPr>
            <p:cNvSpPr txBox="1"/>
            <p:nvPr/>
          </p:nvSpPr>
          <p:spPr>
            <a:xfrm>
              <a:off x="1485900" y="971541"/>
              <a:ext cx="9753600" cy="128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b="1">
                  <a:solidFill>
                    <a:schemeClr val="accent6">
                      <a:lumMod val="50000"/>
                    </a:schemeClr>
                  </a:solidFill>
                </a:rPr>
                <a:t>Quang hợp</a:t>
              </a:r>
              <a:r>
                <a:rPr lang="en-US" sz="2400" b="1">
                  <a:solidFill>
                    <a:srgbClr val="41621C"/>
                  </a:solidFill>
                </a:rPr>
                <a:t> </a:t>
              </a:r>
              <a:r>
                <a:rPr lang="en-US" sz="2400"/>
                <a:t>là một trong những quá trình trao đổi chất và chuyển hóa năng lượng quan trọng ở thực vật. Quá trình này diễn ra chủ yếu ở lá cây, trong bào quan quang hợp là lục lạp.</a:t>
              </a:r>
            </a:p>
          </p:txBody>
        </p:sp>
        <p:pic>
          <p:nvPicPr>
            <p:cNvPr id="9218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12ADB82B-3D19-442E-AE41-E54094FE8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 bwMode="auto">
            <a:xfrm>
              <a:off x="404405" y="1204011"/>
              <a:ext cx="863600" cy="82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B784EC-6A06-43D6-AAC7-B5132C0257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 b="15232"/>
          <a:stretch/>
        </p:blipFill>
        <p:spPr>
          <a:xfrm>
            <a:off x="0" y="1906372"/>
            <a:ext cx="12192000" cy="47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846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54A5AA8-16D0-40DA-96E5-316E04F65B22}"/>
              </a:ext>
            </a:extLst>
          </p:cNvPr>
          <p:cNvGrpSpPr/>
          <p:nvPr/>
        </p:nvGrpSpPr>
        <p:grpSpPr>
          <a:xfrm>
            <a:off x="0" y="1439456"/>
            <a:ext cx="12192000" cy="5418544"/>
            <a:chOff x="0" y="1439456"/>
            <a:chExt cx="12192000" cy="541854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7D7259-3D3E-4513-87ED-06FDE6B4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2" r="5042"/>
            <a:stretch/>
          </p:blipFill>
          <p:spPr>
            <a:xfrm flipH="1">
              <a:off x="9046652" y="1439456"/>
              <a:ext cx="3145348" cy="54185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271349-B8B2-4759-95DB-EC9589B49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2"/>
            <a:stretch/>
          </p:blipFill>
          <p:spPr>
            <a:xfrm>
              <a:off x="436052" y="1439456"/>
              <a:ext cx="8610600" cy="541854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8DB6179-CA6F-4AEA-B2F3-B39E0DC6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" t="79684" r="91006"/>
            <a:stretch/>
          </p:blipFill>
          <p:spPr>
            <a:xfrm flipH="1">
              <a:off x="0" y="5757186"/>
              <a:ext cx="622546" cy="1100814"/>
            </a:xfrm>
            <a:prstGeom prst="rect">
              <a:avLst/>
            </a:prstGeom>
          </p:spPr>
        </p:pic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878778F-A2E9-4C30-8626-4F10A17A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4</a:t>
            </a:fld>
            <a:endParaRPr lang="en-US"/>
          </a:p>
        </p:txBody>
      </p:sp>
      <p:pic>
        <p:nvPicPr>
          <p:cNvPr id="3080" name="Picture 8" descr="Green leaf circle Royalty Free Vector Image - VectorStock">
            <a:extLst>
              <a:ext uri="{FF2B5EF4-FFF2-40B4-BE49-F238E27FC236}">
                <a16:creationId xmlns:a16="http://schemas.microsoft.com/office/drawing/2014/main" id="{EE90A21F-718C-4FD6-929A-9F14A6870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 bwMode="auto">
          <a:xfrm>
            <a:off x="142875" y="123825"/>
            <a:ext cx="1162970" cy="11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15E7D71-A173-4FD7-BD95-EE212D1B2396}"/>
              </a:ext>
            </a:extLst>
          </p:cNvPr>
          <p:cNvSpPr/>
          <p:nvPr/>
        </p:nvSpPr>
        <p:spPr>
          <a:xfrm>
            <a:off x="5326743" y="1064177"/>
            <a:ext cx="6865257" cy="4574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76DBD-2F5F-4AED-997C-5C5BF30E3414}"/>
              </a:ext>
            </a:extLst>
          </p:cNvPr>
          <p:cNvSpPr txBox="1"/>
          <p:nvPr/>
        </p:nvSpPr>
        <p:spPr>
          <a:xfrm>
            <a:off x="533400" y="325513"/>
            <a:ext cx="3430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1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6EB67-8FF8-44C2-B33D-DEE55E6615F5}"/>
              </a:ext>
            </a:extLst>
          </p:cNvPr>
          <p:cNvSpPr txBox="1"/>
          <p:nvPr/>
        </p:nvSpPr>
        <p:spPr>
          <a:xfrm>
            <a:off x="1371600" y="426534"/>
            <a:ext cx="4206280" cy="5366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/>
              <a:t>Khái niệm quang hợp</a:t>
            </a:r>
          </a:p>
        </p:txBody>
      </p:sp>
      <p:pic>
        <p:nvPicPr>
          <p:cNvPr id="31" name="Graphic 30" descr="Arrow: Counter-clockwise curve with solid fill">
            <a:extLst>
              <a:ext uri="{FF2B5EF4-FFF2-40B4-BE49-F238E27FC236}">
                <a16:creationId xmlns:a16="http://schemas.microsoft.com/office/drawing/2014/main" id="{6F140AE8-461D-478A-988B-2C6283CFE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570713">
            <a:off x="4247639" y="324167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3AA285-D864-4225-A835-E1A9C4B9F635}"/>
              </a:ext>
            </a:extLst>
          </p:cNvPr>
          <p:cNvSpPr txBox="1"/>
          <p:nvPr/>
        </p:nvSpPr>
        <p:spPr>
          <a:xfrm>
            <a:off x="4474652" y="2839566"/>
            <a:ext cx="11830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/>
              <a:t>Oxygen (O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pic>
        <p:nvPicPr>
          <p:cNvPr id="41" name="Graphic 40" descr="Arrow: Counter-clockwise curve with solid fill">
            <a:extLst>
              <a:ext uri="{FF2B5EF4-FFF2-40B4-BE49-F238E27FC236}">
                <a16:creationId xmlns:a16="http://schemas.microsoft.com/office/drawing/2014/main" id="{A6EA163D-9553-48B0-B5D0-F2D4FBA09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786360" flipH="1">
            <a:off x="1138198" y="4389282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761CA15-525D-4975-93A0-9ACFEEFBA0E7}"/>
              </a:ext>
            </a:extLst>
          </p:cNvPr>
          <p:cNvSpPr txBox="1"/>
          <p:nvPr/>
        </p:nvSpPr>
        <p:spPr>
          <a:xfrm>
            <a:off x="1152632" y="3322482"/>
            <a:ext cx="932948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Ánh sáng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mặt trời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6CE1D9-FCBC-4919-B0AB-755FF454C100}"/>
              </a:ext>
            </a:extLst>
          </p:cNvPr>
          <p:cNvSpPr txBox="1"/>
          <p:nvPr/>
        </p:nvSpPr>
        <p:spPr>
          <a:xfrm>
            <a:off x="1019089" y="6394551"/>
            <a:ext cx="1240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Chất khoáng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C65F49-B59E-461C-B623-C30F76E001A9}"/>
              </a:ext>
            </a:extLst>
          </p:cNvPr>
          <p:cNvSpPr txBox="1"/>
          <p:nvPr/>
        </p:nvSpPr>
        <p:spPr>
          <a:xfrm>
            <a:off x="4451353" y="6345939"/>
            <a:ext cx="11349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Nước (H</a:t>
            </a:r>
            <a:r>
              <a:rPr lang="en-US" sz="1600" b="1" baseline="-25000">
                <a:solidFill>
                  <a:schemeClr val="bg1"/>
                </a:solidFill>
              </a:rPr>
              <a:t>2</a:t>
            </a:r>
            <a:r>
              <a:rPr lang="en-US" sz="1600" b="1">
                <a:solidFill>
                  <a:schemeClr val="bg1"/>
                </a:solidFill>
              </a:rPr>
              <a:t>O)</a:t>
            </a:r>
          </a:p>
        </p:txBody>
      </p:sp>
      <p:pic>
        <p:nvPicPr>
          <p:cNvPr id="40" name="Graphic 39" descr="Line arrow: Counter-clockwise curve with solid fill">
            <a:extLst>
              <a:ext uri="{FF2B5EF4-FFF2-40B4-BE49-F238E27FC236}">
                <a16:creationId xmlns:a16="http://schemas.microsoft.com/office/drawing/2014/main" id="{34286198-0D02-4F07-81DE-B0641BE1E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08529" flipH="1">
            <a:off x="4046578" y="5690598"/>
            <a:ext cx="799593" cy="7995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174CE6A-90BD-4066-BD6A-78D71CB21101}"/>
              </a:ext>
            </a:extLst>
          </p:cNvPr>
          <p:cNvSpPr txBox="1"/>
          <p:nvPr/>
        </p:nvSpPr>
        <p:spPr>
          <a:xfrm>
            <a:off x="7323649" y="1219200"/>
            <a:ext cx="3969748" cy="704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</a:rPr>
              <a:t>Câu 1: </a:t>
            </a:r>
            <a:r>
              <a:rPr lang="en-US" sz="2000"/>
              <a:t>Quan sát hình bên rồi hoàn thành nội dung vào bảng sau: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560BC6D-9270-4AC4-B91D-2B9906F031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4" y="1242927"/>
            <a:ext cx="657290" cy="657290"/>
          </a:xfrm>
          <a:prstGeom prst="rect">
            <a:avLst/>
          </a:prstGeom>
        </p:spPr>
      </p:pic>
      <p:graphicFrame>
        <p:nvGraphicFramePr>
          <p:cNvPr id="51" name="Table 52">
            <a:extLst>
              <a:ext uri="{FF2B5EF4-FFF2-40B4-BE49-F238E27FC236}">
                <a16:creationId xmlns:a16="http://schemas.microsoft.com/office/drawing/2014/main" id="{AD817AAB-0BFA-4B1D-A620-485BBFE26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121"/>
              </p:ext>
            </p:extLst>
          </p:nvPr>
        </p:nvGraphicFramePr>
        <p:xfrm>
          <a:off x="6125660" y="2327709"/>
          <a:ext cx="5630280" cy="2015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760">
                  <a:extLst>
                    <a:ext uri="{9D8B030D-6E8A-4147-A177-3AD203B41FA5}">
                      <a16:colId xmlns:a16="http://schemas.microsoft.com/office/drawing/2014/main" val="2678719999"/>
                    </a:ext>
                  </a:extLst>
                </a:gridCol>
                <a:gridCol w="1876760">
                  <a:extLst>
                    <a:ext uri="{9D8B030D-6E8A-4147-A177-3AD203B41FA5}">
                      <a16:colId xmlns:a16="http://schemas.microsoft.com/office/drawing/2014/main" val="2103075086"/>
                    </a:ext>
                  </a:extLst>
                </a:gridCol>
                <a:gridCol w="1876760">
                  <a:extLst>
                    <a:ext uri="{9D8B030D-6E8A-4147-A177-3AD203B41FA5}">
                      <a16:colId xmlns:a16="http://schemas.microsoft.com/office/drawing/2014/main" val="1378887466"/>
                    </a:ext>
                  </a:extLst>
                </a:gridCol>
              </a:tblGrid>
              <a:tr h="720291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Nguyên liệu</a:t>
                      </a:r>
                    </a:p>
                    <a:p>
                      <a:pPr algn="ctr"/>
                      <a:r>
                        <a:rPr lang="en-US" b="1"/>
                        <a:t>(chất lấy vào)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Sản phẩm</a:t>
                      </a:r>
                    </a:p>
                    <a:p>
                      <a:pPr algn="ctr"/>
                      <a:r>
                        <a:rPr lang="en-US" b="1"/>
                        <a:t>(chất tạo ra)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Các yếu tố</a:t>
                      </a:r>
                    </a:p>
                    <a:p>
                      <a:pPr algn="ctr"/>
                      <a:r>
                        <a:rPr lang="en-US" b="1"/>
                        <a:t>tham gia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14088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83987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E15CB9E-925A-40A5-A027-08DD0892F698}"/>
              </a:ext>
            </a:extLst>
          </p:cNvPr>
          <p:cNvSpPr txBox="1"/>
          <p:nvPr/>
        </p:nvSpPr>
        <p:spPr>
          <a:xfrm>
            <a:off x="596591" y="5236532"/>
            <a:ext cx="149239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Carbon dioxide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(CO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B237B-395C-43D9-9A99-B554D67A4307}"/>
              </a:ext>
            </a:extLst>
          </p:cNvPr>
          <p:cNvSpPr txBox="1"/>
          <p:nvPr/>
        </p:nvSpPr>
        <p:spPr>
          <a:xfrm>
            <a:off x="4772732" y="4131376"/>
            <a:ext cx="94365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Glucose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(Tinh bột)</a:t>
            </a:r>
          </a:p>
        </p:txBody>
      </p:sp>
      <p:pic>
        <p:nvPicPr>
          <p:cNvPr id="26" name="Graphic 25" descr="Arrow: Counter-clockwise curve with solid fill">
            <a:extLst>
              <a:ext uri="{FF2B5EF4-FFF2-40B4-BE49-F238E27FC236}">
                <a16:creationId xmlns:a16="http://schemas.microsoft.com/office/drawing/2014/main" id="{590E5A2B-1ADB-4DA6-97C7-663598689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57453">
            <a:off x="3916746" y="3950525"/>
            <a:ext cx="825240" cy="825240"/>
          </a:xfrm>
          <a:prstGeom prst="rect">
            <a:avLst/>
          </a:prstGeom>
        </p:spPr>
      </p:pic>
      <p:graphicFrame>
        <p:nvGraphicFramePr>
          <p:cNvPr id="25" name="Table 52">
            <a:extLst>
              <a:ext uri="{FF2B5EF4-FFF2-40B4-BE49-F238E27FC236}">
                <a16:creationId xmlns:a16="http://schemas.microsoft.com/office/drawing/2014/main" id="{9A17E109-3F89-4FAC-A610-2F5583885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79729"/>
              </p:ext>
            </p:extLst>
          </p:nvPr>
        </p:nvGraphicFramePr>
        <p:xfrm>
          <a:off x="6125660" y="2327709"/>
          <a:ext cx="5630280" cy="2015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6760">
                  <a:extLst>
                    <a:ext uri="{9D8B030D-6E8A-4147-A177-3AD203B41FA5}">
                      <a16:colId xmlns:a16="http://schemas.microsoft.com/office/drawing/2014/main" val="2678719999"/>
                    </a:ext>
                  </a:extLst>
                </a:gridCol>
                <a:gridCol w="1876760">
                  <a:extLst>
                    <a:ext uri="{9D8B030D-6E8A-4147-A177-3AD203B41FA5}">
                      <a16:colId xmlns:a16="http://schemas.microsoft.com/office/drawing/2014/main" val="2103075086"/>
                    </a:ext>
                  </a:extLst>
                </a:gridCol>
                <a:gridCol w="1876760">
                  <a:extLst>
                    <a:ext uri="{9D8B030D-6E8A-4147-A177-3AD203B41FA5}">
                      <a16:colId xmlns:a16="http://schemas.microsoft.com/office/drawing/2014/main" val="1378887466"/>
                    </a:ext>
                  </a:extLst>
                </a:gridCol>
              </a:tblGrid>
              <a:tr h="720291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Nguyên liệu</a:t>
                      </a:r>
                    </a:p>
                    <a:p>
                      <a:pPr algn="ctr"/>
                      <a:r>
                        <a:rPr lang="en-US" b="1"/>
                        <a:t>(chất lấy vào)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Sản phẩm</a:t>
                      </a:r>
                    </a:p>
                    <a:p>
                      <a:pPr algn="ctr"/>
                      <a:r>
                        <a:rPr lang="en-US" b="1"/>
                        <a:t>(chất tạo ra)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Các yếu tố</a:t>
                      </a:r>
                    </a:p>
                    <a:p>
                      <a:pPr algn="ctr"/>
                      <a:r>
                        <a:rPr lang="en-US" b="1"/>
                        <a:t>tham gia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14088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Nước, </a:t>
                      </a: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chất khoáng</a:t>
                      </a:r>
                    </a:p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Carbon dioxide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Glucose - </a:t>
                      </a: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tinh bột</a:t>
                      </a:r>
                    </a:p>
                    <a:p>
                      <a:pPr algn="ctr"/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Oxygen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Ánh sáng</a:t>
                      </a:r>
                    </a:p>
                    <a:p>
                      <a:pPr algn="ctr"/>
                      <a:r>
                        <a:rPr lang="en-US">
                          <a:solidFill>
                            <a:sysClr val="windowText" lastClr="000000"/>
                          </a:solidFill>
                        </a:rPr>
                        <a:t>mặt trời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8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1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54A5AA8-16D0-40DA-96E5-316E04F65B22}"/>
              </a:ext>
            </a:extLst>
          </p:cNvPr>
          <p:cNvGrpSpPr/>
          <p:nvPr/>
        </p:nvGrpSpPr>
        <p:grpSpPr>
          <a:xfrm>
            <a:off x="0" y="1439456"/>
            <a:ext cx="12192000" cy="5418544"/>
            <a:chOff x="0" y="1439456"/>
            <a:chExt cx="12192000" cy="541854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7D7259-3D3E-4513-87ED-06FDE6B4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2" r="5042"/>
            <a:stretch/>
          </p:blipFill>
          <p:spPr>
            <a:xfrm flipH="1">
              <a:off x="9046652" y="1439456"/>
              <a:ext cx="3145348" cy="54185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271349-B8B2-4759-95DB-EC9589B49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2"/>
            <a:stretch/>
          </p:blipFill>
          <p:spPr>
            <a:xfrm>
              <a:off x="436052" y="1439456"/>
              <a:ext cx="8610600" cy="541854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8DB6179-CA6F-4AEA-B2F3-B39E0DC6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" t="79684" r="91006"/>
            <a:stretch/>
          </p:blipFill>
          <p:spPr>
            <a:xfrm flipH="1">
              <a:off x="0" y="5757186"/>
              <a:ext cx="622546" cy="1100814"/>
            </a:xfrm>
            <a:prstGeom prst="rect">
              <a:avLst/>
            </a:prstGeom>
          </p:spPr>
        </p:pic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878778F-A2E9-4C30-8626-4F10A17A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5</a:t>
            </a:fld>
            <a:endParaRPr lang="en-US"/>
          </a:p>
        </p:txBody>
      </p:sp>
      <p:pic>
        <p:nvPicPr>
          <p:cNvPr id="3080" name="Picture 8" descr="Green leaf circle Royalty Free Vector Image - VectorStock">
            <a:extLst>
              <a:ext uri="{FF2B5EF4-FFF2-40B4-BE49-F238E27FC236}">
                <a16:creationId xmlns:a16="http://schemas.microsoft.com/office/drawing/2014/main" id="{EE90A21F-718C-4FD6-929A-9F14A6870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 bwMode="auto">
          <a:xfrm>
            <a:off x="142875" y="123825"/>
            <a:ext cx="1162970" cy="11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15E7D71-A173-4FD7-BD95-EE212D1B2396}"/>
              </a:ext>
            </a:extLst>
          </p:cNvPr>
          <p:cNvSpPr/>
          <p:nvPr/>
        </p:nvSpPr>
        <p:spPr>
          <a:xfrm>
            <a:off x="5828725" y="-125446"/>
            <a:ext cx="6865257" cy="4574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76DBD-2F5F-4AED-997C-5C5BF30E3414}"/>
              </a:ext>
            </a:extLst>
          </p:cNvPr>
          <p:cNvSpPr txBox="1"/>
          <p:nvPr/>
        </p:nvSpPr>
        <p:spPr>
          <a:xfrm>
            <a:off x="533400" y="325513"/>
            <a:ext cx="3430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1">
                <a:solidFill>
                  <a:schemeClr val="tx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6EB67-8FF8-44C2-B33D-DEE55E6615F5}"/>
              </a:ext>
            </a:extLst>
          </p:cNvPr>
          <p:cNvSpPr txBox="1"/>
          <p:nvPr/>
        </p:nvSpPr>
        <p:spPr>
          <a:xfrm>
            <a:off x="1371600" y="426534"/>
            <a:ext cx="4206280" cy="5366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/>
              <a:t>Khái niệm quang hợp</a:t>
            </a:r>
          </a:p>
        </p:txBody>
      </p:sp>
      <p:pic>
        <p:nvPicPr>
          <p:cNvPr id="31" name="Graphic 30" descr="Arrow: Counter-clockwise curve with solid fill">
            <a:extLst>
              <a:ext uri="{FF2B5EF4-FFF2-40B4-BE49-F238E27FC236}">
                <a16:creationId xmlns:a16="http://schemas.microsoft.com/office/drawing/2014/main" id="{6F140AE8-461D-478A-988B-2C6283CFE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570713">
            <a:off x="4247639" y="324167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3AA285-D864-4225-A835-E1A9C4B9F635}"/>
              </a:ext>
            </a:extLst>
          </p:cNvPr>
          <p:cNvSpPr txBox="1"/>
          <p:nvPr/>
        </p:nvSpPr>
        <p:spPr>
          <a:xfrm>
            <a:off x="4474652" y="2839566"/>
            <a:ext cx="11830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/>
              <a:t>Oxygen (O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pic>
        <p:nvPicPr>
          <p:cNvPr id="41" name="Graphic 40" descr="Arrow: Counter-clockwise curve with solid fill">
            <a:extLst>
              <a:ext uri="{FF2B5EF4-FFF2-40B4-BE49-F238E27FC236}">
                <a16:creationId xmlns:a16="http://schemas.microsoft.com/office/drawing/2014/main" id="{A6EA163D-9553-48B0-B5D0-F2D4FBA09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786360" flipH="1">
            <a:off x="1138198" y="4389282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761CA15-525D-4975-93A0-9ACFEEFBA0E7}"/>
              </a:ext>
            </a:extLst>
          </p:cNvPr>
          <p:cNvSpPr txBox="1"/>
          <p:nvPr/>
        </p:nvSpPr>
        <p:spPr>
          <a:xfrm>
            <a:off x="1152632" y="3322482"/>
            <a:ext cx="932948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Ánh sáng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mặt trời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6CE1D9-FCBC-4919-B0AB-755FF454C100}"/>
              </a:ext>
            </a:extLst>
          </p:cNvPr>
          <p:cNvSpPr txBox="1"/>
          <p:nvPr/>
        </p:nvSpPr>
        <p:spPr>
          <a:xfrm>
            <a:off x="1019089" y="6394551"/>
            <a:ext cx="1240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Chất khoáng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C65F49-B59E-461C-B623-C30F76E001A9}"/>
              </a:ext>
            </a:extLst>
          </p:cNvPr>
          <p:cNvSpPr txBox="1"/>
          <p:nvPr/>
        </p:nvSpPr>
        <p:spPr>
          <a:xfrm>
            <a:off x="4451353" y="6345939"/>
            <a:ext cx="11349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Nước (H</a:t>
            </a:r>
            <a:r>
              <a:rPr lang="en-US" sz="1600" b="1" baseline="-25000">
                <a:solidFill>
                  <a:schemeClr val="bg1"/>
                </a:solidFill>
              </a:rPr>
              <a:t>2</a:t>
            </a:r>
            <a:r>
              <a:rPr lang="en-US" sz="1600" b="1">
                <a:solidFill>
                  <a:schemeClr val="bg1"/>
                </a:solidFill>
              </a:rPr>
              <a:t>O)</a:t>
            </a:r>
          </a:p>
        </p:txBody>
      </p:sp>
      <p:pic>
        <p:nvPicPr>
          <p:cNvPr id="40" name="Graphic 39" descr="Line arrow: Counter-clockwise curve with solid fill">
            <a:extLst>
              <a:ext uri="{FF2B5EF4-FFF2-40B4-BE49-F238E27FC236}">
                <a16:creationId xmlns:a16="http://schemas.microsoft.com/office/drawing/2014/main" id="{34286198-0D02-4F07-81DE-B0641BE1E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08529" flipH="1">
            <a:off x="4046578" y="5690598"/>
            <a:ext cx="799593" cy="7995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E15CB9E-925A-40A5-A027-08DD0892F698}"/>
              </a:ext>
            </a:extLst>
          </p:cNvPr>
          <p:cNvSpPr txBox="1"/>
          <p:nvPr/>
        </p:nvSpPr>
        <p:spPr>
          <a:xfrm>
            <a:off x="596591" y="5236532"/>
            <a:ext cx="149239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Carbon dioxide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(CO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B237B-395C-43D9-9A99-B554D67A4307}"/>
              </a:ext>
            </a:extLst>
          </p:cNvPr>
          <p:cNvSpPr txBox="1"/>
          <p:nvPr/>
        </p:nvSpPr>
        <p:spPr>
          <a:xfrm>
            <a:off x="4772732" y="4131376"/>
            <a:ext cx="94365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Glucose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(Tinh bột)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23339E-9422-4FB2-9D0D-6DEE2BBA4E8A}"/>
              </a:ext>
            </a:extLst>
          </p:cNvPr>
          <p:cNvGrpSpPr/>
          <p:nvPr/>
        </p:nvGrpSpPr>
        <p:grpSpPr>
          <a:xfrm>
            <a:off x="6050197" y="2412691"/>
            <a:ext cx="5545212" cy="3110475"/>
            <a:chOff x="6050197" y="2412691"/>
            <a:chExt cx="5545212" cy="3110475"/>
          </a:xfrm>
        </p:grpSpPr>
        <p:pic>
          <p:nvPicPr>
            <p:cNvPr id="23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1745D76C-BFBB-4AF7-8AFB-7381D7EC55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6050197" y="2412691"/>
              <a:ext cx="609600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963F05-027C-4F2F-A8FF-1B7B3DC08E62}"/>
                </a:ext>
              </a:extLst>
            </p:cNvPr>
            <p:cNvSpPr txBox="1"/>
            <p:nvPr/>
          </p:nvSpPr>
          <p:spPr>
            <a:xfrm>
              <a:off x="6634650" y="3260239"/>
              <a:ext cx="4960759" cy="22629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5000"/>
                </a:lnSpc>
              </a:pPr>
              <a:r>
                <a:rPr lang="vi-VN" sz="24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Quang hợp </a:t>
              </a:r>
              <a:r>
                <a:rPr lang="vi-VN" sz="2400">
                  <a:latin typeface="Arial" panose="020B0604020202020204" pitchFamily="34" charset="0"/>
                  <a:cs typeface="Arial" panose="020B0604020202020204" pitchFamily="34" charset="0"/>
                </a:rPr>
                <a:t>là quá trình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lá cây sử dụng nước và khí carbon dioxide nhờ năng lượng ánh sáng đã được diệp lục hấp thu để tổng hợp chất hữu cơ và giải phóng oxygen.`</a:t>
              </a:r>
              <a:endParaRPr lang="en-US" sz="2400"/>
            </a:p>
          </p:txBody>
        </p:sp>
      </p:grpSp>
      <p:pic>
        <p:nvPicPr>
          <p:cNvPr id="32" name="Graphic 31" descr="Arrow: Counter-clockwise curve with solid fill">
            <a:extLst>
              <a:ext uri="{FF2B5EF4-FFF2-40B4-BE49-F238E27FC236}">
                <a16:creationId xmlns:a16="http://schemas.microsoft.com/office/drawing/2014/main" id="{DA2CAE61-5BDD-4DF1-90CA-F16FE62B3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57453">
            <a:off x="3916746" y="3950525"/>
            <a:ext cx="825240" cy="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354A5AA8-16D0-40DA-96E5-316E04F65B22}"/>
              </a:ext>
            </a:extLst>
          </p:cNvPr>
          <p:cNvGrpSpPr/>
          <p:nvPr/>
        </p:nvGrpSpPr>
        <p:grpSpPr>
          <a:xfrm>
            <a:off x="0" y="1439456"/>
            <a:ext cx="12192000" cy="5418544"/>
            <a:chOff x="0" y="1439456"/>
            <a:chExt cx="12192000" cy="541854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F7D7259-3D3E-4513-87ED-06FDE6B4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2" r="5042"/>
            <a:stretch/>
          </p:blipFill>
          <p:spPr>
            <a:xfrm flipH="1">
              <a:off x="9046652" y="1439456"/>
              <a:ext cx="3145348" cy="54185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271349-B8B2-4759-95DB-EC9589B49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2"/>
            <a:stretch/>
          </p:blipFill>
          <p:spPr>
            <a:xfrm>
              <a:off x="436052" y="1439456"/>
              <a:ext cx="8610600" cy="541854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8DB6179-CA6F-4AEA-B2F3-B39E0DC6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" t="79684" r="91006"/>
            <a:stretch/>
          </p:blipFill>
          <p:spPr>
            <a:xfrm flipH="1">
              <a:off x="0" y="5757186"/>
              <a:ext cx="622546" cy="1100814"/>
            </a:xfrm>
            <a:prstGeom prst="rect">
              <a:avLst/>
            </a:prstGeom>
          </p:spPr>
        </p:pic>
      </p:grp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878778F-A2E9-4C30-8626-4F10A17A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6</a:t>
            </a:fld>
            <a:endParaRPr lang="en-US"/>
          </a:p>
        </p:txBody>
      </p:sp>
      <p:pic>
        <p:nvPicPr>
          <p:cNvPr id="3080" name="Picture 8" descr="Green leaf circle Royalty Free Vector Image - VectorStock">
            <a:extLst>
              <a:ext uri="{FF2B5EF4-FFF2-40B4-BE49-F238E27FC236}">
                <a16:creationId xmlns:a16="http://schemas.microsoft.com/office/drawing/2014/main" id="{EE90A21F-718C-4FD6-929A-9F14A6870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4"/>
          <a:stretch/>
        </p:blipFill>
        <p:spPr bwMode="auto">
          <a:xfrm>
            <a:off x="142875" y="123825"/>
            <a:ext cx="1162970" cy="114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15E7D71-A173-4FD7-BD95-EE212D1B2396}"/>
              </a:ext>
            </a:extLst>
          </p:cNvPr>
          <p:cNvSpPr/>
          <p:nvPr/>
        </p:nvSpPr>
        <p:spPr>
          <a:xfrm>
            <a:off x="5326743" y="1064177"/>
            <a:ext cx="6865257" cy="45746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976DBD-2F5F-4AED-997C-5C5BF30E3414}"/>
              </a:ext>
            </a:extLst>
          </p:cNvPr>
          <p:cNvSpPr txBox="1"/>
          <p:nvPr/>
        </p:nvSpPr>
        <p:spPr>
          <a:xfrm>
            <a:off x="552838" y="325513"/>
            <a:ext cx="34304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b="1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6EB67-8FF8-44C2-B33D-DEE55E6615F5}"/>
              </a:ext>
            </a:extLst>
          </p:cNvPr>
          <p:cNvSpPr txBox="1"/>
          <p:nvPr/>
        </p:nvSpPr>
        <p:spPr>
          <a:xfrm>
            <a:off x="1371600" y="426534"/>
            <a:ext cx="4615046" cy="5366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/>
              <a:t>Phương trình tổng quát</a:t>
            </a:r>
          </a:p>
        </p:txBody>
      </p:sp>
      <p:pic>
        <p:nvPicPr>
          <p:cNvPr id="31" name="Graphic 30" descr="Arrow: Counter-clockwise curve with solid fill">
            <a:extLst>
              <a:ext uri="{FF2B5EF4-FFF2-40B4-BE49-F238E27FC236}">
                <a16:creationId xmlns:a16="http://schemas.microsoft.com/office/drawing/2014/main" id="{6F140AE8-461D-478A-988B-2C6283CFE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570713">
            <a:off x="4247639" y="324167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3AA285-D864-4225-A835-E1A9C4B9F635}"/>
              </a:ext>
            </a:extLst>
          </p:cNvPr>
          <p:cNvSpPr txBox="1"/>
          <p:nvPr/>
        </p:nvSpPr>
        <p:spPr>
          <a:xfrm>
            <a:off x="4474652" y="2839566"/>
            <a:ext cx="11830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/>
              <a:t>Oxygen (O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pic>
        <p:nvPicPr>
          <p:cNvPr id="41" name="Graphic 40" descr="Arrow: Counter-clockwise curve with solid fill">
            <a:extLst>
              <a:ext uri="{FF2B5EF4-FFF2-40B4-BE49-F238E27FC236}">
                <a16:creationId xmlns:a16="http://schemas.microsoft.com/office/drawing/2014/main" id="{A6EA163D-9553-48B0-B5D0-F2D4FBA09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786360" flipH="1">
            <a:off x="1138198" y="4389282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761CA15-525D-4975-93A0-9ACFEEFBA0E7}"/>
              </a:ext>
            </a:extLst>
          </p:cNvPr>
          <p:cNvSpPr txBox="1"/>
          <p:nvPr/>
        </p:nvSpPr>
        <p:spPr>
          <a:xfrm>
            <a:off x="1152632" y="3322482"/>
            <a:ext cx="932948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Ánh sáng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mặt trời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6CE1D9-FCBC-4919-B0AB-755FF454C100}"/>
              </a:ext>
            </a:extLst>
          </p:cNvPr>
          <p:cNvSpPr txBox="1"/>
          <p:nvPr/>
        </p:nvSpPr>
        <p:spPr>
          <a:xfrm>
            <a:off x="1019089" y="6394551"/>
            <a:ext cx="124072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Chất khoáng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C65F49-B59E-461C-B623-C30F76E001A9}"/>
              </a:ext>
            </a:extLst>
          </p:cNvPr>
          <p:cNvSpPr txBox="1"/>
          <p:nvPr/>
        </p:nvSpPr>
        <p:spPr>
          <a:xfrm>
            <a:off x="4451353" y="6345939"/>
            <a:ext cx="11349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Nước (H</a:t>
            </a:r>
            <a:r>
              <a:rPr lang="en-US" sz="1600" b="1" baseline="-25000">
                <a:solidFill>
                  <a:schemeClr val="bg1"/>
                </a:solidFill>
              </a:rPr>
              <a:t>2</a:t>
            </a:r>
            <a:r>
              <a:rPr lang="en-US" sz="1600" b="1">
                <a:solidFill>
                  <a:schemeClr val="bg1"/>
                </a:solidFill>
              </a:rPr>
              <a:t>O)</a:t>
            </a:r>
          </a:p>
        </p:txBody>
      </p:sp>
      <p:pic>
        <p:nvPicPr>
          <p:cNvPr id="40" name="Graphic 39" descr="Line arrow: Counter-clockwise curve with solid fill">
            <a:extLst>
              <a:ext uri="{FF2B5EF4-FFF2-40B4-BE49-F238E27FC236}">
                <a16:creationId xmlns:a16="http://schemas.microsoft.com/office/drawing/2014/main" id="{34286198-0D02-4F07-81DE-B0641BE1ED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08529" flipH="1">
            <a:off x="4046578" y="5690598"/>
            <a:ext cx="799593" cy="7995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E15CB9E-925A-40A5-A027-08DD0892F698}"/>
              </a:ext>
            </a:extLst>
          </p:cNvPr>
          <p:cNvSpPr txBox="1"/>
          <p:nvPr/>
        </p:nvSpPr>
        <p:spPr>
          <a:xfrm>
            <a:off x="596591" y="5236532"/>
            <a:ext cx="149239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Carbon dioxide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(CO</a:t>
            </a:r>
            <a:r>
              <a:rPr lang="en-US" sz="1600" b="1" baseline="-25000"/>
              <a:t>2</a:t>
            </a:r>
            <a:r>
              <a:rPr lang="en-US" sz="1600" b="1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EB237B-395C-43D9-9A99-B554D67A4307}"/>
              </a:ext>
            </a:extLst>
          </p:cNvPr>
          <p:cNvSpPr txBox="1"/>
          <p:nvPr/>
        </p:nvSpPr>
        <p:spPr>
          <a:xfrm>
            <a:off x="4772732" y="4131376"/>
            <a:ext cx="943656" cy="520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/>
              <a:t>Glucose</a:t>
            </a:r>
          </a:p>
          <a:p>
            <a:pPr algn="ctr">
              <a:lnSpc>
                <a:spcPct val="110000"/>
              </a:lnSpc>
            </a:pPr>
            <a:r>
              <a:rPr lang="en-US" sz="1600" b="1"/>
              <a:t>(Tinh bột)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BB338C-9A8D-45F8-A8B7-6BC33B2D85B7}"/>
              </a:ext>
            </a:extLst>
          </p:cNvPr>
          <p:cNvGrpSpPr/>
          <p:nvPr/>
        </p:nvGrpSpPr>
        <p:grpSpPr>
          <a:xfrm>
            <a:off x="6050197" y="3744926"/>
            <a:ext cx="5688110" cy="966675"/>
            <a:chOff x="6050197" y="3516326"/>
            <a:chExt cx="5688110" cy="966675"/>
          </a:xfrm>
        </p:grpSpPr>
        <p:pic>
          <p:nvPicPr>
            <p:cNvPr id="23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1745D76C-BFBB-4AF7-8AFB-7381D7EC55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6050197" y="3605777"/>
              <a:ext cx="609600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963F05-027C-4F2F-A8FF-1B7B3DC08E62}"/>
                </a:ext>
              </a:extLst>
            </p:cNvPr>
            <p:cNvSpPr txBox="1"/>
            <p:nvPr/>
          </p:nvSpPr>
          <p:spPr>
            <a:xfrm>
              <a:off x="6777548" y="3516326"/>
              <a:ext cx="4960759" cy="966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Các phân tử glucose tạo thành trong quang hợp liên kết với nhau hình thành nên tinh bột, là chất dự trữ đặc trưng ở thực vật.</a:t>
              </a:r>
              <a:endParaRPr lang="en-US"/>
            </a:p>
          </p:txBody>
        </p:sp>
      </p:grpSp>
      <p:pic>
        <p:nvPicPr>
          <p:cNvPr id="32" name="Graphic 31" descr="Arrow: Counter-clockwise curve with solid fill">
            <a:extLst>
              <a:ext uri="{FF2B5EF4-FFF2-40B4-BE49-F238E27FC236}">
                <a16:creationId xmlns:a16="http://schemas.microsoft.com/office/drawing/2014/main" id="{DA2CAE61-5BDD-4DF1-90CA-F16FE62B3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157453">
            <a:off x="3916746" y="3950525"/>
            <a:ext cx="825240" cy="8252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DB27E8-63A3-4EB0-8CBE-B841E05D7C7A}"/>
              </a:ext>
            </a:extLst>
          </p:cNvPr>
          <p:cNvGrpSpPr/>
          <p:nvPr/>
        </p:nvGrpSpPr>
        <p:grpSpPr>
          <a:xfrm>
            <a:off x="6199103" y="2438865"/>
            <a:ext cx="5799099" cy="682117"/>
            <a:chOff x="6199103" y="2438865"/>
            <a:chExt cx="5799099" cy="6821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BFC18D-7D25-4ED8-8129-55F62C1E703C}"/>
                </a:ext>
              </a:extLst>
            </p:cNvPr>
            <p:cNvSpPr txBox="1"/>
            <p:nvPr/>
          </p:nvSpPr>
          <p:spPr>
            <a:xfrm>
              <a:off x="6199103" y="2657557"/>
              <a:ext cx="2269104" cy="26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+ Carbon dioxide </a:t>
              </a:r>
              <a:endParaRPr lang="en-US" sz="16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E1F5FF-369F-411A-8054-316220C58113}"/>
                </a:ext>
              </a:extLst>
            </p:cNvPr>
            <p:cNvSpPr txBox="1"/>
            <p:nvPr/>
          </p:nvSpPr>
          <p:spPr>
            <a:xfrm>
              <a:off x="9729098" y="2657557"/>
              <a:ext cx="2269104" cy="26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Glucose + Oxygen</a:t>
              </a:r>
              <a:endParaRPr lang="en-US" sz="1600" b="1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E920317-DD9E-4DDF-A156-A425AC8BADD6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2791696"/>
              <a:ext cx="1295400" cy="0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802DDF-DF4F-466A-BF02-6CDE4F83F46A}"/>
                </a:ext>
              </a:extLst>
            </p:cNvPr>
            <p:cNvSpPr txBox="1"/>
            <p:nvPr/>
          </p:nvSpPr>
          <p:spPr>
            <a:xfrm>
              <a:off x="8699501" y="2438865"/>
              <a:ext cx="1016559" cy="26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Ánh sáng</a:t>
              </a:r>
              <a:endParaRPr lang="en-US" sz="16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D38406-5470-417F-B96D-FF9FB813A99D}"/>
                </a:ext>
              </a:extLst>
            </p:cNvPr>
            <p:cNvSpPr txBox="1"/>
            <p:nvPr/>
          </p:nvSpPr>
          <p:spPr>
            <a:xfrm>
              <a:off x="8699501" y="2843127"/>
              <a:ext cx="1016559" cy="277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Diệp lục</a:t>
              </a:r>
              <a:endParaRPr lang="en-US" sz="16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2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1062BB-9ADE-4E4A-8212-9ED855F8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43100" y="200478"/>
            <a:ext cx="12614275" cy="1043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6836C-F6FE-4166-9016-7A0098BE3D39}"/>
              </a:ext>
            </a:extLst>
          </p:cNvPr>
          <p:cNvSpPr txBox="1"/>
          <p:nvPr/>
        </p:nvSpPr>
        <p:spPr>
          <a:xfrm>
            <a:off x="1333500" y="3277688"/>
            <a:ext cx="5422148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D1E036-319D-4D04-8F5B-C94C1EE3E14E}"/>
              </a:ext>
            </a:extLst>
          </p:cNvPr>
          <p:cNvSpPr txBox="1"/>
          <p:nvPr/>
        </p:nvSpPr>
        <p:spPr>
          <a:xfrm rot="16200000">
            <a:off x="-45080" y="6125705"/>
            <a:ext cx="1091563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D1E2639-8016-4832-85E0-CB1245E91C43}"/>
              </a:ext>
            </a:extLst>
          </p:cNvPr>
          <p:cNvSpPr/>
          <p:nvPr/>
        </p:nvSpPr>
        <p:spPr>
          <a:xfrm>
            <a:off x="419100" y="4406900"/>
            <a:ext cx="381000" cy="2730500"/>
          </a:xfrm>
          <a:custGeom>
            <a:avLst/>
            <a:gdLst>
              <a:gd name="connsiteX0" fmla="*/ 381000 w 381000"/>
              <a:gd name="connsiteY0" fmla="*/ 2730500 h 2730500"/>
              <a:gd name="connsiteX1" fmla="*/ 317500 w 381000"/>
              <a:gd name="connsiteY1" fmla="*/ 1206500 h 2730500"/>
              <a:gd name="connsiteX2" fmla="*/ 0 w 381000"/>
              <a:gd name="connsiteY2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730500">
                <a:moveTo>
                  <a:pt x="381000" y="2730500"/>
                </a:moveTo>
                <a:cubicBezTo>
                  <a:pt x="381000" y="2196041"/>
                  <a:pt x="381000" y="1661583"/>
                  <a:pt x="317500" y="1206500"/>
                </a:cubicBezTo>
                <a:cubicBezTo>
                  <a:pt x="254000" y="751417"/>
                  <a:pt x="127000" y="375708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71E6396-F50B-497C-B75B-56A4C8D02AEC}"/>
              </a:ext>
            </a:extLst>
          </p:cNvPr>
          <p:cNvSpPr/>
          <p:nvPr/>
        </p:nvSpPr>
        <p:spPr>
          <a:xfrm>
            <a:off x="723900" y="3913505"/>
            <a:ext cx="1379220" cy="1638300"/>
          </a:xfrm>
          <a:custGeom>
            <a:avLst/>
            <a:gdLst>
              <a:gd name="connsiteX0" fmla="*/ 0 w 1379220"/>
              <a:gd name="connsiteY0" fmla="*/ 1638300 h 1638300"/>
              <a:gd name="connsiteX1" fmla="*/ 784860 w 1379220"/>
              <a:gd name="connsiteY1" fmla="*/ 845820 h 1638300"/>
              <a:gd name="connsiteX2" fmla="*/ 1379220 w 1379220"/>
              <a:gd name="connsiteY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220" h="1638300">
                <a:moveTo>
                  <a:pt x="0" y="1638300"/>
                </a:moveTo>
                <a:cubicBezTo>
                  <a:pt x="277495" y="1378585"/>
                  <a:pt x="554990" y="1118870"/>
                  <a:pt x="784860" y="845820"/>
                </a:cubicBezTo>
                <a:cubicBezTo>
                  <a:pt x="1014730" y="572770"/>
                  <a:pt x="1196975" y="286385"/>
                  <a:pt x="137922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95CD82-9C8B-4A15-906C-0DAC532A52F4}"/>
              </a:ext>
            </a:extLst>
          </p:cNvPr>
          <p:cNvSpPr txBox="1"/>
          <p:nvPr/>
        </p:nvSpPr>
        <p:spPr>
          <a:xfrm>
            <a:off x="4825604" y="6010979"/>
            <a:ext cx="1091563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6E4FC66-E154-4313-8EE7-F9433EEC7611}"/>
              </a:ext>
            </a:extLst>
          </p:cNvPr>
          <p:cNvGrpSpPr/>
          <p:nvPr/>
        </p:nvGrpSpPr>
        <p:grpSpPr>
          <a:xfrm>
            <a:off x="198083" y="-1277181"/>
            <a:ext cx="3179053" cy="4807884"/>
            <a:chOff x="242079" y="-1315281"/>
            <a:chExt cx="3179053" cy="480788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4873602-6D5D-4757-9CF9-0432CBF12F7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946" y="-1315281"/>
              <a:ext cx="2189186" cy="379178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F1C0E4-40B3-47CB-B5A0-D6825D630245}"/>
                </a:ext>
              </a:extLst>
            </p:cNvPr>
            <p:cNvCxnSpPr>
              <a:cxnSpLocks/>
            </p:cNvCxnSpPr>
            <p:nvPr/>
          </p:nvCxnSpPr>
          <p:spPr>
            <a:xfrm>
              <a:off x="901991" y="-1124781"/>
              <a:ext cx="2365162" cy="409658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85FE02-0B64-42CC-AB28-FD9C4ACEF3A5}"/>
                </a:ext>
              </a:extLst>
            </p:cNvPr>
            <p:cNvCxnSpPr>
              <a:cxnSpLocks/>
            </p:cNvCxnSpPr>
            <p:nvPr/>
          </p:nvCxnSpPr>
          <p:spPr>
            <a:xfrm>
              <a:off x="572035" y="-934281"/>
              <a:ext cx="2376160" cy="411563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2E38955-6C70-43DA-A059-64DAEAEAEA4F}"/>
                </a:ext>
              </a:extLst>
            </p:cNvPr>
            <p:cNvCxnSpPr>
              <a:cxnSpLocks/>
            </p:cNvCxnSpPr>
            <p:nvPr/>
          </p:nvCxnSpPr>
          <p:spPr>
            <a:xfrm>
              <a:off x="242079" y="-743781"/>
              <a:ext cx="2398157" cy="415373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3E8151-FAEB-4460-8E9E-F9B24A19690D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-1171967" y="1324421"/>
              <a:ext cx="433636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2D68AE5-CC44-442F-80B1-5D100709C8D9}"/>
              </a:ext>
            </a:extLst>
          </p:cNvPr>
          <p:cNvSpPr/>
          <p:nvPr/>
        </p:nvSpPr>
        <p:spPr>
          <a:xfrm>
            <a:off x="-3485733" y="-5662890"/>
            <a:ext cx="6705600" cy="6705600"/>
          </a:xfrm>
          <a:prstGeom prst="ellipse">
            <a:avLst/>
          </a:prstGeom>
          <a:solidFill>
            <a:srgbClr val="FB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7991D66F-7BB9-4832-9946-0C52B5BAA628}"/>
              </a:ext>
            </a:extLst>
          </p:cNvPr>
          <p:cNvSpPr/>
          <p:nvPr/>
        </p:nvSpPr>
        <p:spPr>
          <a:xfrm>
            <a:off x="4625579" y="3863340"/>
            <a:ext cx="281701" cy="89916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7C42AE-40EE-4230-A112-13F1B9EE8FC2}"/>
              </a:ext>
            </a:extLst>
          </p:cNvPr>
          <p:cNvSpPr txBox="1"/>
          <p:nvPr/>
        </p:nvSpPr>
        <p:spPr>
          <a:xfrm>
            <a:off x="3922038" y="4733846"/>
            <a:ext cx="1688782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bột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E79CF8-22D7-425C-A7A0-132E957CCF20}"/>
              </a:ext>
            </a:extLst>
          </p:cNvPr>
          <p:cNvSpPr txBox="1"/>
          <p:nvPr/>
        </p:nvSpPr>
        <p:spPr>
          <a:xfrm>
            <a:off x="2702064" y="400617"/>
            <a:ext cx="24595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</a:t>
            </a:r>
          </a:p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(quang năng)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447CCC-122B-4D5E-83B3-C98AA22D1CF1}"/>
              </a:ext>
            </a:extLst>
          </p:cNvPr>
          <p:cNvSpPr txBox="1"/>
          <p:nvPr/>
        </p:nvSpPr>
        <p:spPr>
          <a:xfrm>
            <a:off x="4681890" y="4063240"/>
            <a:ext cx="24595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(Hóa năng)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731BFCF-47A4-43F1-BC37-14E584C64672}"/>
              </a:ext>
            </a:extLst>
          </p:cNvPr>
          <p:cNvSpPr/>
          <p:nvPr/>
        </p:nvSpPr>
        <p:spPr>
          <a:xfrm>
            <a:off x="2547896" y="3810000"/>
            <a:ext cx="2376529" cy="2349500"/>
          </a:xfrm>
          <a:custGeom>
            <a:avLst/>
            <a:gdLst>
              <a:gd name="connsiteX0" fmla="*/ 2376529 w 2376529"/>
              <a:gd name="connsiteY0" fmla="*/ 2349500 h 2349500"/>
              <a:gd name="connsiteX1" fmla="*/ 128629 w 2376529"/>
              <a:gd name="connsiteY1" fmla="*/ 1231900 h 2349500"/>
              <a:gd name="connsiteX2" fmla="*/ 471529 w 2376529"/>
              <a:gd name="connsiteY2" fmla="*/ 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6529" h="2349500">
                <a:moveTo>
                  <a:pt x="2376529" y="2349500"/>
                </a:moveTo>
                <a:cubicBezTo>
                  <a:pt x="1411329" y="1986491"/>
                  <a:pt x="446129" y="1623483"/>
                  <a:pt x="128629" y="1231900"/>
                </a:cubicBezTo>
                <a:cubicBezTo>
                  <a:pt x="-188871" y="840317"/>
                  <a:pt x="141329" y="420158"/>
                  <a:pt x="471529" y="0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B059588-44DE-404C-9D5B-F5E4815338B8}"/>
              </a:ext>
            </a:extLst>
          </p:cNvPr>
          <p:cNvSpPr/>
          <p:nvPr/>
        </p:nvSpPr>
        <p:spPr>
          <a:xfrm rot="154059">
            <a:off x="2295425" y="2479498"/>
            <a:ext cx="3524262" cy="819322"/>
          </a:xfrm>
          <a:custGeom>
            <a:avLst/>
            <a:gdLst>
              <a:gd name="connsiteX0" fmla="*/ 0 w 3638550"/>
              <a:gd name="connsiteY0" fmla="*/ 819322 h 819322"/>
              <a:gd name="connsiteX1" fmla="*/ 1762125 w 3638550"/>
              <a:gd name="connsiteY1" fmla="*/ 172 h 819322"/>
              <a:gd name="connsiteX2" fmla="*/ 3638550 w 3638550"/>
              <a:gd name="connsiteY2" fmla="*/ 762172 h 81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550" h="819322">
                <a:moveTo>
                  <a:pt x="0" y="819322"/>
                </a:moveTo>
                <a:cubicBezTo>
                  <a:pt x="577850" y="414509"/>
                  <a:pt x="1155700" y="9697"/>
                  <a:pt x="1762125" y="172"/>
                </a:cubicBezTo>
                <a:cubicBezTo>
                  <a:pt x="2368550" y="-9353"/>
                  <a:pt x="3003550" y="376409"/>
                  <a:pt x="3638550" y="7621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0B19076-7918-43B9-8D08-EF1E8D002EA4}"/>
              </a:ext>
            </a:extLst>
          </p:cNvPr>
          <p:cNvSpPr/>
          <p:nvPr/>
        </p:nvSpPr>
        <p:spPr>
          <a:xfrm rot="21171956">
            <a:off x="6181725" y="2933700"/>
            <a:ext cx="600075" cy="466725"/>
          </a:xfrm>
          <a:custGeom>
            <a:avLst/>
            <a:gdLst>
              <a:gd name="connsiteX0" fmla="*/ 0 w 600075"/>
              <a:gd name="connsiteY0" fmla="*/ 466725 h 466725"/>
              <a:gd name="connsiteX1" fmla="*/ 447675 w 600075"/>
              <a:gd name="connsiteY1" fmla="*/ 381000 h 466725"/>
              <a:gd name="connsiteX2" fmla="*/ 600075 w 600075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466725">
                <a:moveTo>
                  <a:pt x="0" y="466725"/>
                </a:moveTo>
                <a:cubicBezTo>
                  <a:pt x="173831" y="462756"/>
                  <a:pt x="347663" y="458787"/>
                  <a:pt x="447675" y="381000"/>
                </a:cubicBezTo>
                <a:cubicBezTo>
                  <a:pt x="547688" y="303212"/>
                  <a:pt x="573881" y="151606"/>
                  <a:pt x="600075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019CDBA-0817-42F9-AC08-88ECF5C886B3}"/>
              </a:ext>
            </a:extLst>
          </p:cNvPr>
          <p:cNvGrpSpPr/>
          <p:nvPr/>
        </p:nvGrpSpPr>
        <p:grpSpPr>
          <a:xfrm>
            <a:off x="5833057" y="402299"/>
            <a:ext cx="1162970" cy="1142041"/>
            <a:chOff x="5833057" y="123825"/>
            <a:chExt cx="1162970" cy="1142041"/>
          </a:xfrm>
        </p:grpSpPr>
        <p:pic>
          <p:nvPicPr>
            <p:cNvPr id="90" name="Picture 8" descr="Green leaf circle Royalty Free Vector Image - VectorStock">
              <a:extLst>
                <a:ext uri="{FF2B5EF4-FFF2-40B4-BE49-F238E27FC236}">
                  <a16:creationId xmlns:a16="http://schemas.microsoft.com/office/drawing/2014/main" id="{AADC3B34-5FD3-48D7-B625-B269B91710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4"/>
            <a:stretch/>
          </p:blipFill>
          <p:spPr bwMode="auto">
            <a:xfrm>
              <a:off x="5833057" y="123825"/>
              <a:ext cx="1162970" cy="114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02E5066-CA55-49B6-A95E-BAF6C3E05033}"/>
                </a:ext>
              </a:extLst>
            </p:cNvPr>
            <p:cNvSpPr txBox="1"/>
            <p:nvPr/>
          </p:nvSpPr>
          <p:spPr>
            <a:xfrm>
              <a:off x="6243020" y="325513"/>
              <a:ext cx="34304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4800" b="1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9F871D8-87E4-40BD-8571-D9AD14ACE8E2}"/>
              </a:ext>
            </a:extLst>
          </p:cNvPr>
          <p:cNvSpPr txBox="1"/>
          <p:nvPr/>
        </p:nvSpPr>
        <p:spPr>
          <a:xfrm>
            <a:off x="7061782" y="275179"/>
            <a:ext cx="4858702" cy="13962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/>
              <a:t>Mối quan hệ giữa trao đổi chất</a:t>
            </a:r>
          </a:p>
          <a:p>
            <a:pPr>
              <a:lnSpc>
                <a:spcPct val="120000"/>
              </a:lnSpc>
            </a:pPr>
            <a:r>
              <a:rPr lang="en-US" sz="2600" b="1"/>
              <a:t>và chuyển hóa năng lượng </a:t>
            </a:r>
          </a:p>
          <a:p>
            <a:pPr>
              <a:lnSpc>
                <a:spcPct val="120000"/>
              </a:lnSpc>
            </a:pPr>
            <a:r>
              <a:rPr lang="en-US" sz="2600" b="1"/>
              <a:t>trong quang hợp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4BDA1-6BF8-4694-AF4E-B5636A29CF1D}"/>
              </a:ext>
            </a:extLst>
          </p:cNvPr>
          <p:cNvGrpSpPr/>
          <p:nvPr/>
        </p:nvGrpSpPr>
        <p:grpSpPr>
          <a:xfrm>
            <a:off x="6627500" y="1966251"/>
            <a:ext cx="5240172" cy="634276"/>
            <a:chOff x="6627500" y="1966251"/>
            <a:chExt cx="5240172" cy="634276"/>
          </a:xfrm>
        </p:grpSpPr>
        <p:pic>
          <p:nvPicPr>
            <p:cNvPr id="94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E0C90FED-DC3C-4125-842F-10222D3642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6627500" y="2038233"/>
              <a:ext cx="580942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5F9AE25-961C-4EC0-9C50-3FC518E2B3CA}"/>
                </a:ext>
              </a:extLst>
            </p:cNvPr>
            <p:cNvSpPr txBox="1"/>
            <p:nvPr/>
          </p:nvSpPr>
          <p:spPr>
            <a:xfrm>
              <a:off x="7266376" y="1966251"/>
              <a:ext cx="4601296" cy="634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Trong quá trình quang hợp, trao đổi chất và chuyển hóa năng lượng diễn ra đồng thời.</a:t>
              </a:r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085B6C-F6D6-4291-8673-D11F94719848}"/>
              </a:ext>
            </a:extLst>
          </p:cNvPr>
          <p:cNvGrpSpPr/>
          <p:nvPr/>
        </p:nvGrpSpPr>
        <p:grpSpPr>
          <a:xfrm>
            <a:off x="7968522" y="3351850"/>
            <a:ext cx="3954185" cy="1299074"/>
            <a:chOff x="7968522" y="3351850"/>
            <a:chExt cx="3954185" cy="1299074"/>
          </a:xfrm>
        </p:grpSpPr>
        <p:pic>
          <p:nvPicPr>
            <p:cNvPr id="98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6C49185E-9997-44A2-A81A-281D89000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7968522" y="3428909"/>
              <a:ext cx="580942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B6D1639-976F-41C4-9D94-C48FC43B427C}"/>
                </a:ext>
              </a:extLst>
            </p:cNvPr>
            <p:cNvSpPr txBox="1"/>
            <p:nvPr/>
          </p:nvSpPr>
          <p:spPr>
            <a:xfrm>
              <a:off x="8602275" y="3351850"/>
              <a:ext cx="3320432" cy="12990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Nước và carbon dioxide được lấy từ môi trường ngoài để tổng hợp chất hữu cơ (glucose hoặc tinh bột) và giải phóng oxygen.</a:t>
              </a: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A2A7E39-15CB-498C-A201-65809CB62298}"/>
              </a:ext>
            </a:extLst>
          </p:cNvPr>
          <p:cNvGrpSpPr/>
          <p:nvPr/>
        </p:nvGrpSpPr>
        <p:grpSpPr>
          <a:xfrm>
            <a:off x="6720487" y="5402246"/>
            <a:ext cx="5188564" cy="966675"/>
            <a:chOff x="6720487" y="5402246"/>
            <a:chExt cx="5188564" cy="966675"/>
          </a:xfrm>
        </p:grpSpPr>
        <p:pic>
          <p:nvPicPr>
            <p:cNvPr id="100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45FF3AE7-6075-4558-84FC-590D9AFD97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6720487" y="5468916"/>
              <a:ext cx="580942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C885C67-F295-4423-8F04-8D32C3346C68}"/>
                </a:ext>
              </a:extLst>
            </p:cNvPr>
            <p:cNvSpPr txBox="1"/>
            <p:nvPr/>
          </p:nvSpPr>
          <p:spPr>
            <a:xfrm>
              <a:off x="7391400" y="5402246"/>
              <a:ext cx="4517651" cy="966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Cũng trong quá trình này, quang năng chuyển thành hóa năng dự trữ trong các hợp chất hữu cơ.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6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1062BB-9ADE-4E4A-8212-9ED855F8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43100" y="200478"/>
            <a:ext cx="12614275" cy="1043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6836C-F6FE-4166-9016-7A0098BE3D39}"/>
              </a:ext>
            </a:extLst>
          </p:cNvPr>
          <p:cNvSpPr txBox="1"/>
          <p:nvPr/>
        </p:nvSpPr>
        <p:spPr>
          <a:xfrm>
            <a:off x="1333500" y="3277688"/>
            <a:ext cx="5422148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CO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5D1E036-319D-4D04-8F5B-C94C1EE3E14E}"/>
              </a:ext>
            </a:extLst>
          </p:cNvPr>
          <p:cNvSpPr txBox="1"/>
          <p:nvPr/>
        </p:nvSpPr>
        <p:spPr>
          <a:xfrm rot="16200000">
            <a:off x="-45080" y="6125705"/>
            <a:ext cx="1091563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D1E2639-8016-4832-85E0-CB1245E91C43}"/>
              </a:ext>
            </a:extLst>
          </p:cNvPr>
          <p:cNvSpPr/>
          <p:nvPr/>
        </p:nvSpPr>
        <p:spPr>
          <a:xfrm>
            <a:off x="419100" y="4406900"/>
            <a:ext cx="381000" cy="2730500"/>
          </a:xfrm>
          <a:custGeom>
            <a:avLst/>
            <a:gdLst>
              <a:gd name="connsiteX0" fmla="*/ 381000 w 381000"/>
              <a:gd name="connsiteY0" fmla="*/ 2730500 h 2730500"/>
              <a:gd name="connsiteX1" fmla="*/ 317500 w 381000"/>
              <a:gd name="connsiteY1" fmla="*/ 1206500 h 2730500"/>
              <a:gd name="connsiteX2" fmla="*/ 0 w 381000"/>
              <a:gd name="connsiteY2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730500">
                <a:moveTo>
                  <a:pt x="381000" y="2730500"/>
                </a:moveTo>
                <a:cubicBezTo>
                  <a:pt x="381000" y="2196041"/>
                  <a:pt x="381000" y="1661583"/>
                  <a:pt x="317500" y="1206500"/>
                </a:cubicBezTo>
                <a:cubicBezTo>
                  <a:pt x="254000" y="751417"/>
                  <a:pt x="127000" y="375708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71E6396-F50B-497C-B75B-56A4C8D02AEC}"/>
              </a:ext>
            </a:extLst>
          </p:cNvPr>
          <p:cNvSpPr/>
          <p:nvPr/>
        </p:nvSpPr>
        <p:spPr>
          <a:xfrm>
            <a:off x="723900" y="3913505"/>
            <a:ext cx="1379220" cy="1638300"/>
          </a:xfrm>
          <a:custGeom>
            <a:avLst/>
            <a:gdLst>
              <a:gd name="connsiteX0" fmla="*/ 0 w 1379220"/>
              <a:gd name="connsiteY0" fmla="*/ 1638300 h 1638300"/>
              <a:gd name="connsiteX1" fmla="*/ 784860 w 1379220"/>
              <a:gd name="connsiteY1" fmla="*/ 845820 h 1638300"/>
              <a:gd name="connsiteX2" fmla="*/ 1379220 w 1379220"/>
              <a:gd name="connsiteY2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220" h="1638300">
                <a:moveTo>
                  <a:pt x="0" y="1638300"/>
                </a:moveTo>
                <a:cubicBezTo>
                  <a:pt x="277495" y="1378585"/>
                  <a:pt x="554990" y="1118870"/>
                  <a:pt x="784860" y="845820"/>
                </a:cubicBezTo>
                <a:cubicBezTo>
                  <a:pt x="1014730" y="572770"/>
                  <a:pt x="1196975" y="286385"/>
                  <a:pt x="137922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95CD82-9C8B-4A15-906C-0DAC532A52F4}"/>
              </a:ext>
            </a:extLst>
          </p:cNvPr>
          <p:cNvSpPr txBox="1"/>
          <p:nvPr/>
        </p:nvSpPr>
        <p:spPr>
          <a:xfrm>
            <a:off x="4825604" y="6010979"/>
            <a:ext cx="1091563" cy="46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baseline="-25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6E4FC66-E154-4313-8EE7-F9433EEC7611}"/>
              </a:ext>
            </a:extLst>
          </p:cNvPr>
          <p:cNvGrpSpPr/>
          <p:nvPr/>
        </p:nvGrpSpPr>
        <p:grpSpPr>
          <a:xfrm>
            <a:off x="198083" y="-1277181"/>
            <a:ext cx="3179053" cy="4807884"/>
            <a:chOff x="242079" y="-1315281"/>
            <a:chExt cx="3179053" cy="480788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4873602-6D5D-4757-9CF9-0432CBF12F79}"/>
                </a:ext>
              </a:extLst>
            </p:cNvPr>
            <p:cNvCxnSpPr>
              <a:cxnSpLocks/>
            </p:cNvCxnSpPr>
            <p:nvPr/>
          </p:nvCxnSpPr>
          <p:spPr>
            <a:xfrm>
              <a:off x="1231946" y="-1315281"/>
              <a:ext cx="2189186" cy="379178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F1C0E4-40B3-47CB-B5A0-D6825D630245}"/>
                </a:ext>
              </a:extLst>
            </p:cNvPr>
            <p:cNvCxnSpPr>
              <a:cxnSpLocks/>
            </p:cNvCxnSpPr>
            <p:nvPr/>
          </p:nvCxnSpPr>
          <p:spPr>
            <a:xfrm>
              <a:off x="901991" y="-1124781"/>
              <a:ext cx="2365162" cy="409658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85FE02-0B64-42CC-AB28-FD9C4ACEF3A5}"/>
                </a:ext>
              </a:extLst>
            </p:cNvPr>
            <p:cNvCxnSpPr>
              <a:cxnSpLocks/>
            </p:cNvCxnSpPr>
            <p:nvPr/>
          </p:nvCxnSpPr>
          <p:spPr>
            <a:xfrm>
              <a:off x="572035" y="-934281"/>
              <a:ext cx="2376160" cy="411563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2E38955-6C70-43DA-A059-64DAEAEAEA4F}"/>
                </a:ext>
              </a:extLst>
            </p:cNvPr>
            <p:cNvCxnSpPr>
              <a:cxnSpLocks/>
            </p:cNvCxnSpPr>
            <p:nvPr/>
          </p:nvCxnSpPr>
          <p:spPr>
            <a:xfrm>
              <a:off x="242079" y="-743781"/>
              <a:ext cx="2398157" cy="415373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3E8151-FAEB-4460-8E9E-F9B24A19690D}"/>
                </a:ext>
              </a:extLst>
            </p:cNvPr>
            <p:cNvCxnSpPr>
              <a:cxnSpLocks/>
            </p:cNvCxnSpPr>
            <p:nvPr/>
          </p:nvCxnSpPr>
          <p:spPr>
            <a:xfrm rot="3600000">
              <a:off x="-1171967" y="1324421"/>
              <a:ext cx="4336365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2D68AE5-CC44-442F-80B1-5D100709C8D9}"/>
              </a:ext>
            </a:extLst>
          </p:cNvPr>
          <p:cNvSpPr/>
          <p:nvPr/>
        </p:nvSpPr>
        <p:spPr>
          <a:xfrm>
            <a:off x="-3485733" y="-5662890"/>
            <a:ext cx="6705600" cy="6705600"/>
          </a:xfrm>
          <a:prstGeom prst="ellipse">
            <a:avLst/>
          </a:prstGeom>
          <a:solidFill>
            <a:srgbClr val="FB6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7991D66F-7BB9-4832-9946-0C52B5BAA628}"/>
              </a:ext>
            </a:extLst>
          </p:cNvPr>
          <p:cNvSpPr/>
          <p:nvPr/>
        </p:nvSpPr>
        <p:spPr>
          <a:xfrm>
            <a:off x="4625579" y="3863340"/>
            <a:ext cx="281701" cy="89916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7C42AE-40EE-4230-A112-13F1B9EE8FC2}"/>
              </a:ext>
            </a:extLst>
          </p:cNvPr>
          <p:cNvSpPr txBox="1"/>
          <p:nvPr/>
        </p:nvSpPr>
        <p:spPr>
          <a:xfrm>
            <a:off x="3922038" y="4733846"/>
            <a:ext cx="1688782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bột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8E79CF8-22D7-425C-A7A0-132E957CCF20}"/>
              </a:ext>
            </a:extLst>
          </p:cNvPr>
          <p:cNvSpPr txBox="1"/>
          <p:nvPr/>
        </p:nvSpPr>
        <p:spPr>
          <a:xfrm>
            <a:off x="2702064" y="400617"/>
            <a:ext cx="245950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</a:t>
            </a:r>
          </a:p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(quang năng)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C447CCC-122B-4D5E-83B3-C98AA22D1CF1}"/>
              </a:ext>
            </a:extLst>
          </p:cNvPr>
          <p:cNvSpPr txBox="1"/>
          <p:nvPr/>
        </p:nvSpPr>
        <p:spPr>
          <a:xfrm>
            <a:off x="4681890" y="4063240"/>
            <a:ext cx="245950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(Hóa năng)</a:t>
            </a:r>
            <a:endParaRPr lang="en-US" sz="2800" b="1">
              <a:solidFill>
                <a:sysClr val="windowText" lastClr="000000"/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6731BFCF-47A4-43F1-BC37-14E584C64672}"/>
              </a:ext>
            </a:extLst>
          </p:cNvPr>
          <p:cNvSpPr/>
          <p:nvPr/>
        </p:nvSpPr>
        <p:spPr>
          <a:xfrm>
            <a:off x="2547896" y="3810000"/>
            <a:ext cx="2376529" cy="2349500"/>
          </a:xfrm>
          <a:custGeom>
            <a:avLst/>
            <a:gdLst>
              <a:gd name="connsiteX0" fmla="*/ 2376529 w 2376529"/>
              <a:gd name="connsiteY0" fmla="*/ 2349500 h 2349500"/>
              <a:gd name="connsiteX1" fmla="*/ 128629 w 2376529"/>
              <a:gd name="connsiteY1" fmla="*/ 1231900 h 2349500"/>
              <a:gd name="connsiteX2" fmla="*/ 471529 w 2376529"/>
              <a:gd name="connsiteY2" fmla="*/ 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6529" h="2349500">
                <a:moveTo>
                  <a:pt x="2376529" y="2349500"/>
                </a:moveTo>
                <a:cubicBezTo>
                  <a:pt x="1411329" y="1986491"/>
                  <a:pt x="446129" y="1623483"/>
                  <a:pt x="128629" y="1231900"/>
                </a:cubicBezTo>
                <a:cubicBezTo>
                  <a:pt x="-188871" y="840317"/>
                  <a:pt x="141329" y="420158"/>
                  <a:pt x="471529" y="0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B059588-44DE-404C-9D5B-F5E4815338B8}"/>
              </a:ext>
            </a:extLst>
          </p:cNvPr>
          <p:cNvSpPr/>
          <p:nvPr/>
        </p:nvSpPr>
        <p:spPr>
          <a:xfrm rot="154059">
            <a:off x="2295425" y="2479498"/>
            <a:ext cx="3524262" cy="819322"/>
          </a:xfrm>
          <a:custGeom>
            <a:avLst/>
            <a:gdLst>
              <a:gd name="connsiteX0" fmla="*/ 0 w 3638550"/>
              <a:gd name="connsiteY0" fmla="*/ 819322 h 819322"/>
              <a:gd name="connsiteX1" fmla="*/ 1762125 w 3638550"/>
              <a:gd name="connsiteY1" fmla="*/ 172 h 819322"/>
              <a:gd name="connsiteX2" fmla="*/ 3638550 w 3638550"/>
              <a:gd name="connsiteY2" fmla="*/ 762172 h 81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550" h="819322">
                <a:moveTo>
                  <a:pt x="0" y="819322"/>
                </a:moveTo>
                <a:cubicBezTo>
                  <a:pt x="577850" y="414509"/>
                  <a:pt x="1155700" y="9697"/>
                  <a:pt x="1762125" y="172"/>
                </a:cubicBezTo>
                <a:cubicBezTo>
                  <a:pt x="2368550" y="-9353"/>
                  <a:pt x="3003550" y="376409"/>
                  <a:pt x="3638550" y="7621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0B19076-7918-43B9-8D08-EF1E8D002EA4}"/>
              </a:ext>
            </a:extLst>
          </p:cNvPr>
          <p:cNvSpPr/>
          <p:nvPr/>
        </p:nvSpPr>
        <p:spPr>
          <a:xfrm rot="21171956">
            <a:off x="6181725" y="2933700"/>
            <a:ext cx="600075" cy="466725"/>
          </a:xfrm>
          <a:custGeom>
            <a:avLst/>
            <a:gdLst>
              <a:gd name="connsiteX0" fmla="*/ 0 w 600075"/>
              <a:gd name="connsiteY0" fmla="*/ 466725 h 466725"/>
              <a:gd name="connsiteX1" fmla="*/ 447675 w 600075"/>
              <a:gd name="connsiteY1" fmla="*/ 381000 h 466725"/>
              <a:gd name="connsiteX2" fmla="*/ 600075 w 600075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075" h="466725">
                <a:moveTo>
                  <a:pt x="0" y="466725"/>
                </a:moveTo>
                <a:cubicBezTo>
                  <a:pt x="173831" y="462756"/>
                  <a:pt x="347663" y="458787"/>
                  <a:pt x="447675" y="381000"/>
                </a:cubicBezTo>
                <a:cubicBezTo>
                  <a:pt x="547688" y="303212"/>
                  <a:pt x="573881" y="151606"/>
                  <a:pt x="600075" y="0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085B6C-F6D6-4291-8673-D11F94719848}"/>
              </a:ext>
            </a:extLst>
          </p:cNvPr>
          <p:cNvGrpSpPr/>
          <p:nvPr/>
        </p:nvGrpSpPr>
        <p:grpSpPr>
          <a:xfrm>
            <a:off x="7154606" y="5118884"/>
            <a:ext cx="4618294" cy="973215"/>
            <a:chOff x="7154606" y="3351850"/>
            <a:chExt cx="4618294" cy="973215"/>
          </a:xfrm>
        </p:grpSpPr>
        <p:pic>
          <p:nvPicPr>
            <p:cNvPr id="98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6C49185E-9997-44A2-A81A-281D89000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7154606" y="3428909"/>
              <a:ext cx="580942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B6D1639-976F-41C4-9D94-C48FC43B427C}"/>
                </a:ext>
              </a:extLst>
            </p:cNvPr>
            <p:cNvSpPr txBox="1"/>
            <p:nvPr/>
          </p:nvSpPr>
          <p:spPr>
            <a:xfrm>
              <a:off x="7812767" y="3351850"/>
              <a:ext cx="3960133" cy="9732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/>
                <a:t>Quá trình quang hợp chuyển đổi quang năng (ánh sáng mặt trời) thành hóa năng (năng lượng).</a:t>
              </a:r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55CEFEC-618F-4034-965F-64FD7F1387ED}"/>
              </a:ext>
            </a:extLst>
          </p:cNvPr>
          <p:cNvGrpSpPr/>
          <p:nvPr/>
        </p:nvGrpSpPr>
        <p:grpSpPr>
          <a:xfrm>
            <a:off x="5699933" y="505889"/>
            <a:ext cx="6167739" cy="966675"/>
            <a:chOff x="5699933" y="505889"/>
            <a:chExt cx="6167739" cy="96667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03C387E-DBC0-4AF2-BE70-A672B1E67B6E}"/>
                </a:ext>
              </a:extLst>
            </p:cNvPr>
            <p:cNvSpPr txBox="1"/>
            <p:nvPr/>
          </p:nvSpPr>
          <p:spPr>
            <a:xfrm>
              <a:off x="6509404" y="505889"/>
              <a:ext cx="5358268" cy="9666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/>
                <a:t>Quan sát hình bên, những chất nào được trao đổi giữa tế bào lá với môi trường và dạng năng lượng nào được chuyển hóa trong quá trình quang hợp?</a:t>
              </a: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5146139-C716-4CE0-83B3-BB9BCA86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933" y="660581"/>
              <a:ext cx="657290" cy="65729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8A8DAFF-CFEF-486B-89D8-A8E5AB04219C}"/>
              </a:ext>
            </a:extLst>
          </p:cNvPr>
          <p:cNvSpPr txBox="1"/>
          <p:nvPr/>
        </p:nvSpPr>
        <p:spPr>
          <a:xfrm>
            <a:off x="6509404" y="1574472"/>
            <a:ext cx="9375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  <a:endParaRPr lang="en-US" sz="20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2A194FA-D458-4D9D-BFCC-EEAC48705567}"/>
              </a:ext>
            </a:extLst>
          </p:cNvPr>
          <p:cNvGrpSpPr/>
          <p:nvPr/>
        </p:nvGrpSpPr>
        <p:grpSpPr>
          <a:xfrm>
            <a:off x="7156501" y="2043225"/>
            <a:ext cx="4752551" cy="1305614"/>
            <a:chOff x="7156501" y="5402246"/>
            <a:chExt cx="4752551" cy="1305614"/>
          </a:xfrm>
        </p:grpSpPr>
        <p:pic>
          <p:nvPicPr>
            <p:cNvPr id="115" name="Picture 2" descr="Leaf icon image Royalty Free Vector Image - VectorStock">
              <a:extLst>
                <a:ext uri="{FF2B5EF4-FFF2-40B4-BE49-F238E27FC236}">
                  <a16:creationId xmlns:a16="http://schemas.microsoft.com/office/drawing/2014/main" id="{668AEFC0-74B5-48BF-A490-9568D4AAF5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4" b="11667"/>
            <a:stretch/>
          </p:blipFill>
          <p:spPr bwMode="auto">
            <a:xfrm>
              <a:off x="7156501" y="5468916"/>
              <a:ext cx="580942" cy="5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3352E71-CB42-4230-A2BB-42037B0B3575}"/>
                </a:ext>
              </a:extLst>
            </p:cNvPr>
            <p:cNvSpPr txBox="1"/>
            <p:nvPr/>
          </p:nvSpPr>
          <p:spPr>
            <a:xfrm>
              <a:off x="7812766" y="5402246"/>
              <a:ext cx="4096286" cy="1305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/>
                <a:t>Trong quá trình quang hợp, năng lượng ánh sáng mặt trời đã được hấp thụ để tổng hợp cacbonhidrat và giải phóng oxy từ khí cacbonic và nước.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4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0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FE59CE5-262E-4B1E-9EB4-5EF565F5C6C4}" vid="{9AE44F3F-0D44-4F67-9257-CD9E5A7596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860</TotalTime>
  <Words>511</Words>
  <Application>Microsoft Office PowerPoint</Application>
  <PresentationFormat>Widescreen</PresentationFormat>
  <Paragraphs>103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#9Slide02 Noi dung dai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84963</dc:creator>
  <cp:keywords>9Slide</cp:keywords>
  <dc:description>9Slide.vn</dc:description>
  <cp:lastModifiedBy>Nguyen Hong</cp:lastModifiedBy>
  <cp:revision>66</cp:revision>
  <dcterms:created xsi:type="dcterms:W3CDTF">2022-04-25T03:52:09Z</dcterms:created>
  <dcterms:modified xsi:type="dcterms:W3CDTF">2025-02-12T16:10:55Z</dcterms:modified>
  <cp:category>9Slide.vn</cp:category>
  <cp:contentStatus>9Slide</cp:contentStatus>
</cp:coreProperties>
</file>