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7" r:id="rId3"/>
    <p:sldId id="295" r:id="rId4"/>
    <p:sldId id="271" r:id="rId5"/>
    <p:sldId id="296" r:id="rId6"/>
    <p:sldId id="256" r:id="rId7"/>
    <p:sldId id="298" r:id="rId8"/>
    <p:sldId id="257" r:id="rId9"/>
    <p:sldId id="272" r:id="rId10"/>
    <p:sldId id="276" r:id="rId11"/>
    <p:sldId id="277" r:id="rId12"/>
    <p:sldId id="300" r:id="rId13"/>
    <p:sldId id="278" r:id="rId14"/>
    <p:sldId id="258" r:id="rId15"/>
    <p:sldId id="264" r:id="rId16"/>
    <p:sldId id="279" r:id="rId17"/>
    <p:sldId id="280" r:id="rId18"/>
    <p:sldId id="281" r:id="rId19"/>
    <p:sldId id="282" r:id="rId20"/>
    <p:sldId id="283" r:id="rId21"/>
    <p:sldId id="285" r:id="rId22"/>
    <p:sldId id="294" r:id="rId23"/>
    <p:sldId id="292" r:id="rId24"/>
    <p:sldId id="288" r:id="rId25"/>
    <p:sldId id="262" r:id="rId26"/>
    <p:sldId id="291" r:id="rId27"/>
    <p:sldId id="266" r:id="rId28"/>
    <p:sldId id="267" r:id="rId29"/>
    <p:sldId id="263" r:id="rId30"/>
    <p:sldId id="268"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70" d="100"/>
          <a:sy n="70" d="100"/>
        </p:scale>
        <p:origin x="509"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5" name="Footer Placeholder 4">
            <a:extLst>
              <a:ext uri="{FF2B5EF4-FFF2-40B4-BE49-F238E27FC236}">
                <a16:creationId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5" name="Footer Placeholder 4">
            <a:extLst>
              <a:ext uri="{FF2B5EF4-FFF2-40B4-BE49-F238E27FC236}">
                <a16:creationId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5" name="Footer Placeholder 4">
            <a:extLst>
              <a:ext uri="{FF2B5EF4-FFF2-40B4-BE49-F238E27FC236}">
                <a16:creationId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98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969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424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5315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4001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267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75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54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5" name="Footer Placeholder 4">
            <a:extLst>
              <a:ext uri="{FF2B5EF4-FFF2-40B4-BE49-F238E27FC236}">
                <a16:creationId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074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9488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58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5" name="Footer Placeholder 4">
            <a:extLst>
              <a:ext uri="{FF2B5EF4-FFF2-40B4-BE49-F238E27FC236}">
                <a16:creationId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6" name="Footer Placeholder 5">
            <a:extLst>
              <a:ext uri="{FF2B5EF4-FFF2-40B4-BE49-F238E27FC236}">
                <a16:creationId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8" name="Footer Placeholder 7">
            <a:extLst>
              <a:ext uri="{FF2B5EF4-FFF2-40B4-BE49-F238E27FC236}">
                <a16:creationId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4" name="Footer Placeholder 3">
            <a:extLst>
              <a:ext uri="{FF2B5EF4-FFF2-40B4-BE49-F238E27FC236}">
                <a16:creationId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3" name="Footer Placeholder 2">
            <a:extLst>
              <a:ext uri="{FF2B5EF4-FFF2-40B4-BE49-F238E27FC236}">
                <a16:creationId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6" name="Footer Placeholder 5">
            <a:extLst>
              <a:ext uri="{FF2B5EF4-FFF2-40B4-BE49-F238E27FC236}">
                <a16:creationId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1/23/2024</a:t>
            </a:fld>
            <a:endParaRPr lang="en-US"/>
          </a:p>
        </p:txBody>
      </p:sp>
      <p:sp>
        <p:nvSpPr>
          <p:cNvPr id="6" name="Footer Placeholder 5">
            <a:extLst>
              <a:ext uri="{FF2B5EF4-FFF2-40B4-BE49-F238E27FC236}">
                <a16:creationId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335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sv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2909844" y="-2433558"/>
            <a:ext cx="6494847" cy="11743750"/>
          </a:xfrm>
          <a:custGeom>
            <a:avLst/>
            <a:gdLst/>
            <a:ahLst/>
            <a:cxnLst/>
            <a:rect l="l" t="t" r="r" b="b"/>
            <a:pathLst>
              <a:path w="9742271" h="17615625">
                <a:moveTo>
                  <a:pt x="0" y="0"/>
                </a:moveTo>
                <a:lnTo>
                  <a:pt x="9742272" y="0"/>
                </a:lnTo>
                <a:lnTo>
                  <a:pt x="9742272" y="17615624"/>
                </a:lnTo>
                <a:lnTo>
                  <a:pt x="0" y="17615624"/>
                </a:lnTo>
                <a:lnTo>
                  <a:pt x="0" y="0"/>
                </a:lnTo>
                <a:close/>
              </a:path>
            </a:pathLst>
          </a:custGeom>
          <a:blipFill>
            <a:blip r:embed="rId3"/>
            <a:stretch>
              <a:fillRect b="-1013"/>
            </a:stretch>
          </a:blipFill>
        </p:spPr>
        <p:txBody>
          <a:bodyPr/>
          <a:lstStyle/>
          <a:p>
            <a:pPr defTabSz="609630"/>
            <a:endParaRPr lang="en-US" sz="1200">
              <a:solidFill>
                <a:prstClr val="black"/>
              </a:solidFill>
              <a:latin typeface="Calibri"/>
            </a:endParaRPr>
          </a:p>
        </p:txBody>
      </p:sp>
      <p:sp>
        <p:nvSpPr>
          <p:cNvPr id="4" name="Freeform 4"/>
          <p:cNvSpPr/>
          <p:nvPr/>
        </p:nvSpPr>
        <p:spPr>
          <a:xfrm rot="-7941978">
            <a:off x="-988096" y="4880490"/>
            <a:ext cx="3105039" cy="3009065"/>
          </a:xfrm>
          <a:custGeom>
            <a:avLst/>
            <a:gdLst/>
            <a:ahLst/>
            <a:cxnLst/>
            <a:rect l="l" t="t" r="r" b="b"/>
            <a:pathLst>
              <a:path w="4657559" h="4513598">
                <a:moveTo>
                  <a:pt x="0" y="0"/>
                </a:moveTo>
                <a:lnTo>
                  <a:pt x="4657559" y="0"/>
                </a:lnTo>
                <a:lnTo>
                  <a:pt x="4657559" y="4513598"/>
                </a:lnTo>
                <a:lnTo>
                  <a:pt x="0" y="4513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683956">
            <a:off x="9789175" y="-977841"/>
            <a:ext cx="3105039" cy="3009065"/>
          </a:xfrm>
          <a:custGeom>
            <a:avLst/>
            <a:gdLst/>
            <a:ahLst/>
            <a:cxnLst/>
            <a:rect l="l" t="t" r="r" b="b"/>
            <a:pathLst>
              <a:path w="4657559" h="4513598">
                <a:moveTo>
                  <a:pt x="0" y="0"/>
                </a:moveTo>
                <a:lnTo>
                  <a:pt x="4657559" y="0"/>
                </a:lnTo>
                <a:lnTo>
                  <a:pt x="4657559" y="4513598"/>
                </a:lnTo>
                <a:lnTo>
                  <a:pt x="0" y="4513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03953">
            <a:off x="-27193" y="363567"/>
            <a:ext cx="1425985" cy="3520951"/>
          </a:xfrm>
          <a:custGeom>
            <a:avLst/>
            <a:gdLst/>
            <a:ahLst/>
            <a:cxnLst/>
            <a:rect l="l" t="t" r="r" b="b"/>
            <a:pathLst>
              <a:path w="2138978" h="5281426">
                <a:moveTo>
                  <a:pt x="0" y="0"/>
                </a:moveTo>
                <a:lnTo>
                  <a:pt x="2138978" y="0"/>
                </a:lnTo>
                <a:lnTo>
                  <a:pt x="2138978" y="5281426"/>
                </a:lnTo>
                <a:lnTo>
                  <a:pt x="0" y="528142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660925">
            <a:off x="11447695" y="3515261"/>
            <a:ext cx="1159345" cy="3198195"/>
          </a:xfrm>
          <a:custGeom>
            <a:avLst/>
            <a:gdLst/>
            <a:ahLst/>
            <a:cxnLst/>
            <a:rect l="l" t="t" r="r" b="b"/>
            <a:pathLst>
              <a:path w="1739018" h="4797292">
                <a:moveTo>
                  <a:pt x="0" y="0"/>
                </a:moveTo>
                <a:lnTo>
                  <a:pt x="1739018" y="0"/>
                </a:lnTo>
                <a:lnTo>
                  <a:pt x="1739018" y="4797292"/>
                </a:lnTo>
                <a:lnTo>
                  <a:pt x="0" y="479729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253330">
            <a:off x="-249694" y="2704732"/>
            <a:ext cx="1091947" cy="325309"/>
          </a:xfrm>
          <a:custGeom>
            <a:avLst/>
            <a:gdLst/>
            <a:ahLst/>
            <a:cxnLst/>
            <a:rect l="l" t="t" r="r" b="b"/>
            <a:pathLst>
              <a:path w="1637920" h="487964">
                <a:moveTo>
                  <a:pt x="0" y="0"/>
                </a:moveTo>
                <a:lnTo>
                  <a:pt x="1637920" y="0"/>
                </a:lnTo>
                <a:lnTo>
                  <a:pt x="1637920" y="487964"/>
                </a:lnTo>
                <a:lnTo>
                  <a:pt x="0" y="487964"/>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9" name="Picture 9"/>
          <p:cNvPicPr>
            <a:picLocks noChangeAspect="1"/>
          </p:cNvPicPr>
          <p:nvPr/>
        </p:nvPicPr>
        <p:blipFill>
          <a:blip r:embed="rId9"/>
          <a:srcRect/>
          <a:stretch>
            <a:fillRect/>
          </a:stretch>
        </p:blipFill>
        <p:spPr>
          <a:xfrm rot="1669195">
            <a:off x="894117" y="3549822"/>
            <a:ext cx="3295463" cy="3304431"/>
          </a:xfrm>
          <a:prstGeom prst="rect">
            <a:avLst/>
          </a:prstGeom>
        </p:spPr>
      </p:pic>
      <p:pic>
        <p:nvPicPr>
          <p:cNvPr id="10" name="Picture 10"/>
          <p:cNvPicPr>
            <a:picLocks noChangeAspect="1"/>
          </p:cNvPicPr>
          <p:nvPr/>
        </p:nvPicPr>
        <p:blipFill>
          <a:blip r:embed="rId9"/>
          <a:srcRect/>
          <a:stretch>
            <a:fillRect/>
          </a:stretch>
        </p:blipFill>
        <p:spPr>
          <a:xfrm rot="8889839">
            <a:off x="8497018" y="-773856"/>
            <a:ext cx="3295463" cy="3304431"/>
          </a:xfrm>
          <a:prstGeom prst="rect">
            <a:avLst/>
          </a:prstGeom>
        </p:spPr>
      </p:pic>
      <p:sp>
        <p:nvSpPr>
          <p:cNvPr id="13" name="TextBox 12">
            <a:extLst>
              <a:ext uri="{FF2B5EF4-FFF2-40B4-BE49-F238E27FC236}">
                <a16:creationId xmlns:a16="http://schemas.microsoft.com/office/drawing/2014/main" id="{BE93DA48-D3CC-408B-A458-E8270196CCDC}"/>
              </a:ext>
            </a:extLst>
          </p:cNvPr>
          <p:cNvSpPr txBox="1"/>
          <p:nvPr/>
        </p:nvSpPr>
        <p:spPr>
          <a:xfrm>
            <a:off x="3035728" y="1991096"/>
            <a:ext cx="6858000" cy="2554545"/>
          </a:xfrm>
          <a:prstGeom prst="rect">
            <a:avLst/>
          </a:prstGeom>
          <a:noFill/>
        </p:spPr>
        <p:txBody>
          <a:bodyPr wrap="square" rtlCol="0">
            <a:spAutoFit/>
          </a:bodyPr>
          <a:lstStyle/>
          <a:p>
            <a:pPr algn="ctr"/>
            <a:r>
              <a:rPr lang="en-US" sz="8000" b="1">
                <a:solidFill>
                  <a:srgbClr val="FF0000"/>
                </a:solidFill>
                <a:latin typeface="Algerian" panose="04020705040A02060702" pitchFamily="82" charset="0"/>
              </a:rPr>
              <a:t>CHÀO MỪNG CÁC CON</a:t>
            </a:r>
          </a:p>
        </p:txBody>
      </p:sp>
    </p:spTree>
    <p:extLst>
      <p:ext uri="{BB962C8B-B14F-4D97-AF65-F5344CB8AC3E}">
        <p14:creationId xmlns:p14="http://schemas.microsoft.com/office/powerpoint/2010/main" val="223176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en-US" sz="2400" b="1"/>
              <a:t>Từ hóa năng thành cơ năng, nhiệt năng,...</a:t>
            </a:r>
          </a:p>
        </p:txBody>
      </p:sp>
      <p:pic>
        <p:nvPicPr>
          <p:cNvPr id="7170" name="Picture 2">
            <a:extLst>
              <a:ext uri="{FF2B5EF4-FFF2-40B4-BE49-F238E27FC236}">
                <a16:creationId xmlns:a16="http://schemas.microsoft.com/office/drawing/2014/main" id="{79F54352-BFD4-4E66-A111-3E16B0A38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E6493A-FC77-4C2E-ADF0-49AAC85F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2">
            <a:extLst>
              <a:ext uri="{FF2B5EF4-FFF2-40B4-BE49-F238E27FC236}">
                <a16:creationId xmlns:a16="http://schemas.microsoft.com/office/drawing/2014/main" id="{48731475-92FB-CCBD-CDC8-29F31A6AB76E}"/>
              </a:ext>
            </a:extLst>
          </p:cNvPr>
          <p:cNvSpPr/>
          <p:nvPr/>
        </p:nvSpPr>
        <p:spPr>
          <a:xfrm>
            <a:off x="4974768" y="2195466"/>
            <a:ext cx="1959431" cy="2658473"/>
          </a:xfrm>
          <a:custGeom>
            <a:avLst/>
            <a:gdLst/>
            <a:ahLst/>
            <a:cxnLst/>
            <a:rect l="l" t="t" r="r" b="b"/>
            <a:pathLst>
              <a:path w="2347141" h="4210118">
                <a:moveTo>
                  <a:pt x="0" y="0"/>
                </a:moveTo>
                <a:lnTo>
                  <a:pt x="2347141" y="0"/>
                </a:lnTo>
                <a:lnTo>
                  <a:pt x="2347141" y="4210118"/>
                </a:lnTo>
                <a:lnTo>
                  <a:pt x="0" y="42101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2" name="Oval 11">
            <a:extLst>
              <a:ext uri="{FF2B5EF4-FFF2-40B4-BE49-F238E27FC236}">
                <a16:creationId xmlns:a16="http://schemas.microsoft.com/office/drawing/2014/main" id="{DA0B0388-C9CF-C39A-099E-EECE2D0054CF}"/>
              </a:ext>
            </a:extLst>
          </p:cNvPr>
          <p:cNvSpPr/>
          <p:nvPr/>
        </p:nvSpPr>
        <p:spPr>
          <a:xfrm>
            <a:off x="544793" y="361986"/>
            <a:ext cx="2560355" cy="164207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576263" algn="l"/>
              </a:tabLst>
            </a:pPr>
            <a:r>
              <a:rPr lang="en-US" sz="2400" b="1">
                <a:solidFill>
                  <a:schemeClr val="tx2">
                    <a:lumMod val="75000"/>
                  </a:schemeClr>
                </a:solidFill>
              </a:rPr>
              <a:t>Lấy vào O</a:t>
            </a:r>
            <a:r>
              <a:rPr lang="en-US" sz="2400" b="1" baseline="-25000">
                <a:solidFill>
                  <a:schemeClr val="tx2">
                    <a:lumMod val="75000"/>
                  </a:schemeClr>
                </a:solidFill>
              </a:rPr>
              <a:t>2</a:t>
            </a:r>
            <a:endParaRPr lang="en-US" sz="2400" b="1">
              <a:solidFill>
                <a:schemeClr val="tx2">
                  <a:lumMod val="75000"/>
                </a:schemeClr>
              </a:solidFill>
            </a:endParaRPr>
          </a:p>
        </p:txBody>
      </p:sp>
      <p:sp>
        <p:nvSpPr>
          <p:cNvPr id="13" name="Oval 12">
            <a:extLst>
              <a:ext uri="{FF2B5EF4-FFF2-40B4-BE49-F238E27FC236}">
                <a16:creationId xmlns:a16="http://schemas.microsoft.com/office/drawing/2014/main" id="{2DA961B5-728A-223B-E91D-A21409D7F414}"/>
              </a:ext>
            </a:extLst>
          </p:cNvPr>
          <p:cNvSpPr/>
          <p:nvPr/>
        </p:nvSpPr>
        <p:spPr>
          <a:xfrm>
            <a:off x="4248150" y="423569"/>
            <a:ext cx="3695699" cy="15804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lumMod val="75000"/>
                  </a:schemeClr>
                </a:solidFill>
              </a:rPr>
              <a:t>Tạo năng lượng cung cấp cho hoạt đông chạy</a:t>
            </a:r>
          </a:p>
        </p:txBody>
      </p:sp>
      <p:sp>
        <p:nvSpPr>
          <p:cNvPr id="16" name="Oval 15">
            <a:extLst>
              <a:ext uri="{FF2B5EF4-FFF2-40B4-BE49-F238E27FC236}">
                <a16:creationId xmlns:a16="http://schemas.microsoft.com/office/drawing/2014/main" id="{48D6EF1B-C752-D0BB-737A-D010216BC709}"/>
              </a:ext>
            </a:extLst>
          </p:cNvPr>
          <p:cNvSpPr/>
          <p:nvPr/>
        </p:nvSpPr>
        <p:spPr>
          <a:xfrm>
            <a:off x="9086849" y="228600"/>
            <a:ext cx="2819400" cy="1775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lumMod val="75000"/>
                  </a:schemeClr>
                </a:solidFill>
              </a:rPr>
              <a:t>Thải ra CO</a:t>
            </a:r>
            <a:r>
              <a:rPr lang="en-US" sz="2400" b="1" baseline="-25000">
                <a:solidFill>
                  <a:schemeClr val="tx2">
                    <a:lumMod val="75000"/>
                  </a:schemeClr>
                </a:solidFill>
              </a:rPr>
              <a:t>2</a:t>
            </a:r>
            <a:r>
              <a:rPr lang="en-US" sz="2400" b="1">
                <a:solidFill>
                  <a:schemeClr val="tx2">
                    <a:lumMod val="75000"/>
                  </a:schemeClr>
                </a:solidFill>
              </a:rPr>
              <a:t> và mồ hôi</a:t>
            </a:r>
          </a:p>
        </p:txBody>
      </p:sp>
      <p:sp>
        <p:nvSpPr>
          <p:cNvPr id="18" name="Arrow: Right 17">
            <a:extLst>
              <a:ext uri="{FF2B5EF4-FFF2-40B4-BE49-F238E27FC236}">
                <a16:creationId xmlns:a16="http://schemas.microsoft.com/office/drawing/2014/main" id="{615B1A88-1E03-2D7A-D18A-42E5A408390A}"/>
              </a:ext>
            </a:extLst>
          </p:cNvPr>
          <p:cNvSpPr/>
          <p:nvPr/>
        </p:nvSpPr>
        <p:spPr>
          <a:xfrm>
            <a:off x="3178626" y="1152799"/>
            <a:ext cx="952501" cy="137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3A1C271B-1572-9C04-27AC-BC270DE0C0DB}"/>
              </a:ext>
            </a:extLst>
          </p:cNvPr>
          <p:cNvSpPr/>
          <p:nvPr/>
        </p:nvSpPr>
        <p:spPr>
          <a:xfrm>
            <a:off x="8028212" y="1091586"/>
            <a:ext cx="952501" cy="137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extLst>
              <a:ext uri="{FF2B5EF4-FFF2-40B4-BE49-F238E27FC236}">
                <a16:creationId xmlns:a16="http://schemas.microsoft.com/office/drawing/2014/main" id="{4DED8DAE-16C7-0ED4-6A10-63E2316D4DE8}"/>
              </a:ext>
            </a:extLst>
          </p:cNvPr>
          <p:cNvSpPr/>
          <p:nvPr/>
        </p:nvSpPr>
        <p:spPr>
          <a:xfrm>
            <a:off x="1360712" y="4714647"/>
            <a:ext cx="3352800" cy="1235619"/>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576263" algn="l"/>
              </a:tabLst>
            </a:pPr>
            <a:r>
              <a:rPr lang="en-US" sz="2400" b="1">
                <a:solidFill>
                  <a:schemeClr val="tx2">
                    <a:lumMod val="75000"/>
                  </a:schemeClr>
                </a:solidFill>
              </a:rPr>
              <a:t>Năng lượng hóa học</a:t>
            </a:r>
          </a:p>
          <a:p>
            <a:pPr algn="ctr">
              <a:tabLst>
                <a:tab pos="576263" algn="l"/>
              </a:tabLst>
            </a:pPr>
            <a:r>
              <a:rPr lang="en-US" sz="2400" b="1">
                <a:solidFill>
                  <a:schemeClr val="tx2">
                    <a:lumMod val="75000"/>
                  </a:schemeClr>
                </a:solidFill>
              </a:rPr>
              <a:t> trong thức ăn, </a:t>
            </a:r>
          </a:p>
          <a:p>
            <a:pPr algn="ctr">
              <a:tabLst>
                <a:tab pos="576263" algn="l"/>
              </a:tabLst>
            </a:pPr>
            <a:r>
              <a:rPr lang="en-US" sz="2400" b="1">
                <a:solidFill>
                  <a:schemeClr val="tx2">
                    <a:lumMod val="75000"/>
                  </a:schemeClr>
                </a:solidFill>
              </a:rPr>
              <a:t>nước uống, oxygen</a:t>
            </a:r>
          </a:p>
        </p:txBody>
      </p:sp>
      <p:sp>
        <p:nvSpPr>
          <p:cNvPr id="11" name="Flowchart: Alternate Process 10">
            <a:extLst>
              <a:ext uri="{FF2B5EF4-FFF2-40B4-BE49-F238E27FC236}">
                <a16:creationId xmlns:a16="http://schemas.microsoft.com/office/drawing/2014/main" id="{B9EA815C-126F-D491-B88E-6D823B7E2486}"/>
              </a:ext>
            </a:extLst>
          </p:cNvPr>
          <p:cNvSpPr/>
          <p:nvPr/>
        </p:nvSpPr>
        <p:spPr>
          <a:xfrm>
            <a:off x="7304313" y="4897201"/>
            <a:ext cx="3352800" cy="1009770"/>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576263" algn="l"/>
              </a:tabLst>
            </a:pPr>
            <a:r>
              <a:rPr lang="en-US" sz="2400" b="1">
                <a:solidFill>
                  <a:schemeClr val="tx2">
                    <a:lumMod val="75000"/>
                  </a:schemeClr>
                </a:solidFill>
              </a:rPr>
              <a:t>Cơ bắp vận động</a:t>
            </a:r>
          </a:p>
        </p:txBody>
      </p:sp>
      <p:sp>
        <p:nvSpPr>
          <p:cNvPr id="14" name="Arrow: Right 13">
            <a:extLst>
              <a:ext uri="{FF2B5EF4-FFF2-40B4-BE49-F238E27FC236}">
                <a16:creationId xmlns:a16="http://schemas.microsoft.com/office/drawing/2014/main" id="{F7123A15-835E-3270-25A2-2DB382EDBBD3}"/>
              </a:ext>
            </a:extLst>
          </p:cNvPr>
          <p:cNvSpPr/>
          <p:nvPr/>
        </p:nvSpPr>
        <p:spPr>
          <a:xfrm>
            <a:off x="5551713" y="5401037"/>
            <a:ext cx="952501" cy="137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AEDD2E2-666F-3B53-2A39-49FD496EC50C}"/>
              </a:ext>
            </a:extLst>
          </p:cNvPr>
          <p:cNvSpPr txBox="1"/>
          <p:nvPr/>
        </p:nvSpPr>
        <p:spPr>
          <a:xfrm>
            <a:off x="1857626" y="5993955"/>
            <a:ext cx="2881994" cy="646331"/>
          </a:xfrm>
          <a:prstGeom prst="rect">
            <a:avLst/>
          </a:prstGeom>
          <a:noFill/>
        </p:spPr>
        <p:txBody>
          <a:bodyPr wrap="square" rtlCol="0">
            <a:spAutoFit/>
          </a:bodyPr>
          <a:lstStyle/>
          <a:p>
            <a:r>
              <a:rPr lang="en-US" sz="3600" b="1">
                <a:solidFill>
                  <a:schemeClr val="tx2">
                    <a:lumMod val="75000"/>
                  </a:schemeClr>
                </a:solidFill>
                <a:latin typeface="+mj-lt"/>
              </a:rPr>
              <a:t>Hóa năng</a:t>
            </a:r>
          </a:p>
        </p:txBody>
      </p:sp>
      <p:sp>
        <p:nvSpPr>
          <p:cNvPr id="20" name="TextBox 19">
            <a:extLst>
              <a:ext uri="{FF2B5EF4-FFF2-40B4-BE49-F238E27FC236}">
                <a16:creationId xmlns:a16="http://schemas.microsoft.com/office/drawing/2014/main" id="{5C067EF2-3A7D-5942-0019-B9B592E28E14}"/>
              </a:ext>
            </a:extLst>
          </p:cNvPr>
          <p:cNvSpPr txBox="1"/>
          <p:nvPr/>
        </p:nvSpPr>
        <p:spPr>
          <a:xfrm>
            <a:off x="7796890" y="5979816"/>
            <a:ext cx="2326823" cy="646331"/>
          </a:xfrm>
          <a:prstGeom prst="rect">
            <a:avLst/>
          </a:prstGeom>
          <a:noFill/>
        </p:spPr>
        <p:txBody>
          <a:bodyPr wrap="square" rtlCol="0">
            <a:spAutoFit/>
          </a:bodyPr>
          <a:lstStyle/>
          <a:p>
            <a:pPr algn="ctr"/>
            <a:r>
              <a:rPr lang="en-US" sz="3600" b="1">
                <a:solidFill>
                  <a:schemeClr val="tx2">
                    <a:lumMod val="75000"/>
                  </a:schemeClr>
                </a:solidFill>
                <a:latin typeface="+mj-lt"/>
              </a:rPr>
              <a:t>Cơ năng</a:t>
            </a:r>
          </a:p>
        </p:txBody>
      </p:sp>
      <p:sp>
        <p:nvSpPr>
          <p:cNvPr id="22" name="Arrow: Right 21">
            <a:extLst>
              <a:ext uri="{FF2B5EF4-FFF2-40B4-BE49-F238E27FC236}">
                <a16:creationId xmlns:a16="http://schemas.microsoft.com/office/drawing/2014/main" id="{73BE5E4F-C957-450E-38F7-2DECFD55CF4E}"/>
              </a:ext>
            </a:extLst>
          </p:cNvPr>
          <p:cNvSpPr/>
          <p:nvPr/>
        </p:nvSpPr>
        <p:spPr>
          <a:xfrm>
            <a:off x="4974769" y="6274095"/>
            <a:ext cx="2822121" cy="137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002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249"/>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P spid="18" grpId="0" animBg="1"/>
      <p:bldP spid="21" grpId="0" animBg="1"/>
      <p:bldP spid="9" grpId="0" animBg="1"/>
      <p:bldP spid="11" grpId="0" animBg="1"/>
      <p:bldP spid="14" grpId="0" animBg="1"/>
      <p:bldP spid="17" grpId="0"/>
      <p:bldP spid="20"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EC013F7-648C-47BA-BBA2-01BB236F208D}"/>
              </a:ext>
            </a:extLst>
          </p:cNvPr>
          <p:cNvSpPr txBox="1"/>
          <p:nvPr/>
        </p:nvSpPr>
        <p:spPr>
          <a:xfrm>
            <a:off x="1447800" y="2438400"/>
            <a:ext cx="10210800" cy="1268489"/>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3600" b="1">
                <a:solidFill>
                  <a:schemeClr val="accent6">
                    <a:lumMod val="50000"/>
                  </a:schemeClr>
                </a:solidFill>
              </a:rPr>
              <a:t>Trao đổi chất </a:t>
            </a:r>
            <a:r>
              <a:rPr lang="en-US" sz="3600"/>
              <a:t>và </a:t>
            </a:r>
            <a:r>
              <a:rPr lang="en-US" sz="3600" b="1">
                <a:solidFill>
                  <a:schemeClr val="accent6">
                    <a:lumMod val="50000"/>
                  </a:schemeClr>
                </a:solidFill>
              </a:rPr>
              <a:t>chuyển hóa năng lượng </a:t>
            </a:r>
            <a:r>
              <a:rPr lang="en-US" sz="3600"/>
              <a:t>luôn </a:t>
            </a:r>
            <a:r>
              <a:rPr lang="en-US" sz="3600" b="1"/>
              <a:t>gắn liền với nhau</a:t>
            </a:r>
            <a:r>
              <a:rPr lang="en-US" sz="3600"/>
              <a:t>.</a:t>
            </a:r>
          </a:p>
        </p:txBody>
      </p:sp>
      <p:pic>
        <p:nvPicPr>
          <p:cNvPr id="9" name="Picture 2">
            <a:extLst>
              <a:ext uri="{FF2B5EF4-FFF2-40B4-BE49-F238E27FC236}">
                <a16:creationId xmlns:a16="http://schemas.microsoft.com/office/drawing/2014/main" id="{36E47612-47B4-44BD-AD69-16C502F7E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457200" y="2492829"/>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343391" y="3436449"/>
            <a:ext cx="8673721" cy="1550361"/>
          </a:xfrm>
          <a:prstGeom prst="rect">
            <a:avLst/>
          </a:prstGeom>
          <a:noFill/>
        </p:spPr>
        <p:txBody>
          <a:bodyPr wrap="none" lIns="0" tIns="0" rIns="0" bIns="0" rtlCol="0">
            <a:spAutoFit/>
          </a:bodyPr>
          <a:lstStyle/>
          <a:p>
            <a:pPr>
              <a:lnSpc>
                <a:spcPct val="120000"/>
              </a:lnSpc>
            </a:pPr>
            <a:r>
              <a:rPr lang="en-US" sz="4400" b="1" spc="-50">
                <a:solidFill>
                  <a:srgbClr val="002060"/>
                </a:solidFill>
              </a:rPr>
              <a:t>VAI TRÒ CỦA TRAO ĐỔI CHẤT</a:t>
            </a:r>
          </a:p>
          <a:p>
            <a:pPr>
              <a:lnSpc>
                <a:spcPct val="120000"/>
              </a:lnSpc>
            </a:pPr>
            <a:r>
              <a:rPr lang="en-US" sz="4400" b="1" spc="-50">
                <a:solidFill>
                  <a:srgbClr val="002060"/>
                </a:solidFill>
              </a:rPr>
              <a:t>VÀ 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343391"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942566" cy="1106713"/>
            </a:xfrm>
            <a:prstGeom prst="rect">
              <a:avLst/>
            </a:prstGeom>
            <a:noFill/>
          </p:spPr>
          <p:txBody>
            <a:bodyPr wrap="none" lIns="0" tIns="0" rIns="0" bIns="0" rtlCol="0">
              <a:spAutoFit/>
            </a:bodyPr>
            <a:lstStyle/>
            <a:p>
              <a:pPr>
                <a:lnSpc>
                  <a:spcPct val="120000"/>
                </a:lnSpc>
              </a:pPr>
              <a:r>
                <a:rPr lang="en-US" sz="6600" b="1">
                  <a:solidFill>
                    <a:schemeClr val="bg1"/>
                  </a:solidFill>
                </a:rPr>
                <a:t>II. </a:t>
              </a:r>
            </a:p>
          </p:txBody>
        </p:sp>
      </p:grpSp>
    </p:spTree>
    <p:extLst>
      <p:ext uri="{BB962C8B-B14F-4D97-AF65-F5344CB8AC3E}">
        <p14:creationId xmlns:p14="http://schemas.microsoft.com/office/powerpoint/2010/main" val="221614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a16="http://schemas.microsoft.com/office/drawing/2014/main" id="{747F7B3C-C4D2-4979-A57F-95D9F8B5D235}"/>
              </a:ext>
            </a:extLst>
          </p:cNvPr>
          <p:cNvSpPr txBox="1"/>
          <p:nvPr/>
        </p:nvSpPr>
        <p:spPr>
          <a:xfrm>
            <a:off x="1850211" y="712092"/>
            <a:ext cx="93911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Mọi cơ thể sống đều không ngừng trao đổi chất và chuyển hóa năng lượng với môi trường, khi trao đổi chất dừng lại thì sinh vật sẽ chết.</a:t>
            </a:r>
          </a:p>
        </p:txBody>
      </p:sp>
      <p:pic>
        <p:nvPicPr>
          <p:cNvPr id="10" name="Picture 2">
            <a:extLst>
              <a:ext uri="{FF2B5EF4-FFF2-40B4-BE49-F238E27FC236}">
                <a16:creationId xmlns:a16="http://schemas.microsoft.com/office/drawing/2014/main" id="{A7D09FBA-0E95-4BEB-9EB6-908DAF304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09601" y="192024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hieving Metabolic Health: What It Is, and 4 Things To Watch For">
            <a:extLst>
              <a:ext uri="{FF2B5EF4-FFF2-40B4-BE49-F238E27FC236}">
                <a16:creationId xmlns:a16="http://schemas.microsoft.com/office/drawing/2014/main" id="{955341F2-AFB0-4EEB-819B-349C7238E0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16846"/>
          <a:stretch/>
        </p:blipFill>
        <p:spPr bwMode="auto">
          <a:xfrm>
            <a:off x="1740730" y="3475526"/>
            <a:ext cx="7964775" cy="29749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1B8C8A-D7C7-43F9-A0EC-BCA921C86F0F}"/>
              </a:ext>
            </a:extLst>
          </p:cNvPr>
          <p:cNvSpPr txBox="1"/>
          <p:nvPr/>
        </p:nvSpPr>
        <p:spPr>
          <a:xfrm>
            <a:off x="1821636" y="1936970"/>
            <a:ext cx="9945235"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 Trao đổi chất và chuyển hóa năng lượng có vai trò </a:t>
            </a:r>
            <a:r>
              <a:rPr lang="en-US" sz="2400" b="1"/>
              <a:t>đảm bảo cho sinh vật tồn tại</a:t>
            </a:r>
            <a:r>
              <a:rPr lang="en-US" sz="2400"/>
              <a:t>.</a:t>
            </a:r>
          </a:p>
        </p:txBody>
      </p:sp>
    </p:spTree>
    <p:extLst>
      <p:ext uri="{BB962C8B-B14F-4D97-AF65-F5344CB8AC3E}">
        <p14:creationId xmlns:p14="http://schemas.microsoft.com/office/powerpoint/2010/main" val="25532564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AE06C0-6563-4460-8909-9458739080AE}"/>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en-US" sz="2400" b="1"/>
              <a:t>SINH TRƯỞNG VÀ PHÁT TRIỂN Ở CÂY KHOAI TÂY</a:t>
            </a:r>
          </a:p>
        </p:txBody>
      </p:sp>
      <p:grpSp>
        <p:nvGrpSpPr>
          <p:cNvPr id="10" name="Group 9">
            <a:extLst>
              <a:ext uri="{FF2B5EF4-FFF2-40B4-BE49-F238E27FC236}">
                <a16:creationId xmlns:a16="http://schemas.microsoft.com/office/drawing/2014/main" id="{76D3271D-08A4-401E-9708-5CD6F3963B9B}"/>
              </a:ext>
            </a:extLst>
          </p:cNvPr>
          <p:cNvGrpSpPr/>
          <p:nvPr/>
        </p:nvGrpSpPr>
        <p:grpSpPr>
          <a:xfrm>
            <a:off x="501254" y="756146"/>
            <a:ext cx="11189493" cy="4750611"/>
            <a:chOff x="1700213" y="1229193"/>
            <a:chExt cx="8791575" cy="3732551"/>
          </a:xfrm>
        </p:grpSpPr>
        <p:pic>
          <p:nvPicPr>
            <p:cNvPr id="6146" name="Picture 2" descr="Potatoes plant growing process from seed to ripe Vector Image">
              <a:extLst>
                <a:ext uri="{FF2B5EF4-FFF2-40B4-BE49-F238E27FC236}">
                  <a16:creationId xmlns:a16="http://schemas.microsoft.com/office/drawing/2014/main" id="{9C23BB5B-1180-481B-A929-424B64ACC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438914-E619-4F1D-A540-30943553F9C4}"/>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F7C326-A462-4CD2-9698-DFF5B36771AB}"/>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51466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93CF409-A309-4DAD-B96D-A8B9992B024B}"/>
              </a:ext>
            </a:extLst>
          </p:cNvPr>
          <p:cNvSpPr txBox="1"/>
          <p:nvPr/>
        </p:nvSpPr>
        <p:spPr>
          <a:xfrm>
            <a:off x="2500465" y="5836749"/>
            <a:ext cx="7191071" cy="402418"/>
          </a:xfrm>
          <a:prstGeom prst="rect">
            <a:avLst/>
          </a:prstGeom>
          <a:noFill/>
        </p:spPr>
        <p:txBody>
          <a:bodyPr wrap="none" lIns="0" tIns="0" rIns="0" bIns="0" rtlCol="0">
            <a:spAutoFit/>
          </a:bodyPr>
          <a:lstStyle/>
          <a:p>
            <a:pPr algn="ctr">
              <a:lnSpc>
                <a:spcPct val="120000"/>
              </a:lnSpc>
            </a:pPr>
            <a:r>
              <a:rPr lang="en-US" sz="2400" b="1"/>
              <a:t>SINH TRƯỞNG, PHÁT TRIỂN VÀ SINH SẢN Ở GÀ</a:t>
            </a:r>
          </a:p>
        </p:txBody>
      </p:sp>
      <p:pic>
        <p:nvPicPr>
          <p:cNvPr id="9" name="Picture 2" descr="Diagram showing life cycle chicken Royalty Free Vector Image">
            <a:extLst>
              <a:ext uri="{FF2B5EF4-FFF2-40B4-BE49-F238E27FC236}">
                <a16:creationId xmlns:a16="http://schemas.microsoft.com/office/drawing/2014/main" id="{E1167D5F-FA6F-41F0-9661-704AE300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1" b="7778"/>
          <a:stretch/>
        </p:blipFill>
        <p:spPr bwMode="auto">
          <a:xfrm>
            <a:off x="3233133"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522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en-US" sz="2400" b="1"/>
              <a:t>SINH TRƯỞNG VÀ PHÁT TRIỂN Ở CÂY KHOAI TÂY</a:t>
            </a:r>
          </a:p>
        </p:txBody>
      </p:sp>
      <p:grpSp>
        <p:nvGrpSpPr>
          <p:cNvPr id="18" name="Group 17">
            <a:extLst>
              <a:ext uri="{FF2B5EF4-FFF2-40B4-BE49-F238E27FC236}">
                <a16:creationId xmlns:a16="http://schemas.microsoft.com/office/drawing/2014/main" id="{53B49278-5B06-4F48-87C0-D9DAF0833628}"/>
              </a:ext>
            </a:extLst>
          </p:cNvPr>
          <p:cNvGrpSpPr/>
          <p:nvPr/>
        </p:nvGrpSpPr>
        <p:grpSpPr>
          <a:xfrm>
            <a:off x="2000764" y="938550"/>
            <a:ext cx="8190472" cy="914400"/>
            <a:chOff x="347098" y="1170778"/>
            <a:chExt cx="8190472" cy="914400"/>
          </a:xfrm>
        </p:grpSpPr>
        <p:sp>
          <p:nvSpPr>
            <p:cNvPr id="9" name="TextBox 8">
              <a:extLst>
                <a:ext uri="{FF2B5EF4-FFF2-40B4-BE49-F238E27FC236}">
                  <a16:creationId xmlns:a16="http://schemas.microsoft.com/office/drawing/2014/main" id="{E32702A4-DC06-42B9-B98F-D039F530EB89}"/>
                </a:ext>
              </a:extLst>
            </p:cNvPr>
            <p:cNvSpPr txBox="1"/>
            <p:nvPr/>
          </p:nvSpPr>
          <p:spPr>
            <a:xfrm>
              <a:off x="1286077" y="1205170"/>
              <a:ext cx="7251493"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Trao đổi chất và chuyển hóa năng lượng giúp cơ thể sinh trưởng, phát triển.</a:t>
              </a:r>
            </a:p>
          </p:txBody>
        </p:sp>
        <p:pic>
          <p:nvPicPr>
            <p:cNvPr id="10" name="Picture 2">
              <a:extLst>
                <a:ext uri="{FF2B5EF4-FFF2-40B4-BE49-F238E27FC236}">
                  <a16:creationId xmlns:a16="http://schemas.microsoft.com/office/drawing/2014/main" id="{2176E4D4-5DDD-4961-8B52-215F81089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83376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en-US" sz="2400" b="1"/>
              <a:t>SINH TRƯỞNG, PHÁT TRIỂN VÀ SINH SẢN Ở GÀ</a:t>
            </a:r>
          </a:p>
        </p:txBody>
      </p:sp>
      <p:grpSp>
        <p:nvGrpSpPr>
          <p:cNvPr id="12" name="Group 11">
            <a:extLst>
              <a:ext uri="{FF2B5EF4-FFF2-40B4-BE49-F238E27FC236}">
                <a16:creationId xmlns:a16="http://schemas.microsoft.com/office/drawing/2014/main" id="{FFB916B6-9FD3-4D44-8458-478012110E01}"/>
              </a:ext>
            </a:extLst>
          </p:cNvPr>
          <p:cNvGrpSpPr/>
          <p:nvPr/>
        </p:nvGrpSpPr>
        <p:grpSpPr>
          <a:xfrm>
            <a:off x="500981" y="2562994"/>
            <a:ext cx="4276138" cy="1732013"/>
            <a:chOff x="950686" y="993954"/>
            <a:chExt cx="4276138" cy="1732013"/>
          </a:xfrm>
        </p:grpSpPr>
        <p:sp>
          <p:nvSpPr>
            <p:cNvPr id="9" name="TextBox 8">
              <a:extLst>
                <a:ext uri="{FF2B5EF4-FFF2-40B4-BE49-F238E27FC236}">
                  <a16:creationId xmlns:a16="http://schemas.microsoft.com/office/drawing/2014/main" id="{D0BDB3D7-D8E5-4FAA-8BA7-C0295E370D33}"/>
                </a:ext>
              </a:extLst>
            </p:cNvPr>
            <p:cNvSpPr txBox="1"/>
            <p:nvPr/>
          </p:nvSpPr>
          <p:spPr>
            <a:xfrm>
              <a:off x="1886495" y="993954"/>
              <a:ext cx="3340329"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Trao đổi chất và chuyển hóa năng lượng giúp cơ thể cảm ứng, vận động và sinh sản.</a:t>
              </a:r>
            </a:p>
          </p:txBody>
        </p:sp>
        <p:pic>
          <p:nvPicPr>
            <p:cNvPr id="10" name="Picture 2">
              <a:extLst>
                <a:ext uri="{FF2B5EF4-FFF2-40B4-BE49-F238E27FC236}">
                  <a16:creationId xmlns:a16="http://schemas.microsoft.com/office/drawing/2014/main" id="{A49E398A-74F3-42AC-95F4-D07F9AD1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9A450C-C58A-42CA-8BB5-7CF1119553A2}"/>
              </a:ext>
            </a:extLst>
          </p:cNvPr>
          <p:cNvSpPr txBox="1"/>
          <p:nvPr/>
        </p:nvSpPr>
        <p:spPr>
          <a:xfrm>
            <a:off x="1944553" y="863855"/>
            <a:ext cx="92387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Các chất hữu cơ được cơ thể tổng hợp trong quá trình trao đổi chất cung cấp nguyên liệu để xây dựng tế bào và cơ thể, giúp cơ thể lớn lên và sinh sản tạo ra các cơ thể con.</a:t>
            </a:r>
          </a:p>
        </p:txBody>
      </p:sp>
      <p:pic>
        <p:nvPicPr>
          <p:cNvPr id="9" name="Picture 2">
            <a:extLst>
              <a:ext uri="{FF2B5EF4-FFF2-40B4-BE49-F238E27FC236}">
                <a16:creationId xmlns:a16="http://schemas.microsoft.com/office/drawing/2014/main" id="{BA54DD2F-0FB7-4FC0-887A-74A2174F2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ganic Matter Really Matters">
            <a:extLst>
              <a:ext uri="{FF2B5EF4-FFF2-40B4-BE49-F238E27FC236}">
                <a16:creationId xmlns:a16="http://schemas.microsoft.com/office/drawing/2014/main" id="{2C515ACE-975A-412B-9E7D-D81B52E5A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5" b="12725"/>
          <a:stretch/>
        </p:blipFill>
        <p:spPr bwMode="auto">
          <a:xfrm>
            <a:off x="0" y="2574564"/>
            <a:ext cx="12192000" cy="38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13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47039">
            <a:off x="5226554" y="2676651"/>
            <a:ext cx="8547274" cy="8845821"/>
          </a:xfrm>
          <a:custGeom>
            <a:avLst/>
            <a:gdLst/>
            <a:ahLst/>
            <a:cxnLst/>
            <a:rect l="l" t="t" r="r" b="b"/>
            <a:pathLst>
              <a:path w="12820911" h="13268731">
                <a:moveTo>
                  <a:pt x="0" y="0"/>
                </a:moveTo>
                <a:lnTo>
                  <a:pt x="12820911" y="0"/>
                </a:lnTo>
                <a:lnTo>
                  <a:pt x="12820911" y="13268731"/>
                </a:lnTo>
                <a:lnTo>
                  <a:pt x="0" y="13268731"/>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647039">
            <a:off x="-550111" y="-2110632"/>
            <a:ext cx="3265922" cy="5217401"/>
          </a:xfrm>
          <a:custGeom>
            <a:avLst/>
            <a:gdLst/>
            <a:ahLst/>
            <a:cxnLst/>
            <a:rect l="l" t="t" r="r" b="b"/>
            <a:pathLst>
              <a:path w="10515626" h="10882924">
                <a:moveTo>
                  <a:pt x="0" y="0"/>
                </a:moveTo>
                <a:lnTo>
                  <a:pt x="10515626" y="0"/>
                </a:lnTo>
                <a:lnTo>
                  <a:pt x="10515626" y="10882924"/>
                </a:lnTo>
                <a:lnTo>
                  <a:pt x="0" y="1088292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14684" flipH="1">
            <a:off x="4328899" y="1353122"/>
            <a:ext cx="1725988" cy="617041"/>
          </a:xfrm>
          <a:custGeom>
            <a:avLst/>
            <a:gdLst/>
            <a:ahLst/>
            <a:cxnLst/>
            <a:rect l="l" t="t" r="r" b="b"/>
            <a:pathLst>
              <a:path w="2588982" h="925561">
                <a:moveTo>
                  <a:pt x="2588982" y="0"/>
                </a:moveTo>
                <a:lnTo>
                  <a:pt x="0" y="0"/>
                </a:lnTo>
                <a:lnTo>
                  <a:pt x="0" y="925561"/>
                </a:lnTo>
                <a:lnTo>
                  <a:pt x="2588982" y="925561"/>
                </a:lnTo>
                <a:lnTo>
                  <a:pt x="25889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881937">
            <a:off x="6258705" y="1353122"/>
            <a:ext cx="1725988" cy="617041"/>
          </a:xfrm>
          <a:custGeom>
            <a:avLst/>
            <a:gdLst/>
            <a:ahLst/>
            <a:cxnLst/>
            <a:rect l="l" t="t" r="r" b="b"/>
            <a:pathLst>
              <a:path w="2588982" h="925561">
                <a:moveTo>
                  <a:pt x="0" y="0"/>
                </a:moveTo>
                <a:lnTo>
                  <a:pt x="2588982" y="0"/>
                </a:lnTo>
                <a:lnTo>
                  <a:pt x="2588982" y="925561"/>
                </a:lnTo>
                <a:lnTo>
                  <a:pt x="0" y="925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25523" flipV="1">
            <a:off x="6258705" y="4958950"/>
            <a:ext cx="1725988" cy="617041"/>
          </a:xfrm>
          <a:custGeom>
            <a:avLst/>
            <a:gdLst/>
            <a:ahLst/>
            <a:cxnLst/>
            <a:rect l="l" t="t" r="r" b="b"/>
            <a:pathLst>
              <a:path w="2588982" h="925561">
                <a:moveTo>
                  <a:pt x="0" y="925561"/>
                </a:moveTo>
                <a:lnTo>
                  <a:pt x="2588982" y="925561"/>
                </a:lnTo>
                <a:lnTo>
                  <a:pt x="2588982" y="0"/>
                </a:lnTo>
                <a:lnTo>
                  <a:pt x="0" y="0"/>
                </a:lnTo>
                <a:lnTo>
                  <a:pt x="0" y="92556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803308" flipH="1" flipV="1">
            <a:off x="4322028" y="4905011"/>
            <a:ext cx="1725988" cy="617041"/>
          </a:xfrm>
          <a:custGeom>
            <a:avLst/>
            <a:gdLst/>
            <a:ahLst/>
            <a:cxnLst/>
            <a:rect l="l" t="t" r="r" b="b"/>
            <a:pathLst>
              <a:path w="2588982" h="925561">
                <a:moveTo>
                  <a:pt x="2588981" y="925561"/>
                </a:moveTo>
                <a:lnTo>
                  <a:pt x="0" y="925561"/>
                </a:lnTo>
                <a:lnTo>
                  <a:pt x="0" y="0"/>
                </a:lnTo>
                <a:lnTo>
                  <a:pt x="2588981" y="0"/>
                </a:lnTo>
                <a:lnTo>
                  <a:pt x="2588981" y="92556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1596890" y="393235"/>
            <a:ext cx="2576598" cy="257659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825734"/>
              </a:solidFill>
              <a:prstDash val="solid"/>
              <a:miter/>
            </a:ln>
          </p:spPr>
          <p:txBody>
            <a:bodyPr/>
            <a:lstStyle/>
            <a:p>
              <a:pPr defTabSz="609630"/>
              <a:endParaRPr lang="en-US" sz="1200">
                <a:solidFill>
                  <a:prstClr val="black"/>
                </a:solidFill>
                <a:latin typeface="Calibri"/>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1" name="Group 11"/>
          <p:cNvGrpSpPr/>
          <p:nvPr/>
        </p:nvGrpSpPr>
        <p:grpSpPr>
          <a:xfrm>
            <a:off x="4865105" y="2198105"/>
            <a:ext cx="2461791" cy="246179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30833F"/>
              </a:solidFill>
              <a:prstDash val="solid"/>
              <a:miter/>
            </a:ln>
          </p:spPr>
          <p:txBody>
            <a:bodyPr/>
            <a:lstStyle/>
            <a:p>
              <a:pPr defTabSz="609630"/>
              <a:endParaRPr lang="en-US" sz="1200">
                <a:solidFill>
                  <a:prstClr val="black"/>
                </a:solidFill>
                <a:latin typeface="Calibri"/>
              </a:endParaRPr>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4" name="Group 14"/>
          <p:cNvGrpSpPr/>
          <p:nvPr/>
        </p:nvGrpSpPr>
        <p:grpSpPr>
          <a:xfrm>
            <a:off x="8019046" y="314796"/>
            <a:ext cx="2472051" cy="247205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825734"/>
              </a:solid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17" name="Group 17"/>
          <p:cNvGrpSpPr/>
          <p:nvPr/>
        </p:nvGrpSpPr>
        <p:grpSpPr>
          <a:xfrm>
            <a:off x="1696749" y="497782"/>
            <a:ext cx="2376163" cy="237616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833F"/>
            </a:solidFill>
            <a:ln cap="sq">
              <a:noFill/>
              <a:prstDash val="solid"/>
              <a:miter/>
            </a:ln>
          </p:spPr>
          <p:txBody>
            <a:bodyPr/>
            <a:lstStyle/>
            <a:p>
              <a:pPr defTabSz="609630"/>
              <a:endParaRPr lang="en-US" sz="1200">
                <a:solidFill>
                  <a:prstClr val="black"/>
                </a:solidFill>
                <a:latin typeface="Calibri"/>
              </a:endParaRPr>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0" name="Group 20"/>
          <p:cNvGrpSpPr/>
          <p:nvPr/>
        </p:nvGrpSpPr>
        <p:grpSpPr>
          <a:xfrm>
            <a:off x="4985387" y="2324571"/>
            <a:ext cx="2208859" cy="220885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25734"/>
            </a:solidFill>
            <a:ln cap="sq">
              <a:noFill/>
              <a:prstDash val="solid"/>
              <a:miter/>
            </a:ln>
          </p:spPr>
          <p:txBody>
            <a:bodyPr/>
            <a:lstStyle/>
            <a:p>
              <a:pPr defTabSz="609630"/>
              <a:endParaRPr lang="en-US" sz="1200">
                <a:solidFill>
                  <a:prstClr val="black"/>
                </a:solidFill>
                <a:latin typeface="Calibri"/>
              </a:endParaRPr>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23" name="Group 23"/>
          <p:cNvGrpSpPr/>
          <p:nvPr/>
        </p:nvGrpSpPr>
        <p:grpSpPr>
          <a:xfrm>
            <a:off x="8094883" y="390633"/>
            <a:ext cx="2320376" cy="232037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833F"/>
            </a:solidFill>
            <a:ln cap="sq">
              <a:noFill/>
              <a:prstDash val="solid"/>
              <a:miter/>
            </a:ln>
          </p:spPr>
          <p:txBody>
            <a:bodyPr/>
            <a:lstStyle/>
            <a:p>
              <a:pPr defTabSz="609630"/>
              <a:endParaRPr lang="en-US" sz="1200">
                <a:solidFill>
                  <a:prstClr val="black"/>
                </a:solidFill>
                <a:latin typeface="Calibri"/>
              </a:endParaRPr>
            </a:p>
          </p:txBody>
        </p:sp>
        <p:sp>
          <p:nvSpPr>
            <p:cNvPr id="25" name="TextBox 25"/>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26" name="TextBox 26"/>
          <p:cNvSpPr txBox="1"/>
          <p:nvPr/>
        </p:nvSpPr>
        <p:spPr>
          <a:xfrm>
            <a:off x="5215014" y="2551488"/>
            <a:ext cx="1778192" cy="1705788"/>
          </a:xfrm>
          <a:prstGeom prst="rect">
            <a:avLst/>
          </a:prstGeom>
        </p:spPr>
        <p:txBody>
          <a:bodyPr lIns="0" tIns="0" rIns="0" bIns="0" rtlCol="0" anchor="t">
            <a:spAutoFit/>
          </a:bodyPr>
          <a:lstStyle/>
          <a:p>
            <a:pPr algn="ctr" defTabSz="609630">
              <a:lnSpc>
                <a:spcPts val="3393"/>
              </a:lnSpc>
            </a:pPr>
            <a:r>
              <a:rPr lang="en-US" sz="2423">
                <a:solidFill>
                  <a:srgbClr val="FCFFEB"/>
                </a:solidFill>
                <a:latin typeface="Lilita One Bold"/>
              </a:rPr>
              <a:t>Những </a:t>
            </a:r>
          </a:p>
          <a:p>
            <a:pPr algn="ctr" defTabSz="609630">
              <a:lnSpc>
                <a:spcPts val="3393"/>
              </a:lnSpc>
            </a:pPr>
            <a:r>
              <a:rPr lang="en-US" sz="2423">
                <a:solidFill>
                  <a:srgbClr val="FCFFEB"/>
                </a:solidFill>
                <a:latin typeface="Lilita One Bold"/>
              </a:rPr>
              <a:t>đặc trưng </a:t>
            </a:r>
          </a:p>
          <a:p>
            <a:pPr algn="ctr" defTabSz="609630">
              <a:lnSpc>
                <a:spcPts val="3393"/>
              </a:lnSpc>
            </a:pPr>
            <a:r>
              <a:rPr lang="en-US" sz="2423">
                <a:solidFill>
                  <a:srgbClr val="FCFFEB"/>
                </a:solidFill>
                <a:latin typeface="Lilita One Bold"/>
              </a:rPr>
              <a:t>cơ bản của vật sống</a:t>
            </a:r>
          </a:p>
        </p:txBody>
      </p:sp>
      <p:sp>
        <p:nvSpPr>
          <p:cNvPr id="27" name="TextBox 27"/>
          <p:cNvSpPr txBox="1"/>
          <p:nvPr/>
        </p:nvSpPr>
        <p:spPr>
          <a:xfrm>
            <a:off x="1773226" y="953621"/>
            <a:ext cx="2223924" cy="1306896"/>
          </a:xfrm>
          <a:prstGeom prst="rect">
            <a:avLst/>
          </a:prstGeom>
        </p:spPr>
        <p:txBody>
          <a:bodyPr lIns="0" tIns="0" rIns="0" bIns="0" rtlCol="0" anchor="t">
            <a:spAutoFit/>
          </a:bodyPr>
          <a:lstStyle/>
          <a:p>
            <a:pPr algn="ctr" defTabSz="609630">
              <a:lnSpc>
                <a:spcPts val="3480"/>
              </a:lnSpc>
            </a:pPr>
            <a:r>
              <a:rPr lang="en-US" sz="2485">
                <a:solidFill>
                  <a:srgbClr val="FCFFEB"/>
                </a:solidFill>
                <a:latin typeface="Lilita One Bold"/>
              </a:rPr>
              <a:t>Trao đổi chất </a:t>
            </a:r>
          </a:p>
          <a:p>
            <a:pPr algn="ctr" defTabSz="609630">
              <a:lnSpc>
                <a:spcPts val="3480"/>
              </a:lnSpc>
            </a:pPr>
            <a:r>
              <a:rPr lang="en-US" sz="2485">
                <a:solidFill>
                  <a:srgbClr val="FCFFEB"/>
                </a:solidFill>
                <a:latin typeface="Lilita One Bold"/>
              </a:rPr>
              <a:t>và chuyển hóa năng lượng</a:t>
            </a:r>
          </a:p>
        </p:txBody>
      </p:sp>
      <p:sp>
        <p:nvSpPr>
          <p:cNvPr id="28" name="TextBox 28"/>
          <p:cNvSpPr txBox="1"/>
          <p:nvPr/>
        </p:nvSpPr>
        <p:spPr>
          <a:xfrm>
            <a:off x="8406497" y="1093442"/>
            <a:ext cx="1617788" cy="858055"/>
          </a:xfrm>
          <a:prstGeom prst="rect">
            <a:avLst/>
          </a:prstGeom>
        </p:spPr>
        <p:txBody>
          <a:bodyPr lIns="0" tIns="0" rIns="0" bIns="0" rtlCol="0" anchor="t">
            <a:spAutoFit/>
          </a:bodyPr>
          <a:lstStyle/>
          <a:p>
            <a:pPr algn="ctr" defTabSz="609630">
              <a:lnSpc>
                <a:spcPts val="3480"/>
              </a:lnSpc>
            </a:pPr>
            <a:r>
              <a:rPr lang="en-US" sz="2485">
                <a:solidFill>
                  <a:srgbClr val="FCFFEB"/>
                </a:solidFill>
                <a:latin typeface="Lilita One Bold"/>
              </a:rPr>
              <a:t>Cảm ứng ở sinh vật</a:t>
            </a:r>
          </a:p>
        </p:txBody>
      </p:sp>
      <p:grpSp>
        <p:nvGrpSpPr>
          <p:cNvPr id="29" name="Group 29"/>
          <p:cNvGrpSpPr/>
          <p:nvPr/>
        </p:nvGrpSpPr>
        <p:grpSpPr>
          <a:xfrm>
            <a:off x="1576796" y="3661709"/>
            <a:ext cx="2576598" cy="257659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825734"/>
              </a:solidFill>
              <a:prstDash val="solid"/>
              <a:miter/>
            </a:ln>
          </p:spPr>
          <p:txBody>
            <a:bodyPr/>
            <a:lstStyle/>
            <a:p>
              <a:pPr defTabSz="609630"/>
              <a:endParaRPr lang="en-US" sz="1200">
                <a:solidFill>
                  <a:prstClr val="black"/>
                </a:solidFill>
                <a:latin typeface="Calibri"/>
              </a:endParaRPr>
            </a:p>
          </p:txBody>
        </p:sp>
        <p:sp>
          <p:nvSpPr>
            <p:cNvPr id="31" name="TextBox 31"/>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32" name="Group 32"/>
          <p:cNvGrpSpPr/>
          <p:nvPr/>
        </p:nvGrpSpPr>
        <p:grpSpPr>
          <a:xfrm>
            <a:off x="1676655" y="3766256"/>
            <a:ext cx="2376163" cy="2376163"/>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833F"/>
            </a:solidFill>
            <a:ln cap="sq">
              <a:noFill/>
              <a:prstDash val="solid"/>
              <a:miter/>
            </a:ln>
          </p:spPr>
          <p:txBody>
            <a:bodyPr/>
            <a:lstStyle/>
            <a:p>
              <a:pPr defTabSz="609630"/>
              <a:endParaRPr lang="en-US" sz="1200">
                <a:solidFill>
                  <a:prstClr val="black"/>
                </a:solidFill>
                <a:latin typeface="Calibri"/>
              </a:endParaRPr>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35" name="TextBox 35"/>
          <p:cNvSpPr txBox="1"/>
          <p:nvPr/>
        </p:nvSpPr>
        <p:spPr>
          <a:xfrm>
            <a:off x="1752773" y="4524298"/>
            <a:ext cx="2223924" cy="858055"/>
          </a:xfrm>
          <a:prstGeom prst="rect">
            <a:avLst/>
          </a:prstGeom>
        </p:spPr>
        <p:txBody>
          <a:bodyPr lIns="0" tIns="0" rIns="0" bIns="0" rtlCol="0" anchor="t">
            <a:spAutoFit/>
          </a:bodyPr>
          <a:lstStyle/>
          <a:p>
            <a:pPr algn="ctr" defTabSz="609630">
              <a:lnSpc>
                <a:spcPts val="3480"/>
              </a:lnSpc>
            </a:pPr>
            <a:r>
              <a:rPr lang="en-US" sz="2485">
                <a:solidFill>
                  <a:srgbClr val="FCFFEB"/>
                </a:solidFill>
                <a:latin typeface="Lilita One Bold"/>
              </a:rPr>
              <a:t>Sinh trưởng và phát triển</a:t>
            </a:r>
          </a:p>
        </p:txBody>
      </p:sp>
      <p:grpSp>
        <p:nvGrpSpPr>
          <p:cNvPr id="36" name="Group 36"/>
          <p:cNvGrpSpPr/>
          <p:nvPr/>
        </p:nvGrpSpPr>
        <p:grpSpPr>
          <a:xfrm>
            <a:off x="8034733" y="3766255"/>
            <a:ext cx="2472051" cy="247205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825734"/>
              </a:solidFill>
              <a:prstDash val="solid"/>
              <a:miter/>
            </a:ln>
          </p:spPr>
          <p:txBody>
            <a:bodyPr/>
            <a:lstStyle/>
            <a:p>
              <a:pPr defTabSz="609630"/>
              <a:endParaRPr lang="en-US" sz="1200">
                <a:solidFill>
                  <a:prstClr val="black"/>
                </a:solidFill>
                <a:latin typeface="Calibri"/>
              </a:endParaRPr>
            </a:p>
          </p:txBody>
        </p:sp>
        <p:sp>
          <p:nvSpPr>
            <p:cNvPr id="38" name="TextBox 38"/>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grpSp>
        <p:nvGrpSpPr>
          <p:cNvPr id="39" name="Group 39"/>
          <p:cNvGrpSpPr/>
          <p:nvPr/>
        </p:nvGrpSpPr>
        <p:grpSpPr>
          <a:xfrm>
            <a:off x="8110571" y="3842093"/>
            <a:ext cx="2320376" cy="2320376"/>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833F"/>
            </a:solidFill>
            <a:ln cap="sq">
              <a:noFill/>
              <a:prstDash val="solid"/>
              <a:miter/>
            </a:ln>
          </p:spPr>
          <p:txBody>
            <a:bodyPr/>
            <a:lstStyle/>
            <a:p>
              <a:pPr defTabSz="609630"/>
              <a:endParaRPr lang="en-US" sz="1200">
                <a:solidFill>
                  <a:prstClr val="black"/>
                </a:solidFill>
                <a:latin typeface="Calibri"/>
              </a:endParaRPr>
            </a:p>
          </p:txBody>
        </p:sp>
        <p:sp>
          <p:nvSpPr>
            <p:cNvPr id="41" name="TextBox 41"/>
            <p:cNvSpPr txBox="1"/>
            <p:nvPr/>
          </p:nvSpPr>
          <p:spPr>
            <a:xfrm>
              <a:off x="76200" y="38100"/>
              <a:ext cx="660400" cy="698500"/>
            </a:xfrm>
            <a:prstGeom prst="rect">
              <a:avLst/>
            </a:prstGeom>
          </p:spPr>
          <p:txBody>
            <a:bodyPr lIns="33867" tIns="33867" rIns="33867" bIns="33867" rtlCol="0" anchor="ctr"/>
            <a:lstStyle/>
            <a:p>
              <a:pPr algn="ctr" defTabSz="609630">
                <a:lnSpc>
                  <a:spcPts val="2333"/>
                </a:lnSpc>
              </a:pPr>
              <a:endParaRPr sz="1200">
                <a:solidFill>
                  <a:prstClr val="black"/>
                </a:solidFill>
                <a:latin typeface="Calibri"/>
              </a:endParaRPr>
            </a:p>
          </p:txBody>
        </p:sp>
      </p:grpSp>
      <p:sp>
        <p:nvSpPr>
          <p:cNvPr id="42" name="TextBox 42"/>
          <p:cNvSpPr txBox="1"/>
          <p:nvPr/>
        </p:nvSpPr>
        <p:spPr>
          <a:xfrm>
            <a:off x="8461865" y="4743373"/>
            <a:ext cx="1617788" cy="409215"/>
          </a:xfrm>
          <a:prstGeom prst="rect">
            <a:avLst/>
          </a:prstGeom>
        </p:spPr>
        <p:txBody>
          <a:bodyPr lIns="0" tIns="0" rIns="0" bIns="0" rtlCol="0" anchor="t">
            <a:spAutoFit/>
          </a:bodyPr>
          <a:lstStyle/>
          <a:p>
            <a:pPr algn="ctr" defTabSz="609630">
              <a:lnSpc>
                <a:spcPts val="3480"/>
              </a:lnSpc>
            </a:pPr>
            <a:r>
              <a:rPr lang="en-US" sz="2485">
                <a:solidFill>
                  <a:srgbClr val="FCFFEB"/>
                </a:solidFill>
                <a:latin typeface="Lilita One Bold"/>
              </a:rPr>
              <a:t>Sinh sản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Quá trình chuyển hóa năng lượng tạo ra năng lượng dễ sử dụng cung cấp cho các hoạt động sống của cơ thể, trong đó có hoạt động cảm ứng và vận động.</a:t>
            </a:r>
          </a:p>
        </p:txBody>
      </p:sp>
      <p:pic>
        <p:nvPicPr>
          <p:cNvPr id="9" name="Picture 2">
            <a:extLst>
              <a:ext uri="{FF2B5EF4-FFF2-40B4-BE49-F238E27FC236}">
                <a16:creationId xmlns:a16="http://schemas.microsoft.com/office/drawing/2014/main" id="{2515FCF4-C351-4F72-8C54-89D4D04E6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a16="http://schemas.microsoft.com/office/drawing/2014/main" id="{8F4AEB23-A967-41FA-9BF3-DE760C6B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6496" y="884004"/>
            <a:ext cx="9609892"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b="1">
                <a:solidFill>
                  <a:schemeClr val="tx2">
                    <a:lumMod val="50000"/>
                  </a:schemeClr>
                </a:solidFill>
              </a:rPr>
              <a:t>Câu hỏi 1: </a:t>
            </a:r>
            <a:r>
              <a:rPr lang="en-US"/>
              <a:t>Quan sát sự thay đổi hình thái của sinh vật trong hình kết hợp đọc thông tin phần 2, nêu vai trò của trao đổi chất và chuyển hóa năng lượng đối với sinh trưởng và phát triển của cây khoai tây và con gà.</a:t>
            </a:r>
          </a:p>
        </p:txBody>
      </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69" y="101751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en-US" sz="1600" b="1"/>
              <a:t>SINH TRƯỞNG, PHÁT TRIỂN VÀ SINH SẢN Ở GÀ</a:t>
            </a:r>
          </a:p>
        </p:txBody>
      </p:sp>
      <p:sp>
        <p:nvSpPr>
          <p:cNvPr id="20" name="TextBox 19">
            <a:extLst>
              <a:ext uri="{FF2B5EF4-FFF2-40B4-BE49-F238E27FC236}">
                <a16:creationId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en-US" sz="1600" b="1"/>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19DE5312-29AE-4CAC-AA28-CFFA2C6E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62526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6496" y="884004"/>
            <a:ext cx="9609892"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b="1">
                <a:solidFill>
                  <a:schemeClr val="tx2">
                    <a:lumMod val="50000"/>
                  </a:schemeClr>
                </a:solidFill>
              </a:rPr>
              <a:t>Câu hỏi 1: </a:t>
            </a:r>
            <a:r>
              <a:rPr lang="en-US"/>
              <a:t>Quan sát sự thay đổi hình thái của sinh vật trong hình kết hợp đọc thông tin phần 2, nêu vai trò của trao đổi chất và chuyển hóa năng lượng đối với sinh trưởng và phát triển của cây khoai tây và con gà.</a:t>
            </a:r>
          </a:p>
        </p:txBody>
      </p:sp>
      <p:grpSp>
        <p:nvGrpSpPr>
          <p:cNvPr id="10" name="Group 9">
            <a:extLst>
              <a:ext uri="{FF2B5EF4-FFF2-40B4-BE49-F238E27FC236}">
                <a16:creationId xmlns:a16="http://schemas.microsoft.com/office/drawing/2014/main" id="{F4D22450-D88B-4256-AA97-32E4C0416377}"/>
              </a:ext>
            </a:extLst>
          </p:cNvPr>
          <p:cNvGrpSpPr/>
          <p:nvPr/>
        </p:nvGrpSpPr>
        <p:grpSpPr>
          <a:xfrm>
            <a:off x="317500" y="2507875"/>
            <a:ext cx="1524000" cy="457250"/>
            <a:chOff x="800100" y="1783116"/>
            <a:chExt cx="1524000" cy="457250"/>
          </a:xfrm>
        </p:grpSpPr>
        <p:sp>
          <p:nvSpPr>
            <p:cNvPr id="11" name="Rectangle 10">
              <a:extLst>
                <a:ext uri="{FF2B5EF4-FFF2-40B4-BE49-F238E27FC236}">
                  <a16:creationId xmlns:a16="http://schemas.microsoft.com/office/drawing/2014/main" id="{C27F1B41-16EA-459E-9562-E55510F35842}"/>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F43798-626C-4DF0-8004-D509F8E20B3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solidFill>
                    <a:schemeClr val="bg1"/>
                  </a:solidFill>
                </a:rPr>
                <a:t>ĐÁP ÁN</a:t>
              </a:r>
            </a:p>
          </p:txBody>
        </p:sp>
      </p:gr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69" y="101751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25891BE-B44B-4904-9964-235A67E170A4}"/>
              </a:ext>
            </a:extLst>
          </p:cNvPr>
          <p:cNvSpPr txBox="1"/>
          <p:nvPr/>
        </p:nvSpPr>
        <p:spPr>
          <a:xfrm>
            <a:off x="1912257" y="3479314"/>
            <a:ext cx="9440845" cy="804772"/>
          </a:xfrm>
          <a:prstGeom prst="rect">
            <a:avLst/>
          </a:prstGeom>
          <a:noFill/>
        </p:spPr>
        <p:txBody>
          <a:bodyPr wrap="square" lIns="0" tIns="0" rIns="0" bIns="0" rtlCol="0">
            <a:spAutoFit/>
          </a:bodyPr>
          <a:lstStyle/>
          <a:p>
            <a:pPr>
              <a:lnSpc>
                <a:spcPct val="125000"/>
              </a:lnSpc>
            </a:pPr>
            <a:r>
              <a:rPr lang="en-US" sz="2200">
                <a:latin typeface="Arial" panose="020B0604020202020204" pitchFamily="34" charset="0"/>
                <a:cs typeface="Arial" panose="020B0604020202020204" pitchFamily="34" charset="0"/>
              </a:rPr>
              <a:t>AAAAAAAAAAAAAAAAAAAAAAAAAAAAAAAAAAAAAAAAAAAAAAAAAAAAAAAAAAAAAAAAAAAAAAAAAAAAAAAAAAAAAAAAAAAAAAAAAA</a:t>
            </a:r>
            <a:endParaRPr lang="en-US" sz="2200"/>
          </a:p>
        </p:txBody>
      </p:sp>
      <p:sp>
        <p:nvSpPr>
          <p:cNvPr id="16" name="TextBox 15">
            <a:extLst>
              <a:ext uri="{FF2B5EF4-FFF2-40B4-BE49-F238E27FC236}">
                <a16:creationId xmlns:a16="http://schemas.microsoft.com/office/drawing/2014/main" id="{2F157249-CAB4-44E0-8FAA-9DBF62AE9339}"/>
              </a:ext>
            </a:extLst>
          </p:cNvPr>
          <p:cNvSpPr txBox="1"/>
          <p:nvPr/>
        </p:nvSpPr>
        <p:spPr>
          <a:xfrm>
            <a:off x="1912257" y="5029200"/>
            <a:ext cx="9440845" cy="804772"/>
          </a:xfrm>
          <a:prstGeom prst="rect">
            <a:avLst/>
          </a:prstGeom>
          <a:noFill/>
        </p:spPr>
        <p:txBody>
          <a:bodyPr wrap="square" lIns="0" tIns="0" rIns="0" bIns="0" rtlCol="0">
            <a:spAutoFit/>
          </a:bodyPr>
          <a:lstStyle/>
          <a:p>
            <a:pPr>
              <a:lnSpc>
                <a:spcPct val="125000"/>
              </a:lnSpc>
            </a:pPr>
            <a:r>
              <a:rPr lang="en-US" sz="2200">
                <a:latin typeface="Arial" panose="020B0604020202020204" pitchFamily="34" charset="0"/>
                <a:cs typeface="Arial" panose="020B0604020202020204" pitchFamily="34" charset="0"/>
              </a:rPr>
              <a:t>AAAAAAAAAAAAAAAAAAAAAAAAAAAAAAAAAAAAAAAAAAAAAAAAAAAAAAAAAAAAAAAAAAAAAAAAAAAAAAAAAAAAAAAAAAAAAAAAAA</a:t>
            </a:r>
            <a:endParaRPr lang="en-US" sz="2200"/>
          </a:p>
        </p:txBody>
      </p:sp>
      <p:pic>
        <p:nvPicPr>
          <p:cNvPr id="17" name="Picture 2">
            <a:extLst>
              <a:ext uri="{FF2B5EF4-FFF2-40B4-BE49-F238E27FC236}">
                <a16:creationId xmlns:a16="http://schemas.microsoft.com/office/drawing/2014/main" id="{6867F1D6-5657-4F5A-9F01-26070959B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15D6759D-5EB6-4808-9298-ABFD644EE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4766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2667000" y="842845"/>
            <a:ext cx="76962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b="1">
                <a:solidFill>
                  <a:schemeClr val="tx2">
                    <a:lumMod val="50000"/>
                  </a:schemeClr>
                </a:solidFill>
              </a:rPr>
              <a:t>Câu hỏi 2: </a:t>
            </a:r>
            <a:r>
              <a:rPr lang="en-US" sz="240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solidFill>
                    <a:schemeClr val="bg1"/>
                  </a:solidFill>
                </a:rPr>
                <a:t>ĐÁP ÁN</a:t>
              </a:r>
            </a:p>
          </p:txBody>
        </p:sp>
      </p:grpSp>
      <p:sp>
        <p:nvSpPr>
          <p:cNvPr id="13" name="TextBox 12">
            <a:extLst>
              <a:ext uri="{FF2B5EF4-FFF2-40B4-BE49-F238E27FC236}">
                <a16:creationId xmlns:a16="http://schemas.microsoft.com/office/drawing/2014/main" id="{183EF928-5409-42F4-A5D9-17D82502260A}"/>
              </a:ext>
            </a:extLst>
          </p:cNvPr>
          <p:cNvSpPr txBox="1"/>
          <p:nvPr/>
        </p:nvSpPr>
        <p:spPr>
          <a:xfrm>
            <a:off x="1912257" y="3479314"/>
            <a:ext cx="9440845" cy="804772"/>
          </a:xfrm>
          <a:prstGeom prst="rect">
            <a:avLst/>
          </a:prstGeom>
          <a:noFill/>
        </p:spPr>
        <p:txBody>
          <a:bodyPr wrap="square" lIns="0" tIns="0" rIns="0" bIns="0" rtlCol="0">
            <a:spAutoFit/>
          </a:bodyPr>
          <a:lstStyle/>
          <a:p>
            <a:pPr>
              <a:lnSpc>
                <a:spcPct val="125000"/>
              </a:lnSpc>
            </a:pPr>
            <a:r>
              <a:rPr lang="en-US" sz="2200">
                <a:latin typeface="Arial" panose="020B0604020202020204" pitchFamily="34" charset="0"/>
                <a:cs typeface="Arial" panose="020B0604020202020204" pitchFamily="34" charset="0"/>
              </a:rPr>
              <a:t>AAAAAAAAAAAAAAAAAAAAAAAAAAAAAAAAAAAAAAAAAAAAAAAAAAAAAAAAAAAAAAAAAAAAAAAAAAAAAAAAAAAAAAAAAAAAAAAAAA</a:t>
            </a:r>
            <a:endParaRPr lang="en-US" sz="2200"/>
          </a:p>
        </p:txBody>
      </p:sp>
      <p:sp>
        <p:nvSpPr>
          <p:cNvPr id="14" name="TextBox 13">
            <a:extLst>
              <a:ext uri="{FF2B5EF4-FFF2-40B4-BE49-F238E27FC236}">
                <a16:creationId xmlns:a16="http://schemas.microsoft.com/office/drawing/2014/main" id="{381A204A-AD13-4609-A305-EB118880C1DF}"/>
              </a:ext>
            </a:extLst>
          </p:cNvPr>
          <p:cNvSpPr txBox="1"/>
          <p:nvPr/>
        </p:nvSpPr>
        <p:spPr>
          <a:xfrm>
            <a:off x="1912257" y="5029200"/>
            <a:ext cx="9440845" cy="804772"/>
          </a:xfrm>
          <a:prstGeom prst="rect">
            <a:avLst/>
          </a:prstGeom>
          <a:noFill/>
        </p:spPr>
        <p:txBody>
          <a:bodyPr wrap="square" lIns="0" tIns="0" rIns="0" bIns="0" rtlCol="0">
            <a:spAutoFit/>
          </a:bodyPr>
          <a:lstStyle/>
          <a:p>
            <a:pPr>
              <a:lnSpc>
                <a:spcPct val="125000"/>
              </a:lnSpc>
            </a:pPr>
            <a:r>
              <a:rPr lang="en-US" sz="2200">
                <a:latin typeface="Arial" panose="020B0604020202020204" pitchFamily="34" charset="0"/>
                <a:cs typeface="Arial" panose="020B0604020202020204" pitchFamily="34" charset="0"/>
              </a:rPr>
              <a:t>AAAAAAAAAAAAAAAAAAAAAAAAAAAAAAAAAAAAAAAAAAAAAAAAAAAAAAAAAAAAAAAAAAAAAAAAAAAAAAAAAAAAAAAAAAAAAAAAAA</a:t>
            </a:r>
            <a:endParaRPr lang="en-US" sz="2200"/>
          </a:p>
        </p:txBody>
      </p:sp>
      <p:pic>
        <p:nvPicPr>
          <p:cNvPr id="15" name="Picture 2">
            <a:extLst>
              <a:ext uri="{FF2B5EF4-FFF2-40B4-BE49-F238E27FC236}">
                <a16:creationId xmlns:a16="http://schemas.microsoft.com/office/drawing/2014/main" id="{C4AA4C0F-D088-4946-844D-6CFCC580E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863E695-E5C1-47D8-8DB4-F4004BE21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35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en-US" sz="2400" b="1">
                <a:solidFill>
                  <a:schemeClr val="accent6">
                    <a:lumMod val="50000"/>
                  </a:schemeClr>
                </a:solidFill>
              </a:rPr>
              <a:t>Trao đổi chất </a:t>
            </a:r>
            <a:r>
              <a:rPr lang="en-US"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a16="http://schemas.microsoft.com/office/drawing/2014/main" id="{D9733CF5-0005-4230-A016-35A38AD50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B08FB9-573E-4359-B87B-B99BB03E65DC}"/>
              </a:ext>
            </a:extLst>
          </p:cNvPr>
          <p:cNvSpPr txBox="1"/>
          <p:nvPr/>
        </p:nvSpPr>
        <p:spPr>
          <a:xfrm>
            <a:off x="2610166" y="762594"/>
            <a:ext cx="78671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b="1">
                <a:solidFill>
                  <a:schemeClr val="accent6">
                    <a:lumMod val="50000"/>
                  </a:schemeClr>
                </a:solidFill>
              </a:rPr>
              <a:t>Chuyển hóa năng lượng </a:t>
            </a:r>
            <a:r>
              <a:rPr lang="en-US" sz="2400"/>
              <a:t>là sự biến đổi năng lượng từ dạng này sang dạng khác.</a:t>
            </a:r>
          </a:p>
        </p:txBody>
      </p:sp>
      <p:pic>
        <p:nvPicPr>
          <p:cNvPr id="9" name="Picture 2">
            <a:extLst>
              <a:ext uri="{FF2B5EF4-FFF2-40B4-BE49-F238E27FC236}">
                <a16:creationId xmlns:a16="http://schemas.microsoft.com/office/drawing/2014/main" id="{171BDD7F-DB0D-4969-9805-FAC46DDDC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427076-E709-4FE5-816B-7A5EAD3C1AF3}"/>
              </a:ext>
            </a:extLst>
          </p:cNvPr>
          <p:cNvSpPr txBox="1"/>
          <p:nvPr/>
        </p:nvSpPr>
        <p:spPr>
          <a:xfrm>
            <a:off x="2135053" y="793269"/>
            <a:ext cx="88577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Trao đổi chất và chuyển hóa năng lượng giúp sinh vật tồn tại, sinh trưởng, phát triển, sinh sản, cảm ứng và vận động.</a:t>
            </a:r>
          </a:p>
        </p:txBody>
      </p:sp>
      <p:pic>
        <p:nvPicPr>
          <p:cNvPr id="9" name="Picture 2">
            <a:extLst>
              <a:ext uri="{FF2B5EF4-FFF2-40B4-BE49-F238E27FC236}">
                <a16:creationId xmlns:a16="http://schemas.microsoft.com/office/drawing/2014/main" id="{9F09155E-0A2C-48A2-BB66-1A671230F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B82A922-3FD7-4C7B-8841-F0FD8897A3DE}"/>
              </a:ext>
            </a:extLst>
          </p:cNvPr>
          <p:cNvSpPr txBox="1"/>
          <p:nvPr/>
        </p:nvSpPr>
        <p:spPr>
          <a:xfrm>
            <a:off x="1737188" y="755931"/>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a:t>Giải thích được vì sao khi làm việc nặng hay vận động mạnh trong thời gian dài, cơ thể thường nóng lên, nhịp thở tăng, mồ hôi toát ra nhiều, nhanh khát và nhanh đói.</a:t>
            </a:r>
          </a:p>
        </p:txBody>
      </p:sp>
      <p:pic>
        <p:nvPicPr>
          <p:cNvPr id="10" name="Picture 2">
            <a:extLst>
              <a:ext uri="{FF2B5EF4-FFF2-40B4-BE49-F238E27FC236}">
                <a16:creationId xmlns:a16="http://schemas.microsoft.com/office/drawing/2014/main" id="{58EC1664-A734-445A-9D1A-897FF0AD69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en-US" sz="4400" b="1" spc="-50">
                <a:solidFill>
                  <a:srgbClr val="002060"/>
                </a:solidFill>
              </a:rPr>
              <a:t>TRAO ĐỔI CHẤT VÀ CHUYỂN HÓA</a:t>
            </a:r>
          </a:p>
          <a:p>
            <a:pPr algn="ctr">
              <a:lnSpc>
                <a:spcPct val="120000"/>
              </a:lnSpc>
            </a:pPr>
            <a:r>
              <a:rPr lang="en-US" sz="4400" b="1" spc="-50">
                <a:solidFill>
                  <a:srgbClr val="002060"/>
                </a:solidFill>
              </a:rPr>
              <a:t>NĂNG LƯỢNG Ở SINH VẬT</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en-US" sz="6600" b="1">
                  <a:solidFill>
                    <a:schemeClr val="bg1"/>
                  </a:solidFill>
                </a:rPr>
                <a:t>CHƯƠNG VII:</a:t>
              </a:r>
            </a:p>
          </p:txBody>
        </p:sp>
      </p:gr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6F0BC9-ECC5-4815-85A8-5076C4B47B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77896"/>
            <a:ext cx="1529443" cy="152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07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2848577" y="-2442874"/>
            <a:ext cx="6494847" cy="11743750"/>
          </a:xfrm>
          <a:custGeom>
            <a:avLst/>
            <a:gdLst/>
            <a:ahLst/>
            <a:cxnLst/>
            <a:rect l="l" t="t" r="r" b="b"/>
            <a:pathLst>
              <a:path w="9742271" h="17615625">
                <a:moveTo>
                  <a:pt x="0" y="0"/>
                </a:moveTo>
                <a:lnTo>
                  <a:pt x="9742272" y="0"/>
                </a:lnTo>
                <a:lnTo>
                  <a:pt x="9742272" y="17615624"/>
                </a:lnTo>
                <a:lnTo>
                  <a:pt x="0" y="17615624"/>
                </a:lnTo>
                <a:lnTo>
                  <a:pt x="0" y="0"/>
                </a:lnTo>
                <a:close/>
              </a:path>
            </a:pathLst>
          </a:custGeom>
          <a:blipFill>
            <a:blip r:embed="rId3"/>
            <a:stretch>
              <a:fillRect b="-1013"/>
            </a:stretch>
          </a:blipFill>
        </p:spPr>
        <p:txBody>
          <a:bodyPr/>
          <a:lstStyle/>
          <a:p>
            <a:pPr defTabSz="609630"/>
            <a:endParaRPr lang="en-US" sz="2400">
              <a:solidFill>
                <a:prstClr val="black"/>
              </a:solidFill>
              <a:latin typeface="Calibri"/>
            </a:endParaRPr>
          </a:p>
        </p:txBody>
      </p:sp>
      <p:sp>
        <p:nvSpPr>
          <p:cNvPr id="4" name="Freeform 4"/>
          <p:cNvSpPr/>
          <p:nvPr/>
        </p:nvSpPr>
        <p:spPr>
          <a:xfrm rot="-7941978">
            <a:off x="-988096" y="4880490"/>
            <a:ext cx="3105039" cy="3009065"/>
          </a:xfrm>
          <a:custGeom>
            <a:avLst/>
            <a:gdLst/>
            <a:ahLst/>
            <a:cxnLst/>
            <a:rect l="l" t="t" r="r" b="b"/>
            <a:pathLst>
              <a:path w="4657559" h="4513598">
                <a:moveTo>
                  <a:pt x="0" y="0"/>
                </a:moveTo>
                <a:lnTo>
                  <a:pt x="4657559" y="0"/>
                </a:lnTo>
                <a:lnTo>
                  <a:pt x="4657559" y="4513598"/>
                </a:lnTo>
                <a:lnTo>
                  <a:pt x="0" y="4513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683956">
            <a:off x="9789175" y="-977841"/>
            <a:ext cx="3105039" cy="3009065"/>
          </a:xfrm>
          <a:custGeom>
            <a:avLst/>
            <a:gdLst/>
            <a:ahLst/>
            <a:cxnLst/>
            <a:rect l="l" t="t" r="r" b="b"/>
            <a:pathLst>
              <a:path w="4657559" h="4513598">
                <a:moveTo>
                  <a:pt x="0" y="0"/>
                </a:moveTo>
                <a:lnTo>
                  <a:pt x="4657559" y="0"/>
                </a:lnTo>
                <a:lnTo>
                  <a:pt x="4657559" y="4513598"/>
                </a:lnTo>
                <a:lnTo>
                  <a:pt x="0" y="4513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03953">
            <a:off x="-27193" y="363567"/>
            <a:ext cx="1425985" cy="3520951"/>
          </a:xfrm>
          <a:custGeom>
            <a:avLst/>
            <a:gdLst/>
            <a:ahLst/>
            <a:cxnLst/>
            <a:rect l="l" t="t" r="r" b="b"/>
            <a:pathLst>
              <a:path w="2138978" h="5281426">
                <a:moveTo>
                  <a:pt x="0" y="0"/>
                </a:moveTo>
                <a:lnTo>
                  <a:pt x="2138978" y="0"/>
                </a:lnTo>
                <a:lnTo>
                  <a:pt x="2138978" y="5281426"/>
                </a:lnTo>
                <a:lnTo>
                  <a:pt x="0" y="528142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660925">
            <a:off x="11447695" y="3515261"/>
            <a:ext cx="1159345" cy="3198195"/>
          </a:xfrm>
          <a:custGeom>
            <a:avLst/>
            <a:gdLst/>
            <a:ahLst/>
            <a:cxnLst/>
            <a:rect l="l" t="t" r="r" b="b"/>
            <a:pathLst>
              <a:path w="1739018" h="4797292">
                <a:moveTo>
                  <a:pt x="0" y="0"/>
                </a:moveTo>
                <a:lnTo>
                  <a:pt x="1739018" y="0"/>
                </a:lnTo>
                <a:lnTo>
                  <a:pt x="1739018" y="4797292"/>
                </a:lnTo>
                <a:lnTo>
                  <a:pt x="0" y="479729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253330">
            <a:off x="-249694" y="2704732"/>
            <a:ext cx="1091947" cy="325309"/>
          </a:xfrm>
          <a:custGeom>
            <a:avLst/>
            <a:gdLst/>
            <a:ahLst/>
            <a:cxnLst/>
            <a:rect l="l" t="t" r="r" b="b"/>
            <a:pathLst>
              <a:path w="1637920" h="487964">
                <a:moveTo>
                  <a:pt x="0" y="0"/>
                </a:moveTo>
                <a:lnTo>
                  <a:pt x="1637920" y="0"/>
                </a:lnTo>
                <a:lnTo>
                  <a:pt x="1637920" y="487964"/>
                </a:lnTo>
                <a:lnTo>
                  <a:pt x="0" y="487964"/>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9" name="Picture 9"/>
          <p:cNvPicPr>
            <a:picLocks noChangeAspect="1"/>
          </p:cNvPicPr>
          <p:nvPr/>
        </p:nvPicPr>
        <p:blipFill>
          <a:blip r:embed="rId9"/>
          <a:srcRect/>
          <a:stretch>
            <a:fillRect/>
          </a:stretch>
        </p:blipFill>
        <p:spPr>
          <a:xfrm rot="1669195">
            <a:off x="-608064" y="3707876"/>
            <a:ext cx="3295463" cy="3304431"/>
          </a:xfrm>
          <a:prstGeom prst="rect">
            <a:avLst/>
          </a:prstGeom>
        </p:spPr>
      </p:pic>
      <p:pic>
        <p:nvPicPr>
          <p:cNvPr id="10" name="Picture 10"/>
          <p:cNvPicPr>
            <a:picLocks noChangeAspect="1"/>
          </p:cNvPicPr>
          <p:nvPr/>
        </p:nvPicPr>
        <p:blipFill>
          <a:blip r:embed="rId9"/>
          <a:srcRect/>
          <a:stretch>
            <a:fillRect/>
          </a:stretch>
        </p:blipFill>
        <p:spPr>
          <a:xfrm rot="8889839">
            <a:off x="10014014" y="-1236711"/>
            <a:ext cx="3295463" cy="3304431"/>
          </a:xfrm>
          <a:prstGeom prst="rect">
            <a:avLst/>
          </a:prstGeom>
        </p:spPr>
      </p:pic>
      <p:sp>
        <p:nvSpPr>
          <p:cNvPr id="11" name="Freeform 11"/>
          <p:cNvSpPr/>
          <p:nvPr/>
        </p:nvSpPr>
        <p:spPr>
          <a:xfrm>
            <a:off x="0" y="5498290"/>
            <a:ext cx="9085574" cy="1243927"/>
          </a:xfrm>
          <a:custGeom>
            <a:avLst/>
            <a:gdLst/>
            <a:ahLst/>
            <a:cxnLst/>
            <a:rect l="l" t="t" r="r" b="b"/>
            <a:pathLst>
              <a:path w="13628361" h="1865890">
                <a:moveTo>
                  <a:pt x="0" y="0"/>
                </a:moveTo>
                <a:lnTo>
                  <a:pt x="13628361" y="0"/>
                </a:lnTo>
                <a:lnTo>
                  <a:pt x="13628361" y="1865890"/>
                </a:lnTo>
                <a:lnTo>
                  <a:pt x="0" y="1865890"/>
                </a:lnTo>
                <a:lnTo>
                  <a:pt x="0" y="0"/>
                </a:lnTo>
                <a:close/>
              </a:path>
            </a:pathLst>
          </a:custGeom>
          <a:blipFill>
            <a:blip r:embed="rId10"/>
            <a:stretch>
              <a:fillRect t="-33995" b="-33995"/>
            </a:stretch>
          </a:blipFill>
        </p:spPr>
        <p:txBody>
          <a:bodyPr/>
          <a:lstStyle/>
          <a:p>
            <a:pPr defTabSz="609630"/>
            <a:endParaRPr lang="en-US" sz="1200">
              <a:solidFill>
                <a:prstClr val="black"/>
              </a:solidFill>
              <a:latin typeface="Calibri"/>
            </a:endParaRPr>
          </a:p>
        </p:txBody>
      </p:sp>
      <p:sp>
        <p:nvSpPr>
          <p:cNvPr id="12" name="Freeform 12"/>
          <p:cNvSpPr/>
          <p:nvPr/>
        </p:nvSpPr>
        <p:spPr>
          <a:xfrm>
            <a:off x="2000275" y="3310288"/>
            <a:ext cx="1564761" cy="2806745"/>
          </a:xfrm>
          <a:custGeom>
            <a:avLst/>
            <a:gdLst/>
            <a:ahLst/>
            <a:cxnLst/>
            <a:rect l="l" t="t" r="r" b="b"/>
            <a:pathLst>
              <a:path w="2347141" h="4210118">
                <a:moveTo>
                  <a:pt x="0" y="0"/>
                </a:moveTo>
                <a:lnTo>
                  <a:pt x="2347141" y="0"/>
                </a:lnTo>
                <a:lnTo>
                  <a:pt x="2347141" y="4210118"/>
                </a:lnTo>
                <a:lnTo>
                  <a:pt x="0" y="4210118"/>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3" name="Oval 12">
            <a:extLst>
              <a:ext uri="{FF2B5EF4-FFF2-40B4-BE49-F238E27FC236}">
                <a16:creationId xmlns:a16="http://schemas.microsoft.com/office/drawing/2014/main" id="{5C041607-337D-0621-47C6-9F989F63EACA}"/>
              </a:ext>
            </a:extLst>
          </p:cNvPr>
          <p:cNvSpPr/>
          <p:nvPr/>
        </p:nvSpPr>
        <p:spPr>
          <a:xfrm>
            <a:off x="588260" y="3935588"/>
            <a:ext cx="1645377" cy="9090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Nóng lên</a:t>
            </a:r>
          </a:p>
        </p:txBody>
      </p:sp>
      <p:sp>
        <p:nvSpPr>
          <p:cNvPr id="14" name="Oval 13">
            <a:extLst>
              <a:ext uri="{FF2B5EF4-FFF2-40B4-BE49-F238E27FC236}">
                <a16:creationId xmlns:a16="http://schemas.microsoft.com/office/drawing/2014/main" id="{8E0DB82F-12CA-0789-0520-6F6DA7C32C67}"/>
              </a:ext>
            </a:extLst>
          </p:cNvPr>
          <p:cNvSpPr/>
          <p:nvPr/>
        </p:nvSpPr>
        <p:spPr>
          <a:xfrm>
            <a:off x="937671" y="2582723"/>
            <a:ext cx="1784573" cy="9090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Mồ hôi </a:t>
            </a:r>
          </a:p>
          <a:p>
            <a:pPr algn="ctr"/>
            <a:r>
              <a:rPr lang="en-US" sz="2400"/>
              <a:t>ra nhiều</a:t>
            </a:r>
          </a:p>
        </p:txBody>
      </p:sp>
      <p:sp>
        <p:nvSpPr>
          <p:cNvPr id="15" name="Oval 14">
            <a:extLst>
              <a:ext uri="{FF2B5EF4-FFF2-40B4-BE49-F238E27FC236}">
                <a16:creationId xmlns:a16="http://schemas.microsoft.com/office/drawing/2014/main" id="{89BEEA65-75DA-B049-E420-762B3C6F5307}"/>
              </a:ext>
            </a:extLst>
          </p:cNvPr>
          <p:cNvSpPr/>
          <p:nvPr/>
        </p:nvSpPr>
        <p:spPr>
          <a:xfrm>
            <a:off x="3594337" y="2688325"/>
            <a:ext cx="1924995" cy="124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Nhịp thở và nhịp tim tăng</a:t>
            </a:r>
          </a:p>
        </p:txBody>
      </p:sp>
      <p:sp>
        <p:nvSpPr>
          <p:cNvPr id="16" name="Oval 15">
            <a:extLst>
              <a:ext uri="{FF2B5EF4-FFF2-40B4-BE49-F238E27FC236}">
                <a16:creationId xmlns:a16="http://schemas.microsoft.com/office/drawing/2014/main" id="{11E38EB7-E39A-5346-C57B-AEAF15B8D2D3}"/>
              </a:ext>
            </a:extLst>
          </p:cNvPr>
          <p:cNvSpPr/>
          <p:nvPr/>
        </p:nvSpPr>
        <p:spPr>
          <a:xfrm>
            <a:off x="3734145" y="4439450"/>
            <a:ext cx="1645377" cy="9090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Khát nước</a:t>
            </a:r>
          </a:p>
        </p:txBody>
      </p:sp>
      <p:sp>
        <p:nvSpPr>
          <p:cNvPr id="18" name="Rectangle 17">
            <a:extLst>
              <a:ext uri="{FF2B5EF4-FFF2-40B4-BE49-F238E27FC236}">
                <a16:creationId xmlns:a16="http://schemas.microsoft.com/office/drawing/2014/main" id="{0E268273-178F-76DD-AC0D-875C308054C6}"/>
              </a:ext>
            </a:extLst>
          </p:cNvPr>
          <p:cNvSpPr/>
          <p:nvPr/>
        </p:nvSpPr>
        <p:spPr>
          <a:xfrm>
            <a:off x="5728031" y="278302"/>
            <a:ext cx="6022101" cy="521998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EE1E7320-C84F-06AA-3A44-A2ECD62C48A9}"/>
              </a:ext>
            </a:extLst>
          </p:cNvPr>
          <p:cNvSpPr txBox="1"/>
          <p:nvPr/>
        </p:nvSpPr>
        <p:spPr>
          <a:xfrm>
            <a:off x="8290375" y="160913"/>
            <a:ext cx="1295400" cy="461665"/>
          </a:xfrm>
          <a:prstGeom prst="rect">
            <a:avLst/>
          </a:prstGeom>
          <a:noFill/>
        </p:spPr>
        <p:txBody>
          <a:bodyPr wrap="square" rtlCol="0">
            <a:spAutoFit/>
          </a:bodyPr>
          <a:lstStyle/>
          <a:p>
            <a:r>
              <a:rPr lang="en-US" sz="2400" b="1"/>
              <a:t>Khi chạy</a:t>
            </a:r>
          </a:p>
        </p:txBody>
      </p:sp>
      <p:sp>
        <p:nvSpPr>
          <p:cNvPr id="20" name="TextBox 19">
            <a:extLst>
              <a:ext uri="{FF2B5EF4-FFF2-40B4-BE49-F238E27FC236}">
                <a16:creationId xmlns:a16="http://schemas.microsoft.com/office/drawing/2014/main" id="{3FC77AD1-F3C3-9E8A-4D6C-E6D80072FEAB}"/>
              </a:ext>
            </a:extLst>
          </p:cNvPr>
          <p:cNvSpPr txBox="1"/>
          <p:nvPr/>
        </p:nvSpPr>
        <p:spPr>
          <a:xfrm>
            <a:off x="5775710" y="1193865"/>
            <a:ext cx="5715063" cy="830997"/>
          </a:xfrm>
          <a:prstGeom prst="rect">
            <a:avLst/>
          </a:prstGeom>
          <a:noFill/>
        </p:spPr>
        <p:txBody>
          <a:bodyPr wrap="square" rtlCol="0">
            <a:spAutoFit/>
          </a:bodyPr>
          <a:lstStyle/>
          <a:p>
            <a:pPr algn="ctr"/>
            <a:r>
              <a:rPr lang="en-US" sz="2400"/>
              <a:t>Các khối cơ bắp tăng cường chuyển hóa để tạo năng lượng co cơ và sinh nhiệt</a:t>
            </a:r>
          </a:p>
        </p:txBody>
      </p:sp>
      <p:sp>
        <p:nvSpPr>
          <p:cNvPr id="21" name="Arrow: Down 20">
            <a:extLst>
              <a:ext uri="{FF2B5EF4-FFF2-40B4-BE49-F238E27FC236}">
                <a16:creationId xmlns:a16="http://schemas.microsoft.com/office/drawing/2014/main" id="{C76F2566-724D-8B6C-FBD6-FBD3A87F2B86}"/>
              </a:ext>
            </a:extLst>
          </p:cNvPr>
          <p:cNvSpPr/>
          <p:nvPr/>
        </p:nvSpPr>
        <p:spPr>
          <a:xfrm>
            <a:off x="8790257" y="622578"/>
            <a:ext cx="250845" cy="5862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6BDCD5-B7EE-340A-148A-88091A8526B3}"/>
              </a:ext>
            </a:extLst>
          </p:cNvPr>
          <p:cNvSpPr txBox="1"/>
          <p:nvPr/>
        </p:nvSpPr>
        <p:spPr>
          <a:xfrm>
            <a:off x="5718987" y="2479894"/>
            <a:ext cx="2795969" cy="830997"/>
          </a:xfrm>
          <a:prstGeom prst="rect">
            <a:avLst/>
          </a:prstGeom>
          <a:noFill/>
        </p:spPr>
        <p:txBody>
          <a:bodyPr wrap="square" rtlCol="0">
            <a:spAutoFit/>
          </a:bodyPr>
          <a:lstStyle/>
          <a:p>
            <a:pPr algn="ctr"/>
            <a:r>
              <a:rPr lang="en-US" sz="2400"/>
              <a:t>Nhu cầu năng lượng tăng lên</a:t>
            </a:r>
          </a:p>
        </p:txBody>
      </p:sp>
      <p:sp>
        <p:nvSpPr>
          <p:cNvPr id="24" name="TextBox 23">
            <a:extLst>
              <a:ext uri="{FF2B5EF4-FFF2-40B4-BE49-F238E27FC236}">
                <a16:creationId xmlns:a16="http://schemas.microsoft.com/office/drawing/2014/main" id="{88954656-AC42-1612-0212-D44519CE0428}"/>
              </a:ext>
            </a:extLst>
          </p:cNvPr>
          <p:cNvSpPr txBox="1"/>
          <p:nvPr/>
        </p:nvSpPr>
        <p:spPr>
          <a:xfrm>
            <a:off x="5748297" y="3698418"/>
            <a:ext cx="2795969" cy="461665"/>
          </a:xfrm>
          <a:prstGeom prst="rect">
            <a:avLst/>
          </a:prstGeom>
          <a:noFill/>
        </p:spPr>
        <p:txBody>
          <a:bodyPr wrap="square" rtlCol="0">
            <a:spAutoFit/>
          </a:bodyPr>
          <a:lstStyle/>
          <a:p>
            <a:pPr algn="ctr"/>
            <a:r>
              <a:rPr lang="en-US" sz="2400"/>
              <a:t>Nhu cầu O</a:t>
            </a:r>
            <a:r>
              <a:rPr lang="en-US" sz="2400" baseline="-25000"/>
              <a:t>2</a:t>
            </a:r>
            <a:r>
              <a:rPr lang="en-US" sz="2400"/>
              <a:t> tăng lên</a:t>
            </a:r>
          </a:p>
        </p:txBody>
      </p:sp>
      <p:sp>
        <p:nvSpPr>
          <p:cNvPr id="25" name="TextBox 24">
            <a:extLst>
              <a:ext uri="{FF2B5EF4-FFF2-40B4-BE49-F238E27FC236}">
                <a16:creationId xmlns:a16="http://schemas.microsoft.com/office/drawing/2014/main" id="{BEF34116-ED20-D2AC-933B-D79F89448C69}"/>
              </a:ext>
            </a:extLst>
          </p:cNvPr>
          <p:cNvSpPr txBox="1"/>
          <p:nvPr/>
        </p:nvSpPr>
        <p:spPr>
          <a:xfrm>
            <a:off x="5708101" y="4585994"/>
            <a:ext cx="2795969" cy="830997"/>
          </a:xfrm>
          <a:prstGeom prst="rect">
            <a:avLst/>
          </a:prstGeom>
          <a:noFill/>
        </p:spPr>
        <p:txBody>
          <a:bodyPr wrap="square" rtlCol="0">
            <a:spAutoFit/>
          </a:bodyPr>
          <a:lstStyle/>
          <a:p>
            <a:pPr algn="ctr"/>
            <a:r>
              <a:rPr lang="en-US" sz="2400"/>
              <a:t>Nhịp thở và nhịp tim tăng lên</a:t>
            </a:r>
          </a:p>
        </p:txBody>
      </p:sp>
      <p:sp>
        <p:nvSpPr>
          <p:cNvPr id="26" name="TextBox 25">
            <a:extLst>
              <a:ext uri="{FF2B5EF4-FFF2-40B4-BE49-F238E27FC236}">
                <a16:creationId xmlns:a16="http://schemas.microsoft.com/office/drawing/2014/main" id="{87473E0D-50CE-5A41-9755-254D7C543C58}"/>
              </a:ext>
            </a:extLst>
          </p:cNvPr>
          <p:cNvSpPr txBox="1"/>
          <p:nvPr/>
        </p:nvSpPr>
        <p:spPr>
          <a:xfrm>
            <a:off x="9032024" y="2456681"/>
            <a:ext cx="2795969" cy="461665"/>
          </a:xfrm>
          <a:prstGeom prst="rect">
            <a:avLst/>
          </a:prstGeom>
          <a:noFill/>
        </p:spPr>
        <p:txBody>
          <a:bodyPr wrap="square" rtlCol="0">
            <a:spAutoFit/>
          </a:bodyPr>
          <a:lstStyle/>
          <a:p>
            <a:pPr algn="ctr"/>
            <a:r>
              <a:rPr lang="en-US" sz="2400"/>
              <a:t>Cơ thể nóng lên </a:t>
            </a:r>
          </a:p>
        </p:txBody>
      </p:sp>
      <p:sp>
        <p:nvSpPr>
          <p:cNvPr id="27" name="TextBox 26">
            <a:extLst>
              <a:ext uri="{FF2B5EF4-FFF2-40B4-BE49-F238E27FC236}">
                <a16:creationId xmlns:a16="http://schemas.microsoft.com/office/drawing/2014/main" id="{484DD95C-1CD7-411B-9FCD-93F365F0B372}"/>
              </a:ext>
            </a:extLst>
          </p:cNvPr>
          <p:cNvSpPr txBox="1"/>
          <p:nvPr/>
        </p:nvSpPr>
        <p:spPr>
          <a:xfrm>
            <a:off x="8954163" y="3660009"/>
            <a:ext cx="2795969" cy="461665"/>
          </a:xfrm>
          <a:prstGeom prst="rect">
            <a:avLst/>
          </a:prstGeom>
          <a:noFill/>
        </p:spPr>
        <p:txBody>
          <a:bodyPr wrap="square" rtlCol="0">
            <a:spAutoFit/>
          </a:bodyPr>
          <a:lstStyle/>
          <a:p>
            <a:pPr algn="ctr"/>
            <a:r>
              <a:rPr lang="en-US" sz="2400"/>
              <a:t>Toát mồ hôi</a:t>
            </a:r>
          </a:p>
        </p:txBody>
      </p:sp>
      <p:sp>
        <p:nvSpPr>
          <p:cNvPr id="28" name="TextBox 27">
            <a:extLst>
              <a:ext uri="{FF2B5EF4-FFF2-40B4-BE49-F238E27FC236}">
                <a16:creationId xmlns:a16="http://schemas.microsoft.com/office/drawing/2014/main" id="{52FA3E7B-3D63-F447-024B-28BE2AFF788D}"/>
              </a:ext>
            </a:extLst>
          </p:cNvPr>
          <p:cNvSpPr txBox="1"/>
          <p:nvPr/>
        </p:nvSpPr>
        <p:spPr>
          <a:xfrm>
            <a:off x="8940124" y="4585994"/>
            <a:ext cx="2795969" cy="461665"/>
          </a:xfrm>
          <a:prstGeom prst="rect">
            <a:avLst/>
          </a:prstGeom>
          <a:noFill/>
        </p:spPr>
        <p:txBody>
          <a:bodyPr wrap="square" rtlCol="0">
            <a:spAutoFit/>
          </a:bodyPr>
          <a:lstStyle/>
          <a:p>
            <a:pPr algn="ctr"/>
            <a:r>
              <a:rPr lang="en-US" sz="2400"/>
              <a:t>Khát nước</a:t>
            </a:r>
          </a:p>
        </p:txBody>
      </p:sp>
      <p:sp>
        <p:nvSpPr>
          <p:cNvPr id="29" name="Arrow: Down 28">
            <a:extLst>
              <a:ext uri="{FF2B5EF4-FFF2-40B4-BE49-F238E27FC236}">
                <a16:creationId xmlns:a16="http://schemas.microsoft.com/office/drawing/2014/main" id="{A5EF5602-8C27-8375-B0A4-47C7FAB9A4C4}"/>
              </a:ext>
            </a:extLst>
          </p:cNvPr>
          <p:cNvSpPr/>
          <p:nvPr/>
        </p:nvSpPr>
        <p:spPr>
          <a:xfrm>
            <a:off x="6950010" y="1993472"/>
            <a:ext cx="250845" cy="5862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9C419913-00AD-C03D-277A-41830EAA7B73}"/>
              </a:ext>
            </a:extLst>
          </p:cNvPr>
          <p:cNvSpPr/>
          <p:nvPr/>
        </p:nvSpPr>
        <p:spPr>
          <a:xfrm>
            <a:off x="6962196" y="3292140"/>
            <a:ext cx="238659" cy="461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7CD21687-F709-3B1B-EDDB-4D1D907638FD}"/>
              </a:ext>
            </a:extLst>
          </p:cNvPr>
          <p:cNvSpPr/>
          <p:nvPr/>
        </p:nvSpPr>
        <p:spPr>
          <a:xfrm>
            <a:off x="6962196" y="4141333"/>
            <a:ext cx="238659" cy="461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2060DD58-6A37-6325-DE2A-FF54E44E6CBB}"/>
              </a:ext>
            </a:extLst>
          </p:cNvPr>
          <p:cNvSpPr/>
          <p:nvPr/>
        </p:nvSpPr>
        <p:spPr>
          <a:xfrm>
            <a:off x="10212622" y="3259612"/>
            <a:ext cx="238659" cy="461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61435712-CB09-1800-28FC-D023E10EFE44}"/>
              </a:ext>
            </a:extLst>
          </p:cNvPr>
          <p:cNvSpPr/>
          <p:nvPr/>
        </p:nvSpPr>
        <p:spPr>
          <a:xfrm>
            <a:off x="10212622" y="4141333"/>
            <a:ext cx="238659" cy="461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CC7D9C84-178F-C5E9-D5F6-EE2145AF224B}"/>
              </a:ext>
            </a:extLst>
          </p:cNvPr>
          <p:cNvSpPr/>
          <p:nvPr/>
        </p:nvSpPr>
        <p:spPr>
          <a:xfrm>
            <a:off x="10212622" y="1996008"/>
            <a:ext cx="238659" cy="4616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499"/>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1499"/>
                                          </p:stCondLst>
                                        </p:cTn>
                                        <p:tgtEl>
                                          <p:spTgt spid="1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1499"/>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249"/>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249"/>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249"/>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249"/>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249"/>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249"/>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0" nodeType="afterEffect">
                                  <p:stCondLst>
                                    <p:cond delay="0"/>
                                  </p:stCondLst>
                                  <p:childTnLst>
                                    <p:set>
                                      <p:cBhvr>
                                        <p:cTn id="74" dur="1" fill="hold">
                                          <p:stCondLst>
                                            <p:cond delay="24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p:bldP spid="20" grpId="0"/>
      <p:bldP spid="21" grpId="0" animBg="1"/>
      <p:bldP spid="22" grpId="0"/>
      <p:bldP spid="24" grpId="0"/>
      <p:bldP spid="25" grpId="0"/>
      <p:bldP spid="26" grpId="0"/>
      <p:bldP spid="27" grpId="0"/>
      <p:bldP spid="28" grpId="0"/>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1" y="1897743"/>
            <a:ext cx="3062514" cy="3062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C67F4D-C7C1-4BB5-B054-05BA40ED7EDD}"/>
              </a:ext>
            </a:extLst>
          </p:cNvPr>
          <p:cNvSpPr txBox="1"/>
          <p:nvPr/>
        </p:nvSpPr>
        <p:spPr>
          <a:xfrm>
            <a:off x="3301754" y="3436449"/>
            <a:ext cx="8827609" cy="1550361"/>
          </a:xfrm>
          <a:prstGeom prst="rect">
            <a:avLst/>
          </a:prstGeom>
          <a:noFill/>
        </p:spPr>
        <p:txBody>
          <a:bodyPr wrap="none" lIns="0" tIns="0" rIns="0" bIns="0" rtlCol="0">
            <a:spAutoFit/>
          </a:bodyPr>
          <a:lstStyle/>
          <a:p>
            <a:pPr>
              <a:lnSpc>
                <a:spcPct val="120000"/>
              </a:lnSpc>
            </a:pPr>
            <a:r>
              <a:rPr lang="en-US" sz="4400" b="1" spc="-50">
                <a:solidFill>
                  <a:srgbClr val="002060"/>
                </a:solidFill>
              </a:rPr>
              <a:t>KHÁI QUÁT VỀ TRAO ĐỔI CHẤT</a:t>
            </a:r>
          </a:p>
          <a:p>
            <a:pPr>
              <a:lnSpc>
                <a:spcPct val="120000"/>
              </a:lnSpc>
            </a:pPr>
            <a:r>
              <a:rPr lang="en-US" sz="4400" b="1" spc="-50">
                <a:solidFill>
                  <a:srgbClr val="002060"/>
                </a:solidFill>
              </a:rPr>
              <a:t>VÀ CHUYỂN HÓA NĂNG LƯỢNG</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en-US" sz="6600" b="1">
                  <a:solidFill>
                    <a:schemeClr val="bg1"/>
                  </a:solidFill>
                </a:rPr>
                <a:t>BÀI 21:</a:t>
              </a:r>
            </a:p>
          </p:txBody>
        </p:sp>
      </p:grpSp>
    </p:spTree>
    <p:extLst>
      <p:ext uri="{BB962C8B-B14F-4D97-AF65-F5344CB8AC3E}">
        <p14:creationId xmlns:p14="http://schemas.microsoft.com/office/powerpoint/2010/main" val="613349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BFF2EC0-6D7B-7151-2907-F9C00D962356}"/>
              </a:ext>
            </a:extLst>
          </p:cNvPr>
          <p:cNvGrpSpPr/>
          <p:nvPr/>
        </p:nvGrpSpPr>
        <p:grpSpPr>
          <a:xfrm>
            <a:off x="304800" y="1155468"/>
            <a:ext cx="8458200" cy="1281671"/>
            <a:chOff x="2322286" y="1933225"/>
            <a:chExt cx="4230666" cy="998132"/>
          </a:xfrm>
        </p:grpSpPr>
        <p:sp>
          <p:nvSpPr>
            <p:cNvPr id="10" name="Rectangle 9">
              <a:extLst>
                <a:ext uri="{FF2B5EF4-FFF2-40B4-BE49-F238E27FC236}">
                  <a16:creationId xmlns:a16="http://schemas.microsoft.com/office/drawing/2014/main" id="{52882F26-8C6D-CA50-7F83-C6D2B65C45EE}"/>
                </a:ext>
              </a:extLst>
            </p:cNvPr>
            <p:cNvSpPr/>
            <p:nvPr/>
          </p:nvSpPr>
          <p:spPr>
            <a:xfrm>
              <a:off x="2322286" y="1943491"/>
              <a:ext cx="4230666" cy="98786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Box 11">
              <a:extLst>
                <a:ext uri="{FF2B5EF4-FFF2-40B4-BE49-F238E27FC236}">
                  <a16:creationId xmlns:a16="http://schemas.microsoft.com/office/drawing/2014/main" id="{C8EEB8D6-096B-8757-35FD-8260EBF9175B}"/>
                </a:ext>
              </a:extLst>
            </p:cNvPr>
            <p:cNvSpPr txBox="1"/>
            <p:nvPr/>
          </p:nvSpPr>
          <p:spPr>
            <a:xfrm>
              <a:off x="2398421" y="1933225"/>
              <a:ext cx="476586" cy="470139"/>
            </a:xfrm>
            <a:prstGeom prst="rect">
              <a:avLst/>
            </a:prstGeom>
            <a:noFill/>
          </p:spPr>
          <p:txBody>
            <a:bodyPr wrap="square" lIns="0" tIns="0" rIns="0" bIns="0" rtlCol="0">
              <a:spAutoFit/>
            </a:bodyPr>
            <a:lstStyle/>
            <a:p>
              <a:pPr>
                <a:lnSpc>
                  <a:spcPct val="120000"/>
                </a:lnSpc>
              </a:pPr>
              <a:r>
                <a:rPr lang="en-US" sz="3600" b="1">
                  <a:solidFill>
                    <a:schemeClr val="bg1"/>
                  </a:solidFill>
                </a:rPr>
                <a:t>I.</a:t>
              </a:r>
            </a:p>
          </p:txBody>
        </p:sp>
      </p:grpSp>
      <p:sp>
        <p:nvSpPr>
          <p:cNvPr id="13" name="TextBox 12">
            <a:extLst>
              <a:ext uri="{FF2B5EF4-FFF2-40B4-BE49-F238E27FC236}">
                <a16:creationId xmlns:a16="http://schemas.microsoft.com/office/drawing/2014/main" id="{44191B07-FE2A-0699-CEE4-C5A3D432E981}"/>
              </a:ext>
            </a:extLst>
          </p:cNvPr>
          <p:cNvSpPr txBox="1"/>
          <p:nvPr/>
        </p:nvSpPr>
        <p:spPr>
          <a:xfrm>
            <a:off x="1041756" y="1155469"/>
            <a:ext cx="8306767" cy="1268489"/>
          </a:xfrm>
          <a:prstGeom prst="rect">
            <a:avLst/>
          </a:prstGeom>
          <a:noFill/>
        </p:spPr>
        <p:txBody>
          <a:bodyPr wrap="square" lIns="0" tIns="0" rIns="0" bIns="0" rtlCol="0">
            <a:spAutoFit/>
          </a:bodyPr>
          <a:lstStyle/>
          <a:p>
            <a:pPr>
              <a:lnSpc>
                <a:spcPct val="120000"/>
              </a:lnSpc>
            </a:pPr>
            <a:r>
              <a:rPr lang="en-US" sz="3600" b="1" spc="-50">
                <a:solidFill>
                  <a:schemeClr val="bg1"/>
                </a:solidFill>
              </a:rPr>
              <a:t>TRAO ĐỔI CHẤT VÀ</a:t>
            </a:r>
          </a:p>
          <a:p>
            <a:pPr>
              <a:lnSpc>
                <a:spcPct val="120000"/>
              </a:lnSpc>
            </a:pPr>
            <a:r>
              <a:rPr lang="en-US" sz="3600" b="1" spc="-50">
                <a:solidFill>
                  <a:schemeClr val="bg1"/>
                </a:solidFill>
              </a:rPr>
              <a:t>CHUYỂN HÓA NĂNG LƯỢNG</a:t>
            </a:r>
          </a:p>
        </p:txBody>
      </p:sp>
      <p:grpSp>
        <p:nvGrpSpPr>
          <p:cNvPr id="14" name="Group 13">
            <a:extLst>
              <a:ext uri="{FF2B5EF4-FFF2-40B4-BE49-F238E27FC236}">
                <a16:creationId xmlns:a16="http://schemas.microsoft.com/office/drawing/2014/main" id="{40B1A838-6DDA-5FDE-D0D2-783A5CC0388B}"/>
              </a:ext>
            </a:extLst>
          </p:cNvPr>
          <p:cNvGrpSpPr/>
          <p:nvPr/>
        </p:nvGrpSpPr>
        <p:grpSpPr>
          <a:xfrm>
            <a:off x="304800" y="3683473"/>
            <a:ext cx="8458200" cy="1290729"/>
            <a:chOff x="2322286" y="1943491"/>
            <a:chExt cx="4230666" cy="1207381"/>
          </a:xfrm>
        </p:grpSpPr>
        <p:sp>
          <p:nvSpPr>
            <p:cNvPr id="15" name="Rectangle 14">
              <a:extLst>
                <a:ext uri="{FF2B5EF4-FFF2-40B4-BE49-F238E27FC236}">
                  <a16:creationId xmlns:a16="http://schemas.microsoft.com/office/drawing/2014/main" id="{3D7BFBB9-E1F2-5F28-8E55-A47D2FDD7927}"/>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4A7D1E-E1B5-A3D6-35F7-7831677E5841}"/>
                </a:ext>
              </a:extLst>
            </p:cNvPr>
            <p:cNvSpPr txBox="1"/>
            <p:nvPr/>
          </p:nvSpPr>
          <p:spPr>
            <a:xfrm>
              <a:off x="2398421" y="1951965"/>
              <a:ext cx="476586" cy="564708"/>
            </a:xfrm>
            <a:prstGeom prst="rect">
              <a:avLst/>
            </a:prstGeom>
            <a:noFill/>
          </p:spPr>
          <p:txBody>
            <a:bodyPr wrap="square" lIns="0" tIns="0" rIns="0" bIns="0" rtlCol="0">
              <a:spAutoFit/>
            </a:bodyPr>
            <a:lstStyle/>
            <a:p>
              <a:pPr>
                <a:lnSpc>
                  <a:spcPct val="120000"/>
                </a:lnSpc>
              </a:pPr>
              <a:r>
                <a:rPr lang="en-US" sz="3600" b="1">
                  <a:solidFill>
                    <a:schemeClr val="bg1"/>
                  </a:solidFill>
                </a:rPr>
                <a:t>II. </a:t>
              </a:r>
            </a:p>
          </p:txBody>
        </p:sp>
      </p:grpSp>
      <p:sp>
        <p:nvSpPr>
          <p:cNvPr id="17" name="TextBox 16">
            <a:extLst>
              <a:ext uri="{FF2B5EF4-FFF2-40B4-BE49-F238E27FC236}">
                <a16:creationId xmlns:a16="http://schemas.microsoft.com/office/drawing/2014/main" id="{4E6C3309-848B-744B-9BCD-AB21D3EF3BC3}"/>
              </a:ext>
            </a:extLst>
          </p:cNvPr>
          <p:cNvSpPr txBox="1"/>
          <p:nvPr/>
        </p:nvSpPr>
        <p:spPr>
          <a:xfrm>
            <a:off x="1041756" y="3705712"/>
            <a:ext cx="8864244" cy="1268489"/>
          </a:xfrm>
          <a:prstGeom prst="rect">
            <a:avLst/>
          </a:prstGeom>
          <a:noFill/>
        </p:spPr>
        <p:txBody>
          <a:bodyPr wrap="square" lIns="0" tIns="0" rIns="0" bIns="0" rtlCol="0">
            <a:spAutoFit/>
          </a:bodyPr>
          <a:lstStyle/>
          <a:p>
            <a:pPr>
              <a:lnSpc>
                <a:spcPct val="120000"/>
              </a:lnSpc>
            </a:pPr>
            <a:r>
              <a:rPr lang="en-US" sz="3600" b="1" spc="-50">
                <a:solidFill>
                  <a:schemeClr val="bg1"/>
                </a:solidFill>
              </a:rPr>
              <a:t> VAI TRÒ CỦA TRAO ĐỔI CHẤT VÀ CHUYỂN HÓA NĂNG LƯỢNG</a:t>
            </a:r>
          </a:p>
        </p:txBody>
      </p:sp>
    </p:spTree>
    <p:extLst>
      <p:ext uri="{BB962C8B-B14F-4D97-AF65-F5344CB8AC3E}">
        <p14:creationId xmlns:p14="http://schemas.microsoft.com/office/powerpoint/2010/main" val="38119563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C40CAF-7C45-46EE-BB88-94BD2CEA1E4A}"/>
              </a:ext>
            </a:extLst>
          </p:cNvPr>
          <p:cNvSpPr/>
          <p:nvPr/>
        </p:nvSpPr>
        <p:spPr>
          <a:xfrm>
            <a:off x="0" y="38492"/>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152400" y="-32657"/>
            <a:ext cx="9272323" cy="1761880"/>
            <a:chOff x="2322286" y="1778766"/>
            <a:chExt cx="4230666" cy="1372106"/>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2389168" y="1778766"/>
              <a:ext cx="476586" cy="783581"/>
            </a:xfrm>
            <a:prstGeom prst="rect">
              <a:avLst/>
            </a:prstGeom>
            <a:noFill/>
          </p:spPr>
          <p:txBody>
            <a:bodyPr wrap="square" lIns="0" tIns="0" rIns="0" bIns="0" rtlCol="0">
              <a:spAutoFit/>
            </a:bodyPr>
            <a:lstStyle/>
            <a:p>
              <a:pPr>
                <a:lnSpc>
                  <a:spcPct val="120000"/>
                </a:lnSpc>
              </a:pPr>
              <a:r>
                <a:rPr lang="en-US" sz="6000" b="1">
                  <a:solidFill>
                    <a:schemeClr val="bg1"/>
                  </a:solidFill>
                </a:rPr>
                <a:t>I.</a:t>
              </a:r>
            </a:p>
          </p:txBody>
        </p:sp>
      </p:grpSp>
      <p:sp>
        <p:nvSpPr>
          <p:cNvPr id="19" name="TextBox 18">
            <a:extLst>
              <a:ext uri="{FF2B5EF4-FFF2-40B4-BE49-F238E27FC236}">
                <a16:creationId xmlns:a16="http://schemas.microsoft.com/office/drawing/2014/main" id="{99C67F4D-C7C1-4BB5-B054-05BA40ED7EDD}"/>
              </a:ext>
            </a:extLst>
          </p:cNvPr>
          <p:cNvSpPr txBox="1"/>
          <p:nvPr/>
        </p:nvSpPr>
        <p:spPr>
          <a:xfrm>
            <a:off x="889356" y="165679"/>
            <a:ext cx="8306767" cy="1550361"/>
          </a:xfrm>
          <a:prstGeom prst="rect">
            <a:avLst/>
          </a:prstGeom>
          <a:noFill/>
        </p:spPr>
        <p:txBody>
          <a:bodyPr wrap="square" lIns="0" tIns="0" rIns="0" bIns="0" rtlCol="0">
            <a:spAutoFit/>
          </a:bodyPr>
          <a:lstStyle/>
          <a:p>
            <a:pPr>
              <a:lnSpc>
                <a:spcPct val="120000"/>
              </a:lnSpc>
            </a:pPr>
            <a:r>
              <a:rPr lang="en-US" sz="4400" b="1" spc="-50">
                <a:solidFill>
                  <a:schemeClr val="bg1"/>
                </a:solidFill>
              </a:rPr>
              <a:t>TRAO ĐỔI CHẤT VÀ</a:t>
            </a:r>
          </a:p>
          <a:p>
            <a:pPr>
              <a:lnSpc>
                <a:spcPct val="120000"/>
              </a:lnSpc>
            </a:pPr>
            <a:r>
              <a:rPr lang="en-US" sz="4400" b="1" spc="-50">
                <a:solidFill>
                  <a:schemeClr val="bg1"/>
                </a:solidFill>
              </a:rPr>
              <a:t>CHUYỂN HÓA NĂNG LƯỢNG</a:t>
            </a:r>
          </a:p>
        </p:txBody>
      </p:sp>
      <p:sp>
        <p:nvSpPr>
          <p:cNvPr id="3" name="Freeform 2">
            <a:extLst>
              <a:ext uri="{FF2B5EF4-FFF2-40B4-BE49-F238E27FC236}">
                <a16:creationId xmlns:a16="http://schemas.microsoft.com/office/drawing/2014/main" id="{4A7D4926-D140-D2CD-7578-F25A56C2C26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4" name="Freeform 2">
            <a:extLst>
              <a:ext uri="{FF2B5EF4-FFF2-40B4-BE49-F238E27FC236}">
                <a16:creationId xmlns:a16="http://schemas.microsoft.com/office/drawing/2014/main" id="{79C22433-7BDF-7CBD-25CC-ECA1E204DD1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01461952-165F-6AD0-E662-0E743B9E4027}"/>
              </a:ext>
            </a:extLst>
          </p:cNvPr>
          <p:cNvSpPr/>
          <p:nvPr/>
        </p:nvSpPr>
        <p:spPr>
          <a:xfrm rot="-5400000">
            <a:off x="2848577" y="-2442874"/>
            <a:ext cx="6494847" cy="11743750"/>
          </a:xfrm>
          <a:custGeom>
            <a:avLst/>
            <a:gdLst/>
            <a:ahLst/>
            <a:cxnLst/>
            <a:rect l="l" t="t" r="r" b="b"/>
            <a:pathLst>
              <a:path w="9742271" h="17615625">
                <a:moveTo>
                  <a:pt x="0" y="0"/>
                </a:moveTo>
                <a:lnTo>
                  <a:pt x="9742272" y="0"/>
                </a:lnTo>
                <a:lnTo>
                  <a:pt x="9742272" y="17615624"/>
                </a:lnTo>
                <a:lnTo>
                  <a:pt x="0" y="17615624"/>
                </a:lnTo>
                <a:lnTo>
                  <a:pt x="0" y="0"/>
                </a:lnTo>
                <a:close/>
              </a:path>
            </a:pathLst>
          </a:custGeom>
          <a:blipFill>
            <a:blip r:embed="rId3"/>
            <a:stretch>
              <a:fillRect b="-1013"/>
            </a:stretch>
          </a:blipFill>
        </p:spPr>
        <p:txBody>
          <a:bodyPr/>
          <a:lstStyle/>
          <a:p>
            <a:pPr defTabSz="609630"/>
            <a:endParaRPr lang="en-US" sz="2400">
              <a:solidFill>
                <a:prstClr val="black"/>
              </a:solidFill>
              <a:latin typeface="Calibri"/>
            </a:endParaRPr>
          </a:p>
        </p:txBody>
      </p:sp>
      <p:sp>
        <p:nvSpPr>
          <p:cNvPr id="9" name="Flowchart: Alternate Process 8">
            <a:extLst>
              <a:ext uri="{FF2B5EF4-FFF2-40B4-BE49-F238E27FC236}">
                <a16:creationId xmlns:a16="http://schemas.microsoft.com/office/drawing/2014/main" id="{641A242F-53AF-76E4-E165-1AF1E00DCF57}"/>
              </a:ext>
            </a:extLst>
          </p:cNvPr>
          <p:cNvSpPr/>
          <p:nvPr/>
        </p:nvSpPr>
        <p:spPr>
          <a:xfrm>
            <a:off x="4624744" y="2052559"/>
            <a:ext cx="6729056" cy="1009770"/>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2">
                    <a:lumMod val="75000"/>
                  </a:schemeClr>
                </a:solidFill>
              </a:rPr>
              <a:t>Trao đổi chất là gì?</a:t>
            </a:r>
          </a:p>
        </p:txBody>
      </p:sp>
      <p:sp>
        <p:nvSpPr>
          <p:cNvPr id="11" name="Flowchart: Alternate Process 10">
            <a:extLst>
              <a:ext uri="{FF2B5EF4-FFF2-40B4-BE49-F238E27FC236}">
                <a16:creationId xmlns:a16="http://schemas.microsoft.com/office/drawing/2014/main" id="{05A4B12D-02CA-10D3-3006-5AC2CF439712}"/>
              </a:ext>
            </a:extLst>
          </p:cNvPr>
          <p:cNvSpPr/>
          <p:nvPr/>
        </p:nvSpPr>
        <p:spPr>
          <a:xfrm>
            <a:off x="4635630" y="3393471"/>
            <a:ext cx="6946770" cy="1009770"/>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2">
                    <a:lumMod val="75000"/>
                  </a:schemeClr>
                </a:solidFill>
              </a:rPr>
              <a:t>Chuyển hóa năng lượng là gì?</a:t>
            </a:r>
          </a:p>
        </p:txBody>
      </p:sp>
      <p:pic>
        <p:nvPicPr>
          <p:cNvPr id="15" name="Picture 14">
            <a:extLst>
              <a:ext uri="{FF2B5EF4-FFF2-40B4-BE49-F238E27FC236}">
                <a16:creationId xmlns:a16="http://schemas.microsoft.com/office/drawing/2014/main" id="{0ABA98AA-42FB-7AA4-EEA0-A9FB6C5D425F}"/>
              </a:ext>
            </a:extLst>
          </p:cNvPr>
          <p:cNvPicPr>
            <a:picLocks noChangeAspect="1"/>
          </p:cNvPicPr>
          <p:nvPr/>
        </p:nvPicPr>
        <p:blipFill>
          <a:blip r:embed="rId4"/>
          <a:stretch>
            <a:fillRect/>
          </a:stretch>
        </p:blipFill>
        <p:spPr>
          <a:xfrm>
            <a:off x="821250" y="1628030"/>
            <a:ext cx="3522150" cy="3601940"/>
          </a:xfrm>
          <a:prstGeom prst="rect">
            <a:avLst/>
          </a:prstGeom>
        </p:spPr>
      </p:pic>
      <p:sp>
        <p:nvSpPr>
          <p:cNvPr id="16" name="TextBox 15">
            <a:extLst>
              <a:ext uri="{FF2B5EF4-FFF2-40B4-BE49-F238E27FC236}">
                <a16:creationId xmlns:a16="http://schemas.microsoft.com/office/drawing/2014/main" id="{522FEA95-A040-487E-BE44-D9B8FB9CABF8}"/>
              </a:ext>
            </a:extLst>
          </p:cNvPr>
          <p:cNvSpPr txBox="1"/>
          <p:nvPr/>
        </p:nvSpPr>
        <p:spPr>
          <a:xfrm>
            <a:off x="2529325" y="504012"/>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b="1">
                <a:solidFill>
                  <a:schemeClr val="tx2">
                    <a:lumMod val="50000"/>
                  </a:schemeClr>
                </a:solidFill>
              </a:rPr>
              <a:t>Câu hỏi: </a:t>
            </a:r>
            <a:r>
              <a:rPr lang="en-US" sz="2400"/>
              <a:t>đọc thông tin trong phần 1, phát biểu khái niệm </a:t>
            </a:r>
            <a:r>
              <a:rPr lang="en-US" sz="2400" b="1"/>
              <a:t>trao đổi chất </a:t>
            </a:r>
            <a:r>
              <a:rPr lang="en-US" sz="2400"/>
              <a:t>và </a:t>
            </a:r>
            <a:r>
              <a:rPr lang="en-US" sz="2400" b="1"/>
              <a:t>chuyển hóa năng lượng</a:t>
            </a:r>
            <a:r>
              <a:rPr lang="en-US" sz="240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329" y="46962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ED429D3-9C29-4E42-8C8A-6EF605965176}"/>
              </a:ext>
            </a:extLst>
          </p:cNvPr>
          <p:cNvSpPr txBox="1"/>
          <p:nvPr/>
        </p:nvSpPr>
        <p:spPr>
          <a:xfrm>
            <a:off x="1066800" y="1495284"/>
            <a:ext cx="10591800" cy="2251578"/>
          </a:xfrm>
          <a:prstGeom prst="rect">
            <a:avLst/>
          </a:prstGeom>
          <a:noFill/>
        </p:spPr>
        <p:txBody>
          <a:bodyPr wrap="square" lIns="0" tIns="0" rIns="0" bIns="0" rtlCol="0">
            <a:spAutoFit/>
          </a:bodyPr>
          <a:lstStyle/>
          <a:p>
            <a:pPr algn="just">
              <a:lnSpc>
                <a:spcPct val="125000"/>
              </a:lnSpc>
            </a:pPr>
            <a:r>
              <a:rPr lang="en-US" sz="3000" b="1" i="1">
                <a:latin typeface="Arial" panose="020B0604020202020204" pitchFamily="34" charset="0"/>
                <a:cs typeface="Arial" panose="020B0604020202020204" pitchFamily="34" charset="0"/>
              </a:rPr>
              <a:t>Trao đổi chất </a:t>
            </a:r>
            <a:r>
              <a:rPr lang="en-US" sz="3000">
                <a:latin typeface="Arial" panose="020B0604020202020204" pitchFamily="34" charset="0"/>
                <a:cs typeface="Arial" panose="020B0604020202020204" pitchFamily="34" charset="0"/>
              </a:rPr>
              <a:t>là quá trình cơ thể lấy các chất từ môi trường biến đổi chúng thành các chất cần thiết cho cơ thể và tạo năng lượng cung cấp cho các hoạt động sống, đồng thời trả lại cho môi trường các chất thải.</a:t>
            </a:r>
            <a:endParaRPr lang="en-US" sz="3000"/>
          </a:p>
        </p:txBody>
      </p:sp>
      <p:pic>
        <p:nvPicPr>
          <p:cNvPr id="19" name="Picture 2">
            <a:extLst>
              <a:ext uri="{FF2B5EF4-FFF2-40B4-BE49-F238E27FC236}">
                <a16:creationId xmlns:a16="http://schemas.microsoft.com/office/drawing/2014/main" id="{EECEED60-B34B-4CFC-B70B-1B5D29385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210059" y="1598640"/>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72F9BAA-0932-4B1B-880B-528F46C3B16B}"/>
              </a:ext>
            </a:extLst>
          </p:cNvPr>
          <p:cNvSpPr txBox="1"/>
          <p:nvPr/>
        </p:nvSpPr>
        <p:spPr>
          <a:xfrm>
            <a:off x="1066800" y="4205730"/>
            <a:ext cx="10591800" cy="1097416"/>
          </a:xfrm>
          <a:prstGeom prst="rect">
            <a:avLst/>
          </a:prstGeom>
          <a:noFill/>
        </p:spPr>
        <p:txBody>
          <a:bodyPr wrap="square" lIns="0" tIns="0" rIns="0" bIns="0" rtlCol="0">
            <a:spAutoFit/>
          </a:bodyPr>
          <a:lstStyle/>
          <a:p>
            <a:pPr algn="just">
              <a:lnSpc>
                <a:spcPct val="125000"/>
              </a:lnSpc>
            </a:pPr>
            <a:r>
              <a:rPr lang="en-US" sz="3000" b="1" i="1">
                <a:latin typeface="Arial" panose="020B0604020202020204" pitchFamily="34" charset="0"/>
                <a:cs typeface="Arial" panose="020B0604020202020204" pitchFamily="34" charset="0"/>
              </a:rPr>
              <a:t>Chuyển hóa năng lượng </a:t>
            </a:r>
            <a:r>
              <a:rPr lang="en-US" sz="3000">
                <a:latin typeface="Arial" panose="020B0604020202020204" pitchFamily="34" charset="0"/>
                <a:cs typeface="Arial" panose="020B0604020202020204" pitchFamily="34" charset="0"/>
              </a:rPr>
              <a:t>là sự biến đổi năng lượng từ dạng này sang dạng khác</a:t>
            </a:r>
            <a:endParaRPr lang="en-US" sz="3000"/>
          </a:p>
        </p:txBody>
      </p:sp>
      <p:pic>
        <p:nvPicPr>
          <p:cNvPr id="23" name="Picture 2">
            <a:extLst>
              <a:ext uri="{FF2B5EF4-FFF2-40B4-BE49-F238E27FC236}">
                <a16:creationId xmlns:a16="http://schemas.microsoft.com/office/drawing/2014/main" id="{C024EB57-DFA0-4E7B-9564-D55A6164C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99173" y="4315550"/>
            <a:ext cx="646681"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5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F3E62A7-D67B-48CD-A805-01F756063BF8}"/>
              </a:ext>
            </a:extLst>
          </p:cNvPr>
          <p:cNvSpPr txBox="1"/>
          <p:nvPr/>
        </p:nvSpPr>
        <p:spPr>
          <a:xfrm>
            <a:off x="3505200" y="808579"/>
            <a:ext cx="7391400" cy="60369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en-US" sz="3600" b="1"/>
              <a:t>Từ quang năng thành hóa năng</a:t>
            </a:r>
          </a:p>
        </p:txBody>
      </p:sp>
      <p:pic>
        <p:nvPicPr>
          <p:cNvPr id="10" name="Picture 9">
            <a:extLst>
              <a:ext uri="{FF2B5EF4-FFF2-40B4-BE49-F238E27FC236}">
                <a16:creationId xmlns:a16="http://schemas.microsoft.com/office/drawing/2014/main" id="{7AEFD0B2-E20A-492A-9FCF-49DE469102EF}"/>
              </a:ext>
            </a:extLst>
          </p:cNvPr>
          <p:cNvPicPr>
            <a:picLocks noChangeAspect="1"/>
          </p:cNvPicPr>
          <p:nvPr/>
        </p:nvPicPr>
        <p:blipFill rotWithShape="1">
          <a:blip r:embed="rId3">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412</TotalTime>
  <Words>843</Words>
  <Application>Microsoft Office PowerPoint</Application>
  <PresentationFormat>Widescreen</PresentationFormat>
  <Paragraphs>85</Paragraphs>
  <Slides>30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Algerian</vt:lpstr>
      <vt:lpstr>Arial</vt:lpstr>
      <vt:lpstr>Calibri</vt:lpstr>
      <vt:lpstr>Lilita One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Gekombe, Amon</cp:lastModifiedBy>
  <cp:revision>31</cp:revision>
  <dcterms:created xsi:type="dcterms:W3CDTF">2022-05-23T09:50:37Z</dcterms:created>
  <dcterms:modified xsi:type="dcterms:W3CDTF">2024-01-23T09:57:17Z</dcterms:modified>
  <cp:category>9Slide.vn</cp:category>
</cp:coreProperties>
</file>