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
  </p:notesMasterIdLst>
  <p:sldIdLst>
    <p:sldId id="317" r:id="rId2"/>
    <p:sldId id="292" r:id="rId3"/>
    <p:sldId id="318" r:id="rId4"/>
    <p:sldId id="517" r:id="rId5"/>
    <p:sldId id="518" r:id="rId6"/>
    <p:sldId id="519" r:id="rId7"/>
    <p:sldId id="348" r:id="rId8"/>
    <p:sldId id="520" r:id="rId9"/>
    <p:sldId id="475" r:id="rId10"/>
    <p:sldId id="504" r:id="rId11"/>
    <p:sldId id="356"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043"/>
    <a:srgbClr val="009900"/>
    <a:srgbClr val="FF9900"/>
    <a:srgbClr val="0000FF"/>
    <a:srgbClr val="B9B9B9"/>
    <a:srgbClr val="3366FF"/>
    <a:srgbClr val="660066"/>
    <a:srgbClr val="CC00CC"/>
    <a:srgbClr val="FFF1B3"/>
    <a:srgbClr val="EDF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950" autoAdjust="0"/>
  </p:normalViewPr>
  <p:slideViewPr>
    <p:cSldViewPr>
      <p:cViewPr varScale="1">
        <p:scale>
          <a:sx n="59" d="100"/>
          <a:sy n="59" d="100"/>
        </p:scale>
        <p:origin x="964"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7A44-B9E3-4839-A5C6-5F8A911FFAFC}" type="datetimeFigureOut">
              <a:rPr lang="en-US" smtClean="0"/>
              <a:pPr/>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F8F5B-8E1F-4947-81C1-D51EE90A86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8C4A0E-AE95-454F-A2E2-71B23AF28C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DEE483-DD1C-4192-AD40-C8F21048B1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4362E-EEC3-4576-BDFE-7739F93EDDF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DB6DB-3D4F-49D8-8FDB-612300820E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6A0F44-ECC0-4664-BB81-4589E688E0B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BB2E09-7A25-4679-9E62-65DB48CA281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40C62B-41F5-48A8-B539-C8361A264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130BA-9B41-4D5B-8CD7-263DBE816A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63D9F9-6FA6-4913-AC9C-E88B45A273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FEDE19-A640-4E92-93C1-021EA31184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395E3F-7D6A-4CA7-B93E-E99E08BA59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B3C4FF-FCF3-423C-AF0D-CC2F270ACB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54EED5-014E-4B21-AF20-0FAAD83CEF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49440E-59E1-47FA-B69F-0F304E9996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0BE4AC-A57C-4D7A-8622-A771FD9AD3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35C7E76-F3A5-4018-853D-E449C62038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1981200" y="4800600"/>
            <a:ext cx="8229600" cy="914400"/>
          </a:xfrm>
        </p:spPr>
        <p:txBody>
          <a:bodyPr/>
          <a:lstStyle/>
          <a:p>
            <a:pPr eaLnBrk="1" hangingPunct="1">
              <a:defRPr/>
            </a:pPr>
            <a:r>
              <a:rPr lang="en-US" sz="2800" b="1" dirty="0" err="1">
                <a:solidFill>
                  <a:srgbClr val="0070C0"/>
                </a:solidFill>
                <a:effectLst>
                  <a:outerShdw blurRad="38100" dist="38100" dir="2700000" algn="tl">
                    <a:srgbClr val="000000">
                      <a:alpha val="43137"/>
                    </a:srgbClr>
                  </a:outerShdw>
                </a:effectLst>
                <a:cs typeface="Times New Roman" panose="02020603050405020304" pitchFamily="18" charset="0"/>
              </a:rPr>
              <a:t>Giáo</a:t>
            </a:r>
            <a:r>
              <a:rPr lang="en-US" sz="2800" b="1" dirty="0">
                <a:solidFill>
                  <a:srgbClr val="0070C0"/>
                </a:solidFill>
                <a:effectLst>
                  <a:outerShdw blurRad="38100" dist="38100" dir="2700000" algn="tl">
                    <a:srgbClr val="000000">
                      <a:alpha val="43137"/>
                    </a:srgbClr>
                  </a:outerShdw>
                </a:effectLst>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cs typeface="Times New Roman" panose="02020603050405020304" pitchFamily="18" charset="0"/>
              </a:rPr>
              <a:t>viên</a:t>
            </a:r>
            <a:r>
              <a:rPr lang="en-US" sz="2800" b="1" dirty="0">
                <a:solidFill>
                  <a:srgbClr val="0070C0"/>
                </a:solidFill>
                <a:effectLst>
                  <a:outerShdw blurRad="38100" dist="38100" dir="2700000" algn="tl">
                    <a:srgbClr val="000000">
                      <a:alpha val="43137"/>
                    </a:srgbClr>
                  </a:outerShdw>
                </a:effectLst>
                <a:cs typeface="Times New Roman" panose="02020603050405020304" pitchFamily="18" charset="0"/>
              </a:rPr>
              <a:t>: </a:t>
            </a:r>
            <a:r>
              <a:rPr lang="vi-VN" sz="2800" b="1" dirty="0">
                <a:solidFill>
                  <a:srgbClr val="0070C0"/>
                </a:solidFill>
                <a:effectLst>
                  <a:outerShdw blurRad="38100" dist="38100" dir="2700000" algn="tl">
                    <a:srgbClr val="000000">
                      <a:alpha val="43137"/>
                    </a:srgbClr>
                  </a:outerShdw>
                </a:effectLst>
                <a:cs typeface="Times New Roman" panose="02020603050405020304" pitchFamily="18" charset="0"/>
              </a:rPr>
              <a:t>Chu Thị Thanh Loan</a:t>
            </a:r>
            <a:b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rgbClr val="0070C0"/>
                </a:solidFill>
                <a:effectLst>
                  <a:outerShdw blurRad="38100" dist="38100" dir="2700000" algn="tl">
                    <a:srgbClr val="000000">
                      <a:alpha val="43137"/>
                    </a:srgbClr>
                  </a:outerShdw>
                </a:effectLst>
                <a:cs typeface="Times New Roman" panose="02020603050405020304" pitchFamily="18" charset="0"/>
              </a:rPr>
              <a:t>Tr</a:t>
            </a:r>
            <a:r>
              <a:rPr lang="vi-VN" sz="2800" b="1" dirty="0">
                <a:solidFill>
                  <a:srgbClr val="0070C0"/>
                </a:solidFill>
                <a:effectLst>
                  <a:outerShdw blurRad="38100" dist="38100" dir="2700000" algn="tl">
                    <a:srgbClr val="000000">
                      <a:alpha val="43137"/>
                    </a:srgbClr>
                  </a:outerShdw>
                </a:effectLst>
                <a:cs typeface="Times New Roman" panose="02020603050405020304" pitchFamily="18" charset="0"/>
              </a:rPr>
              <a:t>ường</a:t>
            </a:r>
            <a:r>
              <a:rPr lang="en-US" sz="2800" b="1" dirty="0">
                <a:solidFill>
                  <a:srgbClr val="0070C0"/>
                </a:solidFill>
                <a:effectLst>
                  <a:outerShdw blurRad="38100" dist="38100" dir="2700000" algn="tl">
                    <a:srgbClr val="000000">
                      <a:alpha val="43137"/>
                    </a:srgbClr>
                  </a:outerShdw>
                </a:effectLst>
                <a:cs typeface="Times New Roman" panose="02020603050405020304" pitchFamily="18" charset="0"/>
              </a:rPr>
              <a:t>: THCS </a:t>
            </a:r>
            <a:r>
              <a:rPr lang="vi-VN" sz="2800" b="1" dirty="0">
                <a:solidFill>
                  <a:srgbClr val="0070C0"/>
                </a:solidFill>
                <a:effectLst>
                  <a:outerShdw blurRad="38100" dist="38100" dir="2700000" algn="tl">
                    <a:srgbClr val="000000">
                      <a:alpha val="43137"/>
                    </a:srgbClr>
                  </a:outerShdw>
                </a:effectLst>
                <a:cs typeface="Times New Roman" panose="02020603050405020304" pitchFamily="18" charset="0"/>
              </a:rPr>
              <a:t>Nguyễn Gia Thiều</a:t>
            </a:r>
            <a:endParaRPr lang="en-US" sz="2800" b="1" dirty="0">
              <a:solidFill>
                <a:srgbClr val="0000FF"/>
              </a:solidFill>
              <a:effectLst>
                <a:outerShdw blurRad="38100" dist="38100" dir="2700000" algn="tl">
                  <a:srgbClr val="000000">
                    <a:alpha val="43137"/>
                  </a:srgbClr>
                </a:outerShdw>
              </a:effectLst>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362201"/>
            <a:ext cx="3600000" cy="3447619"/>
          </a:xfrm>
          <a:prstGeom prst="rect">
            <a:avLst/>
          </a:prstGeom>
        </p:spPr>
      </p:pic>
      <p:sp>
        <p:nvSpPr>
          <p:cNvPr id="3" name="Rectangle 2"/>
          <p:cNvSpPr/>
          <p:nvPr/>
        </p:nvSpPr>
        <p:spPr>
          <a:xfrm>
            <a:off x="3429000" y="762000"/>
            <a:ext cx="5314276" cy="1200329"/>
          </a:xfrm>
          <a:prstGeom prst="rect">
            <a:avLst/>
          </a:prstGeom>
          <a:noFill/>
        </p:spPr>
        <p:txBody>
          <a:bodyPr wrap="none" lIns="91440" tIns="45720" rIns="91440" bIns="45720">
            <a:spAutoFit/>
          </a:bodyPr>
          <a:lstStyle/>
          <a:p>
            <a:pPr algn="ctr"/>
            <a:r>
              <a:rPr lang="en-US" sz="7200" b="1" cap="none" spc="0">
                <a:ln w="19050">
                  <a:solidFill>
                    <a:srgbClr val="FFC000"/>
                  </a:solidFill>
                  <a:prstDash val="solid"/>
                </a:ln>
                <a:solidFill>
                  <a:srgbClr val="00B050"/>
                </a:solidFill>
                <a:effectLst>
                  <a:outerShdw blurRad="38100" dist="38100" dir="2700000" algn="tl">
                    <a:srgbClr val="000000">
                      <a:alpha val="43137"/>
                    </a:srgbClr>
                  </a:outerShdw>
                </a:effectLst>
              </a:rPr>
              <a:t>ÂM NHẠC 9</a:t>
            </a:r>
          </a:p>
        </p:txBody>
      </p:sp>
    </p:spTree>
    <p:extLst>
      <p:ext uri="{BB962C8B-B14F-4D97-AF65-F5344CB8AC3E}">
        <p14:creationId xmlns:p14="http://schemas.microsoft.com/office/powerpoint/2010/main" val="318214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path" presetSubtype="0" repeatCount="indefinite" accel="50000" decel="50000" fill="hold" nodeType="withEffect">
                                  <p:stCondLst>
                                    <p:cond delay="0"/>
                                  </p:stCondLst>
                                  <p:childTnLst>
                                    <p:animMotion origin="layout" path="M -3.33333E-6 -3.33333E-6 C -3.33333E-6 -0.01898 -3.33333E-6 -0.03703 0.00018 -0.03703 C 0.00035 -0.03703 0.00052 -0.01898 0.00052 -3.33333E-6 C 0.00052 0.02107 0.0007 0.0419 0.00087 0.0419 C 0.00105 0.0419 0.00105 0.02107 0.00122 -3.33333E-6 C 0.00122 -0.01898 0.00139 -0.03703 0.00157 -0.03703 C 0.00174 -0.03703 0.00174 -0.01898 0.00191 -3.33333E-6 C 0.00191 0.02107 0.00191 0.0419 0.00209 0.0419 C 0.00226 0.0419 0.00261 -3.33333E-6 0.00261 0.00023 C 0.00261 -0.01898 0.00261 -0.03703 0.00278 -0.03703 C 0.00295 -0.03703 0.00313 -0.01898 0.00313 -3.33333E-6 C 0.00313 0.02107 0.0033 0.0419 0.00348 0.0419 C 0.00365 0.0419 0.00365 0.02107 0.00382 -3.33333E-6 C 0.00382 -0.01898 0.004 -0.03703 0.00417 -0.03703 C 0.00434 -0.03703 0.00434 -0.01898 0.00452 -3.33333E-6 C 0.00452 0.02107 0.00452 0.0419 0.00469 0.0419 C 0.00486 0.0419 0.00504 0.02107 0.00521 -3.33333E-6 " pathEditMode="relative" rAng="0" ptsTypes="AAAAAAAAAAAAAAAAA">
                                      <p:cBhvr>
                                        <p:cTn id="6" dur="5000" fill="hold"/>
                                        <p:tgtEl>
                                          <p:spTgt spid="2"/>
                                        </p:tgtEl>
                                        <p:attrNameLst>
                                          <p:attrName>ppt_x</p:attrName>
                                          <p:attrName>ppt_y</p:attrName>
                                        </p:attrNameLst>
                                      </p:cBhvr>
                                      <p:rCtr x="26000" y="2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hoi dong bai hat giong thu">
            <a:hlinkClick r:id="" action="ppaction://media"/>
            <a:extLst>
              <a:ext uri="{FF2B5EF4-FFF2-40B4-BE49-F238E27FC236}">
                <a16:creationId xmlns:a16="http://schemas.microsoft.com/office/drawing/2014/main" id="{72016E0E-57D4-2236-E85A-1EB8109A155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47800" y="493143"/>
            <a:ext cx="9144000" cy="4002657"/>
          </a:xfrm>
          <a:prstGeom prst="rect">
            <a:avLst/>
          </a:prstGeom>
        </p:spPr>
      </p:pic>
      <p:pic>
        <p:nvPicPr>
          <p:cNvPr id="7" name="Picture 6">
            <a:extLst>
              <a:ext uri="{FF2B5EF4-FFF2-40B4-BE49-F238E27FC236}">
                <a16:creationId xmlns:a16="http://schemas.microsoft.com/office/drawing/2014/main" id="{041710CE-3097-46AD-829E-6ECE837730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589981"/>
            <a:ext cx="2967227" cy="2191819"/>
          </a:xfrm>
          <a:prstGeom prst="rect">
            <a:avLst/>
          </a:prstGeom>
        </p:spPr>
      </p:pic>
    </p:spTree>
    <p:extLst>
      <p:ext uri="{BB962C8B-B14F-4D97-AF65-F5344CB8AC3E}">
        <p14:creationId xmlns:p14="http://schemas.microsoft.com/office/powerpoint/2010/main" val="3372039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77174"/>
            <a:chOff x="0" y="0"/>
            <a:chExt cx="12192000" cy="6877174"/>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84" t="32903" r="23219"/>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68" y="3181228"/>
              <a:ext cx="3200400" cy="3695946"/>
            </a:xfrm>
            <a:prstGeom prst="rect">
              <a:avLst/>
            </a:prstGeom>
          </p:spPr>
        </p:pic>
      </p:grpSp>
      <p:sp>
        <p:nvSpPr>
          <p:cNvPr id="2" name="Title 1"/>
          <p:cNvSpPr>
            <a:spLocks noGrp="1"/>
          </p:cNvSpPr>
          <p:nvPr>
            <p:ph type="title"/>
          </p:nvPr>
        </p:nvSpPr>
        <p:spPr>
          <a:xfrm>
            <a:off x="609600" y="685800"/>
            <a:ext cx="10972800" cy="1143000"/>
          </a:xfrm>
        </p:spPr>
        <p:txBody>
          <a:bodyPr/>
          <a:lstStyle/>
          <a:p>
            <a:r>
              <a:rPr lang="en-US" sz="3600" b="1">
                <a:solidFill>
                  <a:srgbClr val="0000FF"/>
                </a:solidFill>
              </a:rPr>
              <a:t>DẶN DÒ VỀ NHÀ</a:t>
            </a:r>
            <a:endParaRPr lang="en-US" sz="3600" b="1" dirty="0">
              <a:solidFill>
                <a:srgbClr val="0000FF"/>
              </a:solidFill>
            </a:endParaRPr>
          </a:p>
        </p:txBody>
      </p:sp>
      <p:sp>
        <p:nvSpPr>
          <p:cNvPr id="3" name="Content Placeholder 2"/>
          <p:cNvSpPr>
            <a:spLocks noGrp="1"/>
          </p:cNvSpPr>
          <p:nvPr>
            <p:ph idx="1"/>
          </p:nvPr>
        </p:nvSpPr>
        <p:spPr>
          <a:xfrm>
            <a:off x="1524000" y="1905001"/>
            <a:ext cx="9067800" cy="2590799"/>
          </a:xfrm>
        </p:spPr>
        <p:txBody>
          <a:bodyPr/>
          <a:lstStyle/>
          <a:p>
            <a:pPr>
              <a:buFont typeface="Wingdings" panose="05000000000000000000" pitchFamily="2" charset="2"/>
              <a:buChar char="Ø"/>
            </a:pPr>
            <a:r>
              <a:rPr lang="en-US" sz="2800">
                <a:solidFill>
                  <a:srgbClr val="0000FF"/>
                </a:solidFill>
              </a:rPr>
              <a:t>Tập biểu diễn bài hát </a:t>
            </a:r>
            <a:r>
              <a:rPr lang="vi-VN" sz="2800" i="1">
                <a:solidFill>
                  <a:srgbClr val="C00000"/>
                </a:solidFill>
              </a:rPr>
              <a:t>Nối vòng tay lớn </a:t>
            </a:r>
            <a:r>
              <a:rPr lang="en-US" sz="2800">
                <a:solidFill>
                  <a:srgbClr val="0000FF"/>
                </a:solidFill>
              </a:rPr>
              <a:t>theo các hình thức khác nhau.</a:t>
            </a:r>
          </a:p>
          <a:p>
            <a:pPr marL="0" indent="0">
              <a:lnSpc>
                <a:spcPct val="150000"/>
              </a:lnSpc>
              <a:buNone/>
            </a:pPr>
            <a:endParaRPr lang="en-US" sz="2800" dirty="0">
              <a:solidFill>
                <a:srgbClr val="0000FF"/>
              </a:solidFill>
            </a:endParaRPr>
          </a:p>
        </p:txBody>
      </p:sp>
    </p:spTree>
    <p:extLst>
      <p:ext uri="{BB962C8B-B14F-4D97-AF65-F5344CB8AC3E}">
        <p14:creationId xmlns:p14="http://schemas.microsoft.com/office/powerpoint/2010/main" val="108672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4B09117-A915-674A-BD40-A6137637D8A7}"/>
              </a:ext>
            </a:extLst>
          </p:cNvPr>
          <p:cNvSpPr>
            <a:spLocks noGrp="1"/>
          </p:cNvSpPr>
          <p:nvPr>
            <p:ph type="ctrTitle"/>
          </p:nvPr>
        </p:nvSpPr>
        <p:spPr>
          <a:xfrm>
            <a:off x="2209800" y="228600"/>
            <a:ext cx="7772400" cy="1470025"/>
          </a:xfrm>
        </p:spPr>
        <p:txBody>
          <a:bodyPr/>
          <a:lstStyle/>
          <a:p>
            <a:r>
              <a:rPr lang="en-US" sz="4000" b="1" dirty="0" err="1">
                <a:solidFill>
                  <a:srgbClr val="0000FF"/>
                </a:solidFill>
                <a:effectLst>
                  <a:outerShdw blurRad="38100" dist="38100" dir="2700000" algn="tl">
                    <a:srgbClr val="000000">
                      <a:alpha val="43137"/>
                    </a:srgbClr>
                  </a:outerShdw>
                </a:effectLst>
              </a:rPr>
              <a:t>Chủ</a:t>
            </a:r>
            <a:r>
              <a:rPr lang="en-US" sz="4000" b="1" dirty="0">
                <a:solidFill>
                  <a:srgbClr val="0000FF"/>
                </a:solidFill>
                <a:effectLst>
                  <a:outerShdw blurRad="38100" dist="38100" dir="2700000" algn="tl">
                    <a:srgbClr val="000000">
                      <a:alpha val="43137"/>
                    </a:srgbClr>
                  </a:outerShdw>
                </a:effectLst>
              </a:rPr>
              <a:t> </a:t>
            </a:r>
            <a:r>
              <a:rPr lang="en-US" sz="4000" b="1" err="1">
                <a:solidFill>
                  <a:srgbClr val="0000FF"/>
                </a:solidFill>
                <a:effectLst>
                  <a:outerShdw blurRad="38100" dist="38100" dir="2700000" algn="tl">
                    <a:srgbClr val="000000">
                      <a:alpha val="43137"/>
                    </a:srgbClr>
                  </a:outerShdw>
                </a:effectLst>
              </a:rPr>
              <a:t>đề</a:t>
            </a:r>
            <a:r>
              <a:rPr lang="en-US" sz="4000" b="1">
                <a:solidFill>
                  <a:srgbClr val="0000FF"/>
                </a:solidFill>
                <a:effectLst>
                  <a:outerShdw blurRad="38100" dist="38100" dir="2700000" algn="tl">
                    <a:srgbClr val="000000">
                      <a:alpha val="43137"/>
                    </a:srgbClr>
                  </a:outerShdw>
                </a:effectLst>
              </a:rPr>
              <a:t> 5</a:t>
            </a:r>
            <a:br>
              <a:rPr lang="en-US" sz="4000" b="1">
                <a:solidFill>
                  <a:srgbClr val="0000FF"/>
                </a:solidFill>
                <a:effectLst>
                  <a:outerShdw blurRad="38100" dist="38100" dir="2700000" algn="tl">
                    <a:srgbClr val="000000">
                      <a:alpha val="43137"/>
                    </a:srgbClr>
                  </a:outerShdw>
                </a:effectLst>
              </a:rPr>
            </a:br>
            <a:r>
              <a:rPr lang="vi-VN" sz="4000" b="1">
                <a:solidFill>
                  <a:srgbClr val="C00000"/>
                </a:solidFill>
                <a:effectLst>
                  <a:outerShdw blurRad="38100" dist="38100" dir="2700000" algn="tl">
                    <a:srgbClr val="000000">
                      <a:alpha val="43137"/>
                    </a:srgbClr>
                  </a:outerShdw>
                </a:effectLst>
              </a:rPr>
              <a:t>ĐOÀN KẾT</a:t>
            </a:r>
            <a:endParaRPr lang="en-US" b="1" dirty="0">
              <a:solidFill>
                <a:srgbClr val="C0000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7AF7FBCE-C1E4-0C04-E292-B5793ACB7F15}"/>
              </a:ext>
            </a:extLst>
          </p:cNvPr>
          <p:cNvPicPr>
            <a:picLocks noChangeAspect="1"/>
          </p:cNvPicPr>
          <p:nvPr/>
        </p:nvPicPr>
        <p:blipFill>
          <a:blip r:embed="rId3">
            <a:clrChange>
              <a:clrFrom>
                <a:srgbClr val="F9FEFF"/>
              </a:clrFrom>
              <a:clrTo>
                <a:srgbClr val="F9FEFF">
                  <a:alpha val="0"/>
                </a:srgbClr>
              </a:clrTo>
            </a:clrChange>
            <a:extLst>
              <a:ext uri="{28A0092B-C50C-407E-A947-70E740481C1C}">
                <a14:useLocalDpi xmlns:a14="http://schemas.microsoft.com/office/drawing/2010/main" val="0"/>
              </a:ext>
            </a:extLst>
          </a:blip>
          <a:stretch>
            <a:fillRect/>
          </a:stretch>
        </p:blipFill>
        <p:spPr>
          <a:xfrm>
            <a:off x="152400" y="152400"/>
            <a:ext cx="1568116" cy="1752600"/>
          </a:xfrm>
          <a:prstGeom prst="rect">
            <a:avLst/>
          </a:prstGeom>
        </p:spPr>
      </p:pic>
      <p:sp>
        <p:nvSpPr>
          <p:cNvPr id="8" name="Title 3">
            <a:extLst>
              <a:ext uri="{FF2B5EF4-FFF2-40B4-BE49-F238E27FC236}">
                <a16:creationId xmlns:a16="http://schemas.microsoft.com/office/drawing/2014/main" id="{00A3B0D3-D22D-55E5-9B22-58B37EFE9774}"/>
              </a:ext>
            </a:extLst>
          </p:cNvPr>
          <p:cNvSpPr txBox="1">
            <a:spLocks/>
          </p:cNvSpPr>
          <p:nvPr/>
        </p:nvSpPr>
        <p:spPr bwMode="auto">
          <a:xfrm>
            <a:off x="2209800" y="1854200"/>
            <a:ext cx="77724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a:solidFill>
                  <a:srgbClr val="0000FF"/>
                </a:solidFill>
                <a:effectLst>
                  <a:outerShdw blurRad="38100" dist="38100" dir="2700000" algn="tl">
                    <a:srgbClr val="000000">
                      <a:alpha val="43137"/>
                    </a:srgbClr>
                  </a:outerShdw>
                </a:effectLst>
              </a:rPr>
              <a:t>BÀI 9</a:t>
            </a:r>
            <a:endParaRPr lang="en-US" sz="4000" b="1" kern="0" dirty="0">
              <a:solidFill>
                <a:srgbClr val="C00000"/>
              </a:solidFill>
              <a:effectLst>
                <a:outerShdw blurRad="38100" dist="38100" dir="2700000" algn="tl">
                  <a:srgbClr val="000000">
                    <a:alpha val="43137"/>
                  </a:srgbClr>
                </a:outerShdw>
              </a:effectLst>
            </a:endParaRPr>
          </a:p>
        </p:txBody>
      </p:sp>
      <p:sp>
        <p:nvSpPr>
          <p:cNvPr id="13" name="Subtitle 6">
            <a:extLst>
              <a:ext uri="{FF2B5EF4-FFF2-40B4-BE49-F238E27FC236}">
                <a16:creationId xmlns:a16="http://schemas.microsoft.com/office/drawing/2014/main" id="{4497C04E-108B-C9F8-5C29-D619B3534CC1}"/>
              </a:ext>
            </a:extLst>
          </p:cNvPr>
          <p:cNvSpPr>
            <a:spLocks noGrp="1"/>
          </p:cNvSpPr>
          <p:nvPr>
            <p:ph type="subTitle" idx="1"/>
          </p:nvPr>
        </p:nvSpPr>
        <p:spPr>
          <a:xfrm>
            <a:off x="990600" y="3124200"/>
            <a:ext cx="10287000" cy="3048000"/>
          </a:xfrm>
        </p:spPr>
        <p:txBody>
          <a:bodyPr/>
          <a:lstStyle/>
          <a:p>
            <a:pPr algn="just">
              <a:spcAft>
                <a:spcPts val="300"/>
              </a:spcAft>
            </a:pPr>
            <a:r>
              <a:rPr lang="en-US" b="1">
                <a:solidFill>
                  <a:srgbClr val="0000FF"/>
                </a:solidFill>
                <a:latin typeface="+mj-lt"/>
                <a:cs typeface="Times New Roman" panose="02020603050405020304" pitchFamily="18" charset="0"/>
              </a:rPr>
              <a:t>– Hát</a:t>
            </a:r>
            <a:r>
              <a:rPr lang="vi-VN" b="1">
                <a:solidFill>
                  <a:srgbClr val="0000FF"/>
                </a:solidFill>
                <a:latin typeface="+mj-lt"/>
                <a:cs typeface="Times New Roman" panose="02020603050405020304" pitchFamily="18" charset="0"/>
              </a:rPr>
              <a:t>: </a:t>
            </a:r>
            <a:r>
              <a:rPr lang="en-US" b="1">
                <a:solidFill>
                  <a:srgbClr val="C00000"/>
                </a:solidFill>
                <a:latin typeface="+mj-lt"/>
                <a:cs typeface="Times New Roman" panose="02020603050405020304" pitchFamily="18" charset="0"/>
              </a:rPr>
              <a:t>Bài hát </a:t>
            </a:r>
            <a:r>
              <a:rPr lang="vi-VN" b="1" i="1">
                <a:solidFill>
                  <a:srgbClr val="C00000"/>
                </a:solidFill>
                <a:latin typeface="+mj-lt"/>
                <a:cs typeface="Times New Roman" panose="02020603050405020304" pitchFamily="18" charset="0"/>
              </a:rPr>
              <a:t>Nối vòng tay lớn </a:t>
            </a:r>
            <a:endParaRPr lang="en-US" b="1" i="1">
              <a:solidFill>
                <a:srgbClr val="C00000"/>
              </a:solidFill>
              <a:latin typeface="+mj-lt"/>
              <a:cs typeface="Times New Roman" panose="02020603050405020304" pitchFamily="18" charset="0"/>
            </a:endParaRPr>
          </a:p>
          <a:p>
            <a:pPr algn="just">
              <a:spcAft>
                <a:spcPts val="300"/>
              </a:spcAft>
            </a:pPr>
            <a:r>
              <a:rPr lang="vi-VN" b="1">
                <a:solidFill>
                  <a:srgbClr val="0000FF"/>
                </a:solidFill>
                <a:latin typeface="+mj-lt"/>
                <a:cs typeface="Times New Roman" panose="02020603050405020304" pitchFamily="18" charset="0"/>
              </a:rPr>
              <a:t>– Nghe nhạc: </a:t>
            </a:r>
            <a:r>
              <a:rPr lang="en-US" b="1">
                <a:solidFill>
                  <a:srgbClr val="C00000"/>
                </a:solidFill>
                <a:latin typeface="+mj-lt"/>
                <a:cs typeface="Times New Roman" panose="02020603050405020304" pitchFamily="18" charset="0"/>
              </a:rPr>
              <a:t>Tác phẩm </a:t>
            </a:r>
            <a:r>
              <a:rPr lang="vi-VN" b="1" i="1">
                <a:solidFill>
                  <a:srgbClr val="C00000"/>
                </a:solidFill>
                <a:latin typeface="+mj-lt"/>
                <a:cs typeface="Times New Roman" panose="02020603050405020304" pitchFamily="18" charset="0"/>
              </a:rPr>
              <a:t>Câu hò bên bờ Hiền Lương</a:t>
            </a:r>
            <a:endParaRPr lang="en-US" b="1" i="1">
              <a:solidFill>
                <a:srgbClr val="C00000"/>
              </a:solidFill>
              <a:latin typeface="+mj-lt"/>
              <a:cs typeface="Times New Roman" panose="02020603050405020304" pitchFamily="18" charset="0"/>
            </a:endParaRPr>
          </a:p>
          <a:p>
            <a:pPr algn="just">
              <a:spcAft>
                <a:spcPts val="300"/>
              </a:spcAft>
            </a:pPr>
            <a:r>
              <a:rPr lang="vi-VN" b="1">
                <a:solidFill>
                  <a:srgbClr val="0000FF"/>
                </a:solidFill>
                <a:latin typeface="+mj-lt"/>
                <a:cs typeface="Times New Roman" panose="02020603050405020304" pitchFamily="18" charset="0"/>
              </a:rPr>
              <a:t>– </a:t>
            </a:r>
            <a:r>
              <a:rPr lang="en-US" b="1">
                <a:solidFill>
                  <a:srgbClr val="0000FF"/>
                </a:solidFill>
                <a:latin typeface="+mj-lt"/>
                <a:cs typeface="Times New Roman" panose="02020603050405020304" pitchFamily="18" charset="0"/>
              </a:rPr>
              <a:t>Thường thức</a:t>
            </a:r>
            <a:r>
              <a:rPr lang="vi-VN" b="1">
                <a:solidFill>
                  <a:srgbClr val="0000FF"/>
                </a:solidFill>
                <a:latin typeface="+mj-lt"/>
                <a:cs typeface="Times New Roman" panose="02020603050405020304" pitchFamily="18" charset="0"/>
              </a:rPr>
              <a:t> âm nhạc: </a:t>
            </a:r>
            <a:r>
              <a:rPr lang="nl-NL" b="1">
                <a:solidFill>
                  <a:srgbClr val="C00000"/>
                </a:solidFill>
                <a:latin typeface="+mj-lt"/>
                <a:cs typeface="Times New Roman" panose="02020603050405020304" pitchFamily="18" charset="0"/>
              </a:rPr>
              <a:t>Nhạc sĩ Hoàng Hiệp</a:t>
            </a:r>
            <a:endParaRPr lang="vi-VN" b="1">
              <a:solidFill>
                <a:srgbClr val="0000FF"/>
              </a:solidFill>
              <a:latin typeface="+mj-lt"/>
              <a:cs typeface="Times New Roman" panose="02020603050405020304" pitchFamily="18" charset="0"/>
            </a:endParaRPr>
          </a:p>
          <a:p>
            <a:pPr algn="just">
              <a:spcAft>
                <a:spcPts val="300"/>
              </a:spcAft>
            </a:pPr>
            <a:endParaRPr lang="vi-VN" b="1">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754349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600200" y="2015591"/>
            <a:ext cx="9067800" cy="3699409"/>
          </a:xfrm>
        </p:spPr>
        <p:txBody>
          <a:bodyPr/>
          <a:lstStyle/>
          <a:p>
            <a:r>
              <a:rPr lang="en-US" sz="4000" b="1">
                <a:solidFill>
                  <a:srgbClr val="0000FF"/>
                </a:solidFill>
                <a:effectLst>
                  <a:outerShdw blurRad="38100" dist="38100" dir="2700000" algn="tl">
                    <a:srgbClr val="000000">
                      <a:alpha val="43137"/>
                    </a:srgbClr>
                  </a:outerShdw>
                </a:effectLst>
                <a:latin typeface="+mj-lt"/>
                <a:cs typeface="Times New Roman" panose="02020603050405020304" pitchFamily="18" charset="0"/>
              </a:rPr>
              <a:t>Bài 9</a:t>
            </a:r>
            <a:r>
              <a:rPr lang="en-US" sz="4000" b="1">
                <a:solidFill>
                  <a:srgbClr val="0000FF"/>
                </a:solidFill>
                <a:latin typeface="+mj-lt"/>
                <a:cs typeface="Times New Roman" panose="02020603050405020304" pitchFamily="18" charset="0"/>
              </a:rPr>
              <a:t> </a:t>
            </a:r>
            <a:r>
              <a:rPr lang="en-US" sz="4000">
                <a:solidFill>
                  <a:srgbClr val="0000FF"/>
                </a:solidFill>
                <a:latin typeface="+mj-lt"/>
                <a:cs typeface="Times New Roman" panose="02020603050405020304" pitchFamily="18" charset="0"/>
              </a:rPr>
              <a:t>(Tiết 2)</a:t>
            </a:r>
          </a:p>
          <a:p>
            <a:pPr algn="just"/>
            <a:r>
              <a:rPr lang="en-US" b="1">
                <a:solidFill>
                  <a:srgbClr val="C00000"/>
                </a:solidFill>
                <a:latin typeface="+mj-lt"/>
                <a:cs typeface="Times New Roman" panose="02020603050405020304" pitchFamily="18" charset="0"/>
              </a:rPr>
              <a:t>– </a:t>
            </a:r>
            <a:r>
              <a:rPr lang="vi-VN" b="1">
                <a:solidFill>
                  <a:srgbClr val="C00000"/>
                </a:solidFill>
                <a:latin typeface="+mj-lt"/>
                <a:cs typeface="Times New Roman" panose="02020603050405020304" pitchFamily="18" charset="0"/>
              </a:rPr>
              <a:t>Nghe tác phẩm </a:t>
            </a:r>
            <a:r>
              <a:rPr lang="vi-VN" b="1" i="1">
                <a:solidFill>
                  <a:srgbClr val="C00000"/>
                </a:solidFill>
                <a:latin typeface="+mj-lt"/>
                <a:cs typeface="Times New Roman" panose="02020603050405020304" pitchFamily="18" charset="0"/>
              </a:rPr>
              <a:t>Câu hò bên bờ Hiền Lương;</a:t>
            </a:r>
            <a:endParaRPr lang="en-US" b="1" i="1">
              <a:solidFill>
                <a:srgbClr val="C00000"/>
              </a:solidFill>
              <a:latin typeface="+mj-lt"/>
              <a:cs typeface="Times New Roman" panose="02020603050405020304" pitchFamily="18" charset="0"/>
            </a:endParaRPr>
          </a:p>
          <a:p>
            <a:pPr algn="just"/>
            <a:r>
              <a:rPr lang="en-US" b="1" i="1">
                <a:solidFill>
                  <a:srgbClr val="C00000"/>
                </a:solidFill>
                <a:latin typeface="+mj-lt"/>
                <a:cs typeface="Times New Roman" panose="02020603050405020304" pitchFamily="18" charset="0"/>
              </a:rPr>
              <a:t>   </a:t>
            </a:r>
            <a:r>
              <a:rPr lang="vi-VN" b="1">
                <a:solidFill>
                  <a:srgbClr val="C00000"/>
                </a:solidFill>
                <a:latin typeface="+mj-lt"/>
                <a:cs typeface="Times New Roman" panose="02020603050405020304" pitchFamily="18" charset="0"/>
              </a:rPr>
              <a:t>Nhạc sĩ Hoàng Hiệp</a:t>
            </a:r>
            <a:endParaRPr lang="en-US" b="1">
              <a:solidFill>
                <a:srgbClr val="C00000"/>
              </a:solidFill>
              <a:latin typeface="+mj-lt"/>
              <a:cs typeface="Times New Roman" panose="02020603050405020304" pitchFamily="18" charset="0"/>
            </a:endParaRPr>
          </a:p>
          <a:p>
            <a:pPr algn="just"/>
            <a:r>
              <a:rPr lang="en-US" b="1" i="1">
                <a:solidFill>
                  <a:srgbClr val="C00000"/>
                </a:solidFill>
                <a:latin typeface="+mj-lt"/>
                <a:cs typeface="Times New Roman" panose="02020603050405020304" pitchFamily="18" charset="0"/>
              </a:rPr>
              <a:t>– </a:t>
            </a:r>
            <a:r>
              <a:rPr lang="en-US" b="1">
                <a:solidFill>
                  <a:srgbClr val="C00000"/>
                </a:solidFill>
                <a:latin typeface="+mj-lt"/>
                <a:cs typeface="Times New Roman" panose="02020603050405020304" pitchFamily="18" charset="0"/>
              </a:rPr>
              <a:t>Ôn tập bài hát </a:t>
            </a:r>
            <a:r>
              <a:rPr lang="vi-VN" b="1" i="1">
                <a:solidFill>
                  <a:srgbClr val="C00000"/>
                </a:solidFill>
                <a:latin typeface="+mj-lt"/>
                <a:cs typeface="Times New Roman" panose="02020603050405020304" pitchFamily="18" charset="0"/>
              </a:rPr>
              <a:t>Nối vòng tay lớn </a:t>
            </a:r>
            <a:endParaRPr lang="en-US" i="1" dirty="0">
              <a:solidFill>
                <a:srgbClr val="C00000"/>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C4D4A743-68B4-C235-2BA9-B0F2289AAA44}"/>
              </a:ext>
            </a:extLst>
          </p:cNvPr>
          <p:cNvPicPr>
            <a:picLocks noChangeAspect="1"/>
          </p:cNvPicPr>
          <p:nvPr/>
        </p:nvPicPr>
        <p:blipFill>
          <a:blip r:embed="rId3">
            <a:clrChange>
              <a:clrFrom>
                <a:srgbClr val="F9FEFF"/>
              </a:clrFrom>
              <a:clrTo>
                <a:srgbClr val="F9FEFF">
                  <a:alpha val="0"/>
                </a:srgbClr>
              </a:clrTo>
            </a:clrChange>
            <a:extLst>
              <a:ext uri="{28A0092B-C50C-407E-A947-70E740481C1C}">
                <a14:useLocalDpi xmlns:a14="http://schemas.microsoft.com/office/drawing/2010/main" val="0"/>
              </a:ext>
            </a:extLst>
          </a:blip>
          <a:stretch>
            <a:fillRect/>
          </a:stretch>
        </p:blipFill>
        <p:spPr>
          <a:xfrm>
            <a:off x="152400" y="152400"/>
            <a:ext cx="1568116" cy="1752600"/>
          </a:xfrm>
          <a:prstGeom prst="rect">
            <a:avLst/>
          </a:prstGeom>
        </p:spPr>
      </p:pic>
    </p:spTree>
    <p:extLst>
      <p:ext uri="{BB962C8B-B14F-4D97-AF65-F5344CB8AC3E}">
        <p14:creationId xmlns:p14="http://schemas.microsoft.com/office/powerpoint/2010/main" val="266145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D00D4D-4E5F-F237-8324-9A892686B83F}"/>
              </a:ext>
            </a:extLst>
          </p:cNvPr>
          <p:cNvGrpSpPr/>
          <p:nvPr/>
        </p:nvGrpSpPr>
        <p:grpSpPr>
          <a:xfrm>
            <a:off x="0" y="1295400"/>
            <a:ext cx="12192000" cy="5562600"/>
            <a:chOff x="0" y="1295400"/>
            <a:chExt cx="12192000" cy="5562600"/>
          </a:xfrm>
        </p:grpSpPr>
        <p:pic>
          <p:nvPicPr>
            <p:cNvPr id="12" name="Picture 11">
              <a:extLst>
                <a:ext uri="{FF2B5EF4-FFF2-40B4-BE49-F238E27FC236}">
                  <a16:creationId xmlns:a16="http://schemas.microsoft.com/office/drawing/2014/main" id="{1226AC65-F1D6-6EFF-587E-1CBA30874668}"/>
                </a:ext>
              </a:extLst>
            </p:cNvPr>
            <p:cNvPicPr>
              <a:picLocks noChangeAspect="1"/>
            </p:cNvPicPr>
            <p:nvPr/>
          </p:nvPicPr>
          <p:blipFill rotWithShape="1">
            <a:blip r:embed="rId2">
              <a:extLst>
                <a:ext uri="{28A0092B-C50C-407E-A947-70E740481C1C}">
                  <a14:useLocalDpi xmlns:a14="http://schemas.microsoft.com/office/drawing/2010/main" val="0"/>
                </a:ext>
              </a:extLst>
            </a:blip>
            <a:srcRect t="27219"/>
            <a:stretch/>
          </p:blipFill>
          <p:spPr>
            <a:xfrm>
              <a:off x="0" y="1295400"/>
              <a:ext cx="12192000" cy="5562600"/>
            </a:xfrm>
            <a:prstGeom prst="rect">
              <a:avLst/>
            </a:prstGeom>
            <a:ln>
              <a:noFill/>
            </a:ln>
            <a:effectLst>
              <a:softEdge rad="112500"/>
            </a:effectLst>
          </p:spPr>
        </p:pic>
        <p:pic>
          <p:nvPicPr>
            <p:cNvPr id="6" name="Picture 5">
              <a:extLst>
                <a:ext uri="{FF2B5EF4-FFF2-40B4-BE49-F238E27FC236}">
                  <a16:creationId xmlns:a16="http://schemas.microsoft.com/office/drawing/2014/main" id="{71F520BC-8217-A643-6E59-54B9FBF17BC9}"/>
                </a:ext>
              </a:extLst>
            </p:cNvPr>
            <p:cNvPicPr>
              <a:picLocks noChangeAspect="1"/>
            </p:cNvPicPr>
            <p:nvPr/>
          </p:nvPicPr>
          <p:blipFill rotWithShape="1">
            <a:blip r:embed="rId3">
              <a:extLst>
                <a:ext uri="{28A0092B-C50C-407E-A947-70E740481C1C}">
                  <a14:useLocalDpi xmlns:a14="http://schemas.microsoft.com/office/drawing/2010/main" val="0"/>
                </a:ext>
              </a:extLst>
            </a:blip>
            <a:srcRect l="51684" r="5677"/>
            <a:stretch/>
          </p:blipFill>
          <p:spPr>
            <a:xfrm>
              <a:off x="9296401" y="3921473"/>
              <a:ext cx="2819400" cy="2784127"/>
            </a:xfrm>
            <a:prstGeom prst="rect">
              <a:avLst/>
            </a:prstGeom>
          </p:spPr>
        </p:pic>
      </p:grpSp>
      <p:sp>
        <p:nvSpPr>
          <p:cNvPr id="8" name="Title 1">
            <a:extLst>
              <a:ext uri="{FF2B5EF4-FFF2-40B4-BE49-F238E27FC236}">
                <a16:creationId xmlns:a16="http://schemas.microsoft.com/office/drawing/2014/main" id="{1E69E3C0-8323-4AED-AB4E-1A4866065112}"/>
              </a:ext>
            </a:extLst>
          </p:cNvPr>
          <p:cNvSpPr txBox="1">
            <a:spLocks/>
          </p:cNvSpPr>
          <p:nvPr/>
        </p:nvSpPr>
        <p:spPr bwMode="auto">
          <a:xfrm>
            <a:off x="0" y="152400"/>
            <a:ext cx="1211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a:solidFill>
                  <a:srgbClr val="C00000"/>
                </a:solidFill>
                <a:cs typeface="Times New Roman" panose="02020603050405020304" pitchFamily="18" charset="0"/>
              </a:rPr>
              <a:t>I. Nghe </a:t>
            </a:r>
            <a:r>
              <a:rPr lang="vi-VN" sz="3200" b="1" kern="0">
                <a:solidFill>
                  <a:srgbClr val="C00000"/>
                </a:solidFill>
                <a:cs typeface="Times New Roman" panose="02020603050405020304" pitchFamily="18" charset="0"/>
              </a:rPr>
              <a:t>tác phẩm </a:t>
            </a:r>
            <a:r>
              <a:rPr lang="vi-VN" sz="3200" b="1" i="1" kern="0">
                <a:solidFill>
                  <a:srgbClr val="C00000"/>
                </a:solidFill>
                <a:cs typeface="Times New Roman" panose="02020603050405020304" pitchFamily="18" charset="0"/>
              </a:rPr>
              <a:t>Câu hò bên bờ Hiền Lương;</a:t>
            </a:r>
          </a:p>
          <a:p>
            <a:r>
              <a:rPr lang="vi-VN" sz="3200" b="1" kern="0">
                <a:solidFill>
                  <a:srgbClr val="C00000"/>
                </a:solidFill>
                <a:cs typeface="Times New Roman" panose="02020603050405020304" pitchFamily="18" charset="0"/>
              </a:rPr>
              <a:t>Nhạc sĩ </a:t>
            </a:r>
            <a:r>
              <a:rPr lang="en-US" sz="3200" b="1" kern="0">
                <a:solidFill>
                  <a:srgbClr val="C00000"/>
                </a:solidFill>
                <a:cs typeface="Times New Roman" panose="02020603050405020304" pitchFamily="18" charset="0"/>
              </a:rPr>
              <a:t>Hoàng Hiệp</a:t>
            </a:r>
          </a:p>
        </p:txBody>
      </p:sp>
      <p:sp>
        <p:nvSpPr>
          <p:cNvPr id="10" name="AutoShape 2">
            <a:extLst>
              <a:ext uri="{FF2B5EF4-FFF2-40B4-BE49-F238E27FC236}">
                <a16:creationId xmlns:a16="http://schemas.microsoft.com/office/drawing/2014/main" id="{B43A6762-C6DF-BD73-D490-1E9B10ECBD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8546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3962400" cy="457200"/>
          </a:xfrm>
        </p:spPr>
        <p:txBody>
          <a:bodyPr/>
          <a:lstStyle/>
          <a:p>
            <a:r>
              <a:rPr lang="en-US" sz="3200" b="1">
                <a:solidFill>
                  <a:srgbClr val="00B050"/>
                </a:solidFill>
                <a:cs typeface="Times New Roman" panose="02020603050405020304" pitchFamily="18" charset="0"/>
              </a:rPr>
              <a:t>Thảo luận nhóm</a:t>
            </a:r>
          </a:p>
        </p:txBody>
      </p:sp>
      <p:sp>
        <p:nvSpPr>
          <p:cNvPr id="7" name="Rectangle 2"/>
          <p:cNvSpPr>
            <a:spLocks noChangeArrowheads="1"/>
          </p:cNvSpPr>
          <p:nvPr/>
        </p:nvSpPr>
        <p:spPr bwMode="auto">
          <a:xfrm>
            <a:off x="228600" y="1066800"/>
            <a:ext cx="3276600" cy="3436237"/>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Nội dung lời ca của tác phẩm thể hiện điều gì? </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Giai điệu của bài hát có tính chất âm nhạc như thế nào?</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Em thích nhất câu hát nào, vì sao? </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kumimoji="0" lang="en-US" altLang="vi-VN" sz="2000" b="0" u="none" strike="noStrike" cap="none" normalizeH="0" baseline="0">
                <a:ln>
                  <a:noFill/>
                </a:ln>
                <a:solidFill>
                  <a:srgbClr val="0000FF"/>
                </a:solidFill>
                <a:effectLst/>
                <a:latin typeface="+mj-lt"/>
                <a:ea typeface="Times New Roman" panose="02020603050405020304" pitchFamily="18" charset="0"/>
                <a:cs typeface="Times New Roman" panose="02020603050405020304" pitchFamily="18" charset="0"/>
              </a:rPr>
              <a:t>Nêu cảm nhận của em về tác phẩm. </a:t>
            </a:r>
            <a:endParaRPr kumimoji="0" lang="en-US" altLang="vi-VN" sz="2000" b="0" u="none" strike="noStrike" cap="none" normalizeH="0" baseline="0">
              <a:ln>
                <a:noFill/>
              </a:ln>
              <a:solidFill>
                <a:srgbClr val="0000FF"/>
              </a:solidFill>
              <a:effectLst/>
              <a:latin typeface="+mj-lt"/>
            </a:endParaRPr>
          </a:p>
        </p:txBody>
      </p:sp>
      <p:pic>
        <p:nvPicPr>
          <p:cNvPr id="11" name="Picture 4" descr="https://tuannguyenweb.files.wordpress.com/2017/05/8209cd50d6a29bf52a674ca37df94565_students-group-work-by-pietluk-children-group-work-clipart_2213-1650.png?w=1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4953000"/>
            <a:ext cx="1981200" cy="14775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ED02096-BC7B-ECA8-F142-6D6DB68854BF}"/>
              </a:ext>
            </a:extLst>
          </p:cNvPr>
          <p:cNvSpPr>
            <a:spLocks noChangeArrowheads="1"/>
          </p:cNvSpPr>
          <p:nvPr/>
        </p:nvSpPr>
        <p:spPr bwMode="auto">
          <a:xfrm>
            <a:off x="3962400" y="284422"/>
            <a:ext cx="8077200" cy="6236363"/>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91440" tIns="38088" rIns="91440" bIns="38088" numCol="1" anchor="ctr" anchorCtr="0" compatLnSpc="1">
            <a:prstTxWarp prst="textNoShape">
              <a:avLst/>
            </a:prstTxWarp>
            <a:spAutoFit/>
          </a:bodyPr>
          <a:lstStyle/>
          <a:p>
            <a:pPr marR="0" lvl="0" algn="ctr" defTabSz="914400" rtl="0" eaLnBrk="0" fontAlgn="base" latinLnBrk="0" hangingPunct="0">
              <a:lnSpc>
                <a:spcPct val="114000"/>
              </a:lnSpc>
              <a:spcBef>
                <a:spcPts val="300"/>
              </a:spcBef>
              <a:spcAft>
                <a:spcPts val="300"/>
              </a:spcAft>
              <a:buClrTx/>
              <a:buSzTx/>
              <a:tabLst/>
            </a:pPr>
            <a:r>
              <a:rPr lang="vi-VN" sz="2400" b="1">
                <a:solidFill>
                  <a:srgbClr val="C00000"/>
                </a:solidFill>
                <a:effectLst/>
                <a:latin typeface="+mj-lt"/>
                <a:ea typeface="Calibri" panose="020F0502020204030204" pitchFamily="34" charset="0"/>
              </a:rPr>
              <a:t>Câu hò bên bờ Hiền Lương</a:t>
            </a:r>
            <a:endParaRPr lang="en-US" sz="2400" b="1">
              <a:solidFill>
                <a:srgbClr val="C00000"/>
              </a:solidFill>
              <a:effectLst/>
              <a:latin typeface="+mj-lt"/>
              <a:ea typeface="Calibri" panose="020F0502020204030204" pitchFamily="34" charset="0"/>
            </a:endParaRPr>
          </a:p>
          <a:p>
            <a:pPr marR="0" lvl="0" algn="just" defTabSz="914400" rtl="0" eaLnBrk="0" fontAlgn="base" latinLnBrk="0" hangingPunct="0">
              <a:lnSpc>
                <a:spcPct val="114000"/>
              </a:lnSpc>
              <a:spcBef>
                <a:spcPts val="300"/>
              </a:spcBef>
              <a:spcAft>
                <a:spcPts val="300"/>
              </a:spcAft>
              <a:buClrTx/>
              <a:buSzTx/>
              <a:tabLst/>
            </a:pPr>
            <a:r>
              <a:rPr lang="en-US" sz="2000" b="1">
                <a:solidFill>
                  <a:srgbClr val="C00000"/>
                </a:solidFill>
                <a:effectLst/>
                <a:latin typeface="+mj-lt"/>
                <a:ea typeface="Calibri" panose="020F0502020204030204" pitchFamily="34" charset="0"/>
              </a:rPr>
              <a:t>Lời 1:</a:t>
            </a:r>
            <a:r>
              <a:rPr lang="en-US" sz="2000" i="1">
                <a:solidFill>
                  <a:srgbClr val="0000FF"/>
                </a:solidFill>
                <a:effectLst/>
                <a:latin typeface="+mj-lt"/>
                <a:ea typeface="Calibri" panose="020F0502020204030204" pitchFamily="34" charset="0"/>
              </a:rPr>
              <a:t> </a:t>
            </a:r>
            <a:r>
              <a:rPr lang="vi-VN" sz="2000" i="1">
                <a:solidFill>
                  <a:srgbClr val="0000FF"/>
                </a:solidFill>
                <a:effectLst/>
                <a:latin typeface="+mj-lt"/>
                <a:ea typeface="Calibri" panose="020F0502020204030204" pitchFamily="34" charset="0"/>
              </a:rPr>
              <a:t>Bên ven bờ Hiền Lương chiều nay ra đứng trông về. Mắt đượm tình quê, đôi mắt đượm tình quê. Xa xa đoàn thuyền nan buồm căng theo gió xuôi dòng. Bỗng trong sương mờ không gian trầm lắng nghe câu hò. Hò ơ ơ. Thuyền ơi, thuyền ơi có nhớ bến chăng? Bến thì một dạ khăng khăng đợi thuyền. Nhắn ai xin giữ câu nguyền. Trong cơn bão tố vững bền lòng son. Ơi câu hò chiều nay. Sao nghe nặng tình ai? Hay là em bên ấy trong phút giây nhớ nhung trào sôi. Gửi niềm tin theo gió qua mấy câu thiết tha hò ơi! </a:t>
            </a:r>
            <a:endParaRPr lang="en-US" sz="2000" i="1">
              <a:solidFill>
                <a:srgbClr val="0000FF"/>
              </a:solidFill>
              <a:effectLst/>
              <a:latin typeface="+mj-lt"/>
              <a:ea typeface="Calibri" panose="020F0502020204030204" pitchFamily="34" charset="0"/>
            </a:endParaRPr>
          </a:p>
          <a:p>
            <a:pPr marR="0" lvl="0" algn="just" defTabSz="914400" rtl="0" eaLnBrk="0" fontAlgn="base" latinLnBrk="0" hangingPunct="0">
              <a:lnSpc>
                <a:spcPct val="114000"/>
              </a:lnSpc>
              <a:spcBef>
                <a:spcPts val="300"/>
              </a:spcBef>
              <a:spcAft>
                <a:spcPts val="300"/>
              </a:spcAft>
              <a:buClrTx/>
              <a:buSzTx/>
              <a:tabLst/>
            </a:pPr>
            <a:r>
              <a:rPr lang="en-US" sz="2000" b="1">
                <a:solidFill>
                  <a:srgbClr val="C00000"/>
                </a:solidFill>
                <a:effectLst/>
                <a:latin typeface="+mj-lt"/>
                <a:ea typeface="Calibri" panose="020F0502020204030204" pitchFamily="34" charset="0"/>
              </a:rPr>
              <a:t>Lời 2:</a:t>
            </a:r>
            <a:r>
              <a:rPr lang="en-US" sz="2000">
                <a:solidFill>
                  <a:srgbClr val="C00000"/>
                </a:solidFill>
                <a:effectLst/>
                <a:latin typeface="+mj-lt"/>
                <a:ea typeface="Calibri" panose="020F0502020204030204" pitchFamily="34" charset="0"/>
              </a:rPr>
              <a:t> </a:t>
            </a:r>
            <a:r>
              <a:rPr lang="vi-VN" sz="2000" i="1">
                <a:solidFill>
                  <a:srgbClr val="0000FF"/>
                </a:solidFill>
                <a:effectLst/>
                <a:latin typeface="+mj-lt"/>
                <a:ea typeface="Calibri" panose="020F0502020204030204" pitchFamily="34" charset="0"/>
              </a:rPr>
              <a:t>Trông qua rặng Trường Sơn miền quê xa khuất chân trời. Mây lặng lờ trôi mây đen lặng lờ trôi. Xa xa một đàn chim so mây dang cánh lưng trời. Hỡi chim hãy dừng cho ta gửi đến phương xa vời. Hò ơ ơ. Dù cho, dù cho bến cách sông ngăn. Dễ gì chặn được duyên anh với nàng. Xé mây cho sáng trăng vàng. Khai sông nối bến cho nàng về anh. Ơi câu hò chiều nay. Tôi mang nặng tình ai? Nơi miền quê xa vắng em có nghe thấu chăng lòng anh. Tình này ta xây đắp nên thuỷ chung không bao giờ phai!</a:t>
            </a:r>
            <a:endParaRPr kumimoji="0" lang="en-US" altLang="vi-VN" sz="2000" b="0" i="1" u="none" strike="noStrike" cap="none" normalizeH="0" baseline="0">
              <a:ln>
                <a:noFill/>
              </a:ln>
              <a:solidFill>
                <a:srgbClr val="0000FF"/>
              </a:solidFill>
              <a:effectLst/>
              <a:latin typeface="+mj-lt"/>
            </a:endParaRPr>
          </a:p>
        </p:txBody>
      </p:sp>
    </p:spTree>
    <p:extLst>
      <p:ext uri="{BB962C8B-B14F-4D97-AF65-F5344CB8AC3E}">
        <p14:creationId xmlns:p14="http://schemas.microsoft.com/office/powerpoint/2010/main" val="476592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0E930-0B0F-D189-9506-4ABAEC074AFC}"/>
              </a:ext>
            </a:extLst>
          </p:cNvPr>
          <p:cNvPicPr>
            <a:picLocks noChangeAspect="1"/>
          </p:cNvPicPr>
          <p:nvPr/>
        </p:nvPicPr>
        <p:blipFill>
          <a:blip r:embed="rId2"/>
          <a:stretch>
            <a:fillRect/>
          </a:stretch>
        </p:blipFill>
        <p:spPr>
          <a:xfrm flipH="1">
            <a:off x="76200" y="2133600"/>
            <a:ext cx="1558685" cy="2981654"/>
          </a:xfrm>
          <a:prstGeom prst="rect">
            <a:avLst/>
          </a:prstGeom>
        </p:spPr>
      </p:pic>
      <p:sp>
        <p:nvSpPr>
          <p:cNvPr id="4" name="Rectangle 1"/>
          <p:cNvSpPr>
            <a:spLocks noChangeArrowheads="1"/>
          </p:cNvSpPr>
          <p:nvPr/>
        </p:nvSpPr>
        <p:spPr bwMode="auto">
          <a:xfrm>
            <a:off x="2057400" y="870847"/>
            <a:ext cx="9867900" cy="5169971"/>
          </a:xfrm>
          <a:prstGeom prst="wedgeRoundRectCallout">
            <a:avLst>
              <a:gd name="adj1" fmla="val -55968"/>
              <a:gd name="adj2" fmla="val -9624"/>
              <a:gd name="adj3" fmla="val 16667"/>
            </a:avLst>
          </a:prstGeom>
          <a:ln>
            <a:solidFill>
              <a:srgbClr val="FFC000"/>
            </a:solidFill>
          </a:ln>
        </p:spPr>
        <p:style>
          <a:lnRef idx="1">
            <a:schemeClr val="accent5"/>
          </a:lnRef>
          <a:fillRef idx="2">
            <a:schemeClr val="accent5"/>
          </a:fillRef>
          <a:effectRef idx="1">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marL="0" marR="0" lvl="0" indent="269875" algn="just" defTabSz="914400" rtl="0" eaLnBrk="0" fontAlgn="base" latinLnBrk="0" hangingPunct="0">
              <a:lnSpc>
                <a:spcPct val="114000"/>
              </a:lnSpc>
              <a:spcBef>
                <a:spcPct val="0"/>
              </a:spcBef>
              <a:spcAft>
                <a:spcPct val="0"/>
              </a:spcAft>
              <a:buClrTx/>
              <a:buSzTx/>
              <a:buFontTx/>
              <a:buNone/>
              <a:tabLst/>
            </a:pPr>
            <a:r>
              <a:rPr lang="vi-VN" sz="2400" i="1">
                <a:solidFill>
                  <a:srgbClr val="C00000"/>
                </a:solidFill>
                <a:effectLst/>
                <a:latin typeface="+mj-lt"/>
                <a:ea typeface="Calibri" panose="020F0502020204030204" pitchFamily="34" charset="0"/>
              </a:rPr>
              <a:t>Câu hò bên bờ Hiền Lương </a:t>
            </a:r>
            <a:r>
              <a:rPr lang="vi-VN" sz="2400">
                <a:solidFill>
                  <a:srgbClr val="0000FF"/>
                </a:solidFill>
                <a:effectLst/>
                <a:latin typeface="+mj-lt"/>
                <a:ea typeface="Calibri" panose="020F0502020204030204" pitchFamily="34" charset="0"/>
              </a:rPr>
              <a:t>được nhạc sĩ </a:t>
            </a:r>
            <a:r>
              <a:rPr lang="vi-VN" sz="2400">
                <a:solidFill>
                  <a:srgbClr val="C00000"/>
                </a:solidFill>
                <a:effectLst/>
                <a:latin typeface="+mj-lt"/>
                <a:ea typeface="Calibri" panose="020F0502020204030204" pitchFamily="34" charset="0"/>
              </a:rPr>
              <a:t>Hoàng Hiệp </a:t>
            </a:r>
            <a:r>
              <a:rPr lang="vi-VN" sz="2400">
                <a:solidFill>
                  <a:srgbClr val="0000FF"/>
                </a:solidFill>
                <a:effectLst/>
                <a:latin typeface="+mj-lt"/>
                <a:ea typeface="Calibri" panose="020F0502020204030204" pitchFamily="34" charset="0"/>
              </a:rPr>
              <a:t>sáng tác và đặt lời cùng nhạc sĩ </a:t>
            </a:r>
            <a:r>
              <a:rPr lang="vi-VN" sz="2400">
                <a:solidFill>
                  <a:srgbClr val="C00000"/>
                </a:solidFill>
                <a:effectLst/>
                <a:latin typeface="+mj-lt"/>
                <a:ea typeface="Calibri" panose="020F0502020204030204" pitchFamily="34" charset="0"/>
              </a:rPr>
              <a:t>Đằng Giao </a:t>
            </a:r>
            <a:r>
              <a:rPr lang="vi-VN" sz="2400">
                <a:solidFill>
                  <a:srgbClr val="0000FF"/>
                </a:solidFill>
                <a:effectLst/>
                <a:latin typeface="+mj-lt"/>
                <a:ea typeface="Calibri" panose="020F0502020204030204" pitchFamily="34" charset="0"/>
              </a:rPr>
              <a:t>trong thời kì đất nước còn bị chia cắt thành hai miền Nam – Bắc.</a:t>
            </a:r>
            <a:endParaRPr lang="en-US" sz="2400">
              <a:solidFill>
                <a:srgbClr val="0000FF"/>
              </a:solidFill>
              <a:effectLst/>
              <a:latin typeface="+mj-lt"/>
              <a:ea typeface="Calibri" panose="020F0502020204030204" pitchFamily="34" charset="0"/>
            </a:endParaRPr>
          </a:p>
          <a:p>
            <a:pPr marL="0" marR="0" lvl="0" indent="269875" algn="just" defTabSz="914400" rtl="0" eaLnBrk="0" fontAlgn="base" latinLnBrk="0" hangingPunct="0">
              <a:lnSpc>
                <a:spcPct val="114000"/>
              </a:lnSpc>
              <a:spcBef>
                <a:spcPct val="0"/>
              </a:spcBef>
              <a:spcAft>
                <a:spcPct val="0"/>
              </a:spcAft>
              <a:buClrTx/>
              <a:buSzTx/>
              <a:buFontTx/>
              <a:buNone/>
              <a:tabLst/>
            </a:pPr>
            <a:r>
              <a:rPr lang="vi-VN" sz="2400">
                <a:solidFill>
                  <a:srgbClr val="0000FF"/>
                </a:solidFill>
                <a:effectLst/>
                <a:latin typeface="+mj-lt"/>
                <a:ea typeface="Calibri" panose="020F0502020204030204" pitchFamily="34" charset="0"/>
              </a:rPr>
              <a:t>Nội dung lời ca thể hiện sự nhớ thương da diết, dâng trào của những người phải xa quê, xa người thân, đồng thời nói lên niềm khát khao non sông nối liền một dải để người thân được đoàn tụ.</a:t>
            </a:r>
            <a:r>
              <a:rPr lang="en-US" sz="2400">
                <a:solidFill>
                  <a:srgbClr val="0000FF"/>
                </a:solidFill>
                <a:latin typeface="+mj-lt"/>
                <a:ea typeface="Calibri" panose="020F0502020204030204" pitchFamily="34" charset="0"/>
              </a:rPr>
              <a:t> </a:t>
            </a:r>
            <a:r>
              <a:rPr lang="vi-VN" sz="2400">
                <a:solidFill>
                  <a:srgbClr val="0000FF"/>
                </a:solidFill>
                <a:effectLst/>
                <a:latin typeface="+mj-lt"/>
                <a:ea typeface="Calibri" panose="020F0502020204030204" pitchFamily="34" charset="0"/>
              </a:rPr>
              <a:t>Giai điệu bài hát nhẹ nhàng, lắng đọng, đậm chất trữ tình, thấm sâu vào lòng người nghe. Bài hát như một thông điệp về lòng yêu nước, tinh thần đoàn kết của nhân dân Việt Nam.</a:t>
            </a:r>
          </a:p>
          <a:p>
            <a:pPr marL="0" marR="0" lvl="0" indent="269875" algn="just" defTabSz="914400" rtl="0" eaLnBrk="0" fontAlgn="base" latinLnBrk="0" hangingPunct="0">
              <a:lnSpc>
                <a:spcPct val="114000"/>
              </a:lnSpc>
              <a:spcBef>
                <a:spcPct val="0"/>
              </a:spcBef>
              <a:spcAft>
                <a:spcPct val="0"/>
              </a:spcAft>
              <a:buClrTx/>
              <a:buSzTx/>
              <a:buFontTx/>
              <a:buNone/>
              <a:tabLst/>
            </a:pPr>
            <a:r>
              <a:rPr lang="vi-VN" sz="2400">
                <a:solidFill>
                  <a:srgbClr val="0000FF"/>
                </a:solidFill>
                <a:effectLst/>
                <a:latin typeface="+mj-lt"/>
                <a:ea typeface="Calibri" panose="020F0502020204030204" pitchFamily="34" charset="0"/>
              </a:rPr>
              <a:t>Cho đến nay, bài hát vẫn luôn được công chúng yêu thích và được nhiều nghệ sĩ lựa chọn để biểu diễn.</a:t>
            </a:r>
          </a:p>
        </p:txBody>
      </p:sp>
    </p:spTree>
    <p:extLst>
      <p:ext uri="{BB962C8B-B14F-4D97-AF65-F5344CB8AC3E}">
        <p14:creationId xmlns:p14="http://schemas.microsoft.com/office/powerpoint/2010/main" val="75714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457200"/>
          </a:xfrm>
        </p:spPr>
        <p:txBody>
          <a:bodyPr/>
          <a:lstStyle/>
          <a:p>
            <a:r>
              <a:rPr lang="en-US" sz="3200" b="1">
                <a:solidFill>
                  <a:srgbClr val="0000FF"/>
                </a:solidFill>
                <a:cs typeface="Times New Roman" panose="02020603050405020304" pitchFamily="18" charset="0"/>
              </a:rPr>
              <a:t>2. Nhạc sĩ Hoàng Hiệp</a:t>
            </a:r>
          </a:p>
        </p:txBody>
      </p:sp>
      <p:sp>
        <p:nvSpPr>
          <p:cNvPr id="3" name="Rectangle 1"/>
          <p:cNvSpPr>
            <a:spLocks noChangeArrowheads="1"/>
          </p:cNvSpPr>
          <p:nvPr/>
        </p:nvSpPr>
        <p:spPr bwMode="auto">
          <a:xfrm>
            <a:off x="685800" y="2412023"/>
            <a:ext cx="6858000" cy="27216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8088" rIns="91440" bIns="38088" numCol="1" anchor="ctr" anchorCtr="0" compatLnSpc="1">
            <a:prstTxWarp prst="textNoShape">
              <a:avLst/>
            </a:prstTxWarp>
            <a:spAutoFit/>
          </a:bodyPr>
          <a:lstStyle/>
          <a:p>
            <a:pPr marL="6858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Em đã được nghe những ca khúc nào của nhạc sĩ </a:t>
            </a:r>
            <a:r>
              <a:rPr lang="en-US" sz="2400">
                <a:solidFill>
                  <a:srgbClr val="0000FF"/>
                </a:solidFill>
                <a:latin typeface="+mj-lt"/>
                <a:ea typeface="Calibri" panose="020F0502020204030204" pitchFamily="34" charset="0"/>
              </a:rPr>
              <a:t>Hoàng Hiệp</a:t>
            </a:r>
            <a:r>
              <a:rPr lang="vi-VN" sz="2400">
                <a:solidFill>
                  <a:srgbClr val="0000FF"/>
                </a:solidFill>
                <a:effectLst/>
                <a:latin typeface="+mj-lt"/>
                <a:ea typeface="Calibri" panose="020F0502020204030204" pitchFamily="34" charset="0"/>
              </a:rPr>
              <a:t>?</a:t>
            </a:r>
            <a:endParaRPr lang="en-US" sz="2400">
              <a:solidFill>
                <a:srgbClr val="0000FF"/>
              </a:solidFill>
              <a:effectLst/>
              <a:latin typeface="+mj-lt"/>
              <a:ea typeface="Calibri" panose="020F0502020204030204" pitchFamily="34" charset="0"/>
            </a:endParaRPr>
          </a:p>
          <a:p>
            <a:pPr marL="6858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Em </a:t>
            </a:r>
            <a:r>
              <a:rPr lang="en-US" sz="2400">
                <a:solidFill>
                  <a:srgbClr val="0000FF"/>
                </a:solidFill>
                <a:latin typeface="+mj-lt"/>
                <a:ea typeface="Calibri" panose="020F0502020204030204" pitchFamily="34" charset="0"/>
              </a:rPr>
              <a:t>ấn tượng với</a:t>
            </a:r>
            <a:r>
              <a:rPr lang="vi-VN" sz="2400">
                <a:solidFill>
                  <a:srgbClr val="0000FF"/>
                </a:solidFill>
                <a:effectLst/>
                <a:latin typeface="+mj-lt"/>
                <a:ea typeface="Calibri" panose="020F0502020204030204" pitchFamily="34" charset="0"/>
              </a:rPr>
              <a:t> ca khúc nào</a:t>
            </a:r>
            <a:r>
              <a:rPr lang="en-US" sz="2400">
                <a:solidFill>
                  <a:srgbClr val="0000FF"/>
                </a:solidFill>
                <a:effectLst/>
                <a:latin typeface="+mj-lt"/>
                <a:ea typeface="Calibri" panose="020F0502020204030204" pitchFamily="34" charset="0"/>
              </a:rPr>
              <a:t> nhất</a:t>
            </a:r>
            <a:r>
              <a:rPr lang="vi-VN" sz="2400">
                <a:solidFill>
                  <a:srgbClr val="0000FF"/>
                </a:solidFill>
                <a:effectLst/>
                <a:latin typeface="+mj-lt"/>
                <a:ea typeface="Calibri" panose="020F0502020204030204" pitchFamily="34" charset="0"/>
              </a:rPr>
              <a:t>? Vì sao?</a:t>
            </a:r>
            <a:r>
              <a:rPr lang="en-US" sz="2400">
                <a:solidFill>
                  <a:srgbClr val="0000FF"/>
                </a:solidFill>
                <a:latin typeface="+mj-lt"/>
                <a:ea typeface="Calibri" panose="020F0502020204030204" pitchFamily="34" charset="0"/>
              </a:rPr>
              <a:t> </a:t>
            </a:r>
            <a:r>
              <a:rPr lang="vi-VN" sz="2400">
                <a:solidFill>
                  <a:srgbClr val="0000FF"/>
                </a:solidFill>
                <a:effectLst/>
                <a:latin typeface="+mj-lt"/>
                <a:ea typeface="Calibri" panose="020F0502020204030204" pitchFamily="34" charset="0"/>
              </a:rPr>
              <a:t>Nội dung ca khúc nói về điều gì?</a:t>
            </a:r>
            <a:endParaRPr lang="en-US" sz="2400">
              <a:solidFill>
                <a:srgbClr val="0000FF"/>
              </a:solidFill>
              <a:effectLst/>
              <a:latin typeface="+mj-lt"/>
              <a:ea typeface="Calibri" panose="020F0502020204030204" pitchFamily="34" charset="0"/>
            </a:endParaRPr>
          </a:p>
          <a:p>
            <a:pPr marL="6858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Hãy hát một vài câu trong các ca khúc của nhạc sĩ </a:t>
            </a:r>
            <a:r>
              <a:rPr lang="en-US" sz="2400">
                <a:solidFill>
                  <a:srgbClr val="0000FF"/>
                </a:solidFill>
                <a:latin typeface="+mj-lt"/>
                <a:ea typeface="Calibri" panose="020F0502020204030204" pitchFamily="34" charset="0"/>
              </a:rPr>
              <a:t>Hoàng Hiệp </a:t>
            </a:r>
            <a:r>
              <a:rPr lang="vi-VN" sz="2400">
                <a:solidFill>
                  <a:srgbClr val="0000FF"/>
                </a:solidFill>
                <a:effectLst/>
                <a:latin typeface="+mj-lt"/>
                <a:ea typeface="Calibri" panose="020F0502020204030204" pitchFamily="34" charset="0"/>
              </a:rPr>
              <a:t>mà em biết.</a:t>
            </a:r>
            <a:endParaRPr lang="en-US" sz="2400">
              <a:solidFill>
                <a:srgbClr val="0000FF"/>
              </a:solidFill>
              <a:effectLst/>
              <a:latin typeface="+mj-lt"/>
              <a:ea typeface="Calibri" panose="020F0502020204030204" pitchFamily="34" charset="0"/>
            </a:endParaRPr>
          </a:p>
        </p:txBody>
      </p:sp>
      <p:pic>
        <p:nvPicPr>
          <p:cNvPr id="4" name="Picture 3"/>
          <p:cNvPicPr>
            <a:picLocks noChangeAspect="1"/>
          </p:cNvPicPr>
          <p:nvPr/>
        </p:nvPicPr>
        <p:blipFill>
          <a:blip r:embed="rId2"/>
          <a:stretch>
            <a:fillRect/>
          </a:stretch>
        </p:blipFill>
        <p:spPr>
          <a:xfrm>
            <a:off x="3581400" y="1371600"/>
            <a:ext cx="947738" cy="854299"/>
          </a:xfrm>
          <a:prstGeom prst="rect">
            <a:avLst/>
          </a:prstGeom>
        </p:spPr>
      </p:pic>
      <p:pic>
        <p:nvPicPr>
          <p:cNvPr id="5" name="Picture 4">
            <a:extLst>
              <a:ext uri="{FF2B5EF4-FFF2-40B4-BE49-F238E27FC236}">
                <a16:creationId xmlns:a16="http://schemas.microsoft.com/office/drawing/2014/main" id="{394DF351-CD24-1B0E-C25E-EE7ADCF8B0EE}"/>
              </a:ext>
            </a:extLst>
          </p:cNvPr>
          <p:cNvPicPr>
            <a:picLocks noChangeAspect="1"/>
          </p:cNvPicPr>
          <p:nvPr/>
        </p:nvPicPr>
        <p:blipFill rotWithShape="1">
          <a:blip r:embed="rId3">
            <a:extLst>
              <a:ext uri="{28A0092B-C50C-407E-A947-70E740481C1C}">
                <a14:useLocalDpi xmlns:a14="http://schemas.microsoft.com/office/drawing/2010/main" val="0"/>
              </a:ext>
            </a:extLst>
          </a:blip>
          <a:srcRect l="21541"/>
          <a:stretch/>
        </p:blipFill>
        <p:spPr bwMode="auto">
          <a:xfrm>
            <a:off x="7848600" y="2172664"/>
            <a:ext cx="3849279" cy="3200400"/>
          </a:xfrm>
          <a:prstGeom prst="roundRect">
            <a:avLst>
              <a:gd name="adj" fmla="val 16667"/>
            </a:avLst>
          </a:prstGeom>
          <a:ln w="38100">
            <a:solidFill>
              <a:srgbClr val="FF7043"/>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439012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5D13F7-3829-E1F4-4C31-EA4C21DAF1B9}"/>
              </a:ext>
            </a:extLst>
          </p:cNvPr>
          <p:cNvPicPr>
            <a:picLocks noChangeAspect="1"/>
          </p:cNvPicPr>
          <p:nvPr/>
        </p:nvPicPr>
        <p:blipFill>
          <a:blip r:embed="rId2"/>
          <a:stretch>
            <a:fillRect/>
          </a:stretch>
        </p:blipFill>
        <p:spPr>
          <a:xfrm flipH="1">
            <a:off x="0" y="2209800"/>
            <a:ext cx="1524000" cy="2915303"/>
          </a:xfrm>
          <a:prstGeom prst="rect">
            <a:avLst/>
          </a:prstGeom>
        </p:spPr>
      </p:pic>
      <p:sp>
        <p:nvSpPr>
          <p:cNvPr id="4" name="Rectangle 1"/>
          <p:cNvSpPr>
            <a:spLocks noChangeArrowheads="1"/>
          </p:cNvSpPr>
          <p:nvPr/>
        </p:nvSpPr>
        <p:spPr bwMode="auto">
          <a:xfrm>
            <a:off x="1905000" y="483550"/>
            <a:ext cx="10058400" cy="5875554"/>
          </a:xfrm>
          <a:prstGeom prst="wedgeRoundRectCallout">
            <a:avLst>
              <a:gd name="adj1" fmla="val -56233"/>
              <a:gd name="adj2" fmla="val -5232"/>
              <a:gd name="adj3" fmla="val 16667"/>
            </a:avLst>
          </a:prstGeom>
          <a:ln>
            <a:solidFill>
              <a:srgbClr val="FFC000"/>
            </a:solidFill>
          </a:ln>
        </p:spPr>
        <p:style>
          <a:lnRef idx="1">
            <a:schemeClr val="accent5"/>
          </a:lnRef>
          <a:fillRef idx="2">
            <a:schemeClr val="accent5"/>
          </a:fillRef>
          <a:effectRef idx="1">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lvl="0" indent="269875" algn="just" eaLnBrk="0" hangingPunct="0">
              <a:lnSpc>
                <a:spcPct val="114000"/>
              </a:lnSpc>
            </a:pPr>
            <a:r>
              <a:rPr lang="vi-VN" sz="2000" b="1">
                <a:solidFill>
                  <a:srgbClr val="C00000"/>
                </a:solidFill>
                <a:ea typeface="Calibri" panose="020F0502020204030204" pitchFamily="34" charset="0"/>
              </a:rPr>
              <a:t>Nhạc sĩ Hoàng Hiệp </a:t>
            </a:r>
            <a:r>
              <a:rPr lang="vi-VN" sz="2000">
                <a:solidFill>
                  <a:srgbClr val="0000FF"/>
                </a:solidFill>
                <a:ea typeface="Calibri" panose="020F0502020204030204" pitchFamily="34" charset="0"/>
              </a:rPr>
              <a:t>tên thật là Lưu Trần Nghiệp, sinh năm 1931. Ông là một trong những nhạc sĩ tiêu biểu của nền âm nhạc mới Việt Nam thế kỉ XX. Âm nhạc của ông là sự hài hòa giữa âm hưởng trữ tình lãng mạn và hào hùng cách mạng. </a:t>
            </a:r>
          </a:p>
          <a:p>
            <a:pPr lvl="0" indent="269875" algn="just" eaLnBrk="0" hangingPunct="0">
              <a:lnSpc>
                <a:spcPct val="114000"/>
              </a:lnSpc>
            </a:pPr>
            <a:r>
              <a:rPr lang="vi-VN" sz="2000">
                <a:solidFill>
                  <a:srgbClr val="0000FF"/>
                </a:solidFill>
                <a:ea typeface="Calibri" panose="020F0502020204030204" pitchFamily="34" charset="0"/>
              </a:rPr>
              <a:t>Nhạc sĩ Hoàng Hiệp rất thành công trong sáng tác ca khúc và là một trong những nhạc sĩ phổ nhạc cho thơ xuất sắc. Ca khúc của ông thường mang âm hưởng dân ca, giai điệu và ca từ rất tha thiết, dễ nhớ, dễ đi vào lòng người. Có thể kể tới một số ca khúc nổi tiếng như: </a:t>
            </a:r>
            <a:r>
              <a:rPr lang="vi-VN" sz="2000" i="1">
                <a:solidFill>
                  <a:srgbClr val="009900"/>
                </a:solidFill>
                <a:ea typeface="Calibri" panose="020F0502020204030204" pitchFamily="34" charset="0"/>
              </a:rPr>
              <a:t>Câu hò bên bờ Hiền Lương </a:t>
            </a:r>
            <a:r>
              <a:rPr lang="vi-VN" sz="2000">
                <a:solidFill>
                  <a:srgbClr val="0000FF"/>
                </a:solidFill>
                <a:ea typeface="Calibri" panose="020F0502020204030204" pitchFamily="34" charset="0"/>
              </a:rPr>
              <a:t>(đặt lời cùng Đằng Giao), </a:t>
            </a:r>
            <a:r>
              <a:rPr lang="vi-VN" sz="2000" i="1">
                <a:solidFill>
                  <a:srgbClr val="009900"/>
                </a:solidFill>
                <a:ea typeface="Calibri" panose="020F0502020204030204" pitchFamily="34" charset="0"/>
              </a:rPr>
              <a:t>Ngọn đèn đứng gác </a:t>
            </a:r>
            <a:r>
              <a:rPr lang="vi-VN" sz="2000">
                <a:solidFill>
                  <a:srgbClr val="0000FF"/>
                </a:solidFill>
                <a:ea typeface="Calibri" panose="020F0502020204030204" pitchFamily="34" charset="0"/>
              </a:rPr>
              <a:t>(thơ Chính Hữu), </a:t>
            </a:r>
            <a:r>
              <a:rPr lang="vi-VN" sz="2000" i="1">
                <a:solidFill>
                  <a:srgbClr val="009900"/>
                </a:solidFill>
                <a:ea typeface="Calibri" panose="020F0502020204030204" pitchFamily="34" charset="0"/>
              </a:rPr>
              <a:t>Cô gái vót chông </a:t>
            </a:r>
            <a:r>
              <a:rPr lang="vi-VN" sz="2000">
                <a:solidFill>
                  <a:srgbClr val="0000FF"/>
                </a:solidFill>
                <a:ea typeface="Calibri" panose="020F0502020204030204" pitchFamily="34" charset="0"/>
              </a:rPr>
              <a:t>(thơ Mô-lô Y Clavi), </a:t>
            </a:r>
            <a:r>
              <a:rPr lang="vi-VN" sz="2000" i="1">
                <a:solidFill>
                  <a:srgbClr val="009900"/>
                </a:solidFill>
                <a:ea typeface="Calibri" panose="020F0502020204030204" pitchFamily="34" charset="0"/>
              </a:rPr>
              <a:t>Trường Sơn Đông – Trường Sơn Tây </a:t>
            </a:r>
            <a:r>
              <a:rPr lang="vi-VN" sz="2000">
                <a:solidFill>
                  <a:srgbClr val="0000FF"/>
                </a:solidFill>
                <a:ea typeface="Calibri" panose="020F0502020204030204" pitchFamily="34" charset="0"/>
              </a:rPr>
              <a:t>(thơ Phạm Tiến Duật), </a:t>
            </a:r>
            <a:r>
              <a:rPr lang="vi-VN" sz="2000" i="1">
                <a:solidFill>
                  <a:srgbClr val="009900"/>
                </a:solidFill>
                <a:ea typeface="Calibri" panose="020F0502020204030204" pitchFamily="34" charset="0"/>
              </a:rPr>
              <a:t>Lá đỏ</a:t>
            </a:r>
            <a:r>
              <a:rPr lang="vi-VN" sz="2000">
                <a:solidFill>
                  <a:srgbClr val="0000FF"/>
                </a:solidFill>
                <a:ea typeface="Calibri" panose="020F0502020204030204" pitchFamily="34" charset="0"/>
              </a:rPr>
              <a:t> (thơ Nguyễn Đình Thi), </a:t>
            </a:r>
            <a:r>
              <a:rPr lang="vi-VN" sz="2000" i="1">
                <a:solidFill>
                  <a:srgbClr val="009900"/>
                </a:solidFill>
                <a:ea typeface="Calibri" panose="020F0502020204030204" pitchFamily="34" charset="0"/>
              </a:rPr>
              <a:t>Mùa chim én bay</a:t>
            </a:r>
            <a:r>
              <a:rPr lang="vi-VN" sz="2000">
                <a:solidFill>
                  <a:srgbClr val="0000FF"/>
                </a:solidFill>
                <a:ea typeface="Calibri" panose="020F0502020204030204" pitchFamily="34" charset="0"/>
              </a:rPr>
              <a:t> (thơ Diệp Minh Tuyền), </a:t>
            </a:r>
            <a:r>
              <a:rPr lang="vi-VN" sz="2000" i="1">
                <a:solidFill>
                  <a:srgbClr val="009900"/>
                </a:solidFill>
                <a:ea typeface="Calibri" panose="020F0502020204030204" pitchFamily="34" charset="0"/>
              </a:rPr>
              <a:t>Viếng Lăng Bác</a:t>
            </a:r>
            <a:r>
              <a:rPr lang="vi-VN" sz="2000">
                <a:solidFill>
                  <a:srgbClr val="0000FF"/>
                </a:solidFill>
                <a:ea typeface="Calibri" panose="020F0502020204030204" pitchFamily="34" charset="0"/>
              </a:rPr>
              <a:t> (thơ Viễn Phương), </a:t>
            </a:r>
            <a:r>
              <a:rPr lang="vi-VN" sz="2000" i="1">
                <a:solidFill>
                  <a:srgbClr val="009900"/>
                </a:solidFill>
                <a:ea typeface="Calibri" panose="020F0502020204030204" pitchFamily="34" charset="0"/>
              </a:rPr>
              <a:t>Em vẫn đợi anh về </a:t>
            </a:r>
            <a:r>
              <a:rPr lang="vi-VN" sz="2000">
                <a:solidFill>
                  <a:srgbClr val="0000FF"/>
                </a:solidFill>
                <a:ea typeface="Calibri" panose="020F0502020204030204" pitchFamily="34" charset="0"/>
              </a:rPr>
              <a:t>(phỏng thơ Lê Giang), </a:t>
            </a:r>
            <a:r>
              <a:rPr lang="vi-VN" sz="2000" i="1">
                <a:solidFill>
                  <a:srgbClr val="009900"/>
                </a:solidFill>
                <a:ea typeface="Calibri" panose="020F0502020204030204" pitchFamily="34" charset="0"/>
              </a:rPr>
              <a:t>Nhớ về Hà Nội</a:t>
            </a:r>
            <a:r>
              <a:rPr lang="vi-VN" sz="2000">
                <a:solidFill>
                  <a:srgbClr val="0000FF"/>
                </a:solidFill>
                <a:ea typeface="Calibri" panose="020F0502020204030204" pitchFamily="34" charset="0"/>
              </a:rPr>
              <a:t>, </a:t>
            </a:r>
            <a:r>
              <a:rPr lang="vi-VN" sz="2000" i="1">
                <a:solidFill>
                  <a:srgbClr val="009900"/>
                </a:solidFill>
                <a:ea typeface="Calibri" panose="020F0502020204030204" pitchFamily="34" charset="0"/>
              </a:rPr>
              <a:t>Trở về dòng sông tuổi thơ</a:t>
            </a:r>
            <a:r>
              <a:rPr lang="vi-VN" sz="2000">
                <a:solidFill>
                  <a:srgbClr val="0000FF"/>
                </a:solidFill>
                <a:ea typeface="Calibri" panose="020F0502020204030204" pitchFamily="34" charset="0"/>
              </a:rPr>
              <a:t>,... Ngoài ca khúc, ông còn viết nhạc cho phim, cho sân khấu.</a:t>
            </a:r>
          </a:p>
          <a:p>
            <a:pPr lvl="0" indent="269875" algn="just" eaLnBrk="0" hangingPunct="0">
              <a:lnSpc>
                <a:spcPct val="114000"/>
              </a:lnSpc>
            </a:pPr>
            <a:r>
              <a:rPr lang="vi-VN" sz="2000">
                <a:solidFill>
                  <a:srgbClr val="0000FF"/>
                </a:solidFill>
                <a:ea typeface="Calibri" panose="020F0502020204030204" pitchFamily="34" charset="0"/>
              </a:rPr>
              <a:t>Năm 2000, nhạc sĩ Hoàng Hiệp được Nhà nước trao tặng Giải thưởng Hồ Chí Minh về Văn học – Nghệ thuật.</a:t>
            </a:r>
            <a:endParaRPr lang="en-US" sz="2000">
              <a:solidFill>
                <a:srgbClr val="0000FF"/>
              </a:solidFill>
              <a:ea typeface="Calibri" panose="020F0502020204030204" pitchFamily="34" charset="0"/>
            </a:endParaRPr>
          </a:p>
          <a:p>
            <a:pPr lvl="0" indent="269875" algn="just" eaLnBrk="0" hangingPunct="0">
              <a:lnSpc>
                <a:spcPct val="114000"/>
              </a:lnSpc>
            </a:pPr>
            <a:r>
              <a:rPr lang="vi-VN" sz="2000">
                <a:solidFill>
                  <a:srgbClr val="0000FF"/>
                </a:solidFill>
                <a:ea typeface="Calibri" panose="020F0502020204030204" pitchFamily="34" charset="0"/>
              </a:rPr>
              <a:t>Nhạc sĩ Hoàng Hiệp mất năm 2013.</a:t>
            </a:r>
          </a:p>
        </p:txBody>
      </p:sp>
    </p:spTree>
    <p:extLst>
      <p:ext uri="{BB962C8B-B14F-4D97-AF65-F5344CB8AC3E}">
        <p14:creationId xmlns:p14="http://schemas.microsoft.com/office/powerpoint/2010/main" val="35206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D53E7F-F844-1D47-20AE-BC559EE19C4E}"/>
              </a:ext>
            </a:extLst>
          </p:cNvPr>
          <p:cNvPicPr>
            <a:picLocks noChangeAspect="1"/>
          </p:cNvPicPr>
          <p:nvPr/>
        </p:nvPicPr>
        <p:blipFill>
          <a:blip r:embed="rId2"/>
          <a:stretch>
            <a:fillRect/>
          </a:stretch>
        </p:blipFill>
        <p:spPr>
          <a:xfrm>
            <a:off x="1717040" y="587982"/>
            <a:ext cx="8839005" cy="6117618"/>
          </a:xfrm>
          <a:prstGeom prst="rect">
            <a:avLst/>
          </a:prstGeom>
        </p:spPr>
      </p:pic>
      <p:sp>
        <p:nvSpPr>
          <p:cNvPr id="2" name="Title 1"/>
          <p:cNvSpPr>
            <a:spLocks noGrp="1"/>
          </p:cNvSpPr>
          <p:nvPr>
            <p:ph type="title"/>
          </p:nvPr>
        </p:nvSpPr>
        <p:spPr>
          <a:xfrm>
            <a:off x="0" y="48125"/>
            <a:ext cx="12192000" cy="563562"/>
          </a:xfrm>
        </p:spPr>
        <p:txBody>
          <a:bodyPr/>
          <a:lstStyle/>
          <a:p>
            <a:r>
              <a:rPr lang="en-US" sz="3200" b="1">
                <a:solidFill>
                  <a:srgbClr val="C00000"/>
                </a:solidFill>
                <a:latin typeface="+mn-lt"/>
                <a:cs typeface="Times New Roman" panose="02020603050405020304" pitchFamily="18" charset="0"/>
              </a:rPr>
              <a:t>II.</a:t>
            </a:r>
            <a:r>
              <a:rPr lang="vi-VN" sz="3200" b="1">
                <a:solidFill>
                  <a:srgbClr val="C00000"/>
                </a:solidFill>
                <a:latin typeface="+mn-lt"/>
                <a:cs typeface="Times New Roman" panose="02020603050405020304" pitchFamily="18" charset="0"/>
              </a:rPr>
              <a:t> </a:t>
            </a:r>
            <a:r>
              <a:rPr lang="en-US" sz="3200" b="1">
                <a:solidFill>
                  <a:srgbClr val="C00000"/>
                </a:solidFill>
                <a:latin typeface="+mn-lt"/>
                <a:cs typeface="Times New Roman" panose="02020603050405020304" pitchFamily="18" charset="0"/>
              </a:rPr>
              <a:t>Ôn tập bài hát</a:t>
            </a:r>
            <a:endParaRPr lang="en-US" sz="3200" b="1" i="1" dirty="0">
              <a:solidFill>
                <a:srgbClr val="C00000"/>
              </a:solidFill>
              <a:latin typeface="+mn-lt"/>
              <a:cs typeface="Times New Roman" panose="02020603050405020304" pitchFamily="18" charset="0"/>
            </a:endParaRPr>
          </a:p>
        </p:txBody>
      </p:sp>
    </p:spTree>
    <p:extLst>
      <p:ext uri="{BB962C8B-B14F-4D97-AF65-F5344CB8AC3E}">
        <p14:creationId xmlns:p14="http://schemas.microsoft.com/office/powerpoint/2010/main" val="412446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10259</TotalTime>
  <Words>909</Words>
  <Application>Microsoft Office PowerPoint</Application>
  <PresentationFormat>Widescreen</PresentationFormat>
  <Paragraphs>35</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vt:lpstr>
      <vt:lpstr>Default Design</vt:lpstr>
      <vt:lpstr>Giáo viên: Chu Thị Thanh Loan Trường: THCS Nguyễn Gia Thiều</vt:lpstr>
      <vt:lpstr>Chủ đề 5 ĐOÀN KẾT</vt:lpstr>
      <vt:lpstr>PowerPoint Presentation</vt:lpstr>
      <vt:lpstr>PowerPoint Presentation</vt:lpstr>
      <vt:lpstr>Thảo luận nhóm</vt:lpstr>
      <vt:lpstr>PowerPoint Presentation</vt:lpstr>
      <vt:lpstr>2. Nhạc sĩ Hoàng Hiệp</vt:lpstr>
      <vt:lpstr>PowerPoint Presentation</vt:lpstr>
      <vt:lpstr>II. Ôn tập bài hát</vt:lpstr>
      <vt:lpstr>PowerPoint Presentation</vt:lpstr>
      <vt:lpstr>DẶN DÒ VỀ NHÀ</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AAAA</cp:lastModifiedBy>
  <cp:revision>349</cp:revision>
  <dcterms:created xsi:type="dcterms:W3CDTF">2006-11-06T13:45:38Z</dcterms:created>
  <dcterms:modified xsi:type="dcterms:W3CDTF">2025-02-11T17:02:04Z</dcterms:modified>
</cp:coreProperties>
</file>