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31" r:id="rId2"/>
    <p:sldId id="292" r:id="rId3"/>
    <p:sldId id="337" r:id="rId4"/>
    <p:sldId id="338" r:id="rId5"/>
    <p:sldId id="339" r:id="rId6"/>
    <p:sldId id="344" r:id="rId7"/>
    <p:sldId id="327" r:id="rId8"/>
    <p:sldId id="346" r:id="rId9"/>
    <p:sldId id="354" r:id="rId10"/>
    <p:sldId id="351" r:id="rId11"/>
    <p:sldId id="348" r:id="rId12"/>
    <p:sldId id="355" r:id="rId13"/>
    <p:sldId id="336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0000FF"/>
    <a:srgbClr val="E7FFFF"/>
    <a:srgbClr val="C8FFFF"/>
    <a:srgbClr val="4B4BFF"/>
    <a:srgbClr val="EAF7F9"/>
    <a:srgbClr val="FFFFFF"/>
    <a:srgbClr val="EAF6F9"/>
    <a:srgbClr val="00602B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Chu Thị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 Gia 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493" y="2143125"/>
            <a:ext cx="2028825" cy="296227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09800" y="594498"/>
            <a:ext cx="9753600" cy="5600372"/>
          </a:xfrm>
          <a:prstGeom prst="wedgeRoundRectCallout">
            <a:avLst>
              <a:gd name="adj1" fmla="val -57751"/>
              <a:gd name="adj2" fmla="val -6666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200" b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Bài hát </a:t>
            </a:r>
            <a:r>
              <a:rPr lang="en-US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Mùa xuân đầu tiên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được nhạc sĩ Văn Cao sáng tác vào mùa xuân năm 1976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– mùa xuân đầu tiên sau ngày đất nước hoàn toàn độc lập, non sông thu về một mối, Bắc Nam sum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họp. Bằng nhịp điệu khoan thai, nhẹ nhàng, dìu dặt,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Mùa xuân đầu tiên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dẫn dắt người nghe vào một không gian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thanh khiết,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yên ả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của làng quê Việt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Nam với những hình ảnh và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thanh âm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rất đỗi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quen thuộc, gần gũi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: “</a:t>
            </a:r>
            <a:r>
              <a:rPr lang="vi-VN" sz="22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khói bay trên sông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”, “</a:t>
            </a:r>
            <a:r>
              <a:rPr lang="vi-VN" sz="22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gà đang gáy trưa bên sông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”. Cùng với khung cảnh bình dị đó là niềm hạnh phúc vô bờ bến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những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người con xa quê, xa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gia đình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bao nhiêu năm giờ đây có thể gặp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lại nhau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, thăm lại quê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hương. Những cung bậc cảm xúc đã rung lên cùng với những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giọt nước mắt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trong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 ngày hội ngộ: “</a:t>
            </a:r>
            <a:r>
              <a:rPr lang="en-US" sz="2200" i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nước mắt trên vai anh, giọt rơi ấm đôi vai anh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”</a:t>
            </a:r>
            <a:r>
              <a:rPr kumimoji="0" lang="en-US" altLang="vi-VN" sz="2200" b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269875" algn="just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Cho đến nay, </a:t>
            </a:r>
            <a:r>
              <a:rPr lang="en-US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Mùa xuân đầu tiên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đã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trở thành một trong những bài hát về mùa xuân hay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nhất, 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không thể thiếu trong mỗi dịp Tết đến, xuân về.</a:t>
            </a:r>
            <a:endParaRPr kumimoji="0" lang="en-US" altLang="vi-VN" sz="2200" b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898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11582400" cy="457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2. Nhạc sĩ Văn Cao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57800" y="2443858"/>
            <a:ext cx="6324600" cy="27986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vi-VN" sz="2400" b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Em có biết tác phẩm nào của nhạc sĩ </a:t>
            </a:r>
            <a:r>
              <a:rPr lang="en-US" altLang="vi-VN" sz="2400">
                <a:solidFill>
                  <a:srgbClr val="0000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Văn Cao</a:t>
            </a:r>
            <a:r>
              <a:rPr kumimoji="0" lang="en-US" altLang="vi-VN" sz="2400" b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không? </a:t>
            </a:r>
          </a:p>
          <a:p>
            <a:pPr marL="6858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vi-VN" sz="2400" b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Tên của tác phẩm là gì? </a:t>
            </a:r>
          </a:p>
          <a:p>
            <a:pPr marL="6858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vi-VN" sz="2400" b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Nội dung tác phẩm nói về điều gì? </a:t>
            </a:r>
          </a:p>
          <a:p>
            <a:pPr marL="6858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vi-VN" sz="2400">
                <a:solidFill>
                  <a:srgbClr val="0000FF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 có thể hát một vài câu trong tác phẩm không?</a:t>
            </a:r>
            <a:endParaRPr kumimoji="0" lang="en-US" altLang="vi-VN" sz="2400" b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455105"/>
            <a:ext cx="947738" cy="854299"/>
          </a:xfrm>
          <a:prstGeom prst="rect">
            <a:avLst/>
          </a:prstGeom>
        </p:spPr>
      </p:pic>
      <p:pic>
        <p:nvPicPr>
          <p:cNvPr id="2050" name="Picture 2" descr="Bức ảnh bên piano được chụp bởi nhiếp ảnh gia Lê Quang Châu – bức ảnh đoạt giải nhất Hội nghệ sĩ nhiếp ảnh Việt Nam cuối thập niên 80.">
            <a:extLst>
              <a:ext uri="{FF2B5EF4-FFF2-40B4-BE49-F238E27FC236}">
                <a16:creationId xmlns:a16="http://schemas.microsoft.com/office/drawing/2014/main" id="{DECE687F-88A8-4FF7-A042-DA58350B5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1858850"/>
            <a:ext cx="4933949" cy="3700462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0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066800" y="228600"/>
            <a:ext cx="1752600" cy="144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92547-2622-45D0-97D6-E121ECD27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1" y="300266"/>
            <a:ext cx="10152019" cy="65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8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179638"/>
            <a:ext cx="83820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Tập biểu diễn bài </a:t>
            </a:r>
            <a:r>
              <a:rPr lang="en-US" sz="2800" i="1">
                <a:solidFill>
                  <a:srgbClr val="0000FF"/>
                </a:solidFill>
              </a:rPr>
              <a:t>Mùa xuân em tới trường </a:t>
            </a:r>
            <a:r>
              <a:rPr lang="en-US" sz="2800">
                <a:solidFill>
                  <a:srgbClr val="0000FF"/>
                </a:solidFill>
              </a:rPr>
              <a:t>kết hợp gõ đệm hoặc vận động phụ hoạ.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3800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4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52600" y="1981200"/>
            <a:ext cx="8763000" cy="3733800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Ôn tập bài hát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Mùa xuân em tới trường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, kết hợp gõ đệm bằng nhạc cụ gõ và động tác cơ thể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Nghe bài hát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Mùa xuân đầu tiên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; nhạc sĩ Văn Cao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Ôn tập bài hát </a:t>
            </a:r>
            <a:r>
              <a:rPr lang="en-US" sz="3200" b="1" i="1">
                <a:solidFill>
                  <a:srgbClr val="0000FF"/>
                </a:solidFill>
                <a:cs typeface="Times New Roman" panose="02020603050405020304" pitchFamily="18" charset="0"/>
              </a:rPr>
              <a:t>Mùa xuân em tới trường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,</a:t>
            </a:r>
            <a:b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bằng nhạc cụ gõ và động tác cơ thể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133600"/>
            <a:ext cx="5743575" cy="45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4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B64A67-4D5D-4E4D-9A23-6B3F7CFFED7F}"/>
              </a:ext>
            </a:extLst>
          </p:cNvPr>
          <p:cNvGrpSpPr/>
          <p:nvPr/>
        </p:nvGrpSpPr>
        <p:grpSpPr>
          <a:xfrm>
            <a:off x="2155862" y="696912"/>
            <a:ext cx="7880276" cy="6084888"/>
            <a:chOff x="2155862" y="773112"/>
            <a:chExt cx="7880276" cy="60848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D116E9-3F01-42B8-B43D-E5891A192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56"/>
            <a:stretch/>
          </p:blipFill>
          <p:spPr>
            <a:xfrm>
              <a:off x="2155862" y="792162"/>
              <a:ext cx="7880276" cy="606583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0D7BF1-2762-4C03-8F6B-6F7A9285F721}"/>
                </a:ext>
              </a:extLst>
            </p:cNvPr>
            <p:cNvSpPr/>
            <p:nvPr/>
          </p:nvSpPr>
          <p:spPr bwMode="auto">
            <a:xfrm>
              <a:off x="2155862" y="773112"/>
              <a:ext cx="990600" cy="6627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52400"/>
            <a:ext cx="11582400" cy="66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1. Ôn tập bài hát</a:t>
            </a:r>
            <a:endParaRPr lang="en-US" sz="32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30162"/>
            <a:ext cx="7391400" cy="792162"/>
          </a:xfrm>
        </p:spPr>
        <p:txBody>
          <a:bodyPr/>
          <a:lstStyle/>
          <a:p>
            <a:r>
              <a:rPr lang="vi-VN" sz="2800" b="1">
                <a:solidFill>
                  <a:srgbClr val="00B050"/>
                </a:solidFill>
                <a:cs typeface="Times New Roman" panose="02020603050405020304" pitchFamily="18" charset="0"/>
              </a:rPr>
              <a:t>Nghe bài hát</a:t>
            </a:r>
            <a:endParaRPr lang="en-US" sz="28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X ETT hat mau 1 lan G110 BanQuyen 2">
            <a:hlinkClick r:id="" action="ppaction://media"/>
            <a:extLst>
              <a:ext uri="{FF2B5EF4-FFF2-40B4-BE49-F238E27FC236}">
                <a16:creationId xmlns:a16="http://schemas.microsoft.com/office/drawing/2014/main" id="{F77E99F7-F89B-4552-9B9A-0124E8A3D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85800"/>
            <a:ext cx="86005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1066800"/>
            <a:ext cx="1158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0000FF"/>
                </a:solidFill>
                <a:cs typeface="Times New Roman" panose="02020603050405020304" pitchFamily="18" charset="0"/>
              </a:rPr>
              <a:t>2. G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õ đệm cho bài hát bằng nhạc cụ gõ</a:t>
            </a:r>
          </a:p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và động tác cơ thể</a:t>
            </a:r>
            <a:endParaRPr lang="en-US" sz="3200" kern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38450" y="2627397"/>
            <a:ext cx="8196150" cy="3072363"/>
            <a:chOff x="1905000" y="2627397"/>
            <a:chExt cx="8196150" cy="30723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5833"/>
            <a:stretch/>
          </p:blipFill>
          <p:spPr>
            <a:xfrm>
              <a:off x="8653350" y="3355805"/>
              <a:ext cx="1447800" cy="21834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3355805"/>
              <a:ext cx="1981200" cy="23439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88"/>
            <a:stretch/>
          </p:blipFill>
          <p:spPr>
            <a:xfrm>
              <a:off x="4860867" y="2627397"/>
              <a:ext cx="2741616" cy="213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30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6BD91-4734-46B4-B462-6FE16D48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28600"/>
            <a:ext cx="8117586" cy="514922"/>
          </a:xfrm>
          <a:prstGeom prst="rect">
            <a:avLst/>
          </a:prstGeom>
        </p:spPr>
      </p:pic>
      <p:pic>
        <p:nvPicPr>
          <p:cNvPr id="2" name="CD5 Hat+GoDem">
            <a:hlinkClick r:id="" action="ppaction://media"/>
            <a:extLst>
              <a:ext uri="{FF2B5EF4-FFF2-40B4-BE49-F238E27FC236}">
                <a16:creationId xmlns:a16="http://schemas.microsoft.com/office/drawing/2014/main" id="{FA0E18CB-6378-4B43-84F2-4CE863AA1B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" y="785812"/>
            <a:ext cx="107442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Nghe bài hát </a:t>
            </a:r>
            <a:r>
              <a:rPr lang="en-US" sz="3200" b="1" i="1">
                <a:solidFill>
                  <a:srgbClr val="0000FF"/>
                </a:solidFill>
                <a:cs typeface="Times New Roman" panose="02020603050405020304" pitchFamily="18" charset="0"/>
              </a:rPr>
              <a:t>Mùa xuân đầu tiên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;</a:t>
            </a:r>
            <a:b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nhạc sĩ Văn cao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9C495B-EF3D-4606-96CD-B12F29517842}"/>
              </a:ext>
            </a:extLst>
          </p:cNvPr>
          <p:cNvGrpSpPr/>
          <p:nvPr/>
        </p:nvGrpSpPr>
        <p:grpSpPr>
          <a:xfrm>
            <a:off x="2266950" y="1219200"/>
            <a:ext cx="7658100" cy="5486400"/>
            <a:chOff x="2266950" y="1295400"/>
            <a:chExt cx="7658100" cy="5486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B637EB-2E57-44B0-A6F5-C0FE27B6B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947"/>
            <a:stretch/>
          </p:blipFill>
          <p:spPr>
            <a:xfrm>
              <a:off x="2266950" y="1295400"/>
              <a:ext cx="7658100" cy="5486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D9441D-156D-49F8-8F94-95D56DDD6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706" t="86357" r="29354" b="-89"/>
            <a:stretch/>
          </p:blipFill>
          <p:spPr>
            <a:xfrm flipH="1">
              <a:off x="8534400" y="5875654"/>
              <a:ext cx="914400" cy="8096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16546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39624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914357"/>
            <a:ext cx="5257800" cy="421491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Khung cảnh mùa xuân bình dị, thanh khiết, yên ả của làng quê Việt Nam được thể hiện qua những lời ca nào trong bài hát </a:t>
            </a:r>
            <a:r>
              <a:rPr lang="en-US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Mùa xuân đầu tiên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 </a:t>
            </a:r>
            <a:endParaRPr lang="en-US" sz="2000" i="1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Niềm hạnh phúc của sự đoàn tụ, sum vầy trong mùa xuân đầu tiên sau chiến tranh được thể hiện qua những lời ca nào?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thích nhất câu hát nào, vì sao?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Giai điệu của bài hát có tính chất âm nhạc như thế nào?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vi-VN" sz="2000" b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Nêu cảm nhận của em về tác phẩm. </a:t>
            </a:r>
            <a:endParaRPr kumimoji="0" lang="en-US" altLang="vi-VN" sz="2000" b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+mn-lt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90" y="52578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8AEA1F-1E09-4FF8-8E64-B1A30274E9FB}"/>
              </a:ext>
            </a:extLst>
          </p:cNvPr>
          <p:cNvGrpSpPr/>
          <p:nvPr/>
        </p:nvGrpSpPr>
        <p:grpSpPr>
          <a:xfrm>
            <a:off x="5334000" y="173158"/>
            <a:ext cx="6553200" cy="4960817"/>
            <a:chOff x="5410200" y="173158"/>
            <a:chExt cx="6553200" cy="49608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0BB212-4083-4C2D-8EE9-45FA8CD65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4025" y="228600"/>
              <a:ext cx="6429375" cy="49053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58ACCF-C73C-4C0F-BE1D-2C14971D521D}"/>
                </a:ext>
              </a:extLst>
            </p:cNvPr>
            <p:cNvSpPr/>
            <p:nvPr/>
          </p:nvSpPr>
          <p:spPr bwMode="auto">
            <a:xfrm>
              <a:off x="5410200" y="173158"/>
              <a:ext cx="1143000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79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7009</TotalTime>
  <Words>512</Words>
  <Application>Microsoft Office PowerPoint</Application>
  <PresentationFormat>Widescreen</PresentationFormat>
  <Paragraphs>28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5 MÙA XUÂN</vt:lpstr>
      <vt:lpstr>I. Ôn tập bài hát Mùa xuân em tới trường, kết hợp gõ đệm bằng nhạc cụ gõ và động tác cơ thể</vt:lpstr>
      <vt:lpstr>PowerPoint Presentation</vt:lpstr>
      <vt:lpstr>Nghe bài hát</vt:lpstr>
      <vt:lpstr>PowerPoint Presentation</vt:lpstr>
      <vt:lpstr>PowerPoint Presentation</vt:lpstr>
      <vt:lpstr>II. Nghe bài hát Mùa xuân đầu tiên; nhạc sĩ Văn cao</vt:lpstr>
      <vt:lpstr>Thảo luận nhóm</vt:lpstr>
      <vt:lpstr>PowerPoint Presentation</vt:lpstr>
      <vt:lpstr>2. Nhạc sĩ Văn Cao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287</cp:revision>
  <dcterms:created xsi:type="dcterms:W3CDTF">2006-11-06T13:45:38Z</dcterms:created>
  <dcterms:modified xsi:type="dcterms:W3CDTF">2025-02-11T16:47:32Z</dcterms:modified>
</cp:coreProperties>
</file>