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9"/>
  </p:notesMasterIdLst>
  <p:sldIdLst>
    <p:sldId id="256" r:id="rId4"/>
    <p:sldId id="257" r:id="rId5"/>
    <p:sldId id="258" r:id="rId6"/>
    <p:sldId id="382" r:id="rId7"/>
    <p:sldId id="1817" r:id="rId8"/>
    <p:sldId id="1818" r:id="rId10"/>
    <p:sldId id="1840" r:id="rId11"/>
    <p:sldId id="182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CC"/>
    <a:srgbClr val="CC00CC"/>
    <a:srgbClr val="FF99FF"/>
    <a:srgbClr val="9F6431"/>
    <a:srgbClr val="CA7D32"/>
    <a:srgbClr val="161F30"/>
    <a:srgbClr val="444D54"/>
    <a:srgbClr val="BC6B2A"/>
    <a:srgbClr val="192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84" autoAdjust="0"/>
    <p:restoredTop sz="94660"/>
  </p:normalViewPr>
  <p:slideViewPr>
    <p:cSldViewPr showGuides="1">
      <p:cViewPr varScale="1">
        <p:scale>
          <a:sx n="59" d="100"/>
          <a:sy n="59" d="100"/>
        </p:scale>
        <p:origin x="149" y="317"/>
      </p:cViewPr>
      <p:guideLst>
        <p:guide orient="horz" pos="2170"/>
        <p:guide pos="38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E3EAF-82F0-40B5-AE52-F903CB3D3F99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28EA-DEF1-4ADD-B11F-C23EF868FC2B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28EA-DEF1-4ADD-B11F-C23EF868FC2B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"/>
          <p:cNvSpPr/>
          <p:nvPr/>
        </p:nvSpPr>
        <p:spPr>
          <a:xfrm>
            <a:off x="-848533" y="2232067"/>
            <a:ext cx="6258800" cy="6258800"/>
          </a:xfrm>
          <a:prstGeom prst="ellipse">
            <a:avLst/>
          </a:prstGeom>
          <a:solidFill>
            <a:srgbClr val="99D7EF">
              <a:alpha val="56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8"/>
          <p:cNvSpPr txBox="1">
            <a:spLocks noGrp="1"/>
          </p:cNvSpPr>
          <p:nvPr>
            <p:ph type="title"/>
          </p:nvPr>
        </p:nvSpPr>
        <p:spPr>
          <a:xfrm>
            <a:off x="958467" y="2978833"/>
            <a:ext cx="43140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867800"/>
            <a:ext cx="10972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9416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01EB-C126-4447-BBF8-17F5E305C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6164-A2A1-4DE0-8569-840D24A536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192437"/>
            </a:gs>
            <a:gs pos="74000">
              <a:srgbClr val="070404"/>
            </a:gs>
            <a:gs pos="83000">
              <a:srgbClr val="070404"/>
            </a:gs>
            <a:gs pos="100000">
              <a:srgbClr val="07040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69420"/>
            <a:chOff x="0" y="0"/>
            <a:chExt cx="12192000" cy="6869420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avLst/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15" name="矩形: 圆角 14"/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2240167" y="2401973"/>
            <a:ext cx="775912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LƯỢC BẢNG TUẦN HOÀN CÁC NGUYÊN TỐ HÓA HỌC</a:t>
            </a:r>
            <a:endParaRPr lang="ko-KR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7"/>
          <p:cNvSpPr/>
          <p:nvPr/>
        </p:nvSpPr>
        <p:spPr>
          <a:xfrm>
            <a:off x="4927269" y="1674052"/>
            <a:ext cx="2088589" cy="54872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D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ko-KR" altLang="en-U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 animBg="1"/>
      <p:bldP spid="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1379476" y="1268760"/>
            <a:ext cx="9433048" cy="4873961"/>
            <a:chOff x="1415480" y="1340768"/>
            <a:chExt cx="9433048" cy="4873961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76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415480" y="1340768"/>
              <a:ext cx="9433048" cy="4873961"/>
            </a:xfrm>
            <a:custGeom>
              <a:avLst/>
              <a:gdLst>
                <a:gd name="connsiteX0" fmla="*/ 350340 w 9433048"/>
                <a:gd name="connsiteY0" fmla="*/ 0 h 4873961"/>
                <a:gd name="connsiteX1" fmla="*/ 9082708 w 9433048"/>
                <a:gd name="connsiteY1" fmla="*/ 0 h 4873961"/>
                <a:gd name="connsiteX2" fmla="*/ 9433048 w 9433048"/>
                <a:gd name="connsiteY2" fmla="*/ 350340 h 4873961"/>
                <a:gd name="connsiteX3" fmla="*/ 9433048 w 9433048"/>
                <a:gd name="connsiteY3" fmla="*/ 4523621 h 4873961"/>
                <a:gd name="connsiteX4" fmla="*/ 9082708 w 9433048"/>
                <a:gd name="connsiteY4" fmla="*/ 4873961 h 4873961"/>
                <a:gd name="connsiteX5" fmla="*/ 350340 w 9433048"/>
                <a:gd name="connsiteY5" fmla="*/ 4873961 h 4873961"/>
                <a:gd name="connsiteX6" fmla="*/ 0 w 9433048"/>
                <a:gd name="connsiteY6" fmla="*/ 4523621 h 4873961"/>
                <a:gd name="connsiteX7" fmla="*/ 0 w 9433048"/>
                <a:gd name="connsiteY7" fmla="*/ 350340 h 4873961"/>
                <a:gd name="connsiteX8" fmla="*/ 350340 w 9433048"/>
                <a:gd name="connsiteY8" fmla="*/ 0 h 487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33048" h="4873961">
                  <a:moveTo>
                    <a:pt x="350340" y="0"/>
                  </a:moveTo>
                  <a:lnTo>
                    <a:pt x="9082708" y="0"/>
                  </a:lnTo>
                  <a:cubicBezTo>
                    <a:pt x="9276195" y="0"/>
                    <a:pt x="9433048" y="156853"/>
                    <a:pt x="9433048" y="350340"/>
                  </a:cubicBezTo>
                  <a:lnTo>
                    <a:pt x="9433048" y="4523621"/>
                  </a:lnTo>
                  <a:cubicBezTo>
                    <a:pt x="9433048" y="4717108"/>
                    <a:pt x="9276195" y="4873961"/>
                    <a:pt x="9082708" y="4873961"/>
                  </a:cubicBezTo>
                  <a:lnTo>
                    <a:pt x="350340" y="4873961"/>
                  </a:lnTo>
                  <a:cubicBezTo>
                    <a:pt x="156853" y="4873961"/>
                    <a:pt x="0" y="4717108"/>
                    <a:pt x="0" y="4523621"/>
                  </a:cubicBezTo>
                  <a:lnTo>
                    <a:pt x="0" y="350340"/>
                  </a:lnTo>
                  <a:cubicBezTo>
                    <a:pt x="0" y="156853"/>
                    <a:pt x="156853" y="0"/>
                    <a:pt x="350340" y="0"/>
                  </a:cubicBezTo>
                  <a:close/>
                </a:path>
              </a:pathLst>
            </a:custGeom>
          </p:spPr>
        </p:pic>
        <p:sp>
          <p:nvSpPr>
            <p:cNvPr id="45" name="矩形: 圆角 44"/>
            <p:cNvSpPr/>
            <p:nvPr/>
          </p:nvSpPr>
          <p:spPr>
            <a:xfrm>
              <a:off x="1415480" y="1340768"/>
              <a:ext cx="9433048" cy="4873961"/>
            </a:xfrm>
            <a:prstGeom prst="roundRect">
              <a:avLst>
                <a:gd name="adj" fmla="val 7188"/>
              </a:avLst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Google Shape;928;p28"/>
          <p:cNvSpPr txBox="1"/>
          <p:nvPr/>
        </p:nvSpPr>
        <p:spPr>
          <a:xfrm>
            <a:off x="3358523" y="1484784"/>
            <a:ext cx="5474953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NỘI DUNG BÀI HỌC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9" name="Google Shape;929;p28"/>
          <p:cNvSpPr txBox="1"/>
          <p:nvPr/>
        </p:nvSpPr>
        <p:spPr>
          <a:xfrm>
            <a:off x="2030448" y="3336507"/>
            <a:ext cx="4176464" cy="8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Nguyên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tắc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sắp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xếp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các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nguyên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tố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hóa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học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trong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bảng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tuần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hoàn</a:t>
            </a:r>
            <a:endParaRPr lang="en-US" altLang="zh-CN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Google Shape;931;p28"/>
          <p:cNvSpPr txBox="1"/>
          <p:nvPr/>
        </p:nvSpPr>
        <p:spPr>
          <a:xfrm>
            <a:off x="737960" y="2963100"/>
            <a:ext cx="2084100" cy="9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7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endParaRPr lang="vi-VN" sz="7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932;p28"/>
          <p:cNvSpPr txBox="1"/>
          <p:nvPr/>
        </p:nvSpPr>
        <p:spPr>
          <a:xfrm>
            <a:off x="5731273" y="2915171"/>
            <a:ext cx="2084100" cy="9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7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endParaRPr lang="vi-VN" sz="7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oogle Shape;933;p28"/>
          <p:cNvSpPr txBox="1"/>
          <p:nvPr/>
        </p:nvSpPr>
        <p:spPr>
          <a:xfrm>
            <a:off x="7115831" y="3239952"/>
            <a:ext cx="3616754" cy="8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altLang="zh-CN" sz="28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Cấu</a:t>
            </a:r>
            <a:r>
              <a:rPr lang="en-US" altLang="zh-CN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tạo</a:t>
            </a:r>
            <a:r>
              <a:rPr lang="en-US" altLang="zh-CN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bảng</a:t>
            </a:r>
            <a:r>
              <a:rPr lang="en-US" altLang="zh-CN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tuần</a:t>
            </a:r>
            <a:r>
              <a:rPr lang="en-US" altLang="zh-CN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hoàn</a:t>
            </a:r>
            <a:r>
              <a:rPr lang="en-US" altLang="zh-CN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các</a:t>
            </a:r>
            <a:r>
              <a:rPr lang="en-US" altLang="zh-CN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nguyên</a:t>
            </a:r>
            <a:r>
              <a:rPr lang="en-US" altLang="zh-CN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tố</a:t>
            </a:r>
            <a:r>
              <a:rPr lang="en-US" altLang="zh-CN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hóa</a:t>
            </a:r>
            <a:r>
              <a:rPr lang="en-US" altLang="zh-CN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học</a:t>
            </a:r>
            <a:endParaRPr 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Google Shape;935;p28"/>
          <p:cNvSpPr txBox="1"/>
          <p:nvPr/>
        </p:nvSpPr>
        <p:spPr>
          <a:xfrm>
            <a:off x="3170855" y="4540779"/>
            <a:ext cx="2084100" cy="9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7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endParaRPr lang="vi-VN" sz="7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Google Shape;936;p28"/>
          <p:cNvSpPr txBox="1"/>
          <p:nvPr/>
        </p:nvSpPr>
        <p:spPr>
          <a:xfrm>
            <a:off x="4737501" y="4829458"/>
            <a:ext cx="4896544" cy="8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vi-V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trí của các nguyên tố kim loại, phi kim và khí hiếm trong bảng tuần hoàn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69420"/>
            <a:chOff x="0" y="0"/>
            <a:chExt cx="12192000" cy="686942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avLst/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7" name="矩形: 圆角 6"/>
          <p:cNvSpPr/>
          <p:nvPr/>
        </p:nvSpPr>
        <p:spPr>
          <a:xfrm>
            <a:off x="1199456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Google Shape;929;p28"/>
          <p:cNvSpPr txBox="1"/>
          <p:nvPr/>
        </p:nvSpPr>
        <p:spPr>
          <a:xfrm>
            <a:off x="2855640" y="3973707"/>
            <a:ext cx="7556241" cy="8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NGUYÊN TẮC SẮP XẾP CÁC NGUYÊN TỐ HÓA HỌC TRONG BẢNG TUẦN HOÀN</a:t>
            </a:r>
            <a:endParaRPr lang="en-US" altLang="zh-CN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Google Shape;931;p28"/>
          <p:cNvSpPr txBox="1"/>
          <p:nvPr/>
        </p:nvSpPr>
        <p:spPr>
          <a:xfrm>
            <a:off x="1231283" y="3796685"/>
            <a:ext cx="2084100" cy="9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1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endParaRPr lang="vi-VN" sz="1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089353"/>
            <a:ext cx="11017224" cy="46792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hoàn các nguyên tố hoá học được xây dựng theo nguyên tắc :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Các nguyên tố hoá học được xếp theo chiều tăng dần của điện tích hạt nhân.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Các nguyên tố trong cùng một hàng có cùng số lớp electron trong nguyên tử.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Các nguyên tố trong cùng cột có tính chất gần giống nhau.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38" y="-459432"/>
            <a:ext cx="1938162" cy="1938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271" y="1172773"/>
            <a:ext cx="11809312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060440" algn="r"/>
              </a:tabLs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đặc điểm nào về cấu tạo nguyên tử để sắp xếp các nguyên tố vào hàng, vào cột trong bảng tuần hoàn?</a:t>
            </a:r>
            <a:endParaRPr lang="en-US" sz="2400" dirty="0"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679" y="2277995"/>
            <a:ext cx="11809312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060440" algn="r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ở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688" y="3934265"/>
            <a:ext cx="11809312" cy="1333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060440" algn="r"/>
              </a:tabLst>
            </a:pPr>
            <a:endParaRPr lang="en-US" sz="2400" dirty="0"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Sử dụng bảng tuần hoàn, hãy cho biết các nguyên tố nào trong số các nguyên tố Li, Na, C, O có cùng số lớp electron trong nguyên tử.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7852" y="5472806"/>
            <a:ext cx="11809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Li, C, O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electron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292" y="3366878"/>
            <a:ext cx="1180931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060440" algn="r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7808" y="454245"/>
            <a:ext cx="4320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CỦNG CỐ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anh sách 118 nguyên tố hoá học đã biết – THIẾT BỊ KHOA HỌC CÔNG NGHỆ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213247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23392" y="1484784"/>
            <a:ext cx="864096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086343" y="1466589"/>
            <a:ext cx="864096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904312" y="1466589"/>
            <a:ext cx="864096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7488" y="1930451"/>
            <a:ext cx="9937104" cy="2217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kì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mà nguyên tử của chúng có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số lớp e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và được xếp thành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hàng</a:t>
            </a:r>
            <a:r>
              <a:rPr lang="vi-VN" sz="3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theo chiều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 dần điện tích hạt nhân.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ynergistically utilize technically sound portals with frictionless chains. Dramatically customize…"/>
          <p:cNvSpPr txBox="1"/>
          <p:nvPr/>
        </p:nvSpPr>
        <p:spPr>
          <a:xfrm>
            <a:off x="2746947" y="5229200"/>
            <a:ext cx="6619371" cy="5744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550545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vi-VN" sz="3735" b="1" dirty="0">
                <a:solidFill>
                  <a:srgbClr val="C0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Số thứ tự chu kì = số lớp e</a:t>
            </a:r>
            <a:endParaRPr lang="en-US" altLang="zh-CN" sz="3735" i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19" y="116632"/>
            <a:ext cx="1938162" cy="1938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3472" y="562493"/>
            <a:ext cx="280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Chu kì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nh sách 118 nguyên tố hoá học đã biết – THIẾT BỊ KHOA HỌC CÔNG NGHỆ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97" y="836712"/>
            <a:ext cx="1109425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>
          <a:xfrm>
            <a:off x="1443815" y="1844824"/>
            <a:ext cx="331705" cy="129614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76" y="185650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067" y="371999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1443815" y="3356992"/>
            <a:ext cx="331705" cy="201622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15680" y="1310200"/>
            <a:ext cx="525658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     2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     8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     8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1ekj2y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WPS Presentation</Application>
  <PresentationFormat>Widescreen</PresentationFormat>
  <Paragraphs>54</Paragraphs>
  <Slides>8</Slides>
  <Notes>18</Notes>
  <HiddenSlides>0</HiddenSlides>
  <MMClips>3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39" baseType="lpstr">
      <vt:lpstr>Arial</vt:lpstr>
      <vt:lpstr>SimSun</vt:lpstr>
      <vt:lpstr>Wingdings</vt:lpstr>
      <vt:lpstr>Open Sans</vt:lpstr>
      <vt:lpstr>#9Slide03 Open Sans</vt:lpstr>
      <vt:lpstr>Arial</vt:lpstr>
      <vt:lpstr>Lazydog</vt:lpstr>
      <vt:lpstr>#9Slide03 NettoOTLight</vt:lpstr>
      <vt:lpstr>Times New Roman</vt:lpstr>
      <vt:lpstr>OpenSans</vt:lpstr>
      <vt:lpstr>Roboto Bold</vt:lpstr>
      <vt:lpstr>#9Slide03 Roboto Bold</vt:lpstr>
      <vt:lpstr>OpenSansBold</vt:lpstr>
      <vt:lpstr>Microsoft YaHei</vt:lpstr>
      <vt:lpstr>Arial Unicode MS</vt:lpstr>
      <vt:lpstr>Calibri</vt:lpstr>
      <vt:lpstr>The overthinkers</vt:lpstr>
      <vt:lpstr>Poppins Light</vt:lpstr>
      <vt:lpstr>Autocar Bold Condensed</vt:lpstr>
      <vt:lpstr>Segoe UI Symbol</vt:lpstr>
      <vt:lpstr>Tahoma</vt:lpstr>
      <vt:lpstr>Averta CY Extrabold</vt:lpstr>
      <vt:lpstr>Aachen</vt:lpstr>
      <vt:lpstr>Averta Std Bold</vt:lpstr>
      <vt:lpstr>Averta Std ExtraBold</vt:lpstr>
      <vt:lpstr>BentonSansF Book</vt:lpstr>
      <vt:lpstr>Garamond</vt:lpstr>
      <vt:lpstr>Calibri Light</vt:lpstr>
      <vt:lpstr>Corbel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14.0000</AppVersion>
  <Manager>www.freeppt7.com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Phương Thúy Ngô</cp:lastModifiedBy>
  <cp:revision>49</cp:revision>
  <dcterms:created xsi:type="dcterms:W3CDTF">2022-03-06T07:23:00Z</dcterms:created>
  <dcterms:modified xsi:type="dcterms:W3CDTF">2025-02-11T03:37:02Z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6F3E3A1E45EB40CDAB65FD14BCB12A6B_12</vt:lpwstr>
  </property>
  <property fmtid="{D5CDD505-2E9C-101B-9397-08002B2CF9AE}" pid="3" name="KSOProductBuildVer">
    <vt:lpwstr>1033-12.2.0.19805</vt:lpwstr>
  </property>
</Properties>
</file>