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79" r:id="rId3"/>
    <p:sldId id="311" r:id="rId4"/>
    <p:sldId id="280" r:id="rId5"/>
    <p:sldId id="282" r:id="rId6"/>
    <p:sldId id="281" r:id="rId7"/>
    <p:sldId id="283" r:id="rId8"/>
    <p:sldId id="284" r:id="rId9"/>
    <p:sldId id="300" r:id="rId10"/>
    <p:sldId id="287" r:id="rId11"/>
  </p:sldIdLst>
  <p:sldSz cx="12188825" cy="6858000"/>
  <p:notesSz cx="6858000" cy="9144000"/>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51"/>
    <a:srgbClr val="E276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107" d="100"/>
          <a:sy n="107" d="100"/>
        </p:scale>
        <p:origin x="714" y="13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6208C-E3D6-4C9F-B156-FA8F24D4FC6E}"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632A4B-1173-4E35-8998-0A83063FE571}" type="slidenum">
              <a:rPr lang="en-US" smtClean="0"/>
              <a:t>‹#›</a:t>
            </a:fld>
            <a:endParaRPr lang="en-US"/>
          </a:p>
        </p:txBody>
      </p:sp>
    </p:spTree>
    <p:extLst>
      <p:ext uri="{BB962C8B-B14F-4D97-AF65-F5344CB8AC3E}">
        <p14:creationId xmlns:p14="http://schemas.microsoft.com/office/powerpoint/2010/main" val="404446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sv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sv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3.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6.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241F"/>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827882" y="3622576"/>
            <a:ext cx="2304926" cy="4611054"/>
            <a:chOff x="0" y="0"/>
            <a:chExt cx="3175000" cy="6350000"/>
          </a:xfrm>
        </p:grpSpPr>
        <p:sp>
          <p:nvSpPr>
            <p:cNvPr id="3" name="Freeform 3"/>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2"/>
              <a:stretch>
                <a:fillRect l="-93626" r="-93626"/>
              </a:stretch>
            </a:blipFill>
          </p:spPr>
        </p:sp>
      </p:grpSp>
      <p:grpSp>
        <p:nvGrpSpPr>
          <p:cNvPr id="4" name="Group 4"/>
          <p:cNvGrpSpPr>
            <a:grpSpLocks noChangeAspect="1"/>
          </p:cNvGrpSpPr>
          <p:nvPr/>
        </p:nvGrpSpPr>
        <p:grpSpPr>
          <a:xfrm>
            <a:off x="6827882" y="-1375628"/>
            <a:ext cx="2304926" cy="4611054"/>
            <a:chOff x="0" y="0"/>
            <a:chExt cx="3175000" cy="6350000"/>
          </a:xfrm>
        </p:grpSpPr>
        <p:sp>
          <p:nvSpPr>
            <p:cNvPr id="5" name="Freeform 5"/>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3"/>
              <a:stretch>
                <a:fillRect l="-100093" r="-100093"/>
              </a:stretch>
            </a:blipFill>
          </p:spPr>
        </p:sp>
      </p:grpSp>
      <p:grpSp>
        <p:nvGrpSpPr>
          <p:cNvPr id="6" name="Group 6"/>
          <p:cNvGrpSpPr>
            <a:grpSpLocks noChangeAspect="1"/>
          </p:cNvGrpSpPr>
          <p:nvPr/>
        </p:nvGrpSpPr>
        <p:grpSpPr>
          <a:xfrm>
            <a:off x="9525414" y="-2685184"/>
            <a:ext cx="2304926" cy="4611054"/>
            <a:chOff x="0" y="0"/>
            <a:chExt cx="3175000" cy="6350000"/>
          </a:xfrm>
        </p:grpSpPr>
        <p:sp>
          <p:nvSpPr>
            <p:cNvPr id="7" name="Freeform 7"/>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4"/>
              <a:stretch>
                <a:fillRect l="-100093" r="-100093"/>
              </a:stretch>
            </a:blipFill>
          </p:spPr>
        </p:sp>
      </p:grpSp>
      <p:grpSp>
        <p:nvGrpSpPr>
          <p:cNvPr id="8" name="Group 8"/>
          <p:cNvGrpSpPr>
            <a:grpSpLocks noChangeAspect="1"/>
          </p:cNvGrpSpPr>
          <p:nvPr/>
        </p:nvGrpSpPr>
        <p:grpSpPr>
          <a:xfrm>
            <a:off x="9525414" y="2277363"/>
            <a:ext cx="2304926" cy="2305517"/>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471" r="-25471"/>
              </a:stretch>
            </a:blipFill>
          </p:spPr>
        </p:sp>
      </p:grpSp>
      <p:grpSp>
        <p:nvGrpSpPr>
          <p:cNvPr id="10" name="Group 10"/>
          <p:cNvGrpSpPr>
            <a:grpSpLocks noChangeAspect="1"/>
          </p:cNvGrpSpPr>
          <p:nvPr/>
        </p:nvGrpSpPr>
        <p:grpSpPr>
          <a:xfrm>
            <a:off x="9525414" y="4932130"/>
            <a:ext cx="2304926" cy="4611054"/>
            <a:chOff x="0" y="0"/>
            <a:chExt cx="3175000" cy="6350000"/>
          </a:xfrm>
        </p:grpSpPr>
        <p:sp>
          <p:nvSpPr>
            <p:cNvPr id="11" name="Freeform 11"/>
            <p:cNvSpPr/>
            <p:nvPr/>
          </p:nvSpPr>
          <p:spPr>
            <a:xfrm>
              <a:off x="0" y="0"/>
              <a:ext cx="3175000" cy="6350000"/>
            </a:xfrm>
            <a:custGeom>
              <a:avLst/>
              <a:gdLst/>
              <a:ahLst/>
              <a:cxnLst/>
              <a:rect l="l" t="t" r="r" b="b"/>
              <a:pathLst>
                <a:path w="3175000" h="6350000">
                  <a:moveTo>
                    <a:pt x="1587500" y="6350000"/>
                  </a:moveTo>
                  <a:lnTo>
                    <a:pt x="1587500" y="6350000"/>
                  </a:lnTo>
                  <a:cubicBezTo>
                    <a:pt x="711200" y="6350000"/>
                    <a:pt x="0" y="5638800"/>
                    <a:pt x="0" y="4762500"/>
                  </a:cubicBezTo>
                  <a:lnTo>
                    <a:pt x="0" y="1587500"/>
                  </a:lnTo>
                  <a:cubicBezTo>
                    <a:pt x="0" y="711200"/>
                    <a:pt x="711200" y="0"/>
                    <a:pt x="1587500" y="0"/>
                  </a:cubicBezTo>
                  <a:lnTo>
                    <a:pt x="1587500" y="0"/>
                  </a:lnTo>
                  <a:cubicBezTo>
                    <a:pt x="2463800" y="0"/>
                    <a:pt x="3175000" y="711200"/>
                    <a:pt x="3175000" y="1587500"/>
                  </a:cubicBezTo>
                  <a:lnTo>
                    <a:pt x="3175000" y="4762500"/>
                  </a:lnTo>
                  <a:cubicBezTo>
                    <a:pt x="3175000" y="5638800"/>
                    <a:pt x="2463800" y="6350000"/>
                    <a:pt x="1587500" y="6350000"/>
                  </a:cubicBezTo>
                  <a:close/>
                </a:path>
              </a:pathLst>
            </a:custGeom>
            <a:blipFill>
              <a:blip r:embed="rId6"/>
              <a:stretch>
                <a:fillRect r="-42750"/>
              </a:stretch>
            </a:blipFill>
          </p:spPr>
        </p:sp>
      </p:grpSp>
      <p:sp>
        <p:nvSpPr>
          <p:cNvPr id="12" name="Freeform 12"/>
          <p:cNvSpPr/>
          <p:nvPr/>
        </p:nvSpPr>
        <p:spPr>
          <a:xfrm>
            <a:off x="1" y="5420443"/>
            <a:ext cx="1399457" cy="1437557"/>
          </a:xfrm>
          <a:custGeom>
            <a:avLst/>
            <a:gdLst/>
            <a:ahLst/>
            <a:cxnLst/>
            <a:rect l="l" t="t" r="r" b="b"/>
            <a:pathLst>
              <a:path w="2099733" h="2156336">
                <a:moveTo>
                  <a:pt x="0" y="0"/>
                </a:moveTo>
                <a:lnTo>
                  <a:pt x="2099733" y="0"/>
                </a:lnTo>
                <a:lnTo>
                  <a:pt x="2099733" y="2156336"/>
                </a:lnTo>
                <a:lnTo>
                  <a:pt x="0" y="2156336"/>
                </a:lnTo>
                <a:lnTo>
                  <a:pt x="0" y="0"/>
                </a:lnTo>
                <a:close/>
              </a:path>
            </a:pathLst>
          </a:custGeom>
          <a:blipFill>
            <a:blip r:embed="rId7"/>
            <a:stretch>
              <a:fillRect/>
            </a:stretch>
          </a:blipFill>
        </p:spPr>
      </p:sp>
      <p:sp>
        <p:nvSpPr>
          <p:cNvPr id="13" name="Freeform 13"/>
          <p:cNvSpPr/>
          <p:nvPr/>
        </p:nvSpPr>
        <p:spPr>
          <a:xfrm rot="5400000">
            <a:off x="-23206" y="23206"/>
            <a:ext cx="2811843" cy="2765430"/>
          </a:xfrm>
          <a:custGeom>
            <a:avLst/>
            <a:gdLst/>
            <a:ahLst/>
            <a:cxnLst/>
            <a:rect l="l" t="t" r="r" b="b"/>
            <a:pathLst>
              <a:path w="4217764" h="4149225">
                <a:moveTo>
                  <a:pt x="0" y="0"/>
                </a:moveTo>
                <a:lnTo>
                  <a:pt x="4217763" y="0"/>
                </a:lnTo>
                <a:lnTo>
                  <a:pt x="4217763" y="4149225"/>
                </a:lnTo>
                <a:lnTo>
                  <a:pt x="0" y="4149225"/>
                </a:lnTo>
                <a:lnTo>
                  <a:pt x="0" y="0"/>
                </a:lnTo>
                <a:close/>
              </a:path>
            </a:pathLst>
          </a:custGeom>
          <a:blipFill>
            <a:blip r:embed="rId8"/>
            <a:stretch>
              <a:fillRect/>
            </a:stretch>
          </a:blipFill>
        </p:spPr>
      </p:sp>
      <p:sp>
        <p:nvSpPr>
          <p:cNvPr id="14" name="Freeform 14"/>
          <p:cNvSpPr/>
          <p:nvPr/>
        </p:nvSpPr>
        <p:spPr>
          <a:xfrm>
            <a:off x="699728" y="4579658"/>
            <a:ext cx="5734556" cy="21510"/>
          </a:xfrm>
          <a:custGeom>
            <a:avLst/>
            <a:gdLst/>
            <a:ahLst/>
            <a:cxnLst/>
            <a:rect l="l" t="t" r="r" b="b"/>
            <a:pathLst>
              <a:path w="8604074" h="32265">
                <a:moveTo>
                  <a:pt x="0" y="0"/>
                </a:moveTo>
                <a:lnTo>
                  <a:pt x="8604074" y="0"/>
                </a:lnTo>
                <a:lnTo>
                  <a:pt x="8604074" y="32265"/>
                </a:lnTo>
                <a:lnTo>
                  <a:pt x="0" y="322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TextBox 15"/>
          <p:cNvSpPr txBox="1"/>
          <p:nvPr/>
        </p:nvSpPr>
        <p:spPr>
          <a:xfrm>
            <a:off x="685622" y="2015976"/>
            <a:ext cx="3462048" cy="762388"/>
          </a:xfrm>
          <a:prstGeom prst="rect">
            <a:avLst/>
          </a:prstGeom>
        </p:spPr>
        <p:txBody>
          <a:bodyPr lIns="0" tIns="0" rIns="0" bIns="0" rtlCol="0" anchor="t">
            <a:spAutoFit/>
          </a:bodyPr>
          <a:lstStyle/>
          <a:p>
            <a:pPr>
              <a:lnSpc>
                <a:spcPts val="6531"/>
              </a:lnSpc>
            </a:pPr>
            <a:r>
              <a:rPr lang="en-US" sz="4700" b="1" dirty="0" err="1">
                <a:solidFill>
                  <a:srgbClr val="FFFFFF"/>
                </a:solidFill>
                <a:latin typeface="Arial" pitchFamily="34" charset="0"/>
              </a:rPr>
              <a:t>Bài</a:t>
            </a:r>
            <a:r>
              <a:rPr lang="en-US" sz="4700" b="1" dirty="0">
                <a:solidFill>
                  <a:srgbClr val="FFFFFF"/>
                </a:solidFill>
                <a:latin typeface="Arial" pitchFamily="34" charset="0"/>
              </a:rPr>
              <a:t> 44</a:t>
            </a:r>
          </a:p>
        </p:txBody>
      </p:sp>
      <p:sp>
        <p:nvSpPr>
          <p:cNvPr id="16" name="TextBox 16"/>
          <p:cNvSpPr txBox="1"/>
          <p:nvPr/>
        </p:nvSpPr>
        <p:spPr>
          <a:xfrm>
            <a:off x="685621" y="2968275"/>
            <a:ext cx="6142260" cy="1134349"/>
          </a:xfrm>
          <a:prstGeom prst="rect">
            <a:avLst/>
          </a:prstGeom>
        </p:spPr>
        <p:txBody>
          <a:bodyPr lIns="0" tIns="0" rIns="0" bIns="0" rtlCol="0" anchor="t">
            <a:spAutoFit/>
          </a:bodyPr>
          <a:lstStyle/>
          <a:p>
            <a:pPr>
              <a:lnSpc>
                <a:spcPts val="9705"/>
              </a:lnSpc>
            </a:pPr>
            <a:r>
              <a:rPr lang="en-US" sz="6900" b="1" dirty="0">
                <a:solidFill>
                  <a:srgbClr val="FFFFFF"/>
                </a:solidFill>
                <a:latin typeface="Arial" pitchFamily="34" charset="0"/>
              </a:rPr>
              <a:t>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137" y="207524"/>
            <a:ext cx="10774552" cy="6498076"/>
            <a:chOff x="0" y="-289322"/>
            <a:chExt cx="21554718" cy="12996153"/>
          </a:xfrm>
        </p:grpSpPr>
        <p:grpSp>
          <p:nvGrpSpPr>
            <p:cNvPr id="3" name="Group 3"/>
            <p:cNvGrpSpPr/>
            <p:nvPr/>
          </p:nvGrpSpPr>
          <p:grpSpPr>
            <a:xfrm>
              <a:off x="0" y="-289322"/>
              <a:ext cx="21554718" cy="12996153"/>
              <a:chOff x="0" y="-57150"/>
              <a:chExt cx="4257722" cy="2567141"/>
            </a:xfrm>
          </p:grpSpPr>
          <p:sp>
            <p:nvSpPr>
              <p:cNvPr id="4" name="Freeform 4"/>
              <p:cNvSpPr/>
              <p:nvPr/>
            </p:nvSpPr>
            <p:spPr>
              <a:xfrm>
                <a:off x="0" y="0"/>
                <a:ext cx="4257722" cy="2509991"/>
              </a:xfrm>
              <a:custGeom>
                <a:avLst/>
                <a:gdLst/>
                <a:ahLst/>
                <a:cxnLst/>
                <a:rect l="l" t="t" r="r" b="b"/>
                <a:pathLst>
                  <a:path w="4257722" h="2431064">
                    <a:moveTo>
                      <a:pt x="47890" y="0"/>
                    </a:moveTo>
                    <a:lnTo>
                      <a:pt x="4209832" y="0"/>
                    </a:lnTo>
                    <a:cubicBezTo>
                      <a:pt x="4236281" y="0"/>
                      <a:pt x="4257722" y="21441"/>
                      <a:pt x="4257722" y="47890"/>
                    </a:cubicBezTo>
                    <a:lnTo>
                      <a:pt x="4257722" y="2383174"/>
                    </a:lnTo>
                    <a:cubicBezTo>
                      <a:pt x="4257722" y="2409623"/>
                      <a:pt x="4236281" y="2431064"/>
                      <a:pt x="4209832" y="2431064"/>
                    </a:cubicBezTo>
                    <a:lnTo>
                      <a:pt x="47890" y="2431064"/>
                    </a:lnTo>
                    <a:cubicBezTo>
                      <a:pt x="21441" y="2431064"/>
                      <a:pt x="0" y="2409623"/>
                      <a:pt x="0" y="2383174"/>
                    </a:cubicBezTo>
                    <a:lnTo>
                      <a:pt x="0" y="47890"/>
                    </a:lnTo>
                    <a:cubicBezTo>
                      <a:pt x="0" y="21441"/>
                      <a:pt x="21441" y="0"/>
                      <a:pt x="47890" y="0"/>
                    </a:cubicBezTo>
                    <a:close/>
                  </a:path>
                </a:pathLst>
              </a:custGeom>
              <a:solidFill>
                <a:srgbClr val="F7CDD0">
                  <a:alpha val="60000"/>
                </a:srgbClr>
              </a:solidFill>
            </p:spPr>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grpSp>
          <p:nvGrpSpPr>
            <p:cNvPr id="6" name="Group 6"/>
            <p:cNvGrpSpPr/>
            <p:nvPr/>
          </p:nvGrpSpPr>
          <p:grpSpPr>
            <a:xfrm>
              <a:off x="639783" y="595491"/>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704826" y="528816"/>
              <a:ext cx="18889672"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thống</a:t>
              </a:r>
              <a:r>
                <a:rPr lang="en-US" sz="2300" b="1" dirty="0">
                  <a:solidFill>
                    <a:srgbClr val="000000"/>
                  </a:solidFill>
                  <a:latin typeface="Arial" pitchFamily="34" charset="0"/>
                </a:rPr>
                <a:t> </a:t>
              </a:r>
              <a:r>
                <a:rPr lang="en-US" sz="2300" b="1" dirty="0" err="1">
                  <a:solidFill>
                    <a:srgbClr val="000000"/>
                  </a:solidFill>
                  <a:latin typeface="Arial" pitchFamily="34" charset="0"/>
                </a:rPr>
                <a:t>bao</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chúng</a:t>
              </a:r>
              <a:r>
                <a:rPr lang="en-US" sz="2300" b="1" dirty="0">
                  <a:solidFill>
                    <a:srgbClr val="000000"/>
                  </a:solidFill>
                  <a:latin typeface="Arial" pitchFamily="34" charset="0"/>
                </a:rPr>
                <a:t>.</a:t>
              </a:r>
            </a:p>
          </p:txBody>
        </p:sp>
        <p:grpSp>
          <p:nvGrpSpPr>
            <p:cNvPr id="10" name="Group 10"/>
            <p:cNvGrpSpPr/>
            <p:nvPr/>
          </p:nvGrpSpPr>
          <p:grpSpPr>
            <a:xfrm>
              <a:off x="641535" y="2822063"/>
              <a:ext cx="782137" cy="2866464"/>
              <a:chOff x="1813" y="-2228952"/>
              <a:chExt cx="809174" cy="2965552"/>
            </a:xfrm>
          </p:grpSpPr>
          <p:sp>
            <p:nvSpPr>
              <p:cNvPr id="11" name="Freeform 11"/>
              <p:cNvSpPr/>
              <p:nvPr/>
            </p:nvSpPr>
            <p:spPr>
              <a:xfrm>
                <a:off x="1813" y="-2228952"/>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1704826" y="2755388"/>
              <a:ext cx="18889672"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chia </a:t>
              </a:r>
              <a:r>
                <a:rPr lang="en-US" sz="2300" b="1" dirty="0" err="1">
                  <a:solidFill>
                    <a:srgbClr val="000000"/>
                  </a:solidFill>
                  <a:latin typeface="Arial" pitchFamily="34" charset="0"/>
                </a:rPr>
                <a:t>thành</a:t>
              </a:r>
              <a:r>
                <a:rPr lang="en-US" sz="2300" b="1" dirty="0">
                  <a:solidFill>
                    <a:srgbClr val="000000"/>
                  </a:solidFill>
                  <a:latin typeface="Arial" pitchFamily="34" charset="0"/>
                </a:rPr>
                <a:t> </a:t>
              </a:r>
              <a:r>
                <a:rPr lang="en-US" sz="2300" b="1" dirty="0" err="1">
                  <a:solidFill>
                    <a:srgbClr val="000000"/>
                  </a:solidFill>
                  <a:latin typeface="Arial" pitchFamily="34" charset="0"/>
                </a:rPr>
                <a:t>hai</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tự</a:t>
              </a:r>
              <a:r>
                <a:rPr lang="en-US" sz="2300" b="1" dirty="0">
                  <a:solidFill>
                    <a:srgbClr val="000000"/>
                  </a:solidFill>
                  <a:latin typeface="Arial" pitchFamily="34" charset="0"/>
                </a:rPr>
                <a:t> </a:t>
              </a:r>
              <a:r>
                <a:rPr lang="en-US" sz="2300" b="1" dirty="0" err="1">
                  <a:solidFill>
                    <a:srgbClr val="000000"/>
                  </a:solidFill>
                  <a:latin typeface="Arial" pitchFamily="34" charset="0"/>
                </a:rPr>
                <a:t>nhiên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a:t>
              </a:r>
            </a:p>
          </p:txBody>
        </p:sp>
        <p:grpSp>
          <p:nvGrpSpPr>
            <p:cNvPr id="14" name="Group 14"/>
            <p:cNvGrpSpPr/>
            <p:nvPr/>
          </p:nvGrpSpPr>
          <p:grpSpPr>
            <a:xfrm>
              <a:off x="641054" y="5042588"/>
              <a:ext cx="793961" cy="5722064"/>
              <a:chOff x="76200" y="-4460248"/>
              <a:chExt cx="821407" cy="5919864"/>
            </a:xfrm>
          </p:grpSpPr>
          <p:sp>
            <p:nvSpPr>
              <p:cNvPr id="15" name="Freeform 15"/>
              <p:cNvSpPr/>
              <p:nvPr/>
            </p:nvSpPr>
            <p:spPr>
              <a:xfrm>
                <a:off x="76700" y="-4460248"/>
                <a:ext cx="809174"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6" name="TextBox 16"/>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sp>
            <p:nvSpPr>
              <p:cNvPr id="18" name="Freeform 15"/>
              <p:cNvSpPr/>
              <p:nvPr/>
            </p:nvSpPr>
            <p:spPr>
              <a:xfrm>
                <a:off x="88434" y="-2229995"/>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0" name="Freeform 15"/>
              <p:cNvSpPr/>
              <p:nvPr/>
            </p:nvSpPr>
            <p:spPr>
              <a:xfrm>
                <a:off x="76701" y="646816"/>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grpSp>
        <p:sp>
          <p:nvSpPr>
            <p:cNvPr id="17" name="TextBox 17"/>
            <p:cNvSpPr txBox="1"/>
            <p:nvPr/>
          </p:nvSpPr>
          <p:spPr>
            <a:xfrm>
              <a:off x="1704826" y="4975912"/>
              <a:ext cx="18889672" cy="1698926"/>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Chuỗi</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lưới</a:t>
              </a:r>
              <a:r>
                <a:rPr lang="en-US" sz="2300" b="1" dirty="0">
                  <a:solidFill>
                    <a:srgbClr val="000000"/>
                  </a:solidFill>
                  <a:latin typeface="Arial" pitchFamily="34" charset="0"/>
                </a:rPr>
                <a:t> </a:t>
              </a:r>
              <a:r>
                <a:rPr lang="en-US" sz="2300" b="1" dirty="0" err="1">
                  <a:solidFill>
                    <a:srgbClr val="000000"/>
                  </a:solidFill>
                  <a:latin typeface="Arial" pitchFamily="34" charset="0"/>
                </a:rPr>
                <a:t>thức</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mối</a:t>
              </a:r>
              <a:r>
                <a:rPr lang="en-US" sz="2300" b="1" dirty="0">
                  <a:solidFill>
                    <a:srgbClr val="000000"/>
                  </a:solidFill>
                  <a:latin typeface="Arial" pitchFamily="34" charset="0"/>
                </a:rPr>
                <a:t> </a:t>
              </a:r>
              <a:r>
                <a:rPr lang="en-US" sz="2300" b="1" dirty="0" err="1">
                  <a:solidFill>
                    <a:srgbClr val="000000"/>
                  </a:solidFill>
                  <a:latin typeface="Arial" pitchFamily="34" charset="0"/>
                </a:rPr>
                <a:t>quan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loài</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endParaRPr lang="en-US" sz="2300" b="1" dirty="0">
                <a:solidFill>
                  <a:srgbClr val="000000"/>
                </a:solidFill>
                <a:latin typeface="Arial" pitchFamily="34" charset="0"/>
              </a:endParaRPr>
            </a:p>
          </p:txBody>
        </p:sp>
        <p:sp>
          <p:nvSpPr>
            <p:cNvPr id="19" name="TextBox 17"/>
            <p:cNvSpPr txBox="1"/>
            <p:nvPr/>
          </p:nvSpPr>
          <p:spPr>
            <a:xfrm>
              <a:off x="1716167" y="7131647"/>
              <a:ext cx="18889672"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phạm</a:t>
              </a:r>
              <a:r>
                <a:rPr lang="en-US" sz="2300" b="1" dirty="0">
                  <a:solidFill>
                    <a:srgbClr val="000000"/>
                  </a:solidFill>
                  <a:latin typeface="Arial" pitchFamily="34" charset="0"/>
                </a:rPr>
                <a:t> vi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quần</a:t>
              </a:r>
              <a:r>
                <a:rPr lang="en-US" sz="2300" b="1" dirty="0">
                  <a:solidFill>
                    <a:srgbClr val="000000"/>
                  </a:solidFill>
                  <a:latin typeface="Arial" pitchFamily="34" charset="0"/>
                </a:rPr>
                <a:t> </a:t>
              </a:r>
              <a:r>
                <a:rPr lang="en-US" sz="2300" b="1" dirty="0" err="1">
                  <a:solidFill>
                    <a:srgbClr val="000000"/>
                  </a:solidFill>
                  <a:latin typeface="Arial" pitchFamily="34" charset="0"/>
                </a:rPr>
                <a:t>xã</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endParaRPr lang="en-US" sz="2300" b="1" dirty="0">
                <a:solidFill>
                  <a:srgbClr val="000000"/>
                </a:solidFill>
                <a:latin typeface="Arial" pitchFamily="34" charset="0"/>
              </a:endParaRPr>
            </a:p>
          </p:txBody>
        </p:sp>
        <p:sp>
          <p:nvSpPr>
            <p:cNvPr id="21" name="TextBox 17"/>
            <p:cNvSpPr txBox="1"/>
            <p:nvPr/>
          </p:nvSpPr>
          <p:spPr>
            <a:xfrm>
              <a:off x="1704826" y="9912335"/>
              <a:ext cx="18889672" cy="2548390"/>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tự</a:t>
              </a:r>
              <a:r>
                <a:rPr lang="en-US" sz="2300" b="1" dirty="0">
                  <a:solidFill>
                    <a:srgbClr val="000000"/>
                  </a:solidFill>
                  <a:latin typeface="Arial" pitchFamily="34" charset="0"/>
                </a:rPr>
                <a:t> </a:t>
              </a:r>
              <a:r>
                <a:rPr lang="en-US" sz="2300" b="1" dirty="0" err="1">
                  <a:solidFill>
                    <a:srgbClr val="000000"/>
                  </a:solidFill>
                  <a:latin typeface="Arial" pitchFamily="34" charset="0"/>
                </a:rPr>
                <a:t>nhiên</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tài</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đất</a:t>
              </a:r>
              <a:r>
                <a:rPr lang="en-US" sz="2300" b="1" dirty="0">
                  <a:solidFill>
                    <a:srgbClr val="000000"/>
                  </a:solidFill>
                  <a:latin typeface="Arial" pitchFamily="34" charset="0"/>
                </a:rPr>
                <a:t>, </a:t>
              </a:r>
              <a:r>
                <a:rPr lang="en-US" sz="2300" b="1" dirty="0" err="1">
                  <a:solidFill>
                    <a:srgbClr val="000000"/>
                  </a:solidFill>
                  <a:latin typeface="Arial" pitchFamily="34" charset="0"/>
                </a:rPr>
                <a:t>nước</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vật</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bền</a:t>
              </a:r>
              <a:r>
                <a:rPr lang="en-US" sz="2300" b="1" dirty="0">
                  <a:solidFill>
                    <a:srgbClr val="000000"/>
                  </a:solidFill>
                  <a:latin typeface="Arial" pitchFamily="34" charset="0"/>
                </a:rPr>
                <a:t> </a:t>
              </a:r>
              <a:r>
                <a:rPr lang="en-US" sz="2300" b="1" dirty="0" err="1">
                  <a:solidFill>
                    <a:srgbClr val="000000"/>
                  </a:solidFill>
                  <a:latin typeface="Arial" pitchFamily="34" charset="0"/>
                </a:rPr>
                <a:t>vững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thái</a:t>
              </a:r>
              <a:r>
                <a:rPr lang="en-US" sz="2300" b="1" dirty="0">
                  <a:solidFill>
                    <a:srgbClr val="000000"/>
                  </a:solidFill>
                  <a:latin typeface="Arial" pitchFamily="34" charset="0"/>
                </a:rPr>
                <a:t> </a:t>
              </a:r>
              <a:r>
                <a:rPr lang="en-US" sz="2300" b="1" dirty="0" err="1">
                  <a:solidFill>
                    <a:srgbClr val="000000"/>
                  </a:solidFill>
                  <a:latin typeface="Arial" pitchFamily="34" charset="0"/>
                </a:rPr>
                <a:t>chính</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cuộc</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con </a:t>
              </a:r>
              <a:r>
                <a:rPr lang="en-US" sz="2300" b="1" dirty="0" err="1">
                  <a:solidFill>
                    <a:srgbClr val="000000"/>
                  </a:solidFill>
                  <a:latin typeface="Arial" pitchFamily="34" charset="0"/>
                </a:rPr>
                <a:t>người</a:t>
              </a:r>
              <a:r>
                <a:rPr lang="en-US" sz="2300" b="1" dirty="0">
                  <a:solidFill>
                    <a:srgbClr val="000000"/>
                  </a:solidFill>
                  <a:latin typeface="Arial" pitchFamily="34" charset="0"/>
                </a:rPr>
                <a:t>.</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846386"/>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1698925"/>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Quan sát hình, vận dụng những hiểu biết của bản thân, hãy nêu đặc điểm, ý nghĩa của mỗi hệ sinh thái</a:t>
              </a:r>
            </a:p>
          </p:txBody>
        </p:sp>
      </p:grpSp>
      <p:grpSp>
        <p:nvGrpSpPr>
          <p:cNvPr id="14" name="Group 14"/>
          <p:cNvGrpSpPr/>
          <p:nvPr/>
        </p:nvGrpSpPr>
        <p:grpSpPr>
          <a:xfrm>
            <a:off x="614936" y="2689822"/>
            <a:ext cx="3429759" cy="4068814"/>
            <a:chOff x="0" y="0"/>
            <a:chExt cx="6861305" cy="8137629"/>
          </a:xfrm>
        </p:grpSpPr>
        <p:sp>
          <p:nvSpPr>
            <p:cNvPr id="15" name="Freeform 15"/>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6"/>
              <a:stretch>
                <a:fillRect l="-33153" r="-29259" b="-10608"/>
              </a:stretch>
            </a:blipFill>
          </p:spPr>
        </p:sp>
        <p:sp>
          <p:nvSpPr>
            <p:cNvPr id="16" name="TextBox 16"/>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rừng </a:t>
              </a:r>
            </a:p>
            <a:p>
              <a:pPr algn="ctr">
                <a:lnSpc>
                  <a:spcPts val="3266"/>
                </a:lnSpc>
              </a:pPr>
              <a:r>
                <a:rPr lang="en-US" sz="2300" b="1" i="1">
                  <a:solidFill>
                    <a:srgbClr val="000000"/>
                  </a:solidFill>
                  <a:latin typeface="Arial" pitchFamily="34" charset="0"/>
                </a:rPr>
                <a:t>Cúc Phương</a:t>
              </a:r>
            </a:p>
          </p:txBody>
        </p:sp>
      </p:grpSp>
      <p:grpSp>
        <p:nvGrpSpPr>
          <p:cNvPr id="17" name="Group 17"/>
          <p:cNvGrpSpPr/>
          <p:nvPr/>
        </p:nvGrpSpPr>
        <p:grpSpPr>
          <a:xfrm>
            <a:off x="4308847" y="2689822"/>
            <a:ext cx="3429759" cy="4068814"/>
            <a:chOff x="0" y="0"/>
            <a:chExt cx="6861305" cy="8137629"/>
          </a:xfrm>
        </p:grpSpPr>
        <p:sp>
          <p:nvSpPr>
            <p:cNvPr id="18" name="Freeform 18"/>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7"/>
              <a:stretch>
                <a:fillRect l="-24245" r="-24245" b="-10608"/>
              </a:stretch>
            </a:blipFill>
          </p:spPr>
        </p:sp>
        <p:sp>
          <p:nvSpPr>
            <p:cNvPr id="19" name="TextBox 19"/>
            <p:cNvSpPr txBox="1"/>
            <p:nvPr/>
          </p:nvSpPr>
          <p:spPr>
            <a:xfrm>
              <a:off x="0" y="6522185"/>
              <a:ext cx="6861305"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thái biển</a:t>
              </a:r>
            </a:p>
            <a:p>
              <a:pPr algn="ctr">
                <a:lnSpc>
                  <a:spcPts val="3266"/>
                </a:lnSpc>
              </a:pPr>
              <a:r>
                <a:rPr lang="en-US" sz="2300" b="1" i="1">
                  <a:solidFill>
                    <a:srgbClr val="000000"/>
                  </a:solidFill>
                  <a:latin typeface="Arial" pitchFamily="34" charset="0"/>
                </a:rPr>
                <a:t>Nha Trang</a:t>
              </a:r>
            </a:p>
          </p:txBody>
        </p:sp>
      </p:grpSp>
      <p:grpSp>
        <p:nvGrpSpPr>
          <p:cNvPr id="20" name="Group 20"/>
          <p:cNvGrpSpPr/>
          <p:nvPr/>
        </p:nvGrpSpPr>
        <p:grpSpPr>
          <a:xfrm>
            <a:off x="8002758" y="2689822"/>
            <a:ext cx="3432238" cy="4068814"/>
            <a:chOff x="0" y="0"/>
            <a:chExt cx="6866263" cy="8137629"/>
          </a:xfrm>
        </p:grpSpPr>
        <p:sp>
          <p:nvSpPr>
            <p:cNvPr id="21" name="Freeform 21"/>
            <p:cNvSpPr/>
            <p:nvPr/>
          </p:nvSpPr>
          <p:spPr>
            <a:xfrm>
              <a:off x="0" y="0"/>
              <a:ext cx="6861305" cy="6296760"/>
            </a:xfrm>
            <a:custGeom>
              <a:avLst/>
              <a:gdLst/>
              <a:ahLst/>
              <a:cxnLst/>
              <a:rect l="l" t="t" r="r" b="b"/>
              <a:pathLst>
                <a:path w="6861305" h="6296760">
                  <a:moveTo>
                    <a:pt x="0" y="0"/>
                  </a:moveTo>
                  <a:lnTo>
                    <a:pt x="6861305" y="0"/>
                  </a:lnTo>
                  <a:lnTo>
                    <a:pt x="6861305" y="6296760"/>
                  </a:lnTo>
                  <a:lnTo>
                    <a:pt x="0" y="6296760"/>
                  </a:lnTo>
                  <a:lnTo>
                    <a:pt x="0" y="0"/>
                  </a:lnTo>
                  <a:close/>
                </a:path>
              </a:pathLst>
            </a:custGeom>
            <a:blipFill>
              <a:blip r:embed="rId8"/>
              <a:stretch>
                <a:fillRect l="-32192" r="-32192" b="-10608"/>
              </a:stretch>
            </a:blipFill>
          </p:spPr>
        </p:sp>
        <p:sp>
          <p:nvSpPr>
            <p:cNvPr id="22" name="TextBox 22"/>
            <p:cNvSpPr txBox="1"/>
            <p:nvPr/>
          </p:nvSpPr>
          <p:spPr>
            <a:xfrm>
              <a:off x="4957" y="6522185"/>
              <a:ext cx="6861306" cy="1615444"/>
            </a:xfrm>
            <a:prstGeom prst="rect">
              <a:avLst/>
            </a:prstGeom>
          </p:spPr>
          <p:txBody>
            <a:bodyPr lIns="0" tIns="0" rIns="0" bIns="0" rtlCol="0" anchor="t">
              <a:spAutoFit/>
            </a:bodyPr>
            <a:lstStyle/>
            <a:p>
              <a:pPr algn="ctr">
                <a:lnSpc>
                  <a:spcPts val="3266"/>
                </a:lnSpc>
              </a:pPr>
              <a:r>
                <a:rPr lang="en-US" sz="2300" b="1" i="1">
                  <a:solidFill>
                    <a:srgbClr val="000000"/>
                  </a:solidFill>
                  <a:latin typeface="Arial" pitchFamily="34" charset="0"/>
                </a:rPr>
                <a:t>Hệ sinh nông nghiệp</a:t>
              </a:r>
            </a:p>
            <a:p>
              <a:pPr algn="ctr">
                <a:lnSpc>
                  <a:spcPts val="3266"/>
                </a:lnSpc>
              </a:pPr>
              <a:r>
                <a:rPr lang="en-US" sz="2300" b="1" i="1">
                  <a:solidFill>
                    <a:srgbClr val="000000"/>
                  </a:solidFill>
                  <a:latin typeface="Arial" pitchFamily="34" charset="0"/>
                </a:rPr>
                <a:t>vùng ĐBSCL</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67118"/>
            <a:ext cx="10817582" cy="1363676"/>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24493" y="93359"/>
              <a:ext cx="20569147" cy="2212125"/>
            </a:xfrm>
            <a:prstGeom prst="rect">
              <a:avLst/>
            </a:prstGeom>
          </p:spPr>
          <p:txBody>
            <a:bodyPr wrap="square" lIns="0" tIns="0" rIns="0" bIns="0" rtlCol="0" anchor="t">
              <a:spAutoFit/>
            </a:bodyPr>
            <a:lstStyle/>
            <a:p>
              <a:pPr algn="just">
                <a:lnSpc>
                  <a:spcPct val="120000"/>
                </a:lnSpc>
                <a:spcBef>
                  <a:spcPct val="0"/>
                </a:spcBef>
              </a:pPr>
              <a:r>
                <a:rPr lang="en-US" sz="2300" b="1" dirty="0" err="1">
                  <a:latin typeface="Arial" pitchFamily="34" charset="0"/>
                </a:rPr>
                <a:t>Rừng</a:t>
              </a:r>
              <a:r>
                <a:rPr lang="en-US" sz="2300" b="1" dirty="0">
                  <a:latin typeface="Arial" pitchFamily="34" charset="0"/>
                </a:rPr>
                <a:t> </a:t>
              </a:r>
              <a:r>
                <a:rPr lang="en-US" sz="2300" b="1" dirty="0" err="1">
                  <a:latin typeface="Arial" pitchFamily="34" charset="0"/>
                </a:rPr>
                <a:t>là</a:t>
              </a:r>
              <a:r>
                <a:rPr lang="en-US" sz="2300" b="1" dirty="0">
                  <a:latin typeface="Arial" pitchFamily="34" charset="0"/>
                </a:rPr>
                <a:t> </a:t>
              </a:r>
              <a:r>
                <a:rPr lang="en-US" sz="2300" b="1" dirty="0" err="1">
                  <a:latin typeface="Arial" pitchFamily="34" charset="0"/>
                </a:rPr>
                <a:t>môi</a:t>
              </a:r>
              <a:r>
                <a:rPr lang="en-US" sz="2300" b="1" dirty="0">
                  <a:latin typeface="Arial" pitchFamily="34" charset="0"/>
                </a:rPr>
                <a:t> </a:t>
              </a:r>
              <a:r>
                <a:rPr lang="en-US" sz="2300" b="1" dirty="0" err="1">
                  <a:latin typeface="Arial" pitchFamily="34" charset="0"/>
                </a:rPr>
                <a:t>trường</a:t>
              </a:r>
              <a:r>
                <a:rPr lang="en-US" sz="2300" b="1" dirty="0">
                  <a:latin typeface="Arial" pitchFamily="34" charset="0"/>
                </a:rPr>
                <a:t> </a:t>
              </a:r>
              <a:r>
                <a:rPr lang="en-US" sz="2300" b="1" dirty="0" err="1">
                  <a:latin typeface="Arial" pitchFamily="34" charset="0"/>
                </a:rPr>
                <a:t>sống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nhiều</a:t>
              </a:r>
              <a:r>
                <a:rPr lang="en-US" sz="2300" b="1" dirty="0">
                  <a:latin typeface="Arial" pitchFamily="34" charset="0"/>
                </a:rPr>
                <a:t> </a:t>
              </a:r>
              <a:r>
                <a:rPr lang="en-US" sz="2300" b="1" dirty="0" err="1">
                  <a:latin typeface="Arial" pitchFamily="34" charset="0"/>
                </a:rPr>
                <a:t>loài</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vật</a:t>
              </a:r>
              <a:r>
                <a:rPr lang="en-US" sz="2300" b="1" dirty="0">
                  <a:latin typeface="Arial" pitchFamily="34" charset="0"/>
                </a:rPr>
                <a:t>. </a:t>
              </a:r>
              <a:r>
                <a:rPr lang="en-US" sz="2300" b="1" dirty="0" err="1">
                  <a:latin typeface="Arial" pitchFamily="34" charset="0"/>
                </a:rPr>
                <a:t>Bảo</a:t>
              </a:r>
              <a:r>
                <a:rPr lang="en-US" sz="2300" b="1" dirty="0">
                  <a:latin typeface="Arial" pitchFamily="34" charset="0"/>
                </a:rPr>
                <a:t> </a:t>
              </a:r>
              <a:r>
                <a:rPr lang="en-US" sz="2300" b="1" dirty="0" err="1">
                  <a:latin typeface="Arial" pitchFamily="34" charset="0"/>
                </a:rPr>
                <a:t>vệ</a:t>
              </a:r>
              <a:r>
                <a:rPr lang="en-US" sz="2300" b="1" dirty="0">
                  <a:latin typeface="Arial" pitchFamily="34" charset="0"/>
                </a:rPr>
                <a:t> </a:t>
              </a: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thái</a:t>
              </a:r>
              <a:r>
                <a:rPr lang="en-US" sz="2300" b="1" dirty="0">
                  <a:latin typeface="Arial" pitchFamily="34" charset="0"/>
                </a:rPr>
                <a:t> </a:t>
              </a:r>
              <a:r>
                <a:rPr lang="en-US" sz="2300" b="1" dirty="0" err="1">
                  <a:latin typeface="Arial" pitchFamily="34" charset="0"/>
                </a:rPr>
                <a:t>rừng</a:t>
              </a:r>
              <a:r>
                <a:rPr lang="en-US" sz="2300" b="1" dirty="0">
                  <a:latin typeface="Arial" pitchFamily="34" charset="0"/>
                </a:rPr>
                <a:t> </a:t>
              </a:r>
              <a:r>
                <a:rPr lang="en-US" sz="2300" b="1" dirty="0" err="1">
                  <a:latin typeface="Arial" pitchFamily="34" charset="0"/>
                </a:rPr>
                <a:t>góp</a:t>
              </a:r>
              <a:r>
                <a:rPr lang="en-US" sz="2300" b="1" dirty="0">
                  <a:latin typeface="Arial" pitchFamily="34" charset="0"/>
                </a:rPr>
                <a:t> </a:t>
              </a:r>
              <a:r>
                <a:rPr lang="en-US" sz="2300" b="1" dirty="0" err="1">
                  <a:latin typeface="Arial" pitchFamily="34" charset="0"/>
                </a:rPr>
                <a:t>phần</a:t>
              </a:r>
              <a:r>
                <a:rPr lang="en-US" sz="2300" b="1" dirty="0">
                  <a:latin typeface="Arial" pitchFamily="34" charset="0"/>
                </a:rPr>
                <a:t> </a:t>
              </a:r>
              <a:r>
                <a:rPr lang="en-US" sz="2300" b="1" dirty="0" err="1">
                  <a:latin typeface="Arial" pitchFamily="34" charset="0"/>
                </a:rPr>
                <a:t>bảo</a:t>
              </a:r>
              <a:r>
                <a:rPr lang="en-US" sz="2300" b="1" dirty="0">
                  <a:latin typeface="Arial" pitchFamily="34" charset="0"/>
                </a:rPr>
                <a:t> </a:t>
              </a:r>
              <a:r>
                <a:rPr lang="en-US" sz="2300" b="1" dirty="0" err="1">
                  <a:latin typeface="Arial" pitchFamily="34" charset="0"/>
                </a:rPr>
                <a:t>vệ</a:t>
              </a:r>
              <a:r>
                <a:rPr lang="en-US" sz="2300" b="1" dirty="0">
                  <a:latin typeface="Arial" pitchFamily="34" charset="0"/>
                </a:rPr>
                <a:t> </a:t>
              </a:r>
              <a:r>
                <a:rPr lang="en-US" sz="2300" b="1" dirty="0" err="1">
                  <a:latin typeface="Arial" pitchFamily="34" charset="0"/>
                </a:rPr>
                <a:t>các</a:t>
              </a:r>
              <a:r>
                <a:rPr lang="en-US" sz="2300" b="1" dirty="0">
                  <a:latin typeface="Arial" pitchFamily="34" charset="0"/>
                </a:rPr>
                <a:t> </a:t>
              </a:r>
              <a:r>
                <a:rPr lang="en-US" sz="2300" b="1" dirty="0" err="1">
                  <a:latin typeface="Arial" pitchFamily="34" charset="0"/>
                </a:rPr>
                <a:t>loài</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vật</a:t>
              </a:r>
              <a:r>
                <a:rPr lang="en-US" sz="2300" b="1" dirty="0">
                  <a:latin typeface="Arial" pitchFamily="34" charset="0"/>
                </a:rPr>
                <a:t>, </a:t>
              </a:r>
              <a:r>
                <a:rPr lang="en-US" sz="2300" b="1" dirty="0" err="1">
                  <a:latin typeface="Arial" pitchFamily="34" charset="0"/>
                </a:rPr>
                <a:t>điều</a:t>
              </a:r>
              <a:r>
                <a:rPr lang="en-US" sz="2300" b="1" dirty="0">
                  <a:latin typeface="Arial" pitchFamily="34" charset="0"/>
                </a:rPr>
                <a:t> </a:t>
              </a:r>
              <a:r>
                <a:rPr lang="en-US" sz="2300" b="1" dirty="0" err="1">
                  <a:latin typeface="Arial" pitchFamily="34" charset="0"/>
                </a:rPr>
                <a:t>hòa</a:t>
              </a:r>
              <a:r>
                <a:rPr lang="en-US" sz="2300" b="1" dirty="0">
                  <a:latin typeface="Arial" pitchFamily="34" charset="0"/>
                </a:rPr>
                <a:t> </a:t>
              </a:r>
              <a:r>
                <a:rPr lang="en-US" sz="2300" b="1" dirty="0" err="1">
                  <a:latin typeface="Arial" pitchFamily="34" charset="0"/>
                </a:rPr>
                <a:t>không</a:t>
              </a:r>
              <a:r>
                <a:rPr lang="en-US" sz="2300" b="1" dirty="0">
                  <a:latin typeface="Arial" pitchFamily="34" charset="0"/>
                </a:rPr>
                <a:t> </a:t>
              </a:r>
              <a:r>
                <a:rPr lang="en-US" sz="2300" b="1" dirty="0" err="1">
                  <a:latin typeface="Arial" pitchFamily="34" charset="0"/>
                </a:rPr>
                <a:t>khí</a:t>
              </a:r>
              <a:r>
                <a:rPr lang="en-US" sz="2300" b="1" dirty="0">
                  <a:latin typeface="Arial" pitchFamily="34" charset="0"/>
                </a:rPr>
                <a:t>,.. </a:t>
              </a:r>
              <a:r>
                <a:rPr lang="en-US" sz="2300" b="1" dirty="0" err="1">
                  <a:latin typeface="Arial" pitchFamily="34" charset="0"/>
                </a:rPr>
                <a:t>Từ</a:t>
              </a:r>
              <a:r>
                <a:rPr lang="en-US" sz="2300" b="1" dirty="0">
                  <a:latin typeface="Arial" pitchFamily="34" charset="0"/>
                </a:rPr>
                <a:t> </a:t>
              </a:r>
              <a:r>
                <a:rPr lang="en-US" sz="2300" b="1" dirty="0" err="1">
                  <a:latin typeface="Arial" pitchFamily="34" charset="0"/>
                </a:rPr>
                <a:t>đó</a:t>
              </a:r>
              <a:r>
                <a:rPr lang="en-US" sz="2300" b="1" dirty="0">
                  <a:latin typeface="Arial" pitchFamily="34" charset="0"/>
                </a:rPr>
                <a:t> </a:t>
              </a:r>
              <a:r>
                <a:rPr lang="en-US" sz="2300" b="1" dirty="0" err="1">
                  <a:latin typeface="Arial" pitchFamily="34" charset="0"/>
                </a:rPr>
                <a:t>hạn</a:t>
              </a:r>
              <a:r>
                <a:rPr lang="en-US" sz="2300" b="1" dirty="0">
                  <a:latin typeface="Arial" pitchFamily="34" charset="0"/>
                </a:rPr>
                <a:t> </a:t>
              </a:r>
              <a:r>
                <a:rPr lang="en-US" sz="2300" b="1" dirty="0" err="1">
                  <a:latin typeface="Arial" pitchFamily="34" charset="0"/>
                </a:rPr>
                <a:t>chế</a:t>
              </a:r>
              <a:r>
                <a:rPr lang="en-US" sz="2300" b="1" dirty="0">
                  <a:latin typeface="Arial" pitchFamily="34" charset="0"/>
                </a:rPr>
                <a:t> </a:t>
              </a:r>
              <a:r>
                <a:rPr lang="en-US" sz="2300" b="1" dirty="0" err="1">
                  <a:latin typeface="Arial" pitchFamily="34" charset="0"/>
                </a:rPr>
                <a:t>sự</a:t>
              </a:r>
              <a:r>
                <a:rPr lang="en-US" sz="2300" b="1" dirty="0">
                  <a:latin typeface="Arial" pitchFamily="34" charset="0"/>
                </a:rPr>
                <a:t> </a:t>
              </a:r>
              <a:r>
                <a:rPr lang="en-US" sz="2300" b="1" dirty="0" err="1">
                  <a:latin typeface="Arial" pitchFamily="34" charset="0"/>
                </a:rPr>
                <a:t>biến</a:t>
              </a:r>
              <a:r>
                <a:rPr lang="en-US" sz="2300" b="1" dirty="0">
                  <a:latin typeface="Arial" pitchFamily="34" charset="0"/>
                </a:rPr>
                <a:t> </a:t>
              </a:r>
              <a:r>
                <a:rPr lang="en-US" sz="2300" b="1" dirty="0" err="1">
                  <a:latin typeface="Arial" pitchFamily="34" charset="0"/>
                </a:rPr>
                <a:t>đổi</a:t>
              </a:r>
              <a:r>
                <a:rPr lang="en-US" sz="2300" b="1" dirty="0">
                  <a:latin typeface="Arial" pitchFamily="34" charset="0"/>
                </a:rPr>
                <a:t> </a:t>
              </a:r>
              <a:r>
                <a:rPr lang="en-US" sz="2300" b="1" dirty="0" err="1">
                  <a:latin typeface="Arial" pitchFamily="34" charset="0"/>
                </a:rPr>
                <a:t>khí</a:t>
              </a:r>
              <a:r>
                <a:rPr lang="en-US" sz="2300" b="1" dirty="0">
                  <a:latin typeface="Arial" pitchFamily="34" charset="0"/>
                </a:rPr>
                <a:t> </a:t>
              </a:r>
              <a:r>
                <a:rPr lang="en-US" sz="2300" b="1" dirty="0" err="1">
                  <a:latin typeface="Arial" pitchFamily="34" charset="0"/>
                </a:rPr>
                <a:t>hậu</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thiên</a:t>
              </a:r>
              <a:r>
                <a:rPr lang="en-US" sz="2300" b="1" dirty="0">
                  <a:latin typeface="Arial" pitchFamily="34" charset="0"/>
                </a:rPr>
                <a:t> tai</a:t>
              </a:r>
            </a:p>
          </p:txBody>
        </p:sp>
      </p:grpSp>
      <p:pic>
        <p:nvPicPr>
          <p:cNvPr id="12290" name="Picture 2" descr="Phát triển lâm nghiệp trở thành ngành kinh tế - kỹ thuật hiện đạ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622" y="2937118"/>
            <a:ext cx="5229225" cy="37684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ượt nhiều chỉ tiêu trong Chiến lược phát triển lâm nghiệp 2006 - 20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7020" y="2926232"/>
            <a:ext cx="5455529" cy="377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27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500"/>
                                        <p:tgtEl>
                                          <p:spTgt spid="12292"/>
                                        </p:tgtEl>
                                      </p:cBhvr>
                                    </p:animEffect>
                                  </p:childTnLst>
                                </p:cTn>
                              </p:par>
                              <p:par>
                                <p:cTn id="15" presetID="10"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58937"/>
            <a:ext cx="10817582" cy="2009237"/>
            <a:chOff x="0" y="0"/>
            <a:chExt cx="21640800" cy="4018473"/>
          </a:xfrm>
        </p:grpSpPr>
        <p:grpSp>
          <p:nvGrpSpPr>
            <p:cNvPr id="10" name="Group 10"/>
            <p:cNvGrpSpPr/>
            <p:nvPr/>
          </p:nvGrpSpPr>
          <p:grpSpPr>
            <a:xfrm>
              <a:off x="0" y="0"/>
              <a:ext cx="21640800" cy="4018473"/>
              <a:chOff x="0" y="0"/>
              <a:chExt cx="4274726" cy="793772"/>
            </a:xfrm>
          </p:grpSpPr>
          <p:sp>
            <p:nvSpPr>
              <p:cNvPr id="11" name="Freeform 11"/>
              <p:cNvSpPr/>
              <p:nvPr/>
            </p:nvSpPr>
            <p:spPr>
              <a:xfrm>
                <a:off x="0" y="0"/>
                <a:ext cx="4274726" cy="793772"/>
              </a:xfrm>
              <a:custGeom>
                <a:avLst/>
                <a:gdLst/>
                <a:ahLst/>
                <a:cxnLst/>
                <a:rect l="l" t="t" r="r" b="b"/>
                <a:pathLst>
                  <a:path w="4274726" h="793772">
                    <a:moveTo>
                      <a:pt x="0" y="0"/>
                    </a:moveTo>
                    <a:lnTo>
                      <a:pt x="4274726" y="0"/>
                    </a:lnTo>
                    <a:lnTo>
                      <a:pt x="4274726" y="793772"/>
                    </a:lnTo>
                    <a:lnTo>
                      <a:pt x="0" y="793772"/>
                    </a:lnTo>
                    <a:close/>
                  </a:path>
                </a:pathLst>
              </a:custGeom>
              <a:gradFill rotWithShape="1">
                <a:gsLst>
                  <a:gs pos="0">
                    <a:srgbClr val="0097B2">
                      <a:alpha val="100000"/>
                    </a:srgbClr>
                  </a:gs>
                  <a:gs pos="100000">
                    <a:srgbClr val="7ED957">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502709" y="350828"/>
              <a:ext cx="20412718" cy="3397853"/>
            </a:xfrm>
            <a:prstGeom prst="rect">
              <a:avLst/>
            </a:prstGeom>
          </p:spPr>
          <p:txBody>
            <a:bodyPr lIns="0" tIns="0" rIns="0" bIns="0" rtlCol="0" anchor="t">
              <a:spAutoFit/>
            </a:bodyPr>
            <a:lstStyle/>
            <a:p>
              <a:pPr algn="just">
                <a:lnSpc>
                  <a:spcPct val="120000"/>
                </a:lnSpc>
                <a:spcBef>
                  <a:spcPct val="0"/>
                </a:spcBef>
              </a:pP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thái</a:t>
              </a:r>
              <a:r>
                <a:rPr lang="en-US" sz="2300" b="1" dirty="0">
                  <a:latin typeface="Arial" pitchFamily="34" charset="0"/>
                </a:rPr>
                <a:t> </a:t>
              </a:r>
              <a:r>
                <a:rPr lang="en-US" sz="2300" b="1" dirty="0" err="1">
                  <a:latin typeface="Arial" pitchFamily="34" charset="0"/>
                </a:rPr>
                <a:t>biển</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ven</a:t>
              </a:r>
              <a:r>
                <a:rPr lang="en-US" sz="2300" b="1" dirty="0">
                  <a:latin typeface="Arial" pitchFamily="34" charset="0"/>
                </a:rPr>
                <a:t> </a:t>
              </a:r>
              <a:r>
                <a:rPr lang="en-US" sz="2300" b="1" dirty="0" err="1">
                  <a:latin typeface="Arial" pitchFamily="34" charset="0"/>
                </a:rPr>
                <a:t>biển</a:t>
              </a:r>
              <a:r>
                <a:rPr lang="en-US" sz="2300" b="1" dirty="0">
                  <a:latin typeface="Arial" pitchFamily="34" charset="0"/>
                </a:rPr>
                <a:t> </a:t>
              </a:r>
              <a:r>
                <a:rPr lang="en-US" sz="2300" b="1" dirty="0" err="1">
                  <a:latin typeface="Arial" pitchFamily="34" charset="0"/>
                </a:rPr>
                <a:t>có</a:t>
              </a:r>
              <a:r>
                <a:rPr lang="en-US" sz="2300" b="1" dirty="0">
                  <a:latin typeface="Arial" pitchFamily="34" charset="0"/>
                </a:rPr>
                <a:t> </a:t>
              </a:r>
              <a:r>
                <a:rPr lang="en-US" sz="2300" b="1" dirty="0" err="1">
                  <a:latin typeface="Arial" pitchFamily="34" charset="0"/>
                </a:rPr>
                <a:t>vai</a:t>
              </a:r>
              <a:r>
                <a:rPr lang="en-US" sz="2300" b="1" dirty="0">
                  <a:latin typeface="Arial" pitchFamily="34" charset="0"/>
                </a:rPr>
                <a:t> </a:t>
              </a:r>
              <a:r>
                <a:rPr lang="en-US" sz="2300" b="1" dirty="0" err="1">
                  <a:latin typeface="Arial" pitchFamily="34" charset="0"/>
                </a:rPr>
                <a:t>trò</a:t>
              </a:r>
              <a:r>
                <a:rPr lang="en-US" sz="2300" b="1" dirty="0">
                  <a:latin typeface="Arial" pitchFamily="34" charset="0"/>
                </a:rPr>
                <a:t> </a:t>
              </a:r>
              <a:r>
                <a:rPr lang="en-US" sz="2300" b="1" dirty="0" err="1">
                  <a:latin typeface="Arial" pitchFamily="34" charset="0"/>
                </a:rPr>
                <a:t>quan</a:t>
              </a:r>
              <a:r>
                <a:rPr lang="en-US" sz="2300" b="1" dirty="0">
                  <a:latin typeface="Arial" pitchFamily="34" charset="0"/>
                </a:rPr>
                <a:t> </a:t>
              </a:r>
              <a:r>
                <a:rPr lang="en-US" sz="2300" b="1" dirty="0" err="1">
                  <a:latin typeface="Arial" pitchFamily="34" charset="0"/>
                </a:rPr>
                <a:t>trọng</a:t>
              </a:r>
              <a:r>
                <a:rPr lang="en-US" sz="2300" b="1" dirty="0">
                  <a:latin typeface="Arial" pitchFamily="34" charset="0"/>
                </a:rPr>
                <a:t> </a:t>
              </a:r>
              <a:r>
                <a:rPr lang="en-US" sz="2300" b="1" dirty="0" err="1">
                  <a:latin typeface="Arial" pitchFamily="34" charset="0"/>
                </a:rPr>
                <a:t>đối</a:t>
              </a:r>
              <a:r>
                <a:rPr lang="en-US" sz="2300" b="1" dirty="0">
                  <a:latin typeface="Arial" pitchFamily="34" charset="0"/>
                </a:rPr>
                <a:t> </a:t>
              </a:r>
              <a:r>
                <a:rPr lang="en-US" sz="2300" b="1" dirty="0" err="1">
                  <a:latin typeface="Arial" pitchFamily="34" charset="0"/>
                </a:rPr>
                <a:t>với</a:t>
              </a:r>
              <a:r>
                <a:rPr lang="en-US" sz="2300" b="1" dirty="0">
                  <a:latin typeface="Arial" pitchFamily="34" charset="0"/>
                </a:rPr>
                <a:t> con </a:t>
              </a:r>
              <a:r>
                <a:rPr lang="en-US" sz="2300" b="1" dirty="0" err="1">
                  <a:latin typeface="Arial" pitchFamily="34" charset="0"/>
                </a:rPr>
                <a:t>người</a:t>
              </a:r>
              <a:r>
                <a:rPr lang="en-US" sz="2300" b="1" dirty="0">
                  <a:latin typeface="Arial" pitchFamily="34" charset="0"/>
                </a:rPr>
                <a:t>. </a:t>
              </a:r>
              <a:r>
                <a:rPr lang="en-US" sz="2300" b="1" dirty="0" err="1">
                  <a:latin typeface="Arial" pitchFamily="34" charset="0"/>
                </a:rPr>
                <a:t>Biển</a:t>
              </a:r>
              <a:r>
                <a:rPr lang="en-US" sz="2300" b="1" dirty="0">
                  <a:latin typeface="Arial" pitchFamily="34" charset="0"/>
                </a:rPr>
                <a:t> </a:t>
              </a:r>
              <a:r>
                <a:rPr lang="en-US" sz="2300" b="1" dirty="0" err="1">
                  <a:latin typeface="Arial" pitchFamily="34" charset="0"/>
                </a:rPr>
                <a:t>tham</a:t>
              </a:r>
              <a:r>
                <a:rPr lang="en-US" sz="2300" b="1" dirty="0">
                  <a:latin typeface="Arial" pitchFamily="34" charset="0"/>
                </a:rPr>
                <a:t> </a:t>
              </a:r>
              <a:r>
                <a:rPr lang="en-US" sz="2300" b="1" dirty="0" err="1">
                  <a:latin typeface="Arial" pitchFamily="34" charset="0"/>
                </a:rPr>
                <a:t>gia</a:t>
              </a:r>
              <a:r>
                <a:rPr lang="en-US" sz="2300" b="1" dirty="0">
                  <a:latin typeface="Arial" pitchFamily="34" charset="0"/>
                </a:rPr>
                <a:t> </a:t>
              </a:r>
              <a:r>
                <a:rPr lang="en-US" sz="2300" b="1" dirty="0" err="1">
                  <a:latin typeface="Arial" pitchFamily="34" charset="0"/>
                </a:rPr>
                <a:t>điều</a:t>
              </a:r>
              <a:r>
                <a:rPr lang="en-US" sz="2300" b="1" dirty="0">
                  <a:latin typeface="Arial" pitchFamily="34" charset="0"/>
                </a:rPr>
                <a:t> </a:t>
              </a:r>
              <a:r>
                <a:rPr lang="en-US" sz="2300" b="1" dirty="0" err="1">
                  <a:latin typeface="Arial" pitchFamily="34" charset="0"/>
                </a:rPr>
                <a:t>hòa</a:t>
              </a:r>
              <a:r>
                <a:rPr lang="en-US" sz="2300" b="1" dirty="0">
                  <a:latin typeface="Arial" pitchFamily="34" charset="0"/>
                </a:rPr>
                <a:t> </a:t>
              </a:r>
              <a:r>
                <a:rPr lang="en-US" sz="2300" b="1" dirty="0" err="1">
                  <a:latin typeface="Arial" pitchFamily="34" charset="0"/>
                </a:rPr>
                <a:t>khí</a:t>
              </a:r>
              <a:r>
                <a:rPr lang="en-US" sz="2300" b="1" dirty="0">
                  <a:latin typeface="Arial" pitchFamily="34" charset="0"/>
                </a:rPr>
                <a:t> </a:t>
              </a:r>
              <a:r>
                <a:rPr lang="en-US" sz="2300" b="1" dirty="0" err="1">
                  <a:latin typeface="Arial" pitchFamily="34" charset="0"/>
                </a:rPr>
                <a:t>hậu</a:t>
              </a:r>
              <a:r>
                <a:rPr lang="en-US" sz="2300" b="1" dirty="0">
                  <a:latin typeface="Arial" pitchFamily="34" charset="0"/>
                </a:rPr>
                <a:t>, </a:t>
              </a:r>
              <a:r>
                <a:rPr lang="en-US" sz="2300" b="1" dirty="0" err="1">
                  <a:latin typeface="Arial" pitchFamily="34" charset="0"/>
                </a:rPr>
                <a:t>là</a:t>
              </a:r>
              <a:r>
                <a:rPr lang="en-US" sz="2300" b="1" dirty="0">
                  <a:latin typeface="Arial" pitchFamily="34" charset="0"/>
                </a:rPr>
                <a:t> </a:t>
              </a:r>
              <a:r>
                <a:rPr lang="en-US" sz="2300" b="1" dirty="0" err="1">
                  <a:latin typeface="Arial" pitchFamily="34" charset="0"/>
                </a:rPr>
                <a:t>nơi</a:t>
              </a:r>
              <a:r>
                <a:rPr lang="en-US" sz="2300" b="1" dirty="0">
                  <a:latin typeface="Arial" pitchFamily="34" charset="0"/>
                </a:rPr>
                <a:t> </a:t>
              </a:r>
              <a:r>
                <a:rPr lang="en-US" sz="2300" b="1" dirty="0" err="1">
                  <a:latin typeface="Arial" pitchFamily="34" charset="0"/>
                </a:rPr>
                <a:t>sống</a:t>
              </a:r>
              <a:r>
                <a:rPr lang="en-US" sz="2300" b="1" dirty="0">
                  <a:latin typeface="Arial" pitchFamily="34" charset="0"/>
                </a:rPr>
                <a:t> </a:t>
              </a:r>
              <a:r>
                <a:rPr lang="en-US" sz="2300" b="1" dirty="0" err="1">
                  <a:latin typeface="Arial" pitchFamily="34" charset="0"/>
                </a:rPr>
                <a:t>của</a:t>
              </a:r>
              <a:r>
                <a:rPr lang="en-US" sz="2300" b="1" dirty="0">
                  <a:latin typeface="Arial" pitchFamily="34" charset="0"/>
                </a:rPr>
                <a:t> </a:t>
              </a:r>
              <a:r>
                <a:rPr lang="en-US" sz="2300" b="1" dirty="0" err="1">
                  <a:latin typeface="Arial" pitchFamily="34" charset="0"/>
                </a:rPr>
                <a:t>nhiều</a:t>
              </a:r>
              <a:r>
                <a:rPr lang="en-US" sz="2300" b="1" dirty="0">
                  <a:latin typeface="Arial" pitchFamily="34" charset="0"/>
                </a:rPr>
                <a:t> </a:t>
              </a:r>
              <a:r>
                <a:rPr lang="en-US" sz="2300" b="1" dirty="0" err="1">
                  <a:latin typeface="Arial" pitchFamily="34" charset="0"/>
                </a:rPr>
                <a:t>loài</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vật</a:t>
              </a:r>
              <a:r>
                <a:rPr lang="en-US" sz="2300" b="1" dirty="0">
                  <a:latin typeface="Arial" pitchFamily="34" charset="0"/>
                </a:rPr>
                <a:t>; </a:t>
              </a:r>
              <a:r>
                <a:rPr lang="en-US" sz="2300" b="1" dirty="0" err="1">
                  <a:latin typeface="Arial" pitchFamily="34" charset="0"/>
                </a:rPr>
                <a:t>đối</a:t>
              </a:r>
              <a:r>
                <a:rPr lang="en-US" sz="2300" b="1" dirty="0">
                  <a:latin typeface="Arial" pitchFamily="34" charset="0"/>
                </a:rPr>
                <a:t> </a:t>
              </a:r>
              <a:r>
                <a:rPr lang="en-US" sz="2300" b="1" dirty="0" err="1">
                  <a:latin typeface="Arial" pitchFamily="34" charset="0"/>
                </a:rPr>
                <a:t>với</a:t>
              </a:r>
              <a:r>
                <a:rPr lang="en-US" sz="2300" b="1" dirty="0">
                  <a:latin typeface="Arial" pitchFamily="34" charset="0"/>
                </a:rPr>
                <a:t> con </a:t>
              </a:r>
              <a:r>
                <a:rPr lang="en-US" sz="2300" b="1" dirty="0" err="1">
                  <a:latin typeface="Arial" pitchFamily="34" charset="0"/>
                </a:rPr>
                <a:t>người</a:t>
              </a:r>
              <a:r>
                <a:rPr lang="en-US" sz="2300" b="1" dirty="0">
                  <a:latin typeface="Arial" pitchFamily="34" charset="0"/>
                </a:rPr>
                <a:t>, </a:t>
              </a:r>
              <a:r>
                <a:rPr lang="en-US" sz="2300" b="1" dirty="0" err="1">
                  <a:latin typeface="Arial" pitchFamily="34" charset="0"/>
                </a:rPr>
                <a:t>biển</a:t>
              </a:r>
              <a:r>
                <a:rPr lang="en-US" sz="2300" b="1" dirty="0">
                  <a:latin typeface="Arial" pitchFamily="34" charset="0"/>
                </a:rPr>
                <a:t> </a:t>
              </a:r>
              <a:r>
                <a:rPr lang="en-US" sz="2300" b="1" dirty="0" err="1">
                  <a:latin typeface="Arial" pitchFamily="34" charset="0"/>
                </a:rPr>
                <a:t>cung</a:t>
              </a:r>
              <a:r>
                <a:rPr lang="en-US" sz="2300" b="1" dirty="0">
                  <a:latin typeface="Arial" pitchFamily="34" charset="0"/>
                </a:rPr>
                <a:t> </a:t>
              </a:r>
              <a:r>
                <a:rPr lang="en-US" sz="2300" b="1" dirty="0" err="1">
                  <a:latin typeface="Arial" pitchFamily="34" charset="0"/>
                </a:rPr>
                <a:t>cấp</a:t>
              </a:r>
              <a:r>
                <a:rPr lang="en-US" sz="2300" b="1" dirty="0">
                  <a:latin typeface="Arial" pitchFamily="34" charset="0"/>
                </a:rPr>
                <a:t> </a:t>
              </a:r>
              <a:r>
                <a:rPr lang="en-US" sz="2300" b="1" dirty="0" err="1">
                  <a:latin typeface="Arial" pitchFamily="34" charset="0"/>
                </a:rPr>
                <a:t>nhiều</a:t>
              </a:r>
              <a:r>
                <a:rPr lang="en-US" sz="2300" b="1" dirty="0">
                  <a:latin typeface="Arial" pitchFamily="34" charset="0"/>
                </a:rPr>
                <a:t> </a:t>
              </a:r>
              <a:r>
                <a:rPr lang="en-US" sz="2300" b="1" dirty="0" err="1">
                  <a:latin typeface="Arial" pitchFamily="34" charset="0"/>
                </a:rPr>
                <a:t>sản</a:t>
              </a:r>
              <a:r>
                <a:rPr lang="en-US" sz="2300" b="1" dirty="0">
                  <a:latin typeface="Arial" pitchFamily="34" charset="0"/>
                </a:rPr>
                <a:t> </a:t>
              </a:r>
              <a:r>
                <a:rPr lang="en-US" sz="2300" b="1" dirty="0" err="1">
                  <a:latin typeface="Arial" pitchFamily="34" charset="0"/>
                </a:rPr>
                <a:t>phẩm</a:t>
              </a:r>
              <a:r>
                <a:rPr lang="en-US" sz="2300" b="1" dirty="0">
                  <a:latin typeface="Arial" pitchFamily="34" charset="0"/>
                </a:rPr>
                <a:t> </a:t>
              </a:r>
              <a:r>
                <a:rPr lang="en-US" sz="2300" b="1" dirty="0" err="1">
                  <a:latin typeface="Arial" pitchFamily="34" charset="0"/>
                </a:rPr>
                <a:t>có</a:t>
              </a:r>
              <a:r>
                <a:rPr lang="en-US" sz="2300" b="1" dirty="0">
                  <a:latin typeface="Arial" pitchFamily="34" charset="0"/>
                </a:rPr>
                <a:t> </a:t>
              </a:r>
              <a:r>
                <a:rPr lang="en-US" sz="2300" b="1" dirty="0" err="1">
                  <a:latin typeface="Arial" pitchFamily="34" charset="0"/>
                </a:rPr>
                <a:t>giá</a:t>
              </a:r>
              <a:r>
                <a:rPr lang="en-US" sz="2300" b="1" dirty="0">
                  <a:latin typeface="Arial" pitchFamily="34" charset="0"/>
                </a:rPr>
                <a:t> </a:t>
              </a:r>
              <a:r>
                <a:rPr lang="en-US" sz="2300" b="1" dirty="0" err="1">
                  <a:latin typeface="Arial" pitchFamily="34" charset="0"/>
                </a:rPr>
                <a:t>trị</a:t>
              </a:r>
              <a:r>
                <a:rPr lang="en-US" sz="2300" b="1" dirty="0">
                  <a:latin typeface="Arial" pitchFamily="34" charset="0"/>
                </a:rPr>
                <a:t>,… Do </a:t>
              </a:r>
              <a:r>
                <a:rPr lang="en-US" sz="2300" b="1" dirty="0" err="1">
                  <a:latin typeface="Arial" pitchFamily="34" charset="0"/>
                </a:rPr>
                <a:t>đó</a:t>
              </a:r>
              <a:r>
                <a:rPr lang="en-US" sz="2300" b="1" dirty="0">
                  <a:latin typeface="Arial" pitchFamily="34" charset="0"/>
                </a:rPr>
                <a:t> </a:t>
              </a:r>
              <a:r>
                <a:rPr lang="en-US" sz="2300" b="1" dirty="0" err="1">
                  <a:latin typeface="Arial" pitchFamily="34" charset="0"/>
                </a:rPr>
                <a:t>cần</a:t>
              </a:r>
              <a:r>
                <a:rPr lang="en-US" sz="2300" b="1" dirty="0">
                  <a:latin typeface="Arial" pitchFamily="34" charset="0"/>
                </a:rPr>
                <a:t> </a:t>
              </a:r>
              <a:r>
                <a:rPr lang="en-US" sz="2300" b="1" dirty="0" err="1">
                  <a:latin typeface="Arial" pitchFamily="34" charset="0"/>
                </a:rPr>
                <a:t>thực</a:t>
              </a:r>
              <a:r>
                <a:rPr lang="en-US" sz="2300" b="1" dirty="0">
                  <a:latin typeface="Arial" pitchFamily="34" charset="0"/>
                </a:rPr>
                <a:t> </a:t>
              </a:r>
              <a:r>
                <a:rPr lang="en-US" sz="2300" b="1" dirty="0" err="1">
                  <a:latin typeface="Arial" pitchFamily="34" charset="0"/>
                </a:rPr>
                <a:t>hiện</a:t>
              </a:r>
              <a:r>
                <a:rPr lang="en-US" sz="2300" b="1" dirty="0">
                  <a:latin typeface="Arial" pitchFamily="34" charset="0"/>
                </a:rPr>
                <a:t> </a:t>
              </a:r>
              <a:r>
                <a:rPr lang="en-US" sz="2300" b="1" dirty="0" err="1">
                  <a:latin typeface="Arial" pitchFamily="34" charset="0"/>
                </a:rPr>
                <a:t>các</a:t>
              </a:r>
              <a:r>
                <a:rPr lang="en-US" sz="2300" b="1" dirty="0">
                  <a:latin typeface="Arial" pitchFamily="34" charset="0"/>
                </a:rPr>
                <a:t> </a:t>
              </a:r>
              <a:r>
                <a:rPr lang="en-US" sz="2300" b="1" dirty="0" err="1">
                  <a:latin typeface="Arial" pitchFamily="34" charset="0"/>
                </a:rPr>
                <a:t>biện</a:t>
              </a:r>
              <a:r>
                <a:rPr lang="en-US" sz="2300" b="1" dirty="0">
                  <a:latin typeface="Arial" pitchFamily="34" charset="0"/>
                </a:rPr>
                <a:t> </a:t>
              </a:r>
              <a:r>
                <a:rPr lang="en-US" sz="2300" b="1" dirty="0" err="1">
                  <a:latin typeface="Arial" pitchFamily="34" charset="0"/>
                </a:rPr>
                <a:t>pháp</a:t>
              </a:r>
              <a:r>
                <a:rPr lang="en-US" sz="2300" b="1" dirty="0">
                  <a:latin typeface="Arial" pitchFamily="34" charset="0"/>
                </a:rPr>
                <a:t> </a:t>
              </a:r>
              <a:r>
                <a:rPr lang="en-US" sz="2300" b="1" dirty="0" err="1">
                  <a:latin typeface="Arial" pitchFamily="34" charset="0"/>
                </a:rPr>
                <a:t>bảo</a:t>
              </a:r>
              <a:r>
                <a:rPr lang="en-US" sz="2300" b="1" dirty="0">
                  <a:latin typeface="Arial" pitchFamily="34" charset="0"/>
                </a:rPr>
                <a:t> </a:t>
              </a:r>
              <a:r>
                <a:rPr lang="en-US" sz="2300" b="1" dirty="0" err="1">
                  <a:latin typeface="Arial" pitchFamily="34" charset="0"/>
                </a:rPr>
                <a:t>vệ</a:t>
              </a:r>
              <a:r>
                <a:rPr lang="en-US" sz="2300" b="1" dirty="0">
                  <a:latin typeface="Arial" pitchFamily="34" charset="0"/>
                </a:rPr>
                <a:t> </a:t>
              </a: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thái</a:t>
              </a:r>
              <a:r>
                <a:rPr lang="en-US" sz="2300" b="1" dirty="0">
                  <a:latin typeface="Arial" pitchFamily="34" charset="0"/>
                </a:rPr>
                <a:t> </a:t>
              </a:r>
              <a:r>
                <a:rPr lang="en-US" sz="2300" b="1" dirty="0" err="1">
                  <a:latin typeface="Arial" pitchFamily="34" charset="0"/>
                </a:rPr>
                <a:t>biển</a:t>
              </a:r>
              <a:endParaRPr lang="en-US" sz="2300" b="1" dirty="0">
                <a:latin typeface="Arial" pitchFamily="34" charset="0"/>
              </a:endParaRPr>
            </a:p>
          </p:txBody>
        </p:sp>
      </p:grpSp>
      <p:pic>
        <p:nvPicPr>
          <p:cNvPr id="3074" name="Picture 2" descr="Hệ sinh thái biển - tài nguyên cần được bảo tồ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22" y="3614058"/>
            <a:ext cx="4802127" cy="28673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ảo vệ và phục hồi các hệ sinh thái biển cho phát triển bền vữ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4920" y="3581400"/>
            <a:ext cx="6021441" cy="2900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par>
                                <p:cTn id="15" presetID="10"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67118"/>
            <a:ext cx="10817582" cy="1521659"/>
            <a:chOff x="0" y="0"/>
            <a:chExt cx="21640800" cy="2641747"/>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0CC0DF">
                      <a:alpha val="100000"/>
                    </a:srgbClr>
                  </a:gs>
                  <a:gs pos="100000">
                    <a:srgbClr val="FFDE59">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424493" y="93358"/>
              <a:ext cx="20569147" cy="2548389"/>
            </a:xfrm>
            <a:prstGeom prst="rect">
              <a:avLst/>
            </a:prstGeom>
          </p:spPr>
          <p:txBody>
            <a:bodyPr wrap="square" lIns="0" tIns="0" rIns="0" bIns="0" rtlCol="0" anchor="t">
              <a:spAutoFit/>
            </a:bodyPr>
            <a:lstStyle/>
            <a:p>
              <a:pPr algn="just">
                <a:lnSpc>
                  <a:spcPct val="120000"/>
                </a:lnSpc>
                <a:spcBef>
                  <a:spcPct val="0"/>
                </a:spcBef>
              </a:pPr>
              <a:r>
                <a:rPr lang="en-US" sz="2300" b="1" dirty="0" err="1">
                  <a:latin typeface="Arial" pitchFamily="34" charset="0"/>
                </a:rPr>
                <a:t>Hệ</a:t>
              </a:r>
              <a:r>
                <a:rPr lang="en-US" sz="2300" b="1" dirty="0">
                  <a:latin typeface="Arial" pitchFamily="34" charset="0"/>
                </a:rPr>
                <a:t> </a:t>
              </a:r>
              <a:r>
                <a:rPr lang="en-US" sz="2300" b="1" dirty="0" err="1">
                  <a:latin typeface="Arial" pitchFamily="34" charset="0"/>
                </a:rPr>
                <a:t>sinh</a:t>
              </a:r>
              <a:r>
                <a:rPr lang="en-US" sz="2300" b="1" dirty="0">
                  <a:latin typeface="Arial" pitchFamily="34" charset="0"/>
                </a:rPr>
                <a:t> </a:t>
              </a:r>
              <a:r>
                <a:rPr lang="en-US" sz="2300" b="1" dirty="0" err="1">
                  <a:latin typeface="Arial" pitchFamily="34" charset="0"/>
                </a:rPr>
                <a:t>thái</a:t>
              </a:r>
              <a:r>
                <a:rPr lang="en-US" sz="2300" b="1" dirty="0">
                  <a:latin typeface="Arial" pitchFamily="34" charset="0"/>
                </a:rPr>
                <a:t> </a:t>
              </a:r>
              <a:r>
                <a:rPr lang="en-US" sz="2300" b="1" dirty="0" err="1">
                  <a:latin typeface="Arial" pitchFamily="34" charset="0"/>
                </a:rPr>
                <a:t>nông</a:t>
              </a:r>
              <a:r>
                <a:rPr lang="en-US" sz="2300" b="1" dirty="0">
                  <a:latin typeface="Arial" pitchFamily="34" charset="0"/>
                </a:rPr>
                <a:t> </a:t>
              </a:r>
              <a:r>
                <a:rPr lang="en-US" sz="2300" b="1" dirty="0" err="1">
                  <a:latin typeface="Arial" pitchFamily="34" charset="0"/>
                </a:rPr>
                <a:t>nghiệp</a:t>
              </a:r>
              <a:r>
                <a:rPr lang="en-US" sz="2300" b="1" dirty="0">
                  <a:latin typeface="Arial" pitchFamily="34" charset="0"/>
                </a:rPr>
                <a:t> </a:t>
              </a:r>
              <a:r>
                <a:rPr lang="en-US" sz="2300" b="1" dirty="0" err="1">
                  <a:latin typeface="Arial" pitchFamily="34" charset="0"/>
                </a:rPr>
                <a:t>có</a:t>
              </a:r>
              <a:r>
                <a:rPr lang="en-US" sz="2300" b="1" dirty="0">
                  <a:latin typeface="Arial" pitchFamily="34" charset="0"/>
                </a:rPr>
                <a:t> </a:t>
              </a:r>
              <a:r>
                <a:rPr lang="en-US" sz="2300" b="1" dirty="0" err="1">
                  <a:latin typeface="Arial" pitchFamily="34" charset="0"/>
                </a:rPr>
                <a:t>vai</a:t>
              </a:r>
              <a:r>
                <a:rPr lang="en-US" sz="2300" b="1" dirty="0">
                  <a:latin typeface="Arial" pitchFamily="34" charset="0"/>
                </a:rPr>
                <a:t> </a:t>
              </a:r>
              <a:r>
                <a:rPr lang="en-US" sz="2300" b="1" dirty="0" err="1">
                  <a:latin typeface="Arial" pitchFamily="34" charset="0"/>
                </a:rPr>
                <a:t>trò</a:t>
              </a:r>
              <a:r>
                <a:rPr lang="en-US" sz="2300" b="1" dirty="0">
                  <a:latin typeface="Arial" pitchFamily="34" charset="0"/>
                </a:rPr>
                <a:t> </a:t>
              </a:r>
              <a:r>
                <a:rPr lang="en-US" sz="2300" b="1" dirty="0" err="1">
                  <a:latin typeface="Arial" pitchFamily="34" charset="0"/>
                </a:rPr>
                <a:t>quan</a:t>
              </a:r>
              <a:r>
                <a:rPr lang="en-US" sz="2300" b="1" dirty="0">
                  <a:latin typeface="Arial" pitchFamily="34" charset="0"/>
                </a:rPr>
                <a:t> </a:t>
              </a:r>
              <a:r>
                <a:rPr lang="en-US" sz="2300" b="1" dirty="0" err="1">
                  <a:latin typeface="Arial" pitchFamily="34" charset="0"/>
                </a:rPr>
                <a:t>trọng</a:t>
              </a:r>
              <a:r>
                <a:rPr lang="en-US" sz="2300" b="1" dirty="0">
                  <a:latin typeface="Arial" pitchFamily="34" charset="0"/>
                </a:rPr>
                <a:t> </a:t>
              </a:r>
              <a:r>
                <a:rPr lang="en-US" sz="2300" b="1" dirty="0" err="1">
                  <a:latin typeface="Arial" pitchFamily="34" charset="0"/>
                </a:rPr>
                <a:t>đối</a:t>
              </a:r>
              <a:r>
                <a:rPr lang="en-US" sz="2300" b="1" dirty="0">
                  <a:latin typeface="Arial" pitchFamily="34" charset="0"/>
                </a:rPr>
                <a:t> </a:t>
              </a:r>
              <a:r>
                <a:rPr lang="en-US" sz="2300" b="1" dirty="0" err="1">
                  <a:latin typeface="Arial" pitchFamily="34" charset="0"/>
                </a:rPr>
                <a:t>với</a:t>
              </a:r>
              <a:r>
                <a:rPr lang="en-US" sz="2300" b="1" dirty="0">
                  <a:latin typeface="Arial" pitchFamily="34" charset="0"/>
                </a:rPr>
                <a:t> con </a:t>
              </a:r>
              <a:r>
                <a:rPr lang="en-US" sz="2300" b="1" dirty="0" err="1">
                  <a:latin typeface="Arial" pitchFamily="34" charset="0"/>
                </a:rPr>
                <a:t>người</a:t>
              </a:r>
              <a:r>
                <a:rPr lang="en-US" sz="2300" b="1" dirty="0">
                  <a:latin typeface="Arial" pitchFamily="34" charset="0"/>
                </a:rPr>
                <a:t>, </a:t>
              </a:r>
              <a:r>
                <a:rPr lang="en-US" sz="2300" b="1" dirty="0" err="1">
                  <a:latin typeface="Arial" pitchFamily="34" charset="0"/>
                </a:rPr>
                <a:t>cung</a:t>
              </a:r>
              <a:r>
                <a:rPr lang="en-US" sz="2300" b="1" dirty="0">
                  <a:latin typeface="Arial" pitchFamily="34" charset="0"/>
                </a:rPr>
                <a:t> </a:t>
              </a:r>
              <a:r>
                <a:rPr lang="en-US" sz="2300" b="1" dirty="0" err="1">
                  <a:latin typeface="Arial" pitchFamily="34" charset="0"/>
                </a:rPr>
                <a:t>cấp</a:t>
              </a:r>
              <a:r>
                <a:rPr lang="en-US" sz="2300" b="1" dirty="0">
                  <a:latin typeface="Arial" pitchFamily="34" charset="0"/>
                </a:rPr>
                <a:t> </a:t>
              </a:r>
              <a:r>
                <a:rPr lang="en-US" sz="2300" b="1" dirty="0" err="1">
                  <a:latin typeface="Arial" pitchFamily="34" charset="0"/>
                </a:rPr>
                <a:t>lương</a:t>
              </a:r>
              <a:r>
                <a:rPr lang="en-US" sz="2300" b="1" dirty="0">
                  <a:latin typeface="Arial" pitchFamily="34" charset="0"/>
                </a:rPr>
                <a:t> </a:t>
              </a:r>
              <a:r>
                <a:rPr lang="en-US" sz="2300" b="1" dirty="0" err="1">
                  <a:latin typeface="Arial" pitchFamily="34" charset="0"/>
                </a:rPr>
                <a:t>thực</a:t>
              </a:r>
              <a:r>
                <a:rPr lang="en-US" sz="2300" b="1" dirty="0">
                  <a:latin typeface="Arial" pitchFamily="34" charset="0"/>
                </a:rPr>
                <a:t>, </a:t>
              </a:r>
              <a:r>
                <a:rPr lang="en-US" sz="2300" b="1" dirty="0" err="1">
                  <a:latin typeface="Arial" pitchFamily="34" charset="0"/>
                </a:rPr>
                <a:t>thực</a:t>
              </a:r>
              <a:r>
                <a:rPr lang="en-US" sz="2300" b="1" dirty="0">
                  <a:latin typeface="Arial" pitchFamily="34" charset="0"/>
                </a:rPr>
                <a:t> </a:t>
              </a:r>
              <a:r>
                <a:rPr lang="en-US" sz="2300" b="1" dirty="0" err="1">
                  <a:latin typeface="Arial" pitchFamily="34" charset="0"/>
                </a:rPr>
                <a:t>phẩm</a:t>
              </a:r>
              <a:r>
                <a:rPr lang="en-US" sz="2300" b="1" dirty="0">
                  <a:latin typeface="Arial" pitchFamily="34" charset="0"/>
                </a:rPr>
                <a:t> </a:t>
              </a:r>
              <a:r>
                <a:rPr lang="en-US" sz="2300" b="1" dirty="0" err="1">
                  <a:latin typeface="Arial" pitchFamily="34" charset="0"/>
                </a:rPr>
                <a:t>nuôi</a:t>
              </a:r>
              <a:r>
                <a:rPr lang="en-US" sz="2300" b="1" dirty="0">
                  <a:latin typeface="Arial" pitchFamily="34" charset="0"/>
                </a:rPr>
                <a:t> </a:t>
              </a:r>
              <a:r>
                <a:rPr lang="en-US" sz="2300" b="1" dirty="0" err="1">
                  <a:latin typeface="Arial" pitchFamily="34" charset="0"/>
                </a:rPr>
                <a:t>sống</a:t>
              </a:r>
              <a:r>
                <a:rPr lang="en-US" sz="2300" b="1" dirty="0">
                  <a:latin typeface="Arial" pitchFamily="34" charset="0"/>
                </a:rPr>
                <a:t> con </a:t>
              </a:r>
              <a:r>
                <a:rPr lang="en-US" sz="2300" b="1" dirty="0" err="1">
                  <a:latin typeface="Arial" pitchFamily="34" charset="0"/>
                </a:rPr>
                <a:t>người</a:t>
              </a:r>
              <a:r>
                <a:rPr lang="en-US" sz="2300" b="1" dirty="0">
                  <a:latin typeface="Arial" pitchFamily="34" charset="0"/>
                </a:rPr>
                <a:t> </a:t>
              </a:r>
              <a:r>
                <a:rPr lang="en-US" sz="2300" b="1" dirty="0" err="1">
                  <a:latin typeface="Arial" pitchFamily="34" charset="0"/>
                </a:rPr>
                <a:t>và</a:t>
              </a:r>
              <a:r>
                <a:rPr lang="en-US" sz="2300" b="1" dirty="0">
                  <a:latin typeface="Arial" pitchFamily="34" charset="0"/>
                </a:rPr>
                <a:t> </a:t>
              </a:r>
              <a:r>
                <a:rPr lang="en-US" sz="2300" b="1" dirty="0" err="1">
                  <a:latin typeface="Arial" pitchFamily="34" charset="0"/>
                </a:rPr>
                <a:t>nguyên</a:t>
              </a:r>
              <a:r>
                <a:rPr lang="en-US" sz="2300" b="1" dirty="0">
                  <a:latin typeface="Arial" pitchFamily="34" charset="0"/>
                </a:rPr>
                <a:t> </a:t>
              </a:r>
              <a:r>
                <a:rPr lang="en-US" sz="2300" b="1" dirty="0" err="1">
                  <a:latin typeface="Arial" pitchFamily="34" charset="0"/>
                </a:rPr>
                <a:t>liệu</a:t>
              </a:r>
              <a:r>
                <a:rPr lang="en-US" sz="2300" b="1" dirty="0">
                  <a:latin typeface="Arial" pitchFamily="34" charset="0"/>
                </a:rPr>
                <a:t> </a:t>
              </a:r>
              <a:r>
                <a:rPr lang="en-US" sz="2300" b="1" dirty="0" err="1">
                  <a:latin typeface="Arial" pitchFamily="34" charset="0"/>
                </a:rPr>
                <a:t>cho</a:t>
              </a:r>
              <a:r>
                <a:rPr lang="en-US" sz="2300" b="1" dirty="0">
                  <a:latin typeface="Arial" pitchFamily="34" charset="0"/>
                </a:rPr>
                <a:t> </a:t>
              </a:r>
              <a:r>
                <a:rPr lang="en-US" sz="2300" b="1" dirty="0" err="1">
                  <a:latin typeface="Arial" pitchFamily="34" charset="0"/>
                </a:rPr>
                <a:t>các</a:t>
              </a:r>
              <a:r>
                <a:rPr lang="en-US" sz="2300" b="1" dirty="0">
                  <a:latin typeface="Arial" pitchFamily="34" charset="0"/>
                </a:rPr>
                <a:t> </a:t>
              </a:r>
              <a:r>
                <a:rPr lang="en-US" sz="2300" b="1" dirty="0" err="1">
                  <a:latin typeface="Arial" pitchFamily="34" charset="0"/>
                </a:rPr>
                <a:t>ngành</a:t>
              </a:r>
              <a:r>
                <a:rPr lang="en-US" sz="2300" b="1" dirty="0">
                  <a:latin typeface="Arial" pitchFamily="34" charset="0"/>
                </a:rPr>
                <a:t> </a:t>
              </a:r>
              <a:r>
                <a:rPr lang="en-US" sz="2300" b="1" dirty="0" err="1">
                  <a:latin typeface="Arial" pitchFamily="34" charset="0"/>
                </a:rPr>
                <a:t>công</a:t>
              </a:r>
              <a:r>
                <a:rPr lang="en-US" sz="2300" b="1" dirty="0">
                  <a:latin typeface="Arial" pitchFamily="34" charset="0"/>
                </a:rPr>
                <a:t> </a:t>
              </a:r>
              <a:r>
                <a:rPr lang="en-US" sz="2300" b="1" dirty="0" err="1">
                  <a:latin typeface="Arial" pitchFamily="34" charset="0"/>
                </a:rPr>
                <a:t>nghiệp</a:t>
              </a:r>
              <a:endParaRPr lang="en-US" sz="2300" b="1" dirty="0">
                <a:latin typeface="Arial" pitchFamily="34" charset="0"/>
              </a:endParaRPr>
            </a:p>
          </p:txBody>
        </p:sp>
      </p:grpSp>
      <p:sp>
        <p:nvSpPr>
          <p:cNvPr id="14" name="Freeform 14"/>
          <p:cNvSpPr/>
          <p:nvPr/>
        </p:nvSpPr>
        <p:spPr>
          <a:xfrm>
            <a:off x="685622" y="2937118"/>
            <a:ext cx="5252696" cy="3677399"/>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5134" r="-5134"/>
            </a:stretch>
          </a:blipFill>
        </p:spPr>
      </p:sp>
      <p:sp>
        <p:nvSpPr>
          <p:cNvPr id="15" name="Freeform 15"/>
          <p:cNvSpPr/>
          <p:nvPr/>
        </p:nvSpPr>
        <p:spPr>
          <a:xfrm>
            <a:off x="6168030" y="2937118"/>
            <a:ext cx="5335174" cy="3677399"/>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4856" r="-3189"/>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9" name="Group 9"/>
          <p:cNvGrpSpPr/>
          <p:nvPr/>
        </p:nvGrpSpPr>
        <p:grpSpPr>
          <a:xfrm>
            <a:off x="685622" y="1358937"/>
            <a:ext cx="10817582" cy="5035856"/>
            <a:chOff x="0" y="0"/>
            <a:chExt cx="4274726" cy="1989474"/>
          </a:xfrm>
        </p:grpSpPr>
        <p:sp>
          <p:nvSpPr>
            <p:cNvPr id="10" name="Freeform 10"/>
            <p:cNvSpPr/>
            <p:nvPr/>
          </p:nvSpPr>
          <p:spPr>
            <a:xfrm>
              <a:off x="0" y="0"/>
              <a:ext cx="4274726" cy="1989474"/>
            </a:xfrm>
            <a:custGeom>
              <a:avLst/>
              <a:gdLst/>
              <a:ahLst/>
              <a:cxnLst/>
              <a:rect l="l" t="t" r="r" b="b"/>
              <a:pathLst>
                <a:path w="4274726" h="1989474">
                  <a:moveTo>
                    <a:pt x="0" y="0"/>
                  </a:moveTo>
                  <a:lnTo>
                    <a:pt x="4274726" y="0"/>
                  </a:lnTo>
                  <a:lnTo>
                    <a:pt x="4274726" y="1989474"/>
                  </a:lnTo>
                  <a:lnTo>
                    <a:pt x="0" y="1989474"/>
                  </a:lnTo>
                  <a:close/>
                </a:path>
              </a:pathLst>
            </a:custGeom>
            <a:gradFill rotWithShape="1">
              <a:gsLst>
                <a:gs pos="0">
                  <a:srgbClr val="0CC0DF">
                    <a:alpha val="100000"/>
                  </a:srgbClr>
                </a:gs>
                <a:gs pos="100000">
                  <a:srgbClr val="FFDE59">
                    <a:alpha val="100000"/>
                  </a:srgbClr>
                </a:gs>
              </a:gsLst>
              <a:lin ang="0"/>
            </a:gra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2" name="TextBox 12"/>
          <p:cNvSpPr txBox="1"/>
          <p:nvPr/>
        </p:nvSpPr>
        <p:spPr>
          <a:xfrm>
            <a:off x="936910" y="1523239"/>
            <a:ext cx="10203701" cy="807722"/>
          </a:xfrm>
          <a:prstGeom prst="rect">
            <a:avLst/>
          </a:prstGeom>
        </p:spPr>
        <p:txBody>
          <a:bodyPr lIns="0" tIns="0" rIns="0" bIns="0" rtlCol="0" anchor="t">
            <a:spAutoFit/>
          </a:bodyPr>
          <a:lstStyle/>
          <a:p>
            <a:pPr algn="just">
              <a:lnSpc>
                <a:spcPts val="3266"/>
              </a:lnSpc>
              <a:spcBef>
                <a:spcPct val="0"/>
              </a:spcBef>
            </a:pPr>
            <a:r>
              <a:rPr lang="en-US" sz="2300" b="1">
                <a:solidFill>
                  <a:srgbClr val="000000"/>
                </a:solidFill>
                <a:latin typeface="Arial" pitchFamily="34" charset="0"/>
              </a:rPr>
              <a:t>Một các biện pháp bảo vệ hệ sinh thái rừng, hệ sinh thái biển và ven biển như: </a:t>
            </a:r>
          </a:p>
        </p:txBody>
      </p:sp>
      <p:grpSp>
        <p:nvGrpSpPr>
          <p:cNvPr id="13" name="Group 13"/>
          <p:cNvGrpSpPr/>
          <p:nvPr/>
        </p:nvGrpSpPr>
        <p:grpSpPr>
          <a:xfrm>
            <a:off x="936910" y="2578433"/>
            <a:ext cx="10203701" cy="975155"/>
            <a:chOff x="0" y="0"/>
            <a:chExt cx="20412719" cy="1950310"/>
          </a:xfrm>
        </p:grpSpPr>
        <p:grpSp>
          <p:nvGrpSpPr>
            <p:cNvPr id="14" name="Group 14"/>
            <p:cNvGrpSpPr/>
            <p:nvPr/>
          </p:nvGrpSpPr>
          <p:grpSpPr>
            <a:xfrm rot="5400000">
              <a:off x="-121894" y="121894"/>
              <a:ext cx="1950310" cy="1706521"/>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16" name="TextBox 1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17" name="TextBox 17"/>
            <p:cNvSpPr txBox="1"/>
            <p:nvPr/>
          </p:nvSpPr>
          <p:spPr>
            <a:xfrm>
              <a:off x="2072136" y="142248"/>
              <a:ext cx="18340583" cy="1620830"/>
            </a:xfrm>
            <a:prstGeom prst="rect">
              <a:avLst/>
            </a:prstGeom>
          </p:spPr>
          <p:txBody>
            <a:bodyPr lIns="0" tIns="0" rIns="0" bIns="0" rtlCol="0" anchor="t">
              <a:spAutoFit/>
            </a:bodyPr>
            <a:lstStyle/>
            <a:p>
              <a:pPr algn="just">
                <a:lnSpc>
                  <a:spcPct val="120000"/>
                </a:lnSpc>
                <a:spcBef>
                  <a:spcPct val="0"/>
                </a:spcBef>
              </a:pPr>
              <a:r>
                <a:rPr lang="en-US" sz="2300" dirty="0" err="1">
                  <a:solidFill>
                    <a:srgbClr val="000000"/>
                  </a:solidFill>
                  <a:latin typeface="Arial" pitchFamily="34" charset="0"/>
                </a:rPr>
                <a:t>Xây</a:t>
              </a:r>
              <a:r>
                <a:rPr lang="en-US" sz="2300" dirty="0">
                  <a:solidFill>
                    <a:srgbClr val="000000"/>
                  </a:solidFill>
                  <a:latin typeface="Arial" pitchFamily="34" charset="0"/>
                </a:rPr>
                <a:t> </a:t>
              </a:r>
              <a:r>
                <a:rPr lang="en-US" sz="2300" dirty="0" err="1">
                  <a:solidFill>
                    <a:srgbClr val="000000"/>
                  </a:solidFill>
                  <a:latin typeface="Arial" pitchFamily="34" charset="0"/>
                </a:rPr>
                <a:t>dựng</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khu</a:t>
              </a:r>
              <a:r>
                <a:rPr lang="en-US" sz="2300" dirty="0">
                  <a:solidFill>
                    <a:srgbClr val="000000"/>
                  </a:solidFill>
                  <a:latin typeface="Arial" pitchFamily="34" charset="0"/>
                </a:rPr>
                <a:t> </a:t>
              </a: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tồn</a:t>
              </a:r>
              <a:r>
                <a:rPr lang="en-US" sz="2300" dirty="0">
                  <a:solidFill>
                    <a:srgbClr val="000000"/>
                  </a:solidFill>
                  <a:latin typeface="Arial" pitchFamily="34" charset="0"/>
                </a:rPr>
                <a:t> </a:t>
              </a:r>
              <a:r>
                <a:rPr lang="en-US" sz="2300" dirty="0" err="1">
                  <a:solidFill>
                    <a:srgbClr val="000000"/>
                  </a:solidFill>
                  <a:latin typeface="Arial" pitchFamily="34" charset="0"/>
                </a:rPr>
                <a:t>thiên</a:t>
              </a:r>
              <a:r>
                <a:rPr lang="en-US" sz="2300" dirty="0">
                  <a:solidFill>
                    <a:srgbClr val="000000"/>
                  </a:solidFill>
                  <a:latin typeface="Arial" pitchFamily="34" charset="0"/>
                </a:rPr>
                <a:t> </a:t>
              </a:r>
              <a:r>
                <a:rPr lang="en-US" sz="2300" dirty="0" err="1">
                  <a:solidFill>
                    <a:srgbClr val="000000"/>
                  </a:solidFill>
                  <a:latin typeface="Arial" pitchFamily="34" charset="0"/>
                </a:rPr>
                <a:t>nhiên</a:t>
              </a:r>
              <a:r>
                <a:rPr lang="en-US" sz="2300" dirty="0">
                  <a:solidFill>
                    <a:srgbClr val="000000"/>
                  </a:solidFill>
                  <a:latin typeface="Arial" pitchFamily="34" charset="0"/>
                </a:rPr>
                <a:t> </a:t>
              </a:r>
              <a:r>
                <a:rPr lang="en-US" sz="2300" dirty="0" err="1">
                  <a:solidFill>
                    <a:srgbClr val="000000"/>
                  </a:solidFill>
                  <a:latin typeface="Arial" pitchFamily="34" charset="0"/>
                </a:rPr>
                <a:t>nhằm</a:t>
              </a:r>
              <a:r>
                <a:rPr lang="en-US" sz="2300" dirty="0">
                  <a:solidFill>
                    <a:srgbClr val="000000"/>
                  </a:solidFill>
                  <a:latin typeface="Arial" pitchFamily="34" charset="0"/>
                </a:rPr>
                <a:t> </a:t>
              </a:r>
              <a:r>
                <a:rPr lang="en-US" sz="2300" dirty="0" err="1">
                  <a:solidFill>
                    <a:srgbClr val="000000"/>
                  </a:solidFill>
                  <a:latin typeface="Arial" pitchFamily="34" charset="0"/>
                </a:rPr>
                <a:t>bảo</a:t>
              </a:r>
              <a:r>
                <a:rPr lang="en-US" sz="2300" dirty="0">
                  <a:solidFill>
                    <a:srgbClr val="000000"/>
                  </a:solidFill>
                  <a:latin typeface="Arial" pitchFamily="34" charset="0"/>
                </a:rPr>
                <a:t> </a:t>
              </a:r>
              <a:r>
                <a:rPr lang="en-US" sz="2300" dirty="0" err="1">
                  <a:solidFill>
                    <a:srgbClr val="000000"/>
                  </a:solidFill>
                  <a:latin typeface="Arial" pitchFamily="34" charset="0"/>
                </a:rPr>
                <a:t>vệ</a:t>
              </a:r>
              <a:r>
                <a:rPr lang="en-US" sz="2300" dirty="0">
                  <a:solidFill>
                    <a:srgbClr val="000000"/>
                  </a:solidFill>
                  <a:latin typeface="Arial" pitchFamily="34" charset="0"/>
                </a:rPr>
                <a:t> </a:t>
              </a:r>
              <a:r>
                <a:rPr lang="en-US" sz="2300" dirty="0" err="1">
                  <a:solidFill>
                    <a:srgbClr val="000000"/>
                  </a:solidFill>
                  <a:latin typeface="Arial" pitchFamily="34" charset="0"/>
                </a:rPr>
                <a:t>cảnh</a:t>
              </a:r>
              <a:r>
                <a:rPr lang="en-US" sz="2300" dirty="0">
                  <a:solidFill>
                    <a:srgbClr val="000000"/>
                  </a:solidFill>
                  <a:latin typeface="Arial" pitchFamily="34" charset="0"/>
                </a:rPr>
                <a:t> </a:t>
              </a:r>
              <a:r>
                <a:rPr lang="en-US" sz="2300" dirty="0" err="1">
                  <a:solidFill>
                    <a:srgbClr val="000000"/>
                  </a:solidFill>
                  <a:latin typeface="Arial" pitchFamily="34" charset="0"/>
                </a:rPr>
                <a:t>quan</a:t>
              </a:r>
              <a:r>
                <a:rPr lang="en-US" sz="2300" dirty="0">
                  <a:solidFill>
                    <a:srgbClr val="000000"/>
                  </a:solidFill>
                  <a:latin typeface="Arial" pitchFamily="34" charset="0"/>
                </a:rPr>
                <a:t> </a:t>
              </a:r>
              <a:r>
                <a:rPr lang="en-US" sz="2300" dirty="0" err="1">
                  <a:solidFill>
                    <a:srgbClr val="000000"/>
                  </a:solidFill>
                  <a:latin typeface="Arial" pitchFamily="34" charset="0"/>
                </a:rPr>
                <a:t>và</a:t>
              </a:r>
              <a:r>
                <a:rPr lang="en-US" sz="2300" dirty="0">
                  <a:solidFill>
                    <a:srgbClr val="000000"/>
                  </a:solidFill>
                  <a:latin typeface="Arial" pitchFamily="34" charset="0"/>
                </a:rPr>
                <a:t> </a:t>
              </a:r>
              <a:r>
                <a:rPr lang="en-US" sz="2300" dirty="0" err="1">
                  <a:solidFill>
                    <a:srgbClr val="000000"/>
                  </a:solidFill>
                  <a:latin typeface="Arial" pitchFamily="34" charset="0"/>
                </a:rPr>
                <a:t>đa</a:t>
              </a:r>
              <a:r>
                <a:rPr lang="en-US" sz="2300" dirty="0">
                  <a:solidFill>
                    <a:srgbClr val="000000"/>
                  </a:solidFill>
                  <a:latin typeface="Arial" pitchFamily="34" charset="0"/>
                </a:rPr>
                <a:t> </a:t>
              </a:r>
              <a:r>
                <a:rPr lang="en-US" sz="2300" dirty="0" err="1">
                  <a:solidFill>
                    <a:srgbClr val="000000"/>
                  </a:solidFill>
                  <a:latin typeface="Arial" pitchFamily="34" charset="0"/>
                </a:rPr>
                <a:t>dạng</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học</a:t>
              </a:r>
              <a:endParaRPr lang="en-US" sz="2300" dirty="0">
                <a:solidFill>
                  <a:srgbClr val="000000"/>
                </a:solidFill>
                <a:latin typeface="Arial" pitchFamily="34" charset="0"/>
              </a:endParaRPr>
            </a:p>
          </p:txBody>
        </p:sp>
      </p:grpSp>
      <p:grpSp>
        <p:nvGrpSpPr>
          <p:cNvPr id="18" name="Group 18"/>
          <p:cNvGrpSpPr/>
          <p:nvPr/>
        </p:nvGrpSpPr>
        <p:grpSpPr>
          <a:xfrm>
            <a:off x="936910" y="3801239"/>
            <a:ext cx="10203701" cy="975155"/>
            <a:chOff x="0" y="0"/>
            <a:chExt cx="20412719" cy="1950310"/>
          </a:xfrm>
        </p:grpSpPr>
        <p:grpSp>
          <p:nvGrpSpPr>
            <p:cNvPr id="19" name="Group 19"/>
            <p:cNvGrpSpPr/>
            <p:nvPr/>
          </p:nvGrpSpPr>
          <p:grpSpPr>
            <a:xfrm rot="5400000">
              <a:off x="-121894" y="121894"/>
              <a:ext cx="1950310" cy="1706521"/>
              <a:chOff x="0" y="0"/>
              <a:chExt cx="812800" cy="711200"/>
            </a:xfrm>
          </p:grpSpPr>
          <p:sp>
            <p:nvSpPr>
              <p:cNvPr id="20" name="Freeform 20"/>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21" name="TextBox 21"/>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2" name="TextBox 22"/>
            <p:cNvSpPr txBox="1"/>
            <p:nvPr/>
          </p:nvSpPr>
          <p:spPr>
            <a:xfrm>
              <a:off x="2072136" y="554998"/>
              <a:ext cx="18340583" cy="769058"/>
            </a:xfrm>
            <a:prstGeom prst="rect">
              <a:avLst/>
            </a:prstGeom>
          </p:spPr>
          <p:txBody>
            <a:bodyPr lIns="0" tIns="0" rIns="0" bIns="0" rtlCol="0" anchor="t">
              <a:spAutoFit/>
            </a:bodyPr>
            <a:lstStyle/>
            <a:p>
              <a:pPr algn="just">
                <a:lnSpc>
                  <a:spcPts val="3266"/>
                </a:lnSpc>
                <a:spcBef>
                  <a:spcPct val="0"/>
                </a:spcBef>
              </a:pPr>
              <a:r>
                <a:rPr lang="en-US" sz="2300" dirty="0" err="1">
                  <a:solidFill>
                    <a:srgbClr val="000000"/>
                  </a:solidFill>
                  <a:latin typeface="Arial" pitchFamily="34" charset="0"/>
                </a:rPr>
                <a:t>Sử</a:t>
              </a:r>
              <a:r>
                <a:rPr lang="en-US" sz="2300" dirty="0">
                  <a:solidFill>
                    <a:srgbClr val="000000"/>
                  </a:solidFill>
                  <a:latin typeface="Arial" pitchFamily="34" charset="0"/>
                </a:rPr>
                <a:t> </a:t>
              </a:r>
              <a:r>
                <a:rPr lang="en-US" sz="2300" dirty="0" err="1">
                  <a:solidFill>
                    <a:srgbClr val="000000"/>
                  </a:solidFill>
                  <a:latin typeface="Arial" pitchFamily="34" charset="0"/>
                </a:rPr>
                <a:t>dụng</a:t>
              </a:r>
              <a:r>
                <a:rPr lang="en-US" sz="2300" dirty="0">
                  <a:solidFill>
                    <a:srgbClr val="000000"/>
                  </a:solidFill>
                  <a:latin typeface="Arial" pitchFamily="34" charset="0"/>
                </a:rPr>
                <a:t> </a:t>
              </a:r>
              <a:r>
                <a:rPr lang="en-US" sz="2300" dirty="0" err="1">
                  <a:solidFill>
                    <a:srgbClr val="000000"/>
                  </a:solidFill>
                  <a:latin typeface="Arial" pitchFamily="34" charset="0"/>
                </a:rPr>
                <a:t>hợp</a:t>
              </a:r>
              <a:r>
                <a:rPr lang="en-US" sz="2300" dirty="0">
                  <a:solidFill>
                    <a:srgbClr val="000000"/>
                  </a:solidFill>
                  <a:latin typeface="Arial" pitchFamily="34" charset="0"/>
                </a:rPr>
                <a:t> </a:t>
              </a:r>
              <a:r>
                <a:rPr lang="en-US" sz="2300" dirty="0" err="1">
                  <a:solidFill>
                    <a:srgbClr val="000000"/>
                  </a:solidFill>
                  <a:latin typeface="Arial" pitchFamily="34" charset="0"/>
                </a:rPr>
                <a:t>lí</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r>
                <a:rPr lang="en-US" sz="2300" dirty="0">
                  <a:solidFill>
                    <a:srgbClr val="000000"/>
                  </a:solidFill>
                  <a:latin typeface="Arial" pitchFamily="34" charset="0"/>
                </a:rPr>
                <a:t> </a:t>
              </a:r>
              <a:r>
                <a:rPr lang="en-US" sz="2300" dirty="0" err="1">
                  <a:solidFill>
                    <a:srgbClr val="000000"/>
                  </a:solidFill>
                  <a:latin typeface="Arial" pitchFamily="34" charset="0"/>
                </a:rPr>
                <a:t>phục</a:t>
              </a:r>
              <a:r>
                <a:rPr lang="en-US" sz="2300" dirty="0">
                  <a:solidFill>
                    <a:srgbClr val="000000"/>
                  </a:solidFill>
                  <a:latin typeface="Arial" pitchFamily="34" charset="0"/>
                </a:rPr>
                <a:t> </a:t>
              </a:r>
              <a:r>
                <a:rPr lang="en-US" sz="2300" dirty="0" err="1">
                  <a:solidFill>
                    <a:srgbClr val="000000"/>
                  </a:solidFill>
                  <a:latin typeface="Arial" pitchFamily="34" charset="0"/>
                </a:rPr>
                <a:t>vụ</a:t>
              </a:r>
              <a:r>
                <a:rPr lang="en-US" sz="2300" dirty="0">
                  <a:solidFill>
                    <a:srgbClr val="000000"/>
                  </a:solidFill>
                  <a:latin typeface="Arial" pitchFamily="34" charset="0"/>
                </a:rPr>
                <a:t> </a:t>
              </a:r>
              <a:r>
                <a:rPr lang="en-US" sz="2300" dirty="0" err="1">
                  <a:solidFill>
                    <a:srgbClr val="000000"/>
                  </a:solidFill>
                  <a:latin typeface="Arial" pitchFamily="34" charset="0"/>
                </a:rPr>
                <a:t>phát</a:t>
              </a:r>
              <a:r>
                <a:rPr lang="en-US" sz="2300" dirty="0">
                  <a:solidFill>
                    <a:srgbClr val="000000"/>
                  </a:solidFill>
                  <a:latin typeface="Arial" pitchFamily="34" charset="0"/>
                </a:rPr>
                <a:t> </a:t>
              </a:r>
              <a:r>
                <a:rPr lang="en-US" sz="2300" dirty="0" err="1">
                  <a:solidFill>
                    <a:srgbClr val="000000"/>
                  </a:solidFill>
                  <a:latin typeface="Arial" pitchFamily="34" charset="0"/>
                </a:rPr>
                <a:t>triển</a:t>
              </a:r>
              <a:r>
                <a:rPr lang="en-US" sz="2300" dirty="0">
                  <a:solidFill>
                    <a:srgbClr val="000000"/>
                  </a:solidFill>
                  <a:latin typeface="Arial" pitchFamily="34" charset="0"/>
                </a:rPr>
                <a:t> </a:t>
              </a:r>
              <a:r>
                <a:rPr lang="en-US" sz="2300" dirty="0" err="1">
                  <a:solidFill>
                    <a:srgbClr val="000000"/>
                  </a:solidFill>
                  <a:latin typeface="Arial" pitchFamily="34" charset="0"/>
                </a:rPr>
                <a:t>bền</a:t>
              </a:r>
              <a:r>
                <a:rPr lang="en-US" sz="2300" dirty="0">
                  <a:solidFill>
                    <a:srgbClr val="000000"/>
                  </a:solidFill>
                  <a:latin typeface="Arial" pitchFamily="34" charset="0"/>
                </a:rPr>
                <a:t> </a:t>
              </a:r>
              <a:r>
                <a:rPr lang="en-US" sz="2300" dirty="0" err="1">
                  <a:solidFill>
                    <a:srgbClr val="000000"/>
                  </a:solidFill>
                  <a:latin typeface="Arial" pitchFamily="34" charset="0"/>
                </a:rPr>
                <a:t>vững</a:t>
              </a:r>
              <a:endParaRPr lang="en-US" sz="2300" dirty="0">
                <a:solidFill>
                  <a:srgbClr val="000000"/>
                </a:solidFill>
                <a:latin typeface="Arial" pitchFamily="34" charset="0"/>
              </a:endParaRPr>
            </a:p>
          </p:txBody>
        </p:sp>
      </p:grpSp>
      <p:grpSp>
        <p:nvGrpSpPr>
          <p:cNvPr id="23" name="Group 23"/>
          <p:cNvGrpSpPr/>
          <p:nvPr/>
        </p:nvGrpSpPr>
        <p:grpSpPr>
          <a:xfrm>
            <a:off x="936910" y="5024043"/>
            <a:ext cx="10203701" cy="975155"/>
            <a:chOff x="0" y="0"/>
            <a:chExt cx="20412719" cy="1950310"/>
          </a:xfrm>
        </p:grpSpPr>
        <p:grpSp>
          <p:nvGrpSpPr>
            <p:cNvPr id="24" name="Group 24"/>
            <p:cNvGrpSpPr/>
            <p:nvPr/>
          </p:nvGrpSpPr>
          <p:grpSpPr>
            <a:xfrm rot="5400000">
              <a:off x="-121894" y="121894"/>
              <a:ext cx="1950310" cy="1706521"/>
              <a:chOff x="0" y="0"/>
              <a:chExt cx="812800" cy="711200"/>
            </a:xfrm>
          </p:grpSpPr>
          <p:sp>
            <p:nvSpPr>
              <p:cNvPr id="25" name="Freeform 2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237952"/>
              </a:solidFill>
            </p:spPr>
          </p:sp>
          <p:sp>
            <p:nvSpPr>
              <p:cNvPr id="26" name="TextBox 26"/>
              <p:cNvSpPr txBox="1"/>
              <p:nvPr/>
            </p:nvSpPr>
            <p:spPr>
              <a:xfrm>
                <a:off x="127000" y="282575"/>
                <a:ext cx="558800" cy="3778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27" name="TextBox 27"/>
            <p:cNvSpPr txBox="1"/>
            <p:nvPr/>
          </p:nvSpPr>
          <p:spPr>
            <a:xfrm>
              <a:off x="2072136" y="554998"/>
              <a:ext cx="18340583" cy="769058"/>
            </a:xfrm>
            <a:prstGeom prst="rect">
              <a:avLst/>
            </a:prstGeom>
          </p:spPr>
          <p:txBody>
            <a:bodyPr lIns="0" tIns="0" rIns="0" bIns="0" rtlCol="0" anchor="t">
              <a:spAutoFit/>
            </a:bodyPr>
            <a:lstStyle/>
            <a:p>
              <a:pPr algn="just">
                <a:lnSpc>
                  <a:spcPts val="3266"/>
                </a:lnSpc>
                <a:spcBef>
                  <a:spcPct val="0"/>
                </a:spcBef>
              </a:pPr>
              <a:r>
                <a:rPr lang="en-US" sz="2300" dirty="0" err="1">
                  <a:solidFill>
                    <a:srgbClr val="000000"/>
                  </a:solidFill>
                  <a:latin typeface="Arial" pitchFamily="34" charset="0"/>
                </a:rPr>
                <a:t>Phòng</a:t>
              </a:r>
              <a:r>
                <a:rPr lang="en-US" sz="2300" dirty="0">
                  <a:solidFill>
                    <a:srgbClr val="000000"/>
                  </a:solidFill>
                  <a:latin typeface="Arial" pitchFamily="34" charset="0"/>
                </a:rPr>
                <a:t> </a:t>
              </a:r>
              <a:r>
                <a:rPr lang="en-US" sz="2300" dirty="0" err="1">
                  <a:solidFill>
                    <a:srgbClr val="000000"/>
                  </a:solidFill>
                  <a:latin typeface="Arial" pitchFamily="34" charset="0"/>
                </a:rPr>
                <a:t>chống</a:t>
              </a:r>
              <a:r>
                <a:rPr lang="en-US" sz="2300" dirty="0">
                  <a:solidFill>
                    <a:srgbClr val="000000"/>
                  </a:solidFill>
                  <a:latin typeface="Arial" pitchFamily="34" charset="0"/>
                </a:rPr>
                <a:t> ô </a:t>
              </a:r>
              <a:r>
                <a:rPr lang="en-US" sz="2300" dirty="0" err="1">
                  <a:solidFill>
                    <a:srgbClr val="000000"/>
                  </a:solidFill>
                  <a:latin typeface="Arial" pitchFamily="34" charset="0"/>
                </a:rPr>
                <a:t>nhiễm</a:t>
              </a:r>
              <a:r>
                <a:rPr lang="en-US" sz="2300" dirty="0">
                  <a:solidFill>
                    <a:srgbClr val="000000"/>
                  </a:solidFill>
                  <a:latin typeface="Arial" pitchFamily="34" charset="0"/>
                </a:rPr>
                <a:t> </a:t>
              </a:r>
              <a:r>
                <a:rPr lang="en-US" sz="2300" dirty="0" err="1">
                  <a:solidFill>
                    <a:srgbClr val="000000"/>
                  </a:solidFill>
                  <a:latin typeface="Arial" pitchFamily="34" charset="0"/>
                </a:rPr>
                <a:t>các</a:t>
              </a:r>
              <a:r>
                <a:rPr lang="en-US" sz="2300" dirty="0">
                  <a:solidFill>
                    <a:srgbClr val="000000"/>
                  </a:solidFill>
                  <a:latin typeface="Arial" pitchFamily="34" charset="0"/>
                </a:rPr>
                <a:t> </a:t>
              </a:r>
              <a:r>
                <a:rPr lang="en-US" sz="2300" dirty="0" err="1">
                  <a:solidFill>
                    <a:srgbClr val="000000"/>
                  </a:solidFill>
                  <a:latin typeface="Arial" pitchFamily="34" charset="0"/>
                </a:rPr>
                <a:t>hệ</a:t>
              </a:r>
              <a:r>
                <a:rPr lang="en-US" sz="2300" dirty="0">
                  <a:solidFill>
                    <a:srgbClr val="000000"/>
                  </a:solidFill>
                  <a:latin typeface="Arial" pitchFamily="34" charset="0"/>
                </a:rPr>
                <a:t> </a:t>
              </a:r>
              <a:r>
                <a:rPr lang="en-US" sz="2300" dirty="0" err="1">
                  <a:solidFill>
                    <a:srgbClr val="000000"/>
                  </a:solidFill>
                  <a:latin typeface="Arial" pitchFamily="34" charset="0"/>
                </a:rPr>
                <a:t>sinh</a:t>
              </a:r>
              <a:r>
                <a:rPr lang="en-US" sz="2300" dirty="0">
                  <a:solidFill>
                    <a:srgbClr val="000000"/>
                  </a:solidFill>
                  <a:latin typeface="Arial" pitchFamily="34" charset="0"/>
                </a:rPr>
                <a:t> </a:t>
              </a:r>
              <a:r>
                <a:rPr lang="en-US" sz="2300" dirty="0" err="1">
                  <a:solidFill>
                    <a:srgbClr val="000000"/>
                  </a:solidFill>
                  <a:latin typeface="Arial" pitchFamily="34" charset="0"/>
                </a:rPr>
                <a:t>thái</a:t>
              </a:r>
              <a:endParaRPr lang="en-US" sz="2300" dirty="0">
                <a:solidFill>
                  <a:srgbClr val="000000"/>
                </a:solidFill>
                <a:latin typeface="Arial" pitchFamily="34" charset="0"/>
              </a:endParaRPr>
            </a:p>
          </p:txBody>
        </p:sp>
      </p:grpSp>
      <p:sp>
        <p:nvSpPr>
          <p:cNvPr id="28" name="TextBox 8"/>
          <p:cNvSpPr txBox="1"/>
          <p:nvPr/>
        </p:nvSpPr>
        <p:spPr>
          <a:xfrm>
            <a:off x="685622" y="167746"/>
            <a:ext cx="8251645"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gradFill rotWithShape="1">
                <a:gsLst>
                  <a:gs pos="0">
                    <a:srgbClr val="FFDE59">
                      <a:alpha val="100000"/>
                    </a:srgbClr>
                  </a:gs>
                  <a:gs pos="100000">
                    <a:srgbClr val="FF914D">
                      <a:alpha val="100000"/>
                    </a:srgbClr>
                  </a:gs>
                </a:gsLst>
                <a:lin ang="0"/>
              </a:gra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i="1" dirty="0" err="1">
                  <a:solidFill>
                    <a:srgbClr val="000000"/>
                  </a:solidFill>
                  <a:latin typeface="Arial" pitchFamily="34" charset="0"/>
                </a:rPr>
                <a:t>Vì</a:t>
              </a:r>
              <a:r>
                <a:rPr lang="en-US" sz="2300" i="1" dirty="0">
                  <a:solidFill>
                    <a:srgbClr val="000000"/>
                  </a:solidFill>
                  <a:latin typeface="Arial" pitchFamily="34" charset="0"/>
                </a:rPr>
                <a:t> </a:t>
              </a:r>
              <a:r>
                <a:rPr lang="en-US" sz="2300" i="1" dirty="0" err="1">
                  <a:solidFill>
                    <a:srgbClr val="000000"/>
                  </a:solidFill>
                  <a:latin typeface="Arial" pitchFamily="34" charset="0"/>
                </a:rPr>
                <a:t>vậy</a:t>
              </a:r>
              <a:r>
                <a:rPr lang="en-US" sz="2300" i="1" dirty="0">
                  <a:solidFill>
                    <a:srgbClr val="000000"/>
                  </a:solidFill>
                  <a:latin typeface="Arial" pitchFamily="34" charset="0"/>
                </a:rPr>
                <a:t> </a:t>
              </a:r>
              <a:r>
                <a:rPr lang="en-US" sz="2300" i="1" dirty="0" err="1">
                  <a:solidFill>
                    <a:srgbClr val="000000"/>
                  </a:solidFill>
                  <a:latin typeface="Arial" pitchFamily="34" charset="0"/>
                </a:rPr>
                <a:t>cần</a:t>
              </a:r>
              <a:r>
                <a:rPr lang="en-US" sz="2300" i="1" dirty="0">
                  <a:solidFill>
                    <a:srgbClr val="000000"/>
                  </a:solidFill>
                  <a:latin typeface="Arial" pitchFamily="34" charset="0"/>
                </a:rPr>
                <a:t> </a:t>
              </a:r>
              <a:r>
                <a:rPr lang="en-US" sz="2300" i="1" dirty="0" err="1">
                  <a:solidFill>
                    <a:srgbClr val="000000"/>
                  </a:solidFill>
                  <a:latin typeface="Arial" pitchFamily="34" charset="0"/>
                </a:rPr>
                <a:t>sử</a:t>
              </a:r>
              <a:r>
                <a:rPr lang="en-US" sz="2300" i="1" dirty="0">
                  <a:solidFill>
                    <a:srgbClr val="000000"/>
                  </a:solidFill>
                  <a:latin typeface="Arial" pitchFamily="34" charset="0"/>
                </a:rPr>
                <a:t> </a:t>
              </a:r>
              <a:r>
                <a:rPr lang="en-US" sz="2300" i="1" dirty="0" err="1">
                  <a:solidFill>
                    <a:srgbClr val="000000"/>
                  </a:solidFill>
                  <a:latin typeface="Arial" pitchFamily="34" charset="0"/>
                </a:rPr>
                <a:t>dụng</a:t>
              </a:r>
              <a:r>
                <a:rPr lang="en-US" sz="2300" i="1" dirty="0">
                  <a:solidFill>
                    <a:srgbClr val="000000"/>
                  </a:solidFill>
                  <a:latin typeface="Arial" pitchFamily="34" charset="0"/>
                </a:rPr>
                <a:t> </a:t>
              </a:r>
              <a:r>
                <a:rPr lang="en-US" sz="2300" i="1" dirty="0" err="1">
                  <a:solidFill>
                    <a:srgbClr val="000000"/>
                  </a:solidFill>
                  <a:latin typeface="Arial" pitchFamily="34" charset="0"/>
                </a:rPr>
                <a:t>và</a:t>
              </a:r>
              <a:r>
                <a:rPr lang="en-US" sz="2300" i="1" dirty="0">
                  <a:solidFill>
                    <a:srgbClr val="000000"/>
                  </a:solidFill>
                  <a:latin typeface="Arial" pitchFamily="34" charset="0"/>
                </a:rPr>
                <a:t> </a:t>
              </a:r>
              <a:r>
                <a:rPr lang="en-US" sz="2300" i="1" dirty="0" err="1">
                  <a:solidFill>
                    <a:srgbClr val="000000"/>
                  </a:solidFill>
                  <a:latin typeface="Arial" pitchFamily="34" charset="0"/>
                </a:rPr>
                <a:t>phát</a:t>
              </a:r>
              <a:r>
                <a:rPr lang="en-US" sz="2300" i="1" dirty="0">
                  <a:solidFill>
                    <a:srgbClr val="000000"/>
                  </a:solidFill>
                  <a:latin typeface="Arial" pitchFamily="34" charset="0"/>
                </a:rPr>
                <a:t> </a:t>
              </a:r>
              <a:r>
                <a:rPr lang="en-US" sz="2300" i="1" dirty="0" err="1">
                  <a:solidFill>
                    <a:srgbClr val="000000"/>
                  </a:solidFill>
                  <a:latin typeface="Arial" pitchFamily="34" charset="0"/>
                </a:rPr>
                <a:t>triển</a:t>
              </a:r>
              <a:r>
                <a:rPr lang="en-US" sz="2300" i="1" dirty="0">
                  <a:solidFill>
                    <a:srgbClr val="000000"/>
                  </a:solidFill>
                  <a:latin typeface="Arial" pitchFamily="34" charset="0"/>
                </a:rPr>
                <a:t> </a:t>
              </a:r>
              <a:r>
                <a:rPr lang="en-US" sz="2300" i="1" dirty="0" err="1">
                  <a:solidFill>
                    <a:srgbClr val="000000"/>
                  </a:solidFill>
                  <a:latin typeface="Arial" pitchFamily="34" charset="0"/>
                </a:rPr>
                <a:t>bền</a:t>
              </a:r>
              <a:r>
                <a:rPr lang="en-US" sz="2300" i="1" dirty="0">
                  <a:solidFill>
                    <a:srgbClr val="000000"/>
                  </a:solidFill>
                  <a:latin typeface="Arial" pitchFamily="34" charset="0"/>
                </a:rPr>
                <a:t> </a:t>
              </a:r>
              <a:r>
                <a:rPr lang="en-US" sz="2300" i="1" dirty="0" err="1">
                  <a:solidFill>
                    <a:srgbClr val="000000"/>
                  </a:solidFill>
                  <a:latin typeface="Arial" pitchFamily="34" charset="0"/>
                </a:rPr>
                <a:t>vững</a:t>
              </a:r>
              <a:r>
                <a:rPr lang="en-US" sz="2300" i="1" dirty="0">
                  <a:solidFill>
                    <a:srgbClr val="000000"/>
                  </a:solidFill>
                  <a:latin typeface="Arial" pitchFamily="34" charset="0"/>
                </a:rPr>
                <a:t> </a:t>
              </a:r>
              <a:r>
                <a:rPr lang="en-US" sz="2300" i="1" dirty="0" err="1">
                  <a:solidFill>
                    <a:srgbClr val="000000"/>
                  </a:solidFill>
                  <a:latin typeface="Arial" pitchFamily="34" charset="0"/>
                </a:rPr>
                <a:t>các</a:t>
              </a:r>
              <a:r>
                <a:rPr lang="en-US" sz="2300" i="1" dirty="0">
                  <a:solidFill>
                    <a:srgbClr val="000000"/>
                  </a:solidFill>
                  <a:latin typeface="Arial" pitchFamily="34" charset="0"/>
                </a:rPr>
                <a:t> </a:t>
              </a:r>
              <a:r>
                <a:rPr lang="en-US" sz="2300" i="1" dirty="0" err="1">
                  <a:solidFill>
                    <a:srgbClr val="000000"/>
                  </a:solidFill>
                  <a:latin typeface="Arial" pitchFamily="34" charset="0"/>
                </a:rPr>
                <a:t>hệ</a:t>
              </a:r>
              <a:r>
                <a:rPr lang="en-US" sz="2300" i="1" dirty="0">
                  <a:solidFill>
                    <a:srgbClr val="000000"/>
                  </a:solidFill>
                  <a:latin typeface="Arial" pitchFamily="34" charset="0"/>
                </a:rPr>
                <a:t> </a:t>
              </a:r>
              <a:r>
                <a:rPr lang="en-US" sz="2300" i="1" dirty="0" err="1">
                  <a:solidFill>
                    <a:srgbClr val="000000"/>
                  </a:solidFill>
                  <a:latin typeface="Arial" pitchFamily="34" charset="0"/>
                </a:rPr>
                <a:t>sinh</a:t>
              </a:r>
              <a:r>
                <a:rPr lang="en-US" sz="2300" i="1" dirty="0">
                  <a:solidFill>
                    <a:srgbClr val="000000"/>
                  </a:solidFill>
                  <a:latin typeface="Arial" pitchFamily="34" charset="0"/>
                </a:rPr>
                <a:t> </a:t>
              </a:r>
              <a:r>
                <a:rPr lang="en-US" sz="2300" i="1" dirty="0" err="1">
                  <a:solidFill>
                    <a:srgbClr val="000000"/>
                  </a:solidFill>
                  <a:latin typeface="Arial" pitchFamily="34" charset="0"/>
                </a:rPr>
                <a:t>thái</a:t>
              </a:r>
              <a:r>
                <a:rPr lang="en-US" sz="2300" i="1" dirty="0">
                  <a:solidFill>
                    <a:srgbClr val="000000"/>
                  </a:solidFill>
                  <a:latin typeface="Arial" pitchFamily="34" charset="0"/>
                </a:rPr>
                <a:t> </a:t>
              </a:r>
              <a:r>
                <a:rPr lang="en-US" sz="2300" i="1" dirty="0" err="1">
                  <a:solidFill>
                    <a:srgbClr val="000000"/>
                  </a:solidFill>
                  <a:latin typeface="Arial" pitchFamily="34" charset="0"/>
                </a:rPr>
                <a:t>nông</a:t>
              </a:r>
              <a:r>
                <a:rPr lang="en-US" sz="2300" i="1" dirty="0">
                  <a:solidFill>
                    <a:srgbClr val="000000"/>
                  </a:solidFill>
                  <a:latin typeface="Arial" pitchFamily="34" charset="0"/>
                </a:rPr>
                <a:t> </a:t>
              </a:r>
              <a:r>
                <a:rPr lang="en-US" sz="2300" i="1" dirty="0" err="1">
                  <a:solidFill>
                    <a:srgbClr val="000000"/>
                  </a:solidFill>
                  <a:latin typeface="Arial" pitchFamily="34" charset="0"/>
                </a:rPr>
                <a:t>nghiệp</a:t>
              </a:r>
              <a:r>
                <a:rPr lang="en-US" sz="2300" i="1" dirty="0">
                  <a:solidFill>
                    <a:srgbClr val="000000"/>
                  </a:solidFill>
                  <a:latin typeface="Arial" pitchFamily="34" charset="0"/>
                </a:rPr>
                <a:t>; </a:t>
              </a:r>
              <a:r>
                <a:rPr lang="en-US" sz="2300" i="1" dirty="0" err="1">
                  <a:solidFill>
                    <a:srgbClr val="000000"/>
                  </a:solidFill>
                  <a:latin typeface="Arial" pitchFamily="34" charset="0"/>
                </a:rPr>
                <a:t>hạn</a:t>
              </a:r>
              <a:r>
                <a:rPr lang="en-US" sz="2300" i="1" dirty="0">
                  <a:solidFill>
                    <a:srgbClr val="000000"/>
                  </a:solidFill>
                  <a:latin typeface="Arial" pitchFamily="34" charset="0"/>
                </a:rPr>
                <a:t> </a:t>
              </a:r>
              <a:r>
                <a:rPr lang="en-US" sz="2300" i="1" dirty="0" err="1">
                  <a:solidFill>
                    <a:srgbClr val="000000"/>
                  </a:solidFill>
                  <a:latin typeface="Arial" pitchFamily="34" charset="0"/>
                </a:rPr>
                <a:t>chế</a:t>
              </a:r>
              <a:r>
                <a:rPr lang="en-US" sz="2300" i="1" dirty="0">
                  <a:solidFill>
                    <a:srgbClr val="000000"/>
                  </a:solidFill>
                  <a:latin typeface="Arial" pitchFamily="34" charset="0"/>
                </a:rPr>
                <a:t> ô </a:t>
              </a:r>
              <a:r>
                <a:rPr lang="en-US" sz="2300" i="1" dirty="0" err="1">
                  <a:solidFill>
                    <a:srgbClr val="000000"/>
                  </a:solidFill>
                  <a:latin typeface="Arial" pitchFamily="34" charset="0"/>
                </a:rPr>
                <a:t>nhiễm</a:t>
              </a:r>
              <a:r>
                <a:rPr lang="en-US" sz="2300" i="1" dirty="0">
                  <a:solidFill>
                    <a:srgbClr val="000000"/>
                  </a:solidFill>
                  <a:latin typeface="Arial" pitchFamily="34" charset="0"/>
                </a:rPr>
                <a:t>,...</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3015" r="-3015"/>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3820" r="-3820"/>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769058"/>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III. BẢO VỆ CÁC HỆ SINH THÁI</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3" y="350828"/>
              <a:ext cx="21138091" cy="1615443"/>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Ví dụ như: phòng chống xói mòn đất, sử dụng phân bón hữu cơ, hạn chế sử dụng thuốc trừ sâu,...</a:t>
              </a:r>
            </a:p>
          </p:txBody>
        </p:sp>
      </p:grpSp>
      <p:sp>
        <p:nvSpPr>
          <p:cNvPr id="14" name="Freeform 14"/>
          <p:cNvSpPr/>
          <p:nvPr/>
        </p:nvSpPr>
        <p:spPr>
          <a:xfrm>
            <a:off x="685621" y="2747443"/>
            <a:ext cx="5408791" cy="3825556"/>
          </a:xfrm>
          <a:custGeom>
            <a:avLst/>
            <a:gdLst/>
            <a:ahLst/>
            <a:cxnLst/>
            <a:rect l="l" t="t" r="r" b="b"/>
            <a:pathLst>
              <a:path w="8115300" h="5738334">
                <a:moveTo>
                  <a:pt x="0" y="0"/>
                </a:moveTo>
                <a:lnTo>
                  <a:pt x="8115300" y="0"/>
                </a:lnTo>
                <a:lnTo>
                  <a:pt x="8115300" y="5738334"/>
                </a:lnTo>
                <a:lnTo>
                  <a:pt x="0" y="5738334"/>
                </a:lnTo>
                <a:lnTo>
                  <a:pt x="0" y="0"/>
                </a:lnTo>
                <a:close/>
              </a:path>
            </a:pathLst>
          </a:custGeom>
          <a:blipFill>
            <a:blip r:embed="rId6"/>
            <a:stretch>
              <a:fillRect l="-12853" r="-12853"/>
            </a:stretch>
          </a:blipFill>
        </p:spPr>
      </p:sp>
      <p:sp>
        <p:nvSpPr>
          <p:cNvPr id="15" name="Freeform 15"/>
          <p:cNvSpPr/>
          <p:nvPr/>
        </p:nvSpPr>
        <p:spPr>
          <a:xfrm>
            <a:off x="6170218" y="2747443"/>
            <a:ext cx="5332986" cy="3825556"/>
          </a:xfrm>
          <a:custGeom>
            <a:avLst/>
            <a:gdLst/>
            <a:ahLst/>
            <a:cxnLst/>
            <a:rect l="l" t="t" r="r" b="b"/>
            <a:pathLst>
              <a:path w="8001562" h="5738334">
                <a:moveTo>
                  <a:pt x="0" y="0"/>
                </a:moveTo>
                <a:lnTo>
                  <a:pt x="8001562" y="0"/>
                </a:lnTo>
                <a:lnTo>
                  <a:pt x="8001562" y="5738334"/>
                </a:lnTo>
                <a:lnTo>
                  <a:pt x="0" y="5738334"/>
                </a:lnTo>
                <a:lnTo>
                  <a:pt x="0" y="0"/>
                </a:lnTo>
                <a:close/>
              </a:path>
            </a:pathLst>
          </a:custGeom>
          <a:blipFill>
            <a:blip r:embed="rId7"/>
            <a:stretch>
              <a:fillRect l="-3719" r="-3719"/>
            </a:stretch>
          </a:blipFill>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5389" y="-1028700"/>
            <a:ext cx="13788300" cy="2492845"/>
            <a:chOff x="0" y="0"/>
            <a:chExt cx="27583782" cy="4985689"/>
          </a:xfrm>
        </p:grpSpPr>
        <p:grpSp>
          <p:nvGrpSpPr>
            <p:cNvPr id="3" name="Group 3"/>
            <p:cNvGrpSpPr/>
            <p:nvPr/>
          </p:nvGrpSpPr>
          <p:grpSpPr>
            <a:xfrm>
              <a:off x="0" y="0"/>
              <a:ext cx="27583782" cy="4426532"/>
              <a:chOff x="0" y="0"/>
              <a:chExt cx="5448648" cy="874377"/>
            </a:xfrm>
          </p:grpSpPr>
          <p:sp>
            <p:nvSpPr>
              <p:cNvPr id="4" name="Freeform 4"/>
              <p:cNvSpPr/>
              <p:nvPr/>
            </p:nvSpPr>
            <p:spPr>
              <a:xfrm>
                <a:off x="0" y="0"/>
                <a:ext cx="5448648" cy="874377"/>
              </a:xfrm>
              <a:custGeom>
                <a:avLst/>
                <a:gdLst/>
                <a:ahLst/>
                <a:cxnLst/>
                <a:rect l="l" t="t" r="r" b="b"/>
                <a:pathLst>
                  <a:path w="5448648" h="874377">
                    <a:moveTo>
                      <a:pt x="0" y="0"/>
                    </a:moveTo>
                    <a:lnTo>
                      <a:pt x="5448648" y="0"/>
                    </a:lnTo>
                    <a:lnTo>
                      <a:pt x="5448648" y="874377"/>
                    </a:lnTo>
                    <a:lnTo>
                      <a:pt x="0" y="874377"/>
                    </a:lnTo>
                    <a:close/>
                  </a:path>
                </a:pathLst>
              </a:custGeom>
              <a:gradFill rotWithShape="1">
                <a:gsLst>
                  <a:gs pos="0">
                    <a:srgbClr val="0097B2">
                      <a:alpha val="100000"/>
                    </a:srgbClr>
                  </a:gs>
                  <a:gs pos="100000">
                    <a:srgbClr val="7ED957">
                      <a:alpha val="100000"/>
                    </a:srgbClr>
                  </a:gs>
                </a:gsLst>
                <a:lin ang="0"/>
              </a:gra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239"/>
                  </a:lnSpc>
                </a:pPr>
                <a:endParaRPr b="1">
                  <a:latin typeface="Arial" pitchFamily="34" charset="0"/>
                </a:endParaRPr>
              </a:p>
            </p:txBody>
          </p:sp>
        </p:grpSp>
        <p:sp>
          <p:nvSpPr>
            <p:cNvPr id="6" name="Freeform 6"/>
            <p:cNvSpPr/>
            <p:nvPr/>
          </p:nvSpPr>
          <p:spPr>
            <a:xfrm>
              <a:off x="22971716" y="2057400"/>
              <a:ext cx="3123508" cy="2928289"/>
            </a:xfrm>
            <a:custGeom>
              <a:avLst/>
              <a:gdLst/>
              <a:ahLst/>
              <a:cxnLst/>
              <a:rect l="l" t="t" r="r" b="b"/>
              <a:pathLst>
                <a:path w="3123508" h="2928289">
                  <a:moveTo>
                    <a:pt x="0" y="0"/>
                  </a:moveTo>
                  <a:lnTo>
                    <a:pt x="3123508" y="0"/>
                  </a:lnTo>
                  <a:lnTo>
                    <a:pt x="3123508" y="2928289"/>
                  </a:lnTo>
                  <a:lnTo>
                    <a:pt x="0" y="29282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595001">
              <a:off x="20472464" y="1084669"/>
              <a:ext cx="3387582" cy="3991261"/>
            </a:xfrm>
            <a:custGeom>
              <a:avLst/>
              <a:gdLst/>
              <a:ahLst/>
              <a:cxnLst/>
              <a:rect l="l" t="t" r="r" b="b"/>
              <a:pathLst>
                <a:path w="3387582" h="3991261">
                  <a:moveTo>
                    <a:pt x="0" y="0"/>
                  </a:moveTo>
                  <a:lnTo>
                    <a:pt x="3387582" y="0"/>
                  </a:lnTo>
                  <a:lnTo>
                    <a:pt x="3387582" y="3991261"/>
                  </a:lnTo>
                  <a:lnTo>
                    <a:pt x="0" y="3991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8"/>
            <p:cNvSpPr txBox="1"/>
            <p:nvPr/>
          </p:nvSpPr>
          <p:spPr>
            <a:xfrm>
              <a:off x="3082825" y="2392892"/>
              <a:ext cx="16507588" cy="1692772"/>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IV. THỰC HÀNH ĐIỀU TRA THÀNH PHẦN QUẦN XÃ SINH VẬT TRONG HỆ SINH THÁI</a:t>
              </a:r>
            </a:p>
          </p:txBody>
        </p:sp>
      </p:grpSp>
      <p:grpSp>
        <p:nvGrpSpPr>
          <p:cNvPr id="9" name="Group 9"/>
          <p:cNvGrpSpPr/>
          <p:nvPr/>
        </p:nvGrpSpPr>
        <p:grpSpPr>
          <a:xfrm>
            <a:off x="685622" y="1358937"/>
            <a:ext cx="10817582" cy="1183737"/>
            <a:chOff x="0" y="0"/>
            <a:chExt cx="21640800" cy="2367473"/>
          </a:xfrm>
        </p:grpSpPr>
        <p:grpSp>
          <p:nvGrpSpPr>
            <p:cNvPr id="10" name="Group 10"/>
            <p:cNvGrpSpPr/>
            <p:nvPr/>
          </p:nvGrpSpPr>
          <p:grpSpPr>
            <a:xfrm>
              <a:off x="0" y="0"/>
              <a:ext cx="21640800" cy="2367473"/>
              <a:chOff x="0" y="0"/>
              <a:chExt cx="4274726" cy="467649"/>
            </a:xfrm>
          </p:grpSpPr>
          <p:sp>
            <p:nvSpPr>
              <p:cNvPr id="11" name="Freeform 11"/>
              <p:cNvSpPr/>
              <p:nvPr/>
            </p:nvSpPr>
            <p:spPr>
              <a:xfrm>
                <a:off x="0" y="0"/>
                <a:ext cx="4274726" cy="467649"/>
              </a:xfrm>
              <a:custGeom>
                <a:avLst/>
                <a:gdLst/>
                <a:ahLst/>
                <a:cxnLst/>
                <a:rect l="l" t="t" r="r" b="b"/>
                <a:pathLst>
                  <a:path w="4274726" h="467649">
                    <a:moveTo>
                      <a:pt x="0" y="0"/>
                    </a:moveTo>
                    <a:lnTo>
                      <a:pt x="4274726" y="0"/>
                    </a:lnTo>
                    <a:lnTo>
                      <a:pt x="4274726" y="467649"/>
                    </a:lnTo>
                    <a:lnTo>
                      <a:pt x="0" y="467649"/>
                    </a:lnTo>
                    <a:close/>
                  </a:path>
                </a:pathLst>
              </a:custGeom>
              <a:solidFill>
                <a:srgbClr val="FFDE59"/>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3"/>
            <p:cNvSpPr txBox="1"/>
            <p:nvPr/>
          </p:nvSpPr>
          <p:spPr>
            <a:xfrm>
              <a:off x="251351" y="589814"/>
              <a:ext cx="21138091" cy="771366"/>
            </a:xfrm>
            <a:prstGeom prst="rect">
              <a:avLst/>
            </a:prstGeom>
          </p:spPr>
          <p:txBody>
            <a:bodyPr lIns="0" tIns="0" rIns="0" bIns="0" rtlCol="0" anchor="t">
              <a:spAutoFit/>
            </a:bodyPr>
            <a:lstStyle/>
            <a:p>
              <a:pPr algn="just">
                <a:lnSpc>
                  <a:spcPct val="120000"/>
                </a:lnSpc>
                <a:spcBef>
                  <a:spcPct val="0"/>
                </a:spcBef>
              </a:pPr>
              <a:r>
                <a:rPr lang="vi-VN" sz="2300" b="1" dirty="0">
                  <a:solidFill>
                    <a:srgbClr val="000000"/>
                  </a:solidFill>
                  <a:latin typeface="Arial" pitchFamily="34" charset="0"/>
                </a:rPr>
                <a:t>Phân tích mối quan hệ giữa các sinh vật quan sát được trong hệ sinh thái.</a:t>
              </a:r>
              <a:endParaRPr lang="en-US" sz="2300" b="1" dirty="0">
                <a:solidFill>
                  <a:srgbClr val="000000"/>
                </a:solidFill>
                <a:latin typeface="Arial" pitchFamily="34" charset="0"/>
              </a:endParaRPr>
            </a:p>
          </p:txBody>
        </p:sp>
      </p:grpSp>
      <p:grpSp>
        <p:nvGrpSpPr>
          <p:cNvPr id="35" name="Group 13"/>
          <p:cNvGrpSpPr/>
          <p:nvPr/>
        </p:nvGrpSpPr>
        <p:grpSpPr>
          <a:xfrm>
            <a:off x="685623" y="3124201"/>
            <a:ext cx="10826926" cy="1905000"/>
            <a:chOff x="0" y="0"/>
            <a:chExt cx="18747262" cy="3240621"/>
          </a:xfrm>
        </p:grpSpPr>
        <p:grpSp>
          <p:nvGrpSpPr>
            <p:cNvPr id="36" name="Group 14"/>
            <p:cNvGrpSpPr/>
            <p:nvPr/>
          </p:nvGrpSpPr>
          <p:grpSpPr>
            <a:xfrm>
              <a:off x="0" y="0"/>
              <a:ext cx="18747262" cy="3240621"/>
              <a:chOff x="0" y="0"/>
              <a:chExt cx="5129290" cy="886641"/>
            </a:xfrm>
          </p:grpSpPr>
          <p:sp>
            <p:nvSpPr>
              <p:cNvPr id="38" name="Freeform 15"/>
              <p:cNvSpPr/>
              <p:nvPr/>
            </p:nvSpPr>
            <p:spPr>
              <a:xfrm>
                <a:off x="0" y="0"/>
                <a:ext cx="5129290" cy="886641"/>
              </a:xfrm>
              <a:custGeom>
                <a:avLst/>
                <a:gdLst/>
                <a:ahLst/>
                <a:cxnLst/>
                <a:rect l="l" t="t" r="r" b="b"/>
                <a:pathLst>
                  <a:path w="2610675" h="886641">
                    <a:moveTo>
                      <a:pt x="2486215" y="59690"/>
                    </a:moveTo>
                    <a:cubicBezTo>
                      <a:pt x="2521774" y="59690"/>
                      <a:pt x="2550984" y="88900"/>
                      <a:pt x="2550984" y="124460"/>
                    </a:cubicBezTo>
                    <a:lnTo>
                      <a:pt x="2550984" y="762181"/>
                    </a:lnTo>
                    <a:cubicBezTo>
                      <a:pt x="2550984" y="797741"/>
                      <a:pt x="2521774" y="826951"/>
                      <a:pt x="2486215" y="826951"/>
                    </a:cubicBezTo>
                    <a:lnTo>
                      <a:pt x="124460" y="826951"/>
                    </a:lnTo>
                    <a:cubicBezTo>
                      <a:pt x="88900" y="826951"/>
                      <a:pt x="59690" y="797741"/>
                      <a:pt x="59690" y="762181"/>
                    </a:cubicBezTo>
                    <a:lnTo>
                      <a:pt x="59690" y="124460"/>
                    </a:lnTo>
                    <a:cubicBezTo>
                      <a:pt x="59690" y="88900"/>
                      <a:pt x="88900" y="59690"/>
                      <a:pt x="124460" y="59690"/>
                    </a:cubicBezTo>
                    <a:lnTo>
                      <a:pt x="2486215" y="59690"/>
                    </a:lnTo>
                    <a:moveTo>
                      <a:pt x="2486215" y="0"/>
                    </a:moveTo>
                    <a:lnTo>
                      <a:pt x="124460" y="0"/>
                    </a:lnTo>
                    <a:cubicBezTo>
                      <a:pt x="55880" y="0"/>
                      <a:pt x="0" y="55880"/>
                      <a:pt x="0" y="124460"/>
                    </a:cubicBezTo>
                    <a:lnTo>
                      <a:pt x="0" y="762181"/>
                    </a:lnTo>
                    <a:cubicBezTo>
                      <a:pt x="0" y="830761"/>
                      <a:pt x="55880" y="886641"/>
                      <a:pt x="124460" y="886641"/>
                    </a:cubicBezTo>
                    <a:lnTo>
                      <a:pt x="2486215" y="886641"/>
                    </a:lnTo>
                    <a:cubicBezTo>
                      <a:pt x="2554795" y="886641"/>
                      <a:pt x="2610675" y="830761"/>
                      <a:pt x="2610675" y="762181"/>
                    </a:cubicBezTo>
                    <a:lnTo>
                      <a:pt x="2610675" y="124460"/>
                    </a:lnTo>
                    <a:cubicBezTo>
                      <a:pt x="2610675" y="55880"/>
                      <a:pt x="2554795" y="0"/>
                      <a:pt x="2486215" y="0"/>
                    </a:cubicBezTo>
                    <a:close/>
                  </a:path>
                </a:pathLst>
              </a:custGeom>
              <a:solidFill>
                <a:srgbClr val="184375"/>
              </a:solidFill>
            </p:spPr>
          </p:sp>
        </p:grpSp>
        <p:sp>
          <p:nvSpPr>
            <p:cNvPr id="37" name="TextBox 16"/>
            <p:cNvSpPr txBox="1"/>
            <p:nvPr/>
          </p:nvSpPr>
          <p:spPr>
            <a:xfrm>
              <a:off x="1024830" y="496958"/>
              <a:ext cx="16189896" cy="2192419"/>
            </a:xfrm>
            <a:prstGeom prst="rect">
              <a:avLst/>
            </a:prstGeom>
          </p:spPr>
          <p:txBody>
            <a:bodyPr wrap="square" lIns="0" tIns="0" rIns="0" bIns="0" rtlCol="0" anchor="t">
              <a:spAutoFit/>
            </a:bodyPr>
            <a:lstStyle/>
            <a:p>
              <a:pPr algn="just">
                <a:lnSpc>
                  <a:spcPct val="120000"/>
                </a:lnSpc>
                <a:spcBef>
                  <a:spcPct val="0"/>
                </a:spcBef>
              </a:pPr>
              <a:r>
                <a:rPr lang="vi-VN" sz="2400" b="1" dirty="0">
                  <a:solidFill>
                    <a:srgbClr val="000000"/>
                  </a:solidFill>
                  <a:latin typeface="Arial" pitchFamily="34" charset="0"/>
                </a:rPr>
                <a:t> Trong hệ sinh thái, các sinh vật luôn luôn tác động lẫn nhau và tác động qua lại với nhân tố vô sinh của môi trường, tạo thành một hệ thống hoàn chỉnh và tương đối ổn định.</a:t>
              </a:r>
              <a:endParaRPr lang="en-US" sz="2400" b="1" dirty="0">
                <a:solidFill>
                  <a:srgbClr val="000000"/>
                </a:solidFill>
                <a:latin typeface="Arial" pitchFamily="34" charset="0"/>
              </a:endParaRPr>
            </a:p>
          </p:txBody>
        </p:sp>
      </p:grpSp>
    </p:spTree>
    <p:extLst>
      <p:ext uri="{BB962C8B-B14F-4D97-AF65-F5344CB8AC3E}">
        <p14:creationId xmlns:p14="http://schemas.microsoft.com/office/powerpoint/2010/main" val="23918341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558</Words>
  <Application>Microsoft Office PowerPoint</Application>
  <PresentationFormat>Custom</PresentationFormat>
  <Paragraphs>33</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41* HỆ SINH THÁI</dc:title>
  <dc:creator>Administrator</dc:creator>
  <cp:lastModifiedBy>SingPC</cp:lastModifiedBy>
  <cp:revision>21</cp:revision>
  <dcterms:created xsi:type="dcterms:W3CDTF">2006-08-16T00:00:00Z</dcterms:created>
  <dcterms:modified xsi:type="dcterms:W3CDTF">2025-02-11T03:51:14Z</dcterms:modified>
  <dc:identifier>DAFlzhLAge0</dc:identifier>
</cp:coreProperties>
</file>