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98" r:id="rId3"/>
    <p:sldId id="297" r:id="rId4"/>
    <p:sldId id="299" r:id="rId5"/>
    <p:sldId id="266" r:id="rId6"/>
    <p:sldId id="267" r:id="rId7"/>
    <p:sldId id="268" r:id="rId8"/>
    <p:sldId id="269" r:id="rId9"/>
    <p:sldId id="273" r:id="rId10"/>
    <p:sldId id="274" r:id="rId11"/>
    <p:sldId id="275" r:id="rId12"/>
    <p:sldId id="276" r:id="rId13"/>
    <p:sldId id="265" r:id="rId14"/>
  </p:sldIdLst>
  <p:sldSz cx="12188825" cy="6858000"/>
  <p:notesSz cx="6858000" cy="9144000"/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E51"/>
    <a:srgbClr val="E2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714" y="13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6208C-E3D6-4C9F-B156-FA8F24D4FC6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32A4B-1173-4E35-8998-0A83063FE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24" indent="0">
              <a:buNone/>
              <a:defRPr sz="1900"/>
            </a:lvl2pPr>
            <a:lvl3pPr marL="609448" indent="0">
              <a:buNone/>
              <a:defRPr sz="1600"/>
            </a:lvl3pPr>
            <a:lvl4pPr marL="914171" indent="0">
              <a:buNone/>
              <a:defRPr sz="1300"/>
            </a:lvl4pPr>
            <a:lvl5pPr marL="1218895" indent="0">
              <a:buNone/>
              <a:defRPr sz="1300"/>
            </a:lvl5pPr>
            <a:lvl6pPr marL="1523619" indent="0">
              <a:buNone/>
              <a:defRPr sz="1300"/>
            </a:lvl6pPr>
            <a:lvl7pPr marL="1828343" indent="0">
              <a:buNone/>
              <a:defRPr sz="1300"/>
            </a:lvl7pPr>
            <a:lvl8pPr marL="2133067" indent="0">
              <a:buNone/>
              <a:defRPr sz="1300"/>
            </a:lvl8pPr>
            <a:lvl9pPr marL="243779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60944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28543" indent="-228543" algn="l" defTabSz="6094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95176" indent="-190452" algn="l" defTabSz="6094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761810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66533" indent="-152362" algn="l" defTabSz="60944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257" indent="-152362" algn="l" defTabSz="60944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75981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05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29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152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24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48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71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95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19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43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67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9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1.svg"/><Relationship Id="rId7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1.sv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1.sv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1.sv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image" Target="../media/image10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13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42.svg"/><Relationship Id="rId4" Type="http://schemas.openxmlformats.org/officeDocument/2006/relationships/image" Target="../media/image11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4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27882" y="3622576"/>
            <a:ext cx="2304926" cy="4611054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93626" r="-9362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827882" y="-1375628"/>
            <a:ext cx="2304926" cy="4611054"/>
            <a:chOff x="0" y="0"/>
            <a:chExt cx="317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00093" r="-10009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25414" y="-2685184"/>
            <a:ext cx="2304926" cy="4611054"/>
            <a:chOff x="0" y="0"/>
            <a:chExt cx="317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100093" r="-10009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525414" y="2277363"/>
            <a:ext cx="2304926" cy="230551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471" r="-2547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525414" y="4932130"/>
            <a:ext cx="2304926" cy="4611054"/>
            <a:chOff x="0" y="0"/>
            <a:chExt cx="3175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1587500" y="6350000"/>
                  </a:moveTo>
                  <a:lnTo>
                    <a:pt x="1587500" y="6350000"/>
                  </a:lnTo>
                  <a:cubicBezTo>
                    <a:pt x="711200" y="6350000"/>
                    <a:pt x="0" y="5638800"/>
                    <a:pt x="0" y="4762500"/>
                  </a:cubicBezTo>
                  <a:lnTo>
                    <a:pt x="0" y="1587500"/>
                  </a:lnTo>
                  <a:cubicBezTo>
                    <a:pt x="0" y="711200"/>
                    <a:pt x="711200" y="0"/>
                    <a:pt x="1587500" y="0"/>
                  </a:cubicBezTo>
                  <a:lnTo>
                    <a:pt x="1587500" y="0"/>
                  </a:lnTo>
                  <a:cubicBezTo>
                    <a:pt x="2463800" y="0"/>
                    <a:pt x="3175000" y="711200"/>
                    <a:pt x="3175000" y="1587500"/>
                  </a:cubicBezTo>
                  <a:lnTo>
                    <a:pt x="3175000" y="4762500"/>
                  </a:lnTo>
                  <a:cubicBezTo>
                    <a:pt x="3175000" y="5638800"/>
                    <a:pt x="2463800" y="6350000"/>
                    <a:pt x="1587500" y="6350000"/>
                  </a:cubicBezTo>
                  <a:close/>
                </a:path>
              </a:pathLst>
            </a:custGeom>
            <a:blipFill>
              <a:blip r:embed="rId6"/>
              <a:stretch>
                <a:fillRect r="-42750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" y="5420443"/>
            <a:ext cx="1399457" cy="1437557"/>
          </a:xfrm>
          <a:custGeom>
            <a:avLst/>
            <a:gdLst/>
            <a:ahLst/>
            <a:cxnLst/>
            <a:rect l="l" t="t" r="r" b="b"/>
            <a:pathLst>
              <a:path w="2099733" h="2156336">
                <a:moveTo>
                  <a:pt x="0" y="0"/>
                </a:moveTo>
                <a:lnTo>
                  <a:pt x="2099733" y="0"/>
                </a:lnTo>
                <a:lnTo>
                  <a:pt x="2099733" y="2156336"/>
                </a:lnTo>
                <a:lnTo>
                  <a:pt x="0" y="2156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-23206" y="23206"/>
            <a:ext cx="2811843" cy="2765430"/>
          </a:xfrm>
          <a:custGeom>
            <a:avLst/>
            <a:gdLst/>
            <a:ahLst/>
            <a:cxnLst/>
            <a:rect l="l" t="t" r="r" b="b"/>
            <a:pathLst>
              <a:path w="4217764" h="4149225">
                <a:moveTo>
                  <a:pt x="0" y="0"/>
                </a:moveTo>
                <a:lnTo>
                  <a:pt x="4217763" y="0"/>
                </a:lnTo>
                <a:lnTo>
                  <a:pt x="4217763" y="4149225"/>
                </a:lnTo>
                <a:lnTo>
                  <a:pt x="0" y="41492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9728" y="4579658"/>
            <a:ext cx="5734556" cy="21510"/>
          </a:xfrm>
          <a:custGeom>
            <a:avLst/>
            <a:gdLst/>
            <a:ahLst/>
            <a:cxnLst/>
            <a:rect l="l" t="t" r="r" b="b"/>
            <a:pathLst>
              <a:path w="8604074" h="32265">
                <a:moveTo>
                  <a:pt x="0" y="0"/>
                </a:moveTo>
                <a:lnTo>
                  <a:pt x="8604074" y="0"/>
                </a:lnTo>
                <a:lnTo>
                  <a:pt x="8604074" y="32265"/>
                </a:lnTo>
                <a:lnTo>
                  <a:pt x="0" y="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85622" y="2015976"/>
            <a:ext cx="3462048" cy="76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1"/>
              </a:lnSpc>
            </a:pPr>
            <a:r>
              <a:rPr lang="en-US" sz="4700" b="1" dirty="0" err="1">
                <a:solidFill>
                  <a:srgbClr val="FFFFFF"/>
                </a:solidFill>
                <a:latin typeface="Arial" pitchFamily="34" charset="0"/>
              </a:rPr>
              <a:t>Bài</a:t>
            </a:r>
            <a:r>
              <a:rPr lang="en-US" sz="4700" b="1" dirty="0">
                <a:solidFill>
                  <a:srgbClr val="FFFFFF"/>
                </a:solidFill>
                <a:latin typeface="Arial" pitchFamily="34" charset="0"/>
              </a:rPr>
              <a:t> 44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621" y="2968275"/>
            <a:ext cx="6142260" cy="113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05"/>
              </a:lnSpc>
            </a:pPr>
            <a:r>
              <a:rPr lang="en-US" sz="6900" b="1" dirty="0">
                <a:solidFill>
                  <a:srgbClr val="FFFFFF"/>
                </a:solidFill>
                <a:latin typeface="Arial" pitchFamily="34" charset="0"/>
              </a:rPr>
              <a:t>HỆ SINH THÁI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2049245"/>
            <a:ext cx="10817582" cy="1151155"/>
            <a:chOff x="0" y="0"/>
            <a:chExt cx="21640800" cy="230231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640800" cy="2302310"/>
              <a:chOff x="0" y="0"/>
              <a:chExt cx="4274726" cy="4547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45477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5477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454777"/>
                    </a:lnTo>
                    <a:lnTo>
                      <a:pt x="0" y="45477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02709" y="318248"/>
              <a:ext cx="20412718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Để xem xét mức độ hiệu quả dinh dưỡng của mỗi bậc dinh dưỡng trong hệ sinh thái, người ta xây dựng các tháp sinh thái.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960630" y="3320887"/>
            <a:ext cx="5542574" cy="3613313"/>
          </a:xfrm>
          <a:custGeom>
            <a:avLst/>
            <a:gdLst/>
            <a:ahLst/>
            <a:cxnLst/>
            <a:rect l="l" t="t" r="r" b="b"/>
            <a:pathLst>
              <a:path w="8316027" h="5419969">
                <a:moveTo>
                  <a:pt x="0" y="0"/>
                </a:moveTo>
                <a:lnTo>
                  <a:pt x="8316027" y="0"/>
                </a:lnTo>
                <a:lnTo>
                  <a:pt x="8316027" y="5419969"/>
                </a:lnTo>
                <a:lnTo>
                  <a:pt x="0" y="5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21" r="-115556" b="-90176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85622" y="3200337"/>
            <a:ext cx="5046959" cy="3332416"/>
            <a:chOff x="0" y="-241102"/>
            <a:chExt cx="10096549" cy="666483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-241102"/>
              <a:ext cx="10096549" cy="6664831"/>
              <a:chOff x="0" y="-47625"/>
              <a:chExt cx="1994380" cy="131651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94380" cy="1268885"/>
              </a:xfrm>
              <a:custGeom>
                <a:avLst/>
                <a:gdLst/>
                <a:ahLst/>
                <a:cxnLst/>
                <a:rect l="l" t="t" r="r" b="b"/>
                <a:pathLst>
                  <a:path w="1994380" h="1427482">
                    <a:moveTo>
                      <a:pt x="0" y="0"/>
                    </a:moveTo>
                    <a:lnTo>
                      <a:pt x="1994380" y="0"/>
                    </a:lnTo>
                    <a:lnTo>
                      <a:pt x="1994380" y="1427482"/>
                    </a:lnTo>
                    <a:lnTo>
                      <a:pt x="0" y="1427482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449332" y="4291307"/>
              <a:ext cx="7078579" cy="2132422"/>
            </a:xfrm>
            <a:custGeom>
              <a:avLst/>
              <a:gdLst/>
              <a:ahLst/>
              <a:cxnLst/>
              <a:rect l="l" t="t" r="r" b="b"/>
              <a:pathLst>
                <a:path w="7078579" h="2132422">
                  <a:moveTo>
                    <a:pt x="0" y="0"/>
                  </a:moveTo>
                  <a:lnTo>
                    <a:pt x="7078579" y="0"/>
                  </a:lnTo>
                  <a:lnTo>
                    <a:pt x="7078579" y="2132422"/>
                  </a:lnTo>
                  <a:lnTo>
                    <a:pt x="0" y="2132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565460" y="63826"/>
              <a:ext cx="6965627" cy="849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300" b="1" dirty="0">
                  <a:solidFill>
                    <a:srgbClr val="C00000"/>
                  </a:solidFill>
                  <a:latin typeface="Arial" pitchFamily="34" charset="0"/>
                </a:rPr>
                <a:t>THÁP SỐ LƯỢNG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67780" y="978226"/>
              <a:ext cx="8360987" cy="3385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số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lượng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dựa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số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lượng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đơn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vị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diện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tích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hay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tích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ở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mỗi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bậc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endParaRPr lang="en-US" sz="2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2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2049245"/>
            <a:ext cx="10817582" cy="1151155"/>
            <a:chOff x="0" y="0"/>
            <a:chExt cx="21640800" cy="230231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640800" cy="2302310"/>
              <a:chOff x="0" y="0"/>
              <a:chExt cx="4274726" cy="4547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45477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5477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454777"/>
                    </a:lnTo>
                    <a:lnTo>
                      <a:pt x="0" y="45477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02709" y="318248"/>
              <a:ext cx="20412718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xem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xét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mức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độ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hiệu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quả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của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mỗi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bậc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hệ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người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ta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xây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dựng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960630" y="3259007"/>
            <a:ext cx="5542574" cy="3446593"/>
          </a:xfrm>
          <a:custGeom>
            <a:avLst/>
            <a:gdLst/>
            <a:ahLst/>
            <a:cxnLst/>
            <a:rect l="l" t="t" r="r" b="b"/>
            <a:pathLst>
              <a:path w="8316027" h="5169889">
                <a:moveTo>
                  <a:pt x="0" y="0"/>
                </a:moveTo>
                <a:lnTo>
                  <a:pt x="8316027" y="0"/>
                </a:lnTo>
                <a:lnTo>
                  <a:pt x="8316027" y="5169889"/>
                </a:lnTo>
                <a:lnTo>
                  <a:pt x="0" y="5169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9119" r="-4311" b="-105021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85622" y="3398271"/>
            <a:ext cx="5046959" cy="3175555"/>
            <a:chOff x="0" y="0"/>
            <a:chExt cx="10096549" cy="722662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0096549" cy="7226626"/>
              <a:chOff x="0" y="0"/>
              <a:chExt cx="1994380" cy="142748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94380" cy="1427482"/>
              </a:xfrm>
              <a:custGeom>
                <a:avLst/>
                <a:gdLst/>
                <a:ahLst/>
                <a:cxnLst/>
                <a:rect l="l" t="t" r="r" b="b"/>
                <a:pathLst>
                  <a:path w="1994380" h="1427482">
                    <a:moveTo>
                      <a:pt x="0" y="0"/>
                    </a:moveTo>
                    <a:lnTo>
                      <a:pt x="1994380" y="0"/>
                    </a:lnTo>
                    <a:lnTo>
                      <a:pt x="1994380" y="1427482"/>
                    </a:lnTo>
                    <a:lnTo>
                      <a:pt x="0" y="1427482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260464" y="5807425"/>
              <a:ext cx="7575621" cy="1159399"/>
            </a:xfrm>
            <a:custGeom>
              <a:avLst/>
              <a:gdLst/>
              <a:ahLst/>
              <a:cxnLst/>
              <a:rect l="l" t="t" r="r" b="b"/>
              <a:pathLst>
                <a:path w="7575621" h="1159399">
                  <a:moveTo>
                    <a:pt x="0" y="0"/>
                  </a:moveTo>
                  <a:lnTo>
                    <a:pt x="7575621" y="0"/>
                  </a:lnTo>
                  <a:lnTo>
                    <a:pt x="7575621" y="1159399"/>
                  </a:lnTo>
                  <a:lnTo>
                    <a:pt x="0" y="115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565460" y="516818"/>
              <a:ext cx="6965627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300" b="1">
                  <a:solidFill>
                    <a:srgbClr val="C00000"/>
                  </a:solidFill>
                  <a:latin typeface="Arial" pitchFamily="34" charset="0"/>
                </a:rPr>
                <a:t>THÁP KHỐI LƯỢNG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67780" y="1477784"/>
              <a:ext cx="8360987" cy="4231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Tháp khối lượng: dựa trên khối lượng tổng số của tất cả các sinh vật trên một đơn vị diện tích hay thể tích ở mỗi bậc dinh dưỡng</a:t>
              </a:r>
            </a:p>
          </p:txBody>
        </p:sp>
      </p:grpSp>
      <p:sp>
        <p:nvSpPr>
          <p:cNvPr id="22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69189" y="3308561"/>
            <a:ext cx="5634015" cy="3421177"/>
          </a:xfrm>
          <a:custGeom>
            <a:avLst/>
            <a:gdLst/>
            <a:ahLst/>
            <a:cxnLst/>
            <a:rect l="l" t="t" r="r" b="b"/>
            <a:pathLst>
              <a:path w="8453224" h="5195566">
                <a:moveTo>
                  <a:pt x="0" y="0"/>
                </a:moveTo>
                <a:lnTo>
                  <a:pt x="8453224" y="0"/>
                </a:lnTo>
                <a:lnTo>
                  <a:pt x="8453224" y="5195566"/>
                </a:lnTo>
                <a:lnTo>
                  <a:pt x="0" y="51955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825" t="-101190" r="-62942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85622" y="3308561"/>
            <a:ext cx="5046959" cy="3397039"/>
            <a:chOff x="0" y="0"/>
            <a:chExt cx="10096549" cy="722662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0096549" cy="7226626"/>
              <a:chOff x="0" y="0"/>
              <a:chExt cx="1994380" cy="142748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94380" cy="1427482"/>
              </a:xfrm>
              <a:custGeom>
                <a:avLst/>
                <a:gdLst/>
                <a:ahLst/>
                <a:cxnLst/>
                <a:rect l="l" t="t" r="r" b="b"/>
                <a:pathLst>
                  <a:path w="1994380" h="1427482">
                    <a:moveTo>
                      <a:pt x="0" y="0"/>
                    </a:moveTo>
                    <a:lnTo>
                      <a:pt x="1994380" y="0"/>
                    </a:lnTo>
                    <a:lnTo>
                      <a:pt x="1994380" y="1427482"/>
                    </a:lnTo>
                    <a:lnTo>
                      <a:pt x="0" y="1427482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578316" y="6022255"/>
              <a:ext cx="8939917" cy="905167"/>
            </a:xfrm>
            <a:custGeom>
              <a:avLst/>
              <a:gdLst/>
              <a:ahLst/>
              <a:cxnLst/>
              <a:rect l="l" t="t" r="r" b="b"/>
              <a:pathLst>
                <a:path w="8939917" h="905167">
                  <a:moveTo>
                    <a:pt x="0" y="0"/>
                  </a:moveTo>
                  <a:lnTo>
                    <a:pt x="8939917" y="0"/>
                  </a:lnTo>
                  <a:lnTo>
                    <a:pt x="8939917" y="905167"/>
                  </a:lnTo>
                  <a:lnTo>
                    <a:pt x="0" y="90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565460" y="516818"/>
              <a:ext cx="6965627" cy="77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300" b="1">
                  <a:solidFill>
                    <a:srgbClr val="C00000"/>
                  </a:solidFill>
                  <a:latin typeface="Arial" pitchFamily="34" charset="0"/>
                </a:rPr>
                <a:t>THÁP NĂNG LƯỢNG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78317" y="1477784"/>
              <a:ext cx="8939918" cy="4231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năng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lượng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dựa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số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năng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lượng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được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tích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luỹ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đơn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vị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diện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tích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hay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tích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đơn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vị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thời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gian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ở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mỗi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bậc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endParaRPr lang="en-US" sz="2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2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grpSp>
        <p:nvGrpSpPr>
          <p:cNvPr id="24" name="Group 7"/>
          <p:cNvGrpSpPr/>
          <p:nvPr/>
        </p:nvGrpSpPr>
        <p:grpSpPr>
          <a:xfrm>
            <a:off x="685622" y="1998282"/>
            <a:ext cx="10817582" cy="1151155"/>
            <a:chOff x="0" y="0"/>
            <a:chExt cx="21640800" cy="2302310"/>
          </a:xfrm>
        </p:grpSpPr>
        <p:grpSp>
          <p:nvGrpSpPr>
            <p:cNvPr id="25" name="Group 8"/>
            <p:cNvGrpSpPr/>
            <p:nvPr/>
          </p:nvGrpSpPr>
          <p:grpSpPr>
            <a:xfrm>
              <a:off x="0" y="0"/>
              <a:ext cx="21640800" cy="2302310"/>
              <a:chOff x="0" y="0"/>
              <a:chExt cx="4274726" cy="454777"/>
            </a:xfrm>
          </p:grpSpPr>
          <p:sp>
            <p:nvSpPr>
              <p:cNvPr id="27" name="Freeform 9"/>
              <p:cNvSpPr/>
              <p:nvPr/>
            </p:nvSpPr>
            <p:spPr>
              <a:xfrm>
                <a:off x="0" y="0"/>
                <a:ext cx="4274726" cy="45477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5477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454777"/>
                    </a:lnTo>
                    <a:lnTo>
                      <a:pt x="0" y="45477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8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26" name="TextBox 11"/>
            <p:cNvSpPr txBox="1"/>
            <p:nvPr/>
          </p:nvSpPr>
          <p:spPr>
            <a:xfrm>
              <a:off x="502709" y="318248"/>
              <a:ext cx="20412718" cy="1615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Để xem xét mức độ hiệu quả dinh dưỡng của mỗi bậc dinh dưỡng trong hệ sinh thái, người ta xây dựng các tháp sinh thái. 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98153" y="2034139"/>
            <a:ext cx="8139459" cy="1090061"/>
            <a:chOff x="0" y="0"/>
            <a:chExt cx="10820400" cy="31929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820400" cy="3192973"/>
              <a:chOff x="0" y="0"/>
              <a:chExt cx="2137363" cy="63071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37363" cy="630711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630711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630711"/>
                    </a:lnTo>
                    <a:lnTo>
                      <a:pt x="0" y="63071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07020" y="604302"/>
              <a:ext cx="10206358" cy="1620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Quan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sát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44.4,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biết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đây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8153" y="3389175"/>
            <a:ext cx="5408790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dirty="0" err="1">
                <a:solidFill>
                  <a:srgbClr val="000000"/>
                </a:solidFill>
                <a:latin typeface="Arial" pitchFamily="34" charset="0"/>
              </a:rPr>
              <a:t>Đáp</a:t>
            </a:r>
            <a:r>
              <a:rPr lang="en-US" sz="23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 pitchFamily="34" charset="0"/>
              </a:rPr>
              <a:t>án</a:t>
            </a:r>
            <a:endParaRPr lang="en-US" sz="23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194" name="Picture 2" descr="Quan sát Hình 44.4, cho biết đây là loại tháp sinh thái nào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3243500"/>
            <a:ext cx="5416183" cy="35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/>
          <p:cNvSpPr txBox="1"/>
          <p:nvPr/>
        </p:nvSpPr>
        <p:spPr>
          <a:xfrm>
            <a:off x="698153" y="4126838"/>
            <a:ext cx="5408790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300" b="1" dirty="0">
                <a:solidFill>
                  <a:srgbClr val="000000"/>
                </a:solidFill>
                <a:latin typeface="Arial" pitchFamily="34" charset="0"/>
              </a:rPr>
              <a:t>Hình 44.4 thể hiện tháp số lượng.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9609" y="2290046"/>
            <a:ext cx="10303447" cy="1149498"/>
            <a:chOff x="0" y="0"/>
            <a:chExt cx="10820400" cy="40184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820400" cy="4018473"/>
              <a:chOff x="0" y="0"/>
              <a:chExt cx="2137363" cy="79377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37363" cy="793772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793772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793772"/>
                    </a:lnTo>
                    <a:lnTo>
                      <a:pt x="0" y="7937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51353" y="350828"/>
              <a:ext cx="10206358" cy="346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dirty="0">
                  <a:solidFill>
                    <a:srgbClr val="000000"/>
                  </a:solidFill>
                  <a:latin typeface="Arial" pitchFamily="34" charset="0"/>
                </a:rPr>
                <a:t>Quan sát hình 44.3 Phân tích mối quan hệ dinh dưỡng giữa châu chấu và các sinh vật đứng trước và sau trong chuỗi thức ăn</a:t>
              </a:r>
              <a:endParaRPr lang="en-US" sz="24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4098" name="Picture 2" descr="Mắt xích trong chuỗi thức ăn là gì? Ví dụ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" t="19069" r="949" b="36644"/>
          <a:stretch/>
        </p:blipFill>
        <p:spPr bwMode="auto">
          <a:xfrm>
            <a:off x="915323" y="3797938"/>
            <a:ext cx="9906000" cy="16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a.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Chuỗi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78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100" name="Picture 4" descr="Mắt xích trong chuỗi thức ăn là gì? Ví dụ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21" y="2220913"/>
            <a:ext cx="927305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a.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Chuỗi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8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9609" y="2278611"/>
            <a:ext cx="9851771" cy="1143000"/>
            <a:chOff x="0" y="0"/>
            <a:chExt cx="10820400" cy="40184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820400" cy="4018473"/>
              <a:chOff x="0" y="0"/>
              <a:chExt cx="2137363" cy="79377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37363" cy="793772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793772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793772"/>
                    </a:lnTo>
                    <a:lnTo>
                      <a:pt x="0" y="7937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29538" y="603958"/>
              <a:ext cx="8562346" cy="33855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2300" b="1" dirty="0">
                  <a:solidFill>
                    <a:srgbClr val="000000"/>
                  </a:solidFill>
                  <a:latin typeface="Arial" pitchFamily="34" charset="0"/>
                </a:rPr>
                <a:t>Cho ví dụ và vẽ sơ đồ về lưới thức ăn.</a:t>
              </a:r>
            </a:p>
            <a:p>
              <a:br>
                <a:rPr lang="vi-VN" sz="3200" b="1" dirty="0">
                  <a:solidFill>
                    <a:srgbClr val="000000"/>
                  </a:solidFill>
                  <a:latin typeface="Arial" pitchFamily="34" charset="0"/>
                </a:rPr>
              </a:br>
              <a:endParaRPr lang="en-US" sz="32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967" y="3672033"/>
            <a:ext cx="7237413" cy="3185967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1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ưới thức ăn: đặc điểm, mức độ dinh dưỡng và hoạt động | Năng lượng tái tạo 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60" y="2989768"/>
            <a:ext cx="6524969" cy="36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2112118"/>
            <a:ext cx="10817582" cy="953751"/>
            <a:chOff x="0" y="0"/>
            <a:chExt cx="21640800" cy="23674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640800" cy="2367473"/>
              <a:chOff x="0" y="0"/>
              <a:chExt cx="4274726" cy="46764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467649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67649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467649"/>
                    </a:lnTo>
                    <a:lnTo>
                      <a:pt x="0" y="4676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19905" y="99383"/>
              <a:ext cx="20412718" cy="1615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xã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loài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tham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gia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đồng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thời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vào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nhiều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chuỗi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khác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nhau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tạo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thành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lưới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300" i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i="1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endParaRPr lang="en-US" sz="2300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622" y="3231136"/>
            <a:ext cx="4714040" cy="1592344"/>
            <a:chOff x="0" y="0"/>
            <a:chExt cx="9541868" cy="324062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541868" cy="3240621"/>
              <a:chOff x="0" y="0"/>
              <a:chExt cx="2610675" cy="88664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10675" cy="886641"/>
              </a:xfrm>
              <a:custGeom>
                <a:avLst/>
                <a:gdLst/>
                <a:ahLst/>
                <a:cxnLst/>
                <a:rect l="l" t="t" r="r" b="b"/>
                <a:pathLst>
                  <a:path w="2610675" h="886641">
                    <a:moveTo>
                      <a:pt x="2486215" y="59690"/>
                    </a:moveTo>
                    <a:cubicBezTo>
                      <a:pt x="2521774" y="59690"/>
                      <a:pt x="2550984" y="88900"/>
                      <a:pt x="2550984" y="124460"/>
                    </a:cubicBezTo>
                    <a:lnTo>
                      <a:pt x="2550984" y="762181"/>
                    </a:lnTo>
                    <a:cubicBezTo>
                      <a:pt x="2550984" y="797741"/>
                      <a:pt x="2521774" y="826951"/>
                      <a:pt x="2486215" y="826951"/>
                    </a:cubicBezTo>
                    <a:lnTo>
                      <a:pt x="124460" y="826951"/>
                    </a:lnTo>
                    <a:cubicBezTo>
                      <a:pt x="88900" y="826951"/>
                      <a:pt x="59690" y="797741"/>
                      <a:pt x="59690" y="7621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2486215" y="59690"/>
                    </a:lnTo>
                    <a:moveTo>
                      <a:pt x="248621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62181"/>
                    </a:lnTo>
                    <a:cubicBezTo>
                      <a:pt x="0" y="830761"/>
                      <a:pt x="55880" y="886641"/>
                      <a:pt x="124460" y="886641"/>
                    </a:cubicBezTo>
                    <a:lnTo>
                      <a:pt x="2486215" y="886641"/>
                    </a:lnTo>
                    <a:cubicBezTo>
                      <a:pt x="2554795" y="886641"/>
                      <a:pt x="2610675" y="830761"/>
                      <a:pt x="2610675" y="762181"/>
                    </a:cubicBezTo>
                    <a:lnTo>
                      <a:pt x="2610675" y="124460"/>
                    </a:lnTo>
                    <a:cubicBezTo>
                      <a:pt x="2610675" y="55880"/>
                      <a:pt x="2554795" y="0"/>
                      <a:pt x="2486215" y="0"/>
                    </a:cubicBezTo>
                    <a:close/>
                  </a:path>
                </a:pathLst>
              </a:custGeom>
              <a:solidFill>
                <a:srgbClr val="184375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424863" y="365126"/>
              <a:ext cx="8692143" cy="253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Lưới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tập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hợp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chuỗi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thức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ăn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mắt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xích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chung</a:t>
              </a:r>
              <a:endParaRPr lang="en-US" sz="23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84034" y="4853209"/>
            <a:ext cx="4182580" cy="2551361"/>
            <a:chOff x="0" y="0"/>
            <a:chExt cx="10287110" cy="6739138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1225245"/>
              <a:ext cx="3549260" cy="2395751"/>
            </a:xfrm>
            <a:custGeom>
              <a:avLst/>
              <a:gdLst/>
              <a:ahLst/>
              <a:cxnLst/>
              <a:rect l="l" t="t" r="r" b="b"/>
              <a:pathLst>
                <a:path w="3549260" h="2395751">
                  <a:moveTo>
                    <a:pt x="3549260" y="0"/>
                  </a:moveTo>
                  <a:lnTo>
                    <a:pt x="0" y="0"/>
                  </a:lnTo>
                  <a:lnTo>
                    <a:pt x="0" y="2395751"/>
                  </a:lnTo>
                  <a:lnTo>
                    <a:pt x="3549260" y="2395751"/>
                  </a:lnTo>
                  <a:lnTo>
                    <a:pt x="354926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4935453" y="0"/>
              <a:ext cx="5351658" cy="3515370"/>
            </a:xfrm>
            <a:custGeom>
              <a:avLst/>
              <a:gdLst/>
              <a:ahLst/>
              <a:cxnLst/>
              <a:rect l="l" t="t" r="r" b="b"/>
              <a:pathLst>
                <a:path w="5351658" h="3515370">
                  <a:moveTo>
                    <a:pt x="0" y="0"/>
                  </a:moveTo>
                  <a:lnTo>
                    <a:pt x="5351657" y="0"/>
                  </a:lnTo>
                  <a:lnTo>
                    <a:pt x="5351657" y="3515370"/>
                  </a:lnTo>
                  <a:lnTo>
                    <a:pt x="0" y="3515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759217" y="0"/>
              <a:ext cx="2352471" cy="2450490"/>
            </a:xfrm>
            <a:custGeom>
              <a:avLst/>
              <a:gdLst/>
              <a:ahLst/>
              <a:cxnLst/>
              <a:rect l="l" t="t" r="r" b="b"/>
              <a:pathLst>
                <a:path w="2352471" h="2450490">
                  <a:moveTo>
                    <a:pt x="0" y="0"/>
                  </a:moveTo>
                  <a:lnTo>
                    <a:pt x="2352471" y="0"/>
                  </a:lnTo>
                  <a:lnTo>
                    <a:pt x="2352471" y="2450490"/>
                  </a:lnTo>
                  <a:lnTo>
                    <a:pt x="0" y="2450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795852" y="2450490"/>
              <a:ext cx="1860201" cy="4288648"/>
            </a:xfrm>
            <a:custGeom>
              <a:avLst/>
              <a:gdLst/>
              <a:ahLst/>
              <a:cxnLst/>
              <a:rect l="l" t="t" r="r" b="b"/>
              <a:pathLst>
                <a:path w="1860201" h="4288648">
                  <a:moveTo>
                    <a:pt x="0" y="0"/>
                  </a:moveTo>
                  <a:lnTo>
                    <a:pt x="1860201" y="0"/>
                  </a:lnTo>
                  <a:lnTo>
                    <a:pt x="1860201" y="4288648"/>
                  </a:lnTo>
                  <a:lnTo>
                    <a:pt x="0" y="428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5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1995104"/>
            <a:ext cx="10817582" cy="4399762"/>
            <a:chOff x="0" y="0"/>
            <a:chExt cx="4274726" cy="18792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79292"/>
            </a:xfrm>
            <a:custGeom>
              <a:avLst/>
              <a:gdLst/>
              <a:ahLst/>
              <a:cxnLst/>
              <a:rect l="l" t="t" r="r" b="b"/>
              <a:pathLst>
                <a:path w="4274726" h="1879292">
                  <a:moveTo>
                    <a:pt x="0" y="0"/>
                  </a:moveTo>
                  <a:lnTo>
                    <a:pt x="4274726" y="0"/>
                  </a:lnTo>
                  <a:lnTo>
                    <a:pt x="4274726" y="1879292"/>
                  </a:lnTo>
                  <a:lnTo>
                    <a:pt x="0" y="1879292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0974" y="2616622"/>
            <a:ext cx="10129636" cy="1269578"/>
            <a:chOff x="148167" y="-66674"/>
            <a:chExt cx="20264550" cy="2539157"/>
          </a:xfrm>
        </p:grpSpPr>
        <p:grpSp>
          <p:nvGrpSpPr>
            <p:cNvPr id="11" name="Group 11"/>
            <p:cNvGrpSpPr/>
            <p:nvPr/>
          </p:nvGrpSpPr>
          <p:grpSpPr>
            <a:xfrm rot="5400000">
              <a:off x="196783" y="321800"/>
              <a:ext cx="1629833" cy="1727066"/>
              <a:chOff x="127000" y="68263"/>
              <a:chExt cx="558800" cy="59213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9059" y="68263"/>
                <a:ext cx="463765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84375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352429" y="-66674"/>
              <a:ext cx="18060288" cy="2539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sản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xuất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tự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bậc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cấp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1),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khả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năng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tự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tổng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hợp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nên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hữu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từ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vô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của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môi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trường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ví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dụ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thực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tảo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,...)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732581" y="3963326"/>
            <a:ext cx="5408030" cy="2358628"/>
          </a:xfrm>
          <a:custGeom>
            <a:avLst/>
            <a:gdLst/>
            <a:ahLst/>
            <a:cxnLst/>
            <a:rect l="l" t="t" r="r" b="b"/>
            <a:pathLst>
              <a:path w="8114158" h="3537942">
                <a:moveTo>
                  <a:pt x="0" y="0"/>
                </a:moveTo>
                <a:lnTo>
                  <a:pt x="8114159" y="0"/>
                </a:lnTo>
                <a:lnTo>
                  <a:pt x="8114159" y="3537942"/>
                </a:lnTo>
                <a:lnTo>
                  <a:pt x="0" y="3537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6544" b="-26544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248527" y="4114800"/>
            <a:ext cx="4434226" cy="2151724"/>
            <a:chOff x="0" y="0"/>
            <a:chExt cx="8870762" cy="4303448"/>
          </a:xfrm>
        </p:grpSpPr>
        <p:sp>
          <p:nvSpPr>
            <p:cNvPr id="17" name="Freeform 17"/>
            <p:cNvSpPr/>
            <p:nvPr/>
          </p:nvSpPr>
          <p:spPr>
            <a:xfrm>
              <a:off x="4500394" y="0"/>
              <a:ext cx="4061758" cy="4298156"/>
            </a:xfrm>
            <a:custGeom>
              <a:avLst/>
              <a:gdLst/>
              <a:ahLst/>
              <a:cxnLst/>
              <a:rect l="l" t="t" r="r" b="b"/>
              <a:pathLst>
                <a:path w="4061758" h="4298156">
                  <a:moveTo>
                    <a:pt x="0" y="0"/>
                  </a:moveTo>
                  <a:lnTo>
                    <a:pt x="4061758" y="0"/>
                  </a:lnTo>
                  <a:lnTo>
                    <a:pt x="4061758" y="4298156"/>
                  </a:lnTo>
                  <a:lnTo>
                    <a:pt x="0" y="429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380025" y="5292"/>
              <a:ext cx="1289447" cy="4298156"/>
            </a:xfrm>
            <a:custGeom>
              <a:avLst/>
              <a:gdLst/>
              <a:ahLst/>
              <a:cxnLst/>
              <a:rect l="l" t="t" r="r" b="b"/>
              <a:pathLst>
                <a:path w="1289447" h="4298156">
                  <a:moveTo>
                    <a:pt x="0" y="0"/>
                  </a:moveTo>
                  <a:lnTo>
                    <a:pt x="1289447" y="0"/>
                  </a:lnTo>
                  <a:lnTo>
                    <a:pt x="1289447" y="4298156"/>
                  </a:lnTo>
                  <a:lnTo>
                    <a:pt x="0" y="429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77800" y="0"/>
              <a:ext cx="2646948" cy="4298156"/>
            </a:xfrm>
            <a:custGeom>
              <a:avLst/>
              <a:gdLst/>
              <a:ahLst/>
              <a:cxnLst/>
              <a:rect l="l" t="t" r="r" b="b"/>
              <a:pathLst>
                <a:path w="2646948" h="4298156">
                  <a:moveTo>
                    <a:pt x="0" y="0"/>
                  </a:moveTo>
                  <a:lnTo>
                    <a:pt x="2646948" y="0"/>
                  </a:lnTo>
                  <a:lnTo>
                    <a:pt x="2646948" y="4298156"/>
                  </a:lnTo>
                  <a:lnTo>
                    <a:pt x="0" y="429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556602" y="701618"/>
              <a:ext cx="2413226" cy="3601830"/>
            </a:xfrm>
            <a:custGeom>
              <a:avLst/>
              <a:gdLst/>
              <a:ahLst/>
              <a:cxnLst/>
              <a:rect l="l" t="t" r="r" b="b"/>
              <a:pathLst>
                <a:path w="2413226" h="3601830">
                  <a:moveTo>
                    <a:pt x="0" y="0"/>
                  </a:moveTo>
                  <a:lnTo>
                    <a:pt x="2413226" y="0"/>
                  </a:lnTo>
                  <a:lnTo>
                    <a:pt x="2413226" y="3601830"/>
                  </a:lnTo>
                  <a:lnTo>
                    <a:pt x="0" y="360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804547" cy="4298156"/>
            </a:xfrm>
            <a:custGeom>
              <a:avLst/>
              <a:gdLst/>
              <a:ahLst/>
              <a:cxnLst/>
              <a:rect l="l" t="t" r="r" b="b"/>
              <a:pathLst>
                <a:path w="2804547" h="4298156">
                  <a:moveTo>
                    <a:pt x="0" y="0"/>
                  </a:moveTo>
                  <a:lnTo>
                    <a:pt x="2804547" y="0"/>
                  </a:lnTo>
                  <a:lnTo>
                    <a:pt x="2804547" y="4298156"/>
                  </a:lnTo>
                  <a:lnTo>
                    <a:pt x="0" y="429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468280" y="1651000"/>
              <a:ext cx="1402482" cy="2652448"/>
            </a:xfrm>
            <a:custGeom>
              <a:avLst/>
              <a:gdLst/>
              <a:ahLst/>
              <a:cxnLst/>
              <a:rect l="l" t="t" r="r" b="b"/>
              <a:pathLst>
                <a:path w="1402482" h="2652448">
                  <a:moveTo>
                    <a:pt x="0" y="0"/>
                  </a:moveTo>
                  <a:lnTo>
                    <a:pt x="1402482" y="0"/>
                  </a:lnTo>
                  <a:lnTo>
                    <a:pt x="1402482" y="2652448"/>
                  </a:lnTo>
                  <a:lnTo>
                    <a:pt x="0" y="2652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936910" y="2089868"/>
            <a:ext cx="10203701" cy="424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Một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hoàn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chỉnh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gồm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ba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thành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phần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chủ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yếu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:</a:t>
            </a:r>
          </a:p>
        </p:txBody>
      </p:sp>
      <p:sp>
        <p:nvSpPr>
          <p:cNvPr id="25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1828091"/>
            <a:ext cx="10817582" cy="4877509"/>
            <a:chOff x="0" y="-47625"/>
            <a:chExt cx="4274726" cy="1926917"/>
          </a:xfrm>
        </p:grpSpPr>
        <p:sp>
          <p:nvSpPr>
            <p:cNvPr id="8" name="Freeform 8"/>
            <p:cNvSpPr/>
            <p:nvPr/>
          </p:nvSpPr>
          <p:spPr>
            <a:xfrm>
              <a:off x="0" y="61336"/>
              <a:ext cx="4274726" cy="1817956"/>
            </a:xfrm>
            <a:custGeom>
              <a:avLst/>
              <a:gdLst/>
              <a:ahLst/>
              <a:cxnLst/>
              <a:rect l="l" t="t" r="r" b="b"/>
              <a:pathLst>
                <a:path w="4274726" h="1879292">
                  <a:moveTo>
                    <a:pt x="0" y="0"/>
                  </a:moveTo>
                  <a:lnTo>
                    <a:pt x="4274726" y="0"/>
                  </a:lnTo>
                  <a:lnTo>
                    <a:pt x="4274726" y="1879292"/>
                  </a:lnTo>
                  <a:lnTo>
                    <a:pt x="0" y="1879292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0974" y="2718661"/>
            <a:ext cx="10129493" cy="919341"/>
            <a:chOff x="148167" y="161568"/>
            <a:chExt cx="20264264" cy="1838683"/>
          </a:xfrm>
        </p:grpSpPr>
        <p:sp>
          <p:nvSpPr>
            <p:cNvPr id="13" name="TextBox 13"/>
            <p:cNvSpPr txBox="1"/>
            <p:nvPr/>
          </p:nvSpPr>
          <p:spPr>
            <a:xfrm rot="5400000">
              <a:off x="-115756" y="634339"/>
              <a:ext cx="1629835" cy="1101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52143" y="161568"/>
              <a:ext cx="18060288" cy="1620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tiêu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thụ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bậc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cấp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2, 3, 4,...)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dị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không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khả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năng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tự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tổng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hợp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hữu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từ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chất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vô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endParaRPr lang="en-US" sz="23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36910" y="3950210"/>
            <a:ext cx="4661682" cy="2358628"/>
          </a:xfrm>
          <a:custGeom>
            <a:avLst/>
            <a:gdLst/>
            <a:ahLst/>
            <a:cxnLst/>
            <a:rect l="l" t="t" r="r" b="b"/>
            <a:pathLst>
              <a:path w="6994345" h="3537942">
                <a:moveTo>
                  <a:pt x="0" y="0"/>
                </a:moveTo>
                <a:lnTo>
                  <a:pt x="6994344" y="0"/>
                </a:lnTo>
                <a:lnTo>
                  <a:pt x="6994344" y="3537942"/>
                </a:lnTo>
                <a:lnTo>
                  <a:pt x="0" y="3537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868" b="-1486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32581" y="3950210"/>
            <a:ext cx="5408030" cy="2355983"/>
          </a:xfrm>
          <a:custGeom>
            <a:avLst/>
            <a:gdLst/>
            <a:ahLst/>
            <a:cxnLst/>
            <a:rect l="l" t="t" r="r" b="b"/>
            <a:pathLst>
              <a:path w="8114158" h="3533974">
                <a:moveTo>
                  <a:pt x="0" y="0"/>
                </a:moveTo>
                <a:lnTo>
                  <a:pt x="8114159" y="0"/>
                </a:lnTo>
                <a:lnTo>
                  <a:pt x="8114159" y="3533974"/>
                </a:lnTo>
                <a:lnTo>
                  <a:pt x="0" y="353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630" b="-26630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36910" y="2112944"/>
            <a:ext cx="10203701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6"/>
              </a:lnSpc>
              <a:spcBef>
                <a:spcPct val="0"/>
              </a:spcBef>
            </a:pP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Một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hoàn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chỉnh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gồm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ba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thành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phần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chủ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yếu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: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Freeform 12"/>
          <p:cNvSpPr/>
          <p:nvPr/>
        </p:nvSpPr>
        <p:spPr>
          <a:xfrm rot="5400000">
            <a:off x="1223663" y="2878457"/>
            <a:ext cx="676323" cy="624915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184375"/>
          </a:solidFill>
        </p:spPr>
      </p:sp>
      <p:sp>
        <p:nvSpPr>
          <p:cNvPr id="23" name="Freeform 12"/>
          <p:cNvSpPr/>
          <p:nvPr/>
        </p:nvSpPr>
        <p:spPr>
          <a:xfrm rot="5400000">
            <a:off x="1376063" y="3030857"/>
            <a:ext cx="676323" cy="624915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184375"/>
          </a:solid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1775982"/>
            <a:ext cx="10817582" cy="4877506"/>
            <a:chOff x="0" y="-47625"/>
            <a:chExt cx="4274726" cy="1926916"/>
          </a:xfrm>
        </p:grpSpPr>
        <p:sp>
          <p:nvSpPr>
            <p:cNvPr id="8" name="Freeform 8"/>
            <p:cNvSpPr/>
            <p:nvPr/>
          </p:nvSpPr>
          <p:spPr>
            <a:xfrm>
              <a:off x="0" y="61461"/>
              <a:ext cx="4274726" cy="1817830"/>
            </a:xfrm>
            <a:custGeom>
              <a:avLst/>
              <a:gdLst/>
              <a:ahLst/>
              <a:cxnLst/>
              <a:rect l="l" t="t" r="r" b="b"/>
              <a:pathLst>
                <a:path w="4274726" h="1879292">
                  <a:moveTo>
                    <a:pt x="0" y="0"/>
                  </a:moveTo>
                  <a:lnTo>
                    <a:pt x="4274726" y="0"/>
                  </a:lnTo>
                  <a:lnTo>
                    <a:pt x="4274726" y="1879292"/>
                  </a:lnTo>
                  <a:lnTo>
                    <a:pt x="0" y="1879292"/>
                  </a:ln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0974" y="2552431"/>
            <a:ext cx="10129636" cy="1269578"/>
            <a:chOff x="148167" y="-66674"/>
            <a:chExt cx="20264550" cy="2539157"/>
          </a:xfrm>
        </p:grpSpPr>
        <p:sp>
          <p:nvSpPr>
            <p:cNvPr id="13" name="TextBox 13"/>
            <p:cNvSpPr txBox="1"/>
            <p:nvPr/>
          </p:nvSpPr>
          <p:spPr>
            <a:xfrm rot="5400000">
              <a:off x="-115756" y="634339"/>
              <a:ext cx="1629835" cy="1101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 b="1">
                <a:latin typeface="Arial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352429" y="-66674"/>
              <a:ext cx="18060288" cy="2539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phân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giải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cũng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dị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chúng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sử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dụng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xác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chết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làm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nguồn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dinh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dưỡng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gồm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chủ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yếu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vi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khuẩn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nấm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số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loài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động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không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xương</a:t>
              </a:r>
              <a:r>
                <a:rPr lang="en-US" sz="23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dirty="0" err="1">
                  <a:solidFill>
                    <a:srgbClr val="000000"/>
                  </a:solidFill>
                  <a:latin typeface="Arial" pitchFamily="34" charset="0"/>
                </a:rPr>
                <a:t>sống</a:t>
              </a:r>
              <a:endParaRPr lang="en-US" sz="23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36910" y="4072197"/>
            <a:ext cx="4630012" cy="2358628"/>
          </a:xfrm>
          <a:custGeom>
            <a:avLst/>
            <a:gdLst/>
            <a:ahLst/>
            <a:cxnLst/>
            <a:rect l="l" t="t" r="r" b="b"/>
            <a:pathLst>
              <a:path w="6946827" h="3537942">
                <a:moveTo>
                  <a:pt x="0" y="0"/>
                </a:moveTo>
                <a:lnTo>
                  <a:pt x="6946826" y="0"/>
                </a:lnTo>
                <a:lnTo>
                  <a:pt x="6946826" y="3537942"/>
                </a:lnTo>
                <a:lnTo>
                  <a:pt x="0" y="3537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409" b="-1540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32581" y="4072197"/>
            <a:ext cx="5408030" cy="2355983"/>
          </a:xfrm>
          <a:custGeom>
            <a:avLst/>
            <a:gdLst/>
            <a:ahLst/>
            <a:cxnLst/>
            <a:rect l="l" t="t" r="r" b="b"/>
            <a:pathLst>
              <a:path w="8114158" h="3533974">
                <a:moveTo>
                  <a:pt x="0" y="0"/>
                </a:moveTo>
                <a:lnTo>
                  <a:pt x="8114159" y="0"/>
                </a:lnTo>
                <a:lnTo>
                  <a:pt x="8114159" y="3533974"/>
                </a:lnTo>
                <a:lnTo>
                  <a:pt x="0" y="3533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7204" b="-2720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36910" y="2060835"/>
            <a:ext cx="10203701" cy="384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6"/>
              </a:lnSpc>
              <a:spcBef>
                <a:spcPct val="0"/>
              </a:spcBef>
            </a:pPr>
            <a:r>
              <a:rPr lang="en-US" sz="2300" b="1">
                <a:solidFill>
                  <a:srgbClr val="000000"/>
                </a:solidFill>
                <a:latin typeface="Arial" pitchFamily="34" charset="0"/>
              </a:rPr>
              <a:t>Một lưới thức ăn hoàn chỉnh gồm ba thành phần chủ yếu:</a:t>
            </a:r>
          </a:p>
        </p:txBody>
      </p:sp>
      <p:sp>
        <p:nvSpPr>
          <p:cNvPr id="19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Freeform 12"/>
          <p:cNvSpPr/>
          <p:nvPr/>
        </p:nvSpPr>
        <p:spPr>
          <a:xfrm rot="5400000">
            <a:off x="1223663" y="2878457"/>
            <a:ext cx="676323" cy="624915"/>
          </a:xfrm>
          <a:custGeom>
            <a:avLst/>
            <a:gdLst/>
            <a:ahLst/>
            <a:cxnLst/>
            <a:rect l="l" t="t" r="r" b="b"/>
            <a:pathLst>
              <a:path w="812800" h="711200">
                <a:moveTo>
                  <a:pt x="406400" y="0"/>
                </a:moveTo>
                <a:lnTo>
                  <a:pt x="812800" y="711200"/>
                </a:lnTo>
                <a:lnTo>
                  <a:pt x="0" y="711200"/>
                </a:lnTo>
                <a:lnTo>
                  <a:pt x="406400" y="0"/>
                </a:lnTo>
                <a:close/>
              </a:path>
            </a:pathLst>
          </a:custGeom>
          <a:solidFill>
            <a:srgbClr val="184375"/>
          </a:solid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4979896" y="3075846"/>
            <a:ext cx="6523307" cy="3782154"/>
          </a:xfrm>
          <a:custGeom>
            <a:avLst/>
            <a:gdLst/>
            <a:ahLst/>
            <a:cxnLst/>
            <a:rect l="l" t="t" r="r" b="b"/>
            <a:pathLst>
              <a:path w="9787510" h="5673231">
                <a:moveTo>
                  <a:pt x="0" y="0"/>
                </a:moveTo>
                <a:lnTo>
                  <a:pt x="9787510" y="0"/>
                </a:lnTo>
                <a:lnTo>
                  <a:pt x="9787510" y="5673231"/>
                </a:lnTo>
                <a:lnTo>
                  <a:pt x="0" y="5673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5" r="-805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855389" y="-1028700"/>
            <a:ext cx="13788300" cy="2057400"/>
            <a:chOff x="0" y="0"/>
            <a:chExt cx="544864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48648" cy="812800"/>
            </a:xfrm>
            <a:custGeom>
              <a:avLst/>
              <a:gdLst/>
              <a:ahLst/>
              <a:cxnLst/>
              <a:rect l="l" t="t" r="r" b="b"/>
              <a:pathLst>
                <a:path w="5448648" h="812800">
                  <a:moveTo>
                    <a:pt x="0" y="0"/>
                  </a:moveTo>
                  <a:lnTo>
                    <a:pt x="5448648" y="0"/>
                  </a:lnTo>
                  <a:lnTo>
                    <a:pt x="5448648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182248" y="0"/>
            <a:ext cx="3439132" cy="1023409"/>
          </a:xfrm>
          <a:custGeom>
            <a:avLst/>
            <a:gdLst/>
            <a:ahLst/>
            <a:cxnLst/>
            <a:rect l="l" t="t" r="r" b="b"/>
            <a:pathLst>
              <a:path w="5160042" h="1535113">
                <a:moveTo>
                  <a:pt x="0" y="0"/>
                </a:moveTo>
                <a:lnTo>
                  <a:pt x="5160042" y="0"/>
                </a:lnTo>
                <a:lnTo>
                  <a:pt x="5160042" y="1535113"/>
                </a:lnTo>
                <a:lnTo>
                  <a:pt x="0" y="1535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1380" y="168804"/>
            <a:ext cx="1439625" cy="685800"/>
          </a:xfrm>
          <a:custGeom>
            <a:avLst/>
            <a:gdLst/>
            <a:ahLst/>
            <a:cxnLst/>
            <a:rect l="l" t="t" r="r" b="b"/>
            <a:pathLst>
              <a:path w="2160000" h="1028700">
                <a:moveTo>
                  <a:pt x="0" y="0"/>
                </a:moveTo>
                <a:lnTo>
                  <a:pt x="2160000" y="0"/>
                </a:lnTo>
                <a:lnTo>
                  <a:pt x="2160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5622" y="2057400"/>
            <a:ext cx="10817582" cy="1151155"/>
            <a:chOff x="0" y="0"/>
            <a:chExt cx="21640800" cy="230231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640800" cy="2302310"/>
              <a:chOff x="0" y="0"/>
              <a:chExt cx="4274726" cy="4547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45477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5477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454777"/>
                    </a:lnTo>
                    <a:lnTo>
                      <a:pt x="0" y="45477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100000"/>
                    </a:srgbClr>
                  </a:gs>
                  <a:gs pos="100000">
                    <a:srgbClr val="FFA9F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02709" y="318248"/>
              <a:ext cx="20412718" cy="1698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Để xem xét mức độ hiệu quả dinh dưỡng của mỗi bậc dinh dưỡng trong hệ sinh thái, người ta xây dựng các tháp sinh thái.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621" y="3306613"/>
            <a:ext cx="5593635" cy="3085159"/>
            <a:chOff x="0" y="562956"/>
            <a:chExt cx="11190184" cy="6170318"/>
          </a:xfrm>
        </p:grpSpPr>
        <p:sp>
          <p:nvSpPr>
            <p:cNvPr id="14" name="Freeform 14"/>
            <p:cNvSpPr/>
            <p:nvPr/>
          </p:nvSpPr>
          <p:spPr>
            <a:xfrm rot="16200000">
              <a:off x="529681" y="3208493"/>
              <a:ext cx="803252" cy="1862609"/>
            </a:xfrm>
            <a:custGeom>
              <a:avLst/>
              <a:gdLst/>
              <a:ahLst/>
              <a:cxnLst/>
              <a:rect l="l" t="t" r="r" b="b"/>
              <a:pathLst>
                <a:path w="803251" h="1862610">
                  <a:moveTo>
                    <a:pt x="0" y="0"/>
                  </a:moveTo>
                  <a:lnTo>
                    <a:pt x="803251" y="0"/>
                  </a:lnTo>
                  <a:lnTo>
                    <a:pt x="803251" y="1862611"/>
                  </a:lnTo>
                  <a:lnTo>
                    <a:pt x="0" y="1862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167446" y="3719640"/>
              <a:ext cx="902273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Tháp số lượng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16200000">
              <a:off x="529681" y="4265743"/>
              <a:ext cx="803252" cy="1862609"/>
            </a:xfrm>
            <a:custGeom>
              <a:avLst/>
              <a:gdLst/>
              <a:ahLst/>
              <a:cxnLst/>
              <a:rect l="l" t="t" r="r" b="b"/>
              <a:pathLst>
                <a:path w="803251" h="1862610">
                  <a:moveTo>
                    <a:pt x="0" y="0"/>
                  </a:moveTo>
                  <a:lnTo>
                    <a:pt x="803251" y="0"/>
                  </a:lnTo>
                  <a:lnTo>
                    <a:pt x="803251" y="1862610"/>
                  </a:lnTo>
                  <a:lnTo>
                    <a:pt x="0" y="1862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2167446" y="4776890"/>
              <a:ext cx="902273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khối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lượng</a:t>
              </a:r>
              <a:endParaRPr lang="en-US" sz="2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 rot="16200000">
              <a:off x="529681" y="5400343"/>
              <a:ext cx="803252" cy="1862609"/>
            </a:xfrm>
            <a:custGeom>
              <a:avLst/>
              <a:gdLst/>
              <a:ahLst/>
              <a:cxnLst/>
              <a:rect l="l" t="t" r="r" b="b"/>
              <a:pathLst>
                <a:path w="803251" h="1862610">
                  <a:moveTo>
                    <a:pt x="0" y="0"/>
                  </a:moveTo>
                  <a:lnTo>
                    <a:pt x="803251" y="0"/>
                  </a:lnTo>
                  <a:lnTo>
                    <a:pt x="803251" y="1862611"/>
                  </a:lnTo>
                  <a:lnTo>
                    <a:pt x="0" y="1862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167446" y="5911489"/>
              <a:ext cx="9022738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Tháp năng lượng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562956"/>
              <a:ext cx="6094769" cy="2142966"/>
            </a:xfrm>
            <a:custGeom>
              <a:avLst/>
              <a:gdLst/>
              <a:ahLst/>
              <a:cxnLst/>
              <a:rect l="l" t="t" r="r" b="b"/>
              <a:pathLst>
                <a:path w="7871772" h="2705922">
                  <a:moveTo>
                    <a:pt x="0" y="0"/>
                  </a:moveTo>
                  <a:lnTo>
                    <a:pt x="7871772" y="0"/>
                  </a:lnTo>
                  <a:lnTo>
                    <a:pt x="7871772" y="2705922"/>
                  </a:lnTo>
                  <a:lnTo>
                    <a:pt x="0" y="2705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2805240"/>
              <a:ext cx="7321947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loại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thái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:</a:t>
              </a: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644820" y="60009"/>
            <a:ext cx="70940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II. TRAO ĐỔI CHẤT VÀ CHUYỂN HÓA NĂNG LƯỢNG TRONG HỆ SINH THÁI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6733" y="1521821"/>
            <a:ext cx="5713590" cy="38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b.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Lưới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thức</a:t>
            </a: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Arial" pitchFamily="34" charset="0"/>
              </a:rPr>
              <a:t>ăn</a:t>
            </a:r>
            <a:endParaRPr lang="en-US" sz="23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720</Words>
  <Application>Microsoft Office PowerPoint</Application>
  <PresentationFormat>Custom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41* HỆ SINH THÁI</dc:title>
  <dc:creator>Administrator</dc:creator>
  <cp:lastModifiedBy>SingPC</cp:lastModifiedBy>
  <cp:revision>22</cp:revision>
  <dcterms:created xsi:type="dcterms:W3CDTF">2006-08-16T00:00:00Z</dcterms:created>
  <dcterms:modified xsi:type="dcterms:W3CDTF">2025-02-11T03:50:11Z</dcterms:modified>
  <dc:identifier>DAFlzhLAge0</dc:identifier>
</cp:coreProperties>
</file>