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62" r:id="rId3"/>
    <p:sldId id="263" r:id="rId4"/>
    <p:sldId id="264" r:id="rId5"/>
    <p:sldId id="261" r:id="rId6"/>
    <p:sldId id="266" r:id="rId7"/>
    <p:sldId id="267" r:id="rId8"/>
    <p:sldId id="268" r:id="rId9"/>
    <p:sldId id="265" r:id="rId10"/>
    <p:sldId id="269" r:id="rId11"/>
    <p:sldId id="286" r:id="rId12"/>
    <p:sldId id="270" r:id="rId13"/>
    <p:sldId id="271" r:id="rId14"/>
    <p:sldId id="272" r:id="rId15"/>
    <p:sldId id="273" r:id="rId16"/>
    <p:sldId id="274" r:id="rId17"/>
    <p:sldId id="275" r:id="rId18"/>
    <p:sldId id="276" r:id="rId19"/>
    <p:sldId id="277" r:id="rId20"/>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261"/>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5" d="100"/>
          <a:sy n="105" d="100"/>
        </p:scale>
        <p:origin x="804" y="12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46BA1-33E2-4B9E-90CF-1397FCF5679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EF35C7-7CA5-4B25-ACFB-981DB3F49954}" type="slidenum">
              <a:rPr lang="en-US" smtClean="0"/>
              <a:t>‹#›</a:t>
            </a:fld>
            <a:endParaRPr lang="en-US"/>
          </a:p>
        </p:txBody>
      </p:sp>
    </p:spTree>
    <p:extLst>
      <p:ext uri="{BB962C8B-B14F-4D97-AF65-F5344CB8AC3E}">
        <p14:creationId xmlns:p14="http://schemas.microsoft.com/office/powerpoint/2010/main" val="2330739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3461"/>
          <a:stretch>
            <a:fillRect/>
          </a:stretch>
        </p:blipFill>
        <p:spPr>
          <a:xfrm>
            <a:off x="0" y="0"/>
            <a:ext cx="12188825" cy="6858000"/>
          </a:xfrm>
          <a:prstGeom prst="rect">
            <a:avLst/>
          </a:prstGeom>
        </p:spPr>
      </p:pic>
      <p:grpSp>
        <p:nvGrpSpPr>
          <p:cNvPr id="3" name="Group 3"/>
          <p:cNvGrpSpPr/>
          <p:nvPr/>
        </p:nvGrpSpPr>
        <p:grpSpPr>
          <a:xfrm>
            <a:off x="-450281" y="1163991"/>
            <a:ext cx="6030895" cy="3270475"/>
            <a:chOff x="0" y="0"/>
            <a:chExt cx="2383197" cy="1292040"/>
          </a:xfrm>
        </p:grpSpPr>
        <p:sp>
          <p:nvSpPr>
            <p:cNvPr id="4" name="Freeform 4"/>
            <p:cNvSpPr/>
            <p:nvPr/>
          </p:nvSpPr>
          <p:spPr>
            <a:xfrm>
              <a:off x="0" y="0"/>
              <a:ext cx="2383197" cy="1292040"/>
            </a:xfrm>
            <a:custGeom>
              <a:avLst/>
              <a:gdLst/>
              <a:ahLst/>
              <a:cxnLst/>
              <a:rect l="l" t="t" r="r" b="b"/>
              <a:pathLst>
                <a:path w="2383197" h="1292040">
                  <a:moveTo>
                    <a:pt x="43635" y="0"/>
                  </a:moveTo>
                  <a:lnTo>
                    <a:pt x="2339562" y="0"/>
                  </a:lnTo>
                  <a:cubicBezTo>
                    <a:pt x="2351134" y="0"/>
                    <a:pt x="2362233" y="4597"/>
                    <a:pt x="2370416" y="12780"/>
                  </a:cubicBezTo>
                  <a:cubicBezTo>
                    <a:pt x="2378599" y="20963"/>
                    <a:pt x="2383197" y="32062"/>
                    <a:pt x="2383197" y="43635"/>
                  </a:cubicBezTo>
                  <a:lnTo>
                    <a:pt x="2383197" y="1248405"/>
                  </a:lnTo>
                  <a:cubicBezTo>
                    <a:pt x="2383197" y="1259978"/>
                    <a:pt x="2378599" y="1271076"/>
                    <a:pt x="2370416" y="1279259"/>
                  </a:cubicBezTo>
                  <a:cubicBezTo>
                    <a:pt x="2362233" y="1287443"/>
                    <a:pt x="2351134" y="1292040"/>
                    <a:pt x="2339562" y="1292040"/>
                  </a:cubicBezTo>
                  <a:lnTo>
                    <a:pt x="43635" y="1292040"/>
                  </a:lnTo>
                  <a:cubicBezTo>
                    <a:pt x="32062" y="1292040"/>
                    <a:pt x="20963" y="1287443"/>
                    <a:pt x="12780" y="1279259"/>
                  </a:cubicBezTo>
                  <a:cubicBezTo>
                    <a:pt x="4597" y="1271076"/>
                    <a:pt x="0" y="1259978"/>
                    <a:pt x="0" y="1248405"/>
                  </a:cubicBezTo>
                  <a:lnTo>
                    <a:pt x="0" y="43635"/>
                  </a:lnTo>
                  <a:cubicBezTo>
                    <a:pt x="0" y="32062"/>
                    <a:pt x="4597" y="20963"/>
                    <a:pt x="12780" y="12780"/>
                  </a:cubicBezTo>
                  <a:cubicBezTo>
                    <a:pt x="20963" y="4597"/>
                    <a:pt x="32062" y="0"/>
                    <a:pt x="43635" y="0"/>
                  </a:cubicBezTo>
                  <a:close/>
                </a:path>
              </a:pathLst>
            </a:custGeom>
            <a:solidFill>
              <a:srgbClr val="C0E4B1"/>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6" name="Freeform 6"/>
          <p:cNvSpPr/>
          <p:nvPr/>
        </p:nvSpPr>
        <p:spPr>
          <a:xfrm flipH="1">
            <a:off x="6396269" y="2010932"/>
            <a:ext cx="5361889" cy="4847069"/>
          </a:xfrm>
          <a:custGeom>
            <a:avLst/>
            <a:gdLst/>
            <a:ahLst/>
            <a:cxnLst/>
            <a:rect l="l" t="t" r="r" b="b"/>
            <a:pathLst>
              <a:path w="8044928" h="7270603">
                <a:moveTo>
                  <a:pt x="8044928" y="0"/>
                </a:moveTo>
                <a:lnTo>
                  <a:pt x="0" y="0"/>
                </a:lnTo>
                <a:lnTo>
                  <a:pt x="0" y="7270603"/>
                </a:lnTo>
                <a:lnTo>
                  <a:pt x="8044928" y="7270603"/>
                </a:lnTo>
                <a:lnTo>
                  <a:pt x="804492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TextBox 7"/>
          <p:cNvSpPr txBox="1"/>
          <p:nvPr/>
        </p:nvSpPr>
        <p:spPr>
          <a:xfrm>
            <a:off x="244335" y="1325131"/>
            <a:ext cx="3864358" cy="655372"/>
          </a:xfrm>
          <a:prstGeom prst="rect">
            <a:avLst/>
          </a:prstGeom>
        </p:spPr>
        <p:txBody>
          <a:bodyPr lIns="0" tIns="0" rIns="0" bIns="0" rtlCol="0" anchor="t">
            <a:spAutoFit/>
          </a:bodyPr>
          <a:lstStyle/>
          <a:p>
            <a:pPr>
              <a:lnSpc>
                <a:spcPts val="5599"/>
              </a:lnSpc>
            </a:pPr>
            <a:r>
              <a:rPr lang="en-US" sz="4000" dirty="0" err="1">
                <a:solidFill>
                  <a:srgbClr val="000000"/>
                </a:solidFill>
                <a:latin typeface="Arial" pitchFamily="34" charset="0"/>
              </a:rPr>
              <a:t>Bài</a:t>
            </a:r>
            <a:r>
              <a:rPr lang="en-US" sz="4000" dirty="0">
                <a:solidFill>
                  <a:srgbClr val="000000"/>
                </a:solidFill>
                <a:latin typeface="Arial" pitchFamily="34" charset="0"/>
              </a:rPr>
              <a:t> 42</a:t>
            </a:r>
          </a:p>
        </p:txBody>
      </p:sp>
      <p:sp>
        <p:nvSpPr>
          <p:cNvPr id="8" name="TextBox 8"/>
          <p:cNvSpPr txBox="1"/>
          <p:nvPr/>
        </p:nvSpPr>
        <p:spPr>
          <a:xfrm>
            <a:off x="244335" y="2068978"/>
            <a:ext cx="4764953" cy="2184637"/>
          </a:xfrm>
          <a:prstGeom prst="rect">
            <a:avLst/>
          </a:prstGeom>
        </p:spPr>
        <p:txBody>
          <a:bodyPr lIns="0" tIns="0" rIns="0" bIns="0" rtlCol="0" anchor="t">
            <a:spAutoFit/>
          </a:bodyPr>
          <a:lstStyle/>
          <a:p>
            <a:pPr>
              <a:lnSpc>
                <a:spcPct val="120000"/>
              </a:lnSpc>
              <a:spcBef>
                <a:spcPct val="0"/>
              </a:spcBef>
            </a:pPr>
            <a:r>
              <a:rPr lang="en-US" sz="6200" b="1">
                <a:solidFill>
                  <a:srgbClr val="000000"/>
                </a:solidFill>
                <a:latin typeface="Arial" pitchFamily="34" charset="0"/>
              </a:rPr>
              <a:t>QUẦN THỂ </a:t>
            </a:r>
          </a:p>
          <a:p>
            <a:pPr>
              <a:lnSpc>
                <a:spcPct val="120000"/>
              </a:lnSpc>
              <a:spcBef>
                <a:spcPct val="0"/>
              </a:spcBef>
            </a:pPr>
            <a:r>
              <a:rPr lang="en-US" sz="6200" b="1">
                <a:solidFill>
                  <a:srgbClr val="000000"/>
                </a:solidFill>
                <a:latin typeface="Arial" pitchFamily="34" charset="0"/>
              </a:rPr>
              <a:t>SINH VẬT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Tỉ</a:t>
            </a:r>
            <a:r>
              <a:rPr lang="en-US" sz="2300" b="1" dirty="0">
                <a:solidFill>
                  <a:srgbClr val="000000"/>
                </a:solidFill>
                <a:latin typeface="Arial" pitchFamily="34" charset="0"/>
              </a:rPr>
              <a:t> </a:t>
            </a:r>
            <a:r>
              <a:rPr lang="en-US" sz="2300" b="1" dirty="0" err="1">
                <a:solidFill>
                  <a:srgbClr val="000000"/>
                </a:solidFill>
                <a:latin typeface="Arial" pitchFamily="34" charset="0"/>
              </a:rPr>
              <a:t>lệ</a:t>
            </a:r>
            <a:r>
              <a:rPr lang="en-US" sz="2300" b="1" dirty="0">
                <a:solidFill>
                  <a:srgbClr val="000000"/>
                </a:solidFill>
                <a:latin typeface="Arial" pitchFamily="34" charset="0"/>
              </a:rPr>
              <a:t> </a:t>
            </a:r>
            <a:r>
              <a:rPr lang="en-US" sz="2300" b="1" dirty="0" err="1">
                <a:solidFill>
                  <a:srgbClr val="000000"/>
                </a:solidFill>
                <a:latin typeface="Arial" pitchFamily="34" charset="0"/>
              </a:rPr>
              <a:t>giới</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endParaRPr lang="en-US" sz="2300" b="1" dirty="0">
              <a:solidFill>
                <a:srgbClr val="000000"/>
              </a:solidFill>
              <a:latin typeface="Arial" pitchFamily="34" charset="0"/>
            </a:endParaRPr>
          </a:p>
        </p:txBody>
      </p:sp>
      <p:grpSp>
        <p:nvGrpSpPr>
          <p:cNvPr id="12" name="Group 12"/>
          <p:cNvGrpSpPr/>
          <p:nvPr/>
        </p:nvGrpSpPr>
        <p:grpSpPr>
          <a:xfrm>
            <a:off x="685622" y="1842505"/>
            <a:ext cx="10817582" cy="1068097"/>
            <a:chOff x="0" y="0"/>
            <a:chExt cx="21640800" cy="2136194"/>
          </a:xfrm>
        </p:grpSpPr>
        <p:grpSp>
          <p:nvGrpSpPr>
            <p:cNvPr id="13" name="Group 13"/>
            <p:cNvGrpSpPr/>
            <p:nvPr/>
          </p:nvGrpSpPr>
          <p:grpSpPr>
            <a:xfrm>
              <a:off x="0" y="0"/>
              <a:ext cx="21640800" cy="2136194"/>
              <a:chOff x="0" y="0"/>
              <a:chExt cx="4274726" cy="421964"/>
            </a:xfrm>
          </p:grpSpPr>
          <p:sp>
            <p:nvSpPr>
              <p:cNvPr id="14" name="Freeform 14"/>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0"/>
              <a:ext cx="20362091" cy="162083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Dựa vào thông tin trong Bảng 42.1, hãy xác định mật độ cá thể của mỗi quần thể được nhắc đến.</a:t>
              </a:r>
              <a:endParaRPr lang="en-US" sz="2300" b="1" dirty="0">
                <a:solidFill>
                  <a:srgbClr val="000000"/>
                </a:solidFill>
                <a:latin typeface="Arial" pitchFamily="34" charset="0"/>
              </a:endParaRPr>
            </a:p>
          </p:txBody>
        </p:sp>
      </p:grpSp>
      <p:graphicFrame>
        <p:nvGraphicFramePr>
          <p:cNvPr id="18" name="Table 17"/>
          <p:cNvGraphicFramePr>
            <a:graphicFrameLocks noGrp="1"/>
          </p:cNvGraphicFramePr>
          <p:nvPr>
            <p:extLst>
              <p:ext uri="{D42A27DB-BD31-4B8C-83A1-F6EECF244321}">
                <p14:modId xmlns:p14="http://schemas.microsoft.com/office/powerpoint/2010/main" val="912140516"/>
              </p:ext>
            </p:extLst>
          </p:nvPr>
        </p:nvGraphicFramePr>
        <p:xfrm>
          <a:off x="685622" y="3435983"/>
          <a:ext cx="10817584" cy="2660016"/>
        </p:xfrm>
        <a:graphic>
          <a:graphicData uri="http://schemas.openxmlformats.org/drawingml/2006/table">
            <a:tbl>
              <a:tblPr firstRow="1" bandRow="1">
                <a:tableStyleId>{5C22544A-7EE6-4342-B048-85BDC9FD1C3A}</a:tableStyleId>
              </a:tblPr>
              <a:tblGrid>
                <a:gridCol w="2704396">
                  <a:extLst>
                    <a:ext uri="{9D8B030D-6E8A-4147-A177-3AD203B41FA5}">
                      <a16:colId xmlns:a16="http://schemas.microsoft.com/office/drawing/2014/main" val="1748811064"/>
                    </a:ext>
                  </a:extLst>
                </a:gridCol>
                <a:gridCol w="2704396">
                  <a:extLst>
                    <a:ext uri="{9D8B030D-6E8A-4147-A177-3AD203B41FA5}">
                      <a16:colId xmlns:a16="http://schemas.microsoft.com/office/drawing/2014/main" val="2192564880"/>
                    </a:ext>
                  </a:extLst>
                </a:gridCol>
                <a:gridCol w="2704396">
                  <a:extLst>
                    <a:ext uri="{9D8B030D-6E8A-4147-A177-3AD203B41FA5}">
                      <a16:colId xmlns:a16="http://schemas.microsoft.com/office/drawing/2014/main" val="1024224064"/>
                    </a:ext>
                  </a:extLst>
                </a:gridCol>
                <a:gridCol w="2704396">
                  <a:extLst>
                    <a:ext uri="{9D8B030D-6E8A-4147-A177-3AD203B41FA5}">
                      <a16:colId xmlns:a16="http://schemas.microsoft.com/office/drawing/2014/main" val="3306977473"/>
                    </a:ext>
                  </a:extLst>
                </a:gridCol>
              </a:tblGrid>
              <a:tr h="665004">
                <a:tc>
                  <a:txBody>
                    <a:bodyPr/>
                    <a:lstStyle/>
                    <a:p>
                      <a:pPr algn="ctr"/>
                      <a:r>
                        <a:rPr lang="en-US" sz="2000" dirty="0"/>
                        <a:t>QUẦN</a:t>
                      </a:r>
                      <a:r>
                        <a:rPr lang="en-US" sz="2000" baseline="0" dirty="0"/>
                        <a:t> THỂ </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SỐ</a:t>
                      </a:r>
                      <a:r>
                        <a:rPr lang="en-US" sz="2000" baseline="0" dirty="0"/>
                        <a:t> LƯỢNG CÁ THỂ</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KHÔNG</a:t>
                      </a:r>
                      <a:r>
                        <a:rPr lang="en-US" sz="2000" baseline="0" dirty="0"/>
                        <a:t> GIAN PHÂN BỐ</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MẬT</a:t>
                      </a:r>
                      <a:r>
                        <a:rPr lang="en-US" sz="2000" baseline="0" dirty="0"/>
                        <a:t> ĐỘ</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4896419"/>
                  </a:ext>
                </a:extLst>
              </a:tr>
              <a:tr h="665004">
                <a:tc>
                  <a:txBody>
                    <a:bodyPr/>
                    <a:lstStyle/>
                    <a:p>
                      <a:pPr algn="ctr"/>
                      <a:r>
                        <a:rPr lang="en-US" sz="2000" dirty="0"/>
                        <a:t>Lim</a:t>
                      </a:r>
                      <a:r>
                        <a:rPr lang="en-US" sz="2000" baseline="0" dirty="0"/>
                        <a:t> </a:t>
                      </a:r>
                      <a:r>
                        <a:rPr lang="en-US" sz="2000" baseline="0" dirty="0" err="1"/>
                        <a:t>xanh</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11 250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15 ha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2822685"/>
                  </a:ext>
                </a:extLst>
              </a:tr>
              <a:tr h="665004">
                <a:tc>
                  <a:txBody>
                    <a:bodyPr/>
                    <a:lstStyle/>
                    <a:p>
                      <a:pPr algn="ctr"/>
                      <a:r>
                        <a:rPr lang="en-US" sz="2000" dirty="0" err="1"/>
                        <a:t>Bắp</a:t>
                      </a:r>
                      <a:r>
                        <a:rPr lang="en-US" sz="2000" baseline="0" dirty="0"/>
                        <a:t> </a:t>
                      </a:r>
                      <a:r>
                        <a:rPr lang="en-US" sz="2000" baseline="0" dirty="0" err="1"/>
                        <a:t>cải</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3000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75</a:t>
                      </a:r>
                      <a:r>
                        <a:rPr lang="en-US" sz="2000" baseline="0" dirty="0"/>
                        <a:t> m</a:t>
                      </a:r>
                      <a:r>
                        <a:rPr lang="en-US" sz="2000" baseline="30000" dirty="0"/>
                        <a:t>2</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0770883"/>
                  </a:ext>
                </a:extLst>
              </a:tr>
              <a:tr h="665004">
                <a:tc>
                  <a:txBody>
                    <a:bodyPr/>
                    <a:lstStyle/>
                    <a:p>
                      <a:pPr algn="ctr"/>
                      <a:r>
                        <a:rPr lang="en-US" sz="2000" dirty="0" err="1"/>
                        <a:t>Cá</a:t>
                      </a:r>
                      <a:r>
                        <a:rPr lang="en-US" sz="2000" baseline="0" dirty="0"/>
                        <a:t> </a:t>
                      </a:r>
                      <a:r>
                        <a:rPr lang="en-US" sz="2000" baseline="0" dirty="0" err="1"/>
                        <a:t>chép</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120 000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60 000</a:t>
                      </a:r>
                      <a:r>
                        <a:rPr lang="en-US" sz="2000" baseline="0" dirty="0"/>
                        <a:t> m</a:t>
                      </a:r>
                      <a:r>
                        <a:rPr lang="en-US" sz="2000" baseline="30000" dirty="0"/>
                        <a:t>3</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7248814"/>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Tỉ</a:t>
            </a:r>
            <a:r>
              <a:rPr lang="en-US" sz="2300" b="1" dirty="0">
                <a:solidFill>
                  <a:srgbClr val="000000"/>
                </a:solidFill>
                <a:latin typeface="Arial" pitchFamily="34" charset="0"/>
              </a:rPr>
              <a:t> </a:t>
            </a:r>
            <a:r>
              <a:rPr lang="en-US" sz="2300" b="1" dirty="0" err="1">
                <a:solidFill>
                  <a:srgbClr val="000000"/>
                </a:solidFill>
                <a:latin typeface="Arial" pitchFamily="34" charset="0"/>
              </a:rPr>
              <a:t>lệ</a:t>
            </a:r>
            <a:r>
              <a:rPr lang="en-US" sz="2300" b="1" dirty="0">
                <a:solidFill>
                  <a:srgbClr val="000000"/>
                </a:solidFill>
                <a:latin typeface="Arial" pitchFamily="34" charset="0"/>
              </a:rPr>
              <a:t> </a:t>
            </a:r>
            <a:r>
              <a:rPr lang="en-US" sz="2300" b="1" dirty="0" err="1">
                <a:solidFill>
                  <a:srgbClr val="000000"/>
                </a:solidFill>
                <a:latin typeface="Arial" pitchFamily="34" charset="0"/>
              </a:rPr>
              <a:t>giới</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endParaRPr lang="en-US" sz="2300" b="1" dirty="0">
              <a:solidFill>
                <a:srgbClr val="000000"/>
              </a:solidFill>
              <a:latin typeface="Arial" pitchFamily="34" charset="0"/>
            </a:endParaRPr>
          </a:p>
        </p:txBody>
      </p:sp>
      <p:grpSp>
        <p:nvGrpSpPr>
          <p:cNvPr id="12" name="Group 12"/>
          <p:cNvGrpSpPr/>
          <p:nvPr/>
        </p:nvGrpSpPr>
        <p:grpSpPr>
          <a:xfrm>
            <a:off x="685622" y="1842505"/>
            <a:ext cx="10817582" cy="1068097"/>
            <a:chOff x="0" y="0"/>
            <a:chExt cx="21640800" cy="2136194"/>
          </a:xfrm>
        </p:grpSpPr>
        <p:grpSp>
          <p:nvGrpSpPr>
            <p:cNvPr id="13" name="Group 13"/>
            <p:cNvGrpSpPr/>
            <p:nvPr/>
          </p:nvGrpSpPr>
          <p:grpSpPr>
            <a:xfrm>
              <a:off x="0" y="0"/>
              <a:ext cx="21640800" cy="2136194"/>
              <a:chOff x="0" y="0"/>
              <a:chExt cx="4274726" cy="421964"/>
            </a:xfrm>
          </p:grpSpPr>
          <p:sp>
            <p:nvSpPr>
              <p:cNvPr id="14" name="Freeform 14"/>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5" name="TextBox 1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6" name="TextBox 16"/>
            <p:cNvSpPr txBox="1"/>
            <p:nvPr/>
          </p:nvSpPr>
          <p:spPr>
            <a:xfrm>
              <a:off x="639355" y="235190"/>
              <a:ext cx="20362091" cy="1620830"/>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Dựa vào thông tin trong Bảng 42.1, hãy xác định mật độ cá thể của mỗi quần thể được nhắc đến.</a:t>
              </a:r>
              <a:endParaRPr lang="en-US" sz="2300" b="1" dirty="0">
                <a:solidFill>
                  <a:srgbClr val="000000"/>
                </a:solidFill>
                <a:latin typeface="Arial" pitchFamily="34" charset="0"/>
              </a:endParaRPr>
            </a:p>
          </p:txBody>
        </p:sp>
      </p:grpSp>
      <p:graphicFrame>
        <p:nvGraphicFramePr>
          <p:cNvPr id="18" name="Table 17"/>
          <p:cNvGraphicFramePr>
            <a:graphicFrameLocks noGrp="1"/>
          </p:cNvGraphicFramePr>
          <p:nvPr>
            <p:extLst>
              <p:ext uri="{D42A27DB-BD31-4B8C-83A1-F6EECF244321}">
                <p14:modId xmlns:p14="http://schemas.microsoft.com/office/powerpoint/2010/main" val="376639281"/>
              </p:ext>
            </p:extLst>
          </p:nvPr>
        </p:nvGraphicFramePr>
        <p:xfrm>
          <a:off x="685622" y="3435983"/>
          <a:ext cx="10817584" cy="2660016"/>
        </p:xfrm>
        <a:graphic>
          <a:graphicData uri="http://schemas.openxmlformats.org/drawingml/2006/table">
            <a:tbl>
              <a:tblPr firstRow="1" bandRow="1">
                <a:tableStyleId>{5C22544A-7EE6-4342-B048-85BDC9FD1C3A}</a:tableStyleId>
              </a:tblPr>
              <a:tblGrid>
                <a:gridCol w="2704396">
                  <a:extLst>
                    <a:ext uri="{9D8B030D-6E8A-4147-A177-3AD203B41FA5}">
                      <a16:colId xmlns:a16="http://schemas.microsoft.com/office/drawing/2014/main" val="1748811064"/>
                    </a:ext>
                  </a:extLst>
                </a:gridCol>
                <a:gridCol w="2704396">
                  <a:extLst>
                    <a:ext uri="{9D8B030D-6E8A-4147-A177-3AD203B41FA5}">
                      <a16:colId xmlns:a16="http://schemas.microsoft.com/office/drawing/2014/main" val="2192564880"/>
                    </a:ext>
                  </a:extLst>
                </a:gridCol>
                <a:gridCol w="2704396">
                  <a:extLst>
                    <a:ext uri="{9D8B030D-6E8A-4147-A177-3AD203B41FA5}">
                      <a16:colId xmlns:a16="http://schemas.microsoft.com/office/drawing/2014/main" val="1024224064"/>
                    </a:ext>
                  </a:extLst>
                </a:gridCol>
                <a:gridCol w="2704396">
                  <a:extLst>
                    <a:ext uri="{9D8B030D-6E8A-4147-A177-3AD203B41FA5}">
                      <a16:colId xmlns:a16="http://schemas.microsoft.com/office/drawing/2014/main" val="3306977473"/>
                    </a:ext>
                  </a:extLst>
                </a:gridCol>
              </a:tblGrid>
              <a:tr h="665004">
                <a:tc>
                  <a:txBody>
                    <a:bodyPr/>
                    <a:lstStyle/>
                    <a:p>
                      <a:r>
                        <a:rPr lang="en-US" sz="2000" dirty="0"/>
                        <a:t>QUẦN</a:t>
                      </a:r>
                      <a:r>
                        <a:rPr lang="en-US" sz="2000" baseline="0" dirty="0"/>
                        <a:t> THỂ </a:t>
                      </a:r>
                      <a:endParaRPr lang="en-US" sz="2000" dirty="0"/>
                    </a:p>
                  </a:txBody>
                  <a:tcPr/>
                </a:tc>
                <a:tc>
                  <a:txBody>
                    <a:bodyPr/>
                    <a:lstStyle/>
                    <a:p>
                      <a:r>
                        <a:rPr lang="en-US" sz="2000" dirty="0"/>
                        <a:t>SỐ</a:t>
                      </a:r>
                      <a:r>
                        <a:rPr lang="en-US" sz="2000" baseline="0" dirty="0"/>
                        <a:t> LƯỢNG CÁ THỂ</a:t>
                      </a:r>
                      <a:endParaRPr lang="en-US" sz="2000" dirty="0"/>
                    </a:p>
                  </a:txBody>
                  <a:tcPr/>
                </a:tc>
                <a:tc>
                  <a:txBody>
                    <a:bodyPr/>
                    <a:lstStyle/>
                    <a:p>
                      <a:r>
                        <a:rPr lang="en-US" sz="2000" dirty="0"/>
                        <a:t>KHÔNG</a:t>
                      </a:r>
                      <a:r>
                        <a:rPr lang="en-US" sz="2000" baseline="0" dirty="0"/>
                        <a:t> GIAN PHÂN BỐ</a:t>
                      </a:r>
                      <a:endParaRPr lang="en-US" sz="2000" dirty="0"/>
                    </a:p>
                  </a:txBody>
                  <a:tcPr/>
                </a:tc>
                <a:tc>
                  <a:txBody>
                    <a:bodyPr/>
                    <a:lstStyle/>
                    <a:p>
                      <a:r>
                        <a:rPr lang="en-US" sz="2000" dirty="0"/>
                        <a:t>MẬT</a:t>
                      </a:r>
                      <a:r>
                        <a:rPr lang="en-US" sz="2000" baseline="0" dirty="0"/>
                        <a:t> ĐỘ</a:t>
                      </a:r>
                      <a:endParaRPr lang="en-US" sz="2000" dirty="0"/>
                    </a:p>
                  </a:txBody>
                  <a:tcPr/>
                </a:tc>
                <a:extLst>
                  <a:ext uri="{0D108BD9-81ED-4DB2-BD59-A6C34878D82A}">
                    <a16:rowId xmlns:a16="http://schemas.microsoft.com/office/drawing/2014/main" val="1124896419"/>
                  </a:ext>
                </a:extLst>
              </a:tr>
              <a:tr h="665004">
                <a:tc>
                  <a:txBody>
                    <a:bodyPr/>
                    <a:lstStyle/>
                    <a:p>
                      <a:r>
                        <a:rPr lang="en-US" sz="2000" dirty="0"/>
                        <a:t>Lim</a:t>
                      </a:r>
                      <a:r>
                        <a:rPr lang="en-US" sz="2000" baseline="0" dirty="0"/>
                        <a:t> </a:t>
                      </a:r>
                      <a:r>
                        <a:rPr lang="en-US" sz="2000" baseline="0" dirty="0" err="1"/>
                        <a:t>xanh</a:t>
                      </a:r>
                      <a:endParaRPr lang="en-US" sz="2000" dirty="0"/>
                    </a:p>
                  </a:txBody>
                  <a:tcPr/>
                </a:tc>
                <a:tc>
                  <a:txBody>
                    <a:bodyPr/>
                    <a:lstStyle/>
                    <a:p>
                      <a:r>
                        <a:rPr lang="en-US" sz="2000" dirty="0"/>
                        <a:t>11 250</a:t>
                      </a:r>
                    </a:p>
                  </a:txBody>
                  <a:tcPr/>
                </a:tc>
                <a:tc>
                  <a:txBody>
                    <a:bodyPr/>
                    <a:lstStyle/>
                    <a:p>
                      <a:r>
                        <a:rPr lang="en-US" sz="2000" dirty="0"/>
                        <a:t>15 ha</a:t>
                      </a:r>
                    </a:p>
                  </a:txBody>
                  <a:tcPr/>
                </a:tc>
                <a:tc>
                  <a:txBody>
                    <a:bodyPr/>
                    <a:lstStyle/>
                    <a:p>
                      <a:r>
                        <a:rPr lang="en-US" sz="2000" dirty="0"/>
                        <a:t>750</a:t>
                      </a:r>
                      <a:r>
                        <a:rPr lang="en-US" sz="2000" baseline="0" dirty="0"/>
                        <a:t> </a:t>
                      </a:r>
                      <a:r>
                        <a:rPr lang="en-US" sz="2000" baseline="0" dirty="0" err="1"/>
                        <a:t>cá</a:t>
                      </a:r>
                      <a:r>
                        <a:rPr lang="en-US" sz="2000" baseline="0" dirty="0"/>
                        <a:t> </a:t>
                      </a:r>
                      <a:r>
                        <a:rPr lang="en-US" sz="2000" baseline="0" dirty="0" err="1"/>
                        <a:t>thể</a:t>
                      </a:r>
                      <a:r>
                        <a:rPr lang="en-US" sz="2000" baseline="0" dirty="0"/>
                        <a:t>/ha</a:t>
                      </a:r>
                      <a:endParaRPr lang="en-US" sz="2000" dirty="0"/>
                    </a:p>
                  </a:txBody>
                  <a:tcPr/>
                </a:tc>
                <a:extLst>
                  <a:ext uri="{0D108BD9-81ED-4DB2-BD59-A6C34878D82A}">
                    <a16:rowId xmlns:a16="http://schemas.microsoft.com/office/drawing/2014/main" val="1312822685"/>
                  </a:ext>
                </a:extLst>
              </a:tr>
              <a:tr h="665004">
                <a:tc>
                  <a:txBody>
                    <a:bodyPr/>
                    <a:lstStyle/>
                    <a:p>
                      <a:r>
                        <a:rPr lang="en-US" sz="2000" dirty="0" err="1"/>
                        <a:t>Bắp</a:t>
                      </a:r>
                      <a:r>
                        <a:rPr lang="en-US" sz="2000" baseline="0" dirty="0"/>
                        <a:t> </a:t>
                      </a:r>
                      <a:r>
                        <a:rPr lang="en-US" sz="2000" baseline="0" dirty="0" err="1"/>
                        <a:t>cải</a:t>
                      </a:r>
                      <a:endParaRPr lang="en-US" sz="2000" dirty="0"/>
                    </a:p>
                  </a:txBody>
                  <a:tcPr/>
                </a:tc>
                <a:tc>
                  <a:txBody>
                    <a:bodyPr/>
                    <a:lstStyle/>
                    <a:p>
                      <a:r>
                        <a:rPr lang="en-US" sz="2000" dirty="0"/>
                        <a:t>3000</a:t>
                      </a:r>
                    </a:p>
                  </a:txBody>
                  <a:tcPr/>
                </a:tc>
                <a:tc>
                  <a:txBody>
                    <a:bodyPr/>
                    <a:lstStyle/>
                    <a:p>
                      <a:r>
                        <a:rPr lang="en-US" sz="2000" dirty="0"/>
                        <a:t>75</a:t>
                      </a:r>
                      <a:r>
                        <a:rPr lang="en-US" sz="2000" baseline="0" dirty="0"/>
                        <a:t> m</a:t>
                      </a:r>
                      <a:r>
                        <a:rPr lang="en-US" sz="2000" baseline="30000" dirty="0"/>
                        <a:t>2</a:t>
                      </a:r>
                      <a:endParaRPr lang="en-US" sz="2000" dirty="0"/>
                    </a:p>
                  </a:txBody>
                  <a:tcPr/>
                </a:tc>
                <a:tc>
                  <a:txBody>
                    <a:bodyPr/>
                    <a:lstStyle/>
                    <a:p>
                      <a:r>
                        <a:rPr lang="en-US" sz="2000" dirty="0"/>
                        <a:t>40</a:t>
                      </a:r>
                      <a:r>
                        <a:rPr lang="en-US" sz="2000" baseline="0" dirty="0"/>
                        <a:t> </a:t>
                      </a:r>
                      <a:r>
                        <a:rPr lang="en-US" sz="2000" baseline="0" dirty="0" err="1"/>
                        <a:t>cá</a:t>
                      </a:r>
                      <a:r>
                        <a:rPr lang="en-US" sz="2000" baseline="0" dirty="0"/>
                        <a:t> </a:t>
                      </a:r>
                      <a:r>
                        <a:rPr lang="en-US" sz="2000" baseline="0" dirty="0" err="1"/>
                        <a:t>thể</a:t>
                      </a:r>
                      <a:r>
                        <a:rPr lang="en-US" sz="2000" baseline="0" dirty="0"/>
                        <a:t>/m</a:t>
                      </a:r>
                      <a:r>
                        <a:rPr lang="en-US" sz="2000" baseline="30000" dirty="0"/>
                        <a:t>2</a:t>
                      </a:r>
                      <a:endParaRPr lang="en-US" sz="2000" dirty="0"/>
                    </a:p>
                  </a:txBody>
                  <a:tcPr/>
                </a:tc>
                <a:extLst>
                  <a:ext uri="{0D108BD9-81ED-4DB2-BD59-A6C34878D82A}">
                    <a16:rowId xmlns:a16="http://schemas.microsoft.com/office/drawing/2014/main" val="3920770883"/>
                  </a:ext>
                </a:extLst>
              </a:tr>
              <a:tr h="665004">
                <a:tc>
                  <a:txBody>
                    <a:bodyPr/>
                    <a:lstStyle/>
                    <a:p>
                      <a:r>
                        <a:rPr lang="en-US" sz="2000" dirty="0" err="1"/>
                        <a:t>Cá</a:t>
                      </a:r>
                      <a:r>
                        <a:rPr lang="en-US" sz="2000" baseline="0" dirty="0"/>
                        <a:t> </a:t>
                      </a:r>
                      <a:r>
                        <a:rPr lang="en-US" sz="2000" baseline="0" dirty="0" err="1"/>
                        <a:t>chép</a:t>
                      </a:r>
                      <a:endParaRPr lang="en-US" sz="2000" dirty="0"/>
                    </a:p>
                  </a:txBody>
                  <a:tcPr/>
                </a:tc>
                <a:tc>
                  <a:txBody>
                    <a:bodyPr/>
                    <a:lstStyle/>
                    <a:p>
                      <a:r>
                        <a:rPr lang="en-US" sz="2000" dirty="0"/>
                        <a:t>120 000</a:t>
                      </a:r>
                    </a:p>
                  </a:txBody>
                  <a:tcPr/>
                </a:tc>
                <a:tc>
                  <a:txBody>
                    <a:bodyPr/>
                    <a:lstStyle/>
                    <a:p>
                      <a:r>
                        <a:rPr lang="en-US" sz="2000" dirty="0"/>
                        <a:t>60 000</a:t>
                      </a:r>
                      <a:r>
                        <a:rPr lang="en-US" sz="2000" baseline="0" dirty="0"/>
                        <a:t> m</a:t>
                      </a:r>
                      <a:r>
                        <a:rPr lang="en-US" sz="2000" baseline="30000" dirty="0"/>
                        <a:t>3</a:t>
                      </a:r>
                      <a:endParaRPr lang="en-US" sz="2000" dirty="0"/>
                    </a:p>
                  </a:txBody>
                  <a:tcPr/>
                </a:tc>
                <a:tc>
                  <a:txBody>
                    <a:bodyPr/>
                    <a:lstStyle/>
                    <a:p>
                      <a:r>
                        <a:rPr lang="en-US" sz="2000" dirty="0"/>
                        <a:t>2</a:t>
                      </a:r>
                      <a:r>
                        <a:rPr lang="en-US" sz="2000" baseline="0" dirty="0"/>
                        <a:t> </a:t>
                      </a:r>
                      <a:r>
                        <a:rPr lang="en-US" sz="2000" baseline="0" dirty="0" err="1"/>
                        <a:t>cá</a:t>
                      </a:r>
                      <a:r>
                        <a:rPr lang="en-US" sz="2000" baseline="0" dirty="0"/>
                        <a:t> </a:t>
                      </a:r>
                      <a:r>
                        <a:rPr lang="en-US" sz="2000" baseline="0" dirty="0" err="1"/>
                        <a:t>thể</a:t>
                      </a:r>
                      <a:r>
                        <a:rPr lang="en-US" sz="2000" baseline="0" dirty="0"/>
                        <a:t>/m</a:t>
                      </a:r>
                      <a:r>
                        <a:rPr lang="en-US" sz="2000" baseline="30000" dirty="0"/>
                        <a:t>3</a:t>
                      </a:r>
                      <a:endParaRPr lang="en-US" sz="2000" dirty="0"/>
                    </a:p>
                  </a:txBody>
                  <a:tcPr/>
                </a:tc>
                <a:extLst>
                  <a:ext uri="{0D108BD9-81ED-4DB2-BD59-A6C34878D82A}">
                    <a16:rowId xmlns:a16="http://schemas.microsoft.com/office/drawing/2014/main" val="4097248814"/>
                  </a:ext>
                </a:extLst>
              </a:tr>
            </a:tbl>
          </a:graphicData>
        </a:graphic>
      </p:graphicFrame>
    </p:spTree>
    <p:extLst>
      <p:ext uri="{BB962C8B-B14F-4D97-AF65-F5344CB8AC3E}">
        <p14:creationId xmlns:p14="http://schemas.microsoft.com/office/powerpoint/2010/main" val="1634386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26461"/>
          </a:xfrm>
          <a:custGeom>
            <a:avLst/>
            <a:gdLst/>
            <a:ahLst/>
            <a:cxnLst/>
            <a:rect l="l" t="t" r="r" b="b"/>
            <a:pathLst>
              <a:path w="8115300" h="7089692">
                <a:moveTo>
                  <a:pt x="0" y="0"/>
                </a:moveTo>
                <a:lnTo>
                  <a:pt x="8115300" y="0"/>
                </a:lnTo>
                <a:lnTo>
                  <a:pt x="8115300" y="7089692"/>
                </a:lnTo>
                <a:lnTo>
                  <a:pt x="0" y="7089692"/>
                </a:lnTo>
                <a:lnTo>
                  <a:pt x="0" y="0"/>
                </a:lnTo>
                <a:close/>
              </a:path>
            </a:pathLst>
          </a:custGeom>
          <a:blipFill>
            <a:blip r:embed="rId4"/>
            <a:stretch>
              <a:fillRect l="-27655" r="-27655"/>
            </a:stretch>
          </a:blipFill>
        </p:spPr>
      </p:sp>
      <p:sp>
        <p:nvSpPr>
          <p:cNvPr id="11" name="TextBox 11"/>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2" name="TextBox 12"/>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Tỉ</a:t>
            </a:r>
            <a:r>
              <a:rPr lang="en-US" sz="2300" b="1" dirty="0">
                <a:solidFill>
                  <a:srgbClr val="000000"/>
                </a:solidFill>
                <a:latin typeface="Arial" pitchFamily="34" charset="0"/>
              </a:rPr>
              <a:t> </a:t>
            </a:r>
            <a:r>
              <a:rPr lang="en-US" sz="2300" b="1" dirty="0" err="1">
                <a:solidFill>
                  <a:srgbClr val="000000"/>
                </a:solidFill>
                <a:latin typeface="Arial" pitchFamily="34" charset="0"/>
              </a:rPr>
              <a:t>lệ</a:t>
            </a:r>
            <a:r>
              <a:rPr lang="en-US" sz="2300" b="1" dirty="0">
                <a:solidFill>
                  <a:srgbClr val="000000"/>
                </a:solidFill>
                <a:latin typeface="Arial" pitchFamily="34" charset="0"/>
              </a:rPr>
              <a:t> </a:t>
            </a:r>
            <a:r>
              <a:rPr lang="en-US" sz="2300" b="1" dirty="0" err="1">
                <a:solidFill>
                  <a:srgbClr val="000000"/>
                </a:solidFill>
                <a:latin typeface="Arial" pitchFamily="34" charset="0"/>
              </a:rPr>
              <a:t>giới</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endParaRPr lang="en-US" sz="2300" b="1" dirty="0">
              <a:solidFill>
                <a:srgbClr val="000000"/>
              </a:solidFill>
              <a:latin typeface="Arial" pitchFamily="34" charset="0"/>
            </a:endParaRPr>
          </a:p>
        </p:txBody>
      </p:sp>
      <p:grpSp>
        <p:nvGrpSpPr>
          <p:cNvPr id="13" name="Group 13"/>
          <p:cNvGrpSpPr/>
          <p:nvPr/>
        </p:nvGrpSpPr>
        <p:grpSpPr>
          <a:xfrm>
            <a:off x="685622" y="1842505"/>
            <a:ext cx="5255764" cy="1678868"/>
            <a:chOff x="0" y="0"/>
            <a:chExt cx="10514266" cy="3357736"/>
          </a:xfrm>
        </p:grpSpPr>
        <p:grpSp>
          <p:nvGrpSpPr>
            <p:cNvPr id="14" name="Group 14"/>
            <p:cNvGrpSpPr/>
            <p:nvPr/>
          </p:nvGrpSpPr>
          <p:grpSpPr>
            <a:xfrm>
              <a:off x="0" y="0"/>
              <a:ext cx="10514266" cy="3357736"/>
              <a:chOff x="0" y="0"/>
              <a:chExt cx="2076892" cy="663257"/>
            </a:xfrm>
          </p:grpSpPr>
          <p:sp>
            <p:nvSpPr>
              <p:cNvPr id="15" name="Freeform 15"/>
              <p:cNvSpPr/>
              <p:nvPr/>
            </p:nvSpPr>
            <p:spPr>
              <a:xfrm>
                <a:off x="0" y="0"/>
                <a:ext cx="2076892" cy="663257"/>
              </a:xfrm>
              <a:custGeom>
                <a:avLst/>
                <a:gdLst/>
                <a:ahLst/>
                <a:cxnLst/>
                <a:rect l="l" t="t" r="r" b="b"/>
                <a:pathLst>
                  <a:path w="2076892" h="663257">
                    <a:moveTo>
                      <a:pt x="0" y="0"/>
                    </a:moveTo>
                    <a:lnTo>
                      <a:pt x="2076892" y="0"/>
                    </a:lnTo>
                    <a:lnTo>
                      <a:pt x="2076892" y="663257"/>
                    </a:lnTo>
                    <a:lnTo>
                      <a:pt x="0" y="663257"/>
                    </a:lnTo>
                    <a:close/>
                  </a:path>
                </a:pathLst>
              </a:custGeom>
              <a:solidFill>
                <a:srgbClr val="D2C7FF"/>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48419" y="433210"/>
              <a:ext cx="1021742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Tỉ lệ giới tính là tỉ lệ giữa số lượng cá thể đực và số lượng cá thể cái trong quần thể</a:t>
              </a:r>
            </a:p>
          </p:txBody>
        </p:sp>
      </p:grpSp>
      <p:grpSp>
        <p:nvGrpSpPr>
          <p:cNvPr id="18" name="Group 18"/>
          <p:cNvGrpSpPr/>
          <p:nvPr/>
        </p:nvGrpSpPr>
        <p:grpSpPr>
          <a:xfrm>
            <a:off x="685622" y="3635673"/>
            <a:ext cx="5255764" cy="2445811"/>
            <a:chOff x="0" y="0"/>
            <a:chExt cx="10514266" cy="4891621"/>
          </a:xfrm>
        </p:grpSpPr>
        <p:grpSp>
          <p:nvGrpSpPr>
            <p:cNvPr id="19" name="Group 19"/>
            <p:cNvGrpSpPr/>
            <p:nvPr/>
          </p:nvGrpSpPr>
          <p:grpSpPr>
            <a:xfrm>
              <a:off x="0" y="0"/>
              <a:ext cx="10514266" cy="4891621"/>
              <a:chOff x="0" y="0"/>
              <a:chExt cx="2876725" cy="1338358"/>
            </a:xfrm>
          </p:grpSpPr>
          <p:sp>
            <p:nvSpPr>
              <p:cNvPr id="20" name="Freeform 20"/>
              <p:cNvSpPr/>
              <p:nvPr/>
            </p:nvSpPr>
            <p:spPr>
              <a:xfrm>
                <a:off x="0" y="0"/>
                <a:ext cx="2876725" cy="1338358"/>
              </a:xfrm>
              <a:custGeom>
                <a:avLst/>
                <a:gdLst/>
                <a:ahLst/>
                <a:cxnLst/>
                <a:rect l="l" t="t" r="r" b="b"/>
                <a:pathLst>
                  <a:path w="2876725" h="1338358">
                    <a:moveTo>
                      <a:pt x="2752265" y="59690"/>
                    </a:moveTo>
                    <a:cubicBezTo>
                      <a:pt x="2787824" y="59690"/>
                      <a:pt x="2817034" y="88900"/>
                      <a:pt x="2817034" y="124460"/>
                    </a:cubicBezTo>
                    <a:lnTo>
                      <a:pt x="2817034" y="1213898"/>
                    </a:lnTo>
                    <a:cubicBezTo>
                      <a:pt x="2817034" y="1249458"/>
                      <a:pt x="2787824" y="1278668"/>
                      <a:pt x="2752265" y="1278668"/>
                    </a:cubicBezTo>
                    <a:lnTo>
                      <a:pt x="124460" y="1278668"/>
                    </a:lnTo>
                    <a:cubicBezTo>
                      <a:pt x="88900" y="1278668"/>
                      <a:pt x="59690" y="1249458"/>
                      <a:pt x="59690" y="1213898"/>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213898"/>
                    </a:lnTo>
                    <a:cubicBezTo>
                      <a:pt x="0" y="1282478"/>
                      <a:pt x="55880" y="1338358"/>
                      <a:pt x="124460" y="1338358"/>
                    </a:cubicBezTo>
                    <a:lnTo>
                      <a:pt x="2752265" y="1338358"/>
                    </a:lnTo>
                    <a:cubicBezTo>
                      <a:pt x="2820845" y="1338358"/>
                      <a:pt x="2876725" y="1282478"/>
                      <a:pt x="2876725" y="1213898"/>
                    </a:cubicBezTo>
                    <a:lnTo>
                      <a:pt x="2876725" y="124460"/>
                    </a:lnTo>
                    <a:cubicBezTo>
                      <a:pt x="2876725" y="55880"/>
                      <a:pt x="2820845" y="0"/>
                      <a:pt x="2752265" y="0"/>
                    </a:cubicBezTo>
                    <a:close/>
                  </a:path>
                </a:pathLst>
              </a:custGeom>
              <a:solidFill>
                <a:srgbClr val="074F68"/>
              </a:solidFill>
            </p:spPr>
          </p:sp>
        </p:grpSp>
        <p:sp>
          <p:nvSpPr>
            <p:cNvPr id="21" name="TextBox 21"/>
            <p:cNvSpPr txBox="1"/>
            <p:nvPr/>
          </p:nvSpPr>
          <p:spPr>
            <a:xfrm>
              <a:off x="468160" y="365126"/>
              <a:ext cx="9577946" cy="4231927"/>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Tỉ</a:t>
              </a:r>
              <a:r>
                <a:rPr lang="en-US" sz="2300" i="1" dirty="0">
                  <a:solidFill>
                    <a:srgbClr val="000000"/>
                  </a:solidFill>
                  <a:latin typeface="Arial" pitchFamily="34" charset="0"/>
                </a:rPr>
                <a:t> </a:t>
              </a:r>
              <a:r>
                <a:rPr lang="en-US" sz="2300" i="1" dirty="0" err="1">
                  <a:solidFill>
                    <a:srgbClr val="000000"/>
                  </a:solidFill>
                  <a:latin typeface="Arial" pitchFamily="34" charset="0"/>
                </a:rPr>
                <a:t>lệ</a:t>
              </a:r>
              <a:r>
                <a:rPr lang="en-US" sz="2300" i="1" dirty="0">
                  <a:solidFill>
                    <a:srgbClr val="000000"/>
                  </a:solidFill>
                  <a:latin typeface="Arial" pitchFamily="34" charset="0"/>
                </a:rPr>
                <a:t> </a:t>
              </a:r>
              <a:r>
                <a:rPr lang="en-US" sz="2300" i="1" dirty="0" err="1">
                  <a:solidFill>
                    <a:srgbClr val="000000"/>
                  </a:solidFill>
                  <a:latin typeface="Arial" pitchFamily="34" charset="0"/>
                </a:rPr>
                <a:t>giới</a:t>
              </a:r>
              <a:r>
                <a:rPr lang="en-US" sz="2300" i="1" dirty="0">
                  <a:solidFill>
                    <a:srgbClr val="000000"/>
                  </a:solidFill>
                  <a:latin typeface="Arial" pitchFamily="34" charset="0"/>
                </a:rPr>
                <a:t> </a:t>
              </a:r>
              <a:r>
                <a:rPr lang="en-US" sz="2300" i="1" dirty="0" err="1">
                  <a:solidFill>
                    <a:srgbClr val="000000"/>
                  </a:solidFill>
                  <a:latin typeface="Arial" pitchFamily="34" charset="0"/>
                </a:rPr>
                <a:t>tính</a:t>
              </a:r>
              <a:r>
                <a:rPr lang="en-US" sz="2300" i="1" dirty="0">
                  <a:solidFill>
                    <a:srgbClr val="000000"/>
                  </a:solidFill>
                  <a:latin typeface="Arial" pitchFamily="34" charset="0"/>
                </a:rPr>
                <a:t> ở </a:t>
              </a:r>
              <a:r>
                <a:rPr lang="en-US" sz="2300" i="1" dirty="0" err="1">
                  <a:solidFill>
                    <a:srgbClr val="000000"/>
                  </a:solidFill>
                  <a:latin typeface="Arial" pitchFamily="34" charset="0"/>
                </a:rPr>
                <a:t>đa</a:t>
              </a:r>
              <a:r>
                <a:rPr lang="en-US" sz="2300" i="1" dirty="0">
                  <a:solidFill>
                    <a:srgbClr val="000000"/>
                  </a:solidFill>
                  <a:latin typeface="Arial" pitchFamily="34" charset="0"/>
                </a:rPr>
                <a:t> </a:t>
              </a:r>
              <a:r>
                <a:rPr lang="en-US" sz="2300" i="1" dirty="0" err="1">
                  <a:solidFill>
                    <a:srgbClr val="000000"/>
                  </a:solidFill>
                  <a:latin typeface="Arial" pitchFamily="34" charset="0"/>
                </a:rPr>
                <a:t>số</a:t>
              </a:r>
              <a:r>
                <a:rPr lang="en-US" sz="2300" i="1" dirty="0">
                  <a:solidFill>
                    <a:srgbClr val="000000"/>
                  </a:solidFill>
                  <a:latin typeface="Arial" pitchFamily="34" charset="0"/>
                </a:rPr>
                <a:t> </a:t>
              </a:r>
              <a:r>
                <a:rPr lang="en-US" sz="2300" i="1" dirty="0" err="1">
                  <a:solidFill>
                    <a:srgbClr val="000000"/>
                  </a:solidFill>
                  <a:latin typeface="Arial" pitchFamily="34" charset="0"/>
                </a:rPr>
                <a:t>các</a:t>
              </a:r>
              <a:r>
                <a:rPr lang="en-US" sz="2300" i="1" dirty="0">
                  <a:solidFill>
                    <a:srgbClr val="000000"/>
                  </a:solidFill>
                  <a:latin typeface="Arial" pitchFamily="34" charset="0"/>
                </a:rPr>
                <a:t> </a:t>
              </a:r>
              <a:r>
                <a:rPr lang="en-US" sz="2300" i="1" dirty="0" err="1">
                  <a:solidFill>
                    <a:srgbClr val="000000"/>
                  </a:solidFill>
                  <a:latin typeface="Arial" pitchFamily="34" charset="0"/>
                </a:rPr>
                <a:t>loài</a:t>
              </a:r>
              <a:r>
                <a:rPr lang="en-US" sz="2300" i="1" dirty="0">
                  <a:solidFill>
                    <a:srgbClr val="000000"/>
                  </a:solidFill>
                  <a:latin typeface="Arial" pitchFamily="34" charset="0"/>
                </a:rPr>
                <a:t> </a:t>
              </a:r>
              <a:r>
                <a:rPr lang="en-US" sz="2300" i="1" dirty="0" err="1">
                  <a:solidFill>
                    <a:srgbClr val="000000"/>
                  </a:solidFill>
                  <a:latin typeface="Arial" pitchFamily="34" charset="0"/>
                </a:rPr>
                <a:t>động</a:t>
              </a:r>
              <a:r>
                <a:rPr lang="en-US" sz="2300" i="1" dirty="0">
                  <a:solidFill>
                    <a:srgbClr val="000000"/>
                  </a:solidFill>
                  <a:latin typeface="Arial" pitchFamily="34" charset="0"/>
                </a:rPr>
                <a:t> </a:t>
              </a:r>
              <a:r>
                <a:rPr lang="en-US" sz="2300" i="1" dirty="0" err="1">
                  <a:solidFill>
                    <a:srgbClr val="000000"/>
                  </a:solidFill>
                  <a:latin typeface="Arial" pitchFamily="34" charset="0"/>
                </a:rPr>
                <a:t>vật</a:t>
              </a:r>
              <a:r>
                <a:rPr lang="en-US" sz="2300" i="1" dirty="0">
                  <a:solidFill>
                    <a:srgbClr val="000000"/>
                  </a:solidFill>
                  <a:latin typeface="Arial" pitchFamily="34" charset="0"/>
                </a:rPr>
                <a:t> </a:t>
              </a:r>
              <a:r>
                <a:rPr lang="en-US" sz="2300" i="1" dirty="0" err="1">
                  <a:solidFill>
                    <a:srgbClr val="000000"/>
                  </a:solidFill>
                  <a:latin typeface="Arial" pitchFamily="34" charset="0"/>
                </a:rPr>
                <a:t>thường</a:t>
              </a:r>
              <a:r>
                <a:rPr lang="en-US" sz="2300" i="1" dirty="0">
                  <a:solidFill>
                    <a:srgbClr val="000000"/>
                  </a:solidFill>
                  <a:latin typeface="Arial" pitchFamily="34" charset="0"/>
                </a:rPr>
                <a:t> </a:t>
              </a:r>
              <a:r>
                <a:rPr lang="en-US" sz="2300" i="1" dirty="0" err="1">
                  <a:solidFill>
                    <a:srgbClr val="000000"/>
                  </a:solidFill>
                  <a:latin typeface="Arial" pitchFamily="34" charset="0"/>
                </a:rPr>
                <a:t>xấp</a:t>
              </a:r>
              <a:r>
                <a:rPr lang="en-US" sz="2300" i="1" dirty="0">
                  <a:solidFill>
                    <a:srgbClr val="000000"/>
                  </a:solidFill>
                  <a:latin typeface="Arial" pitchFamily="34" charset="0"/>
                </a:rPr>
                <a:t> </a:t>
              </a:r>
              <a:r>
                <a:rPr lang="en-US" sz="2300" i="1" dirty="0" err="1">
                  <a:solidFill>
                    <a:srgbClr val="000000"/>
                  </a:solidFill>
                  <a:latin typeface="Arial" pitchFamily="34" charset="0"/>
                </a:rPr>
                <a:t>xỉ</a:t>
              </a:r>
              <a:r>
                <a:rPr lang="en-US" sz="2300" i="1" dirty="0">
                  <a:solidFill>
                    <a:srgbClr val="000000"/>
                  </a:solidFill>
                  <a:latin typeface="Arial" pitchFamily="34" charset="0"/>
                </a:rPr>
                <a:t> 1: 1 </a:t>
              </a:r>
              <a:r>
                <a:rPr lang="en-US" sz="2300" i="1" dirty="0" err="1">
                  <a:solidFill>
                    <a:srgbClr val="000000"/>
                  </a:solidFill>
                  <a:latin typeface="Arial" pitchFamily="34" charset="0"/>
                </a:rPr>
                <a:t>nhưng</a:t>
              </a:r>
              <a:r>
                <a:rPr lang="en-US" sz="2300" i="1" dirty="0">
                  <a:solidFill>
                    <a:srgbClr val="000000"/>
                  </a:solidFill>
                  <a:latin typeface="Arial" pitchFamily="34" charset="0"/>
                </a:rPr>
                <a:t> ở </a:t>
              </a:r>
              <a:r>
                <a:rPr lang="en-US" sz="2300" i="1" dirty="0" err="1">
                  <a:solidFill>
                    <a:srgbClr val="000000"/>
                  </a:solidFill>
                  <a:latin typeface="Arial" pitchFamily="34" charset="0"/>
                </a:rPr>
                <a:t>một</a:t>
              </a:r>
              <a:r>
                <a:rPr lang="en-US" sz="2300" i="1" dirty="0">
                  <a:solidFill>
                    <a:srgbClr val="000000"/>
                  </a:solidFill>
                  <a:latin typeface="Arial" pitchFamily="34" charset="0"/>
                </a:rPr>
                <a:t> </a:t>
              </a:r>
              <a:r>
                <a:rPr lang="en-US" sz="2300" i="1" dirty="0" err="1">
                  <a:solidFill>
                    <a:srgbClr val="000000"/>
                  </a:solidFill>
                  <a:latin typeface="Arial" pitchFamily="34" charset="0"/>
                </a:rPr>
                <a:t>số</a:t>
              </a:r>
              <a:r>
                <a:rPr lang="en-US" sz="2300" i="1" dirty="0">
                  <a:solidFill>
                    <a:srgbClr val="000000"/>
                  </a:solidFill>
                  <a:latin typeface="Arial" pitchFamily="34" charset="0"/>
                </a:rPr>
                <a:t> </a:t>
              </a:r>
              <a:r>
                <a:rPr lang="en-US" sz="2300" i="1" dirty="0" err="1">
                  <a:solidFill>
                    <a:srgbClr val="000000"/>
                  </a:solidFill>
                  <a:latin typeface="Arial" pitchFamily="34" charset="0"/>
                </a:rPr>
                <a:t>loài</a:t>
              </a:r>
              <a:r>
                <a:rPr lang="en-US" sz="2300" i="1" dirty="0">
                  <a:solidFill>
                    <a:srgbClr val="000000"/>
                  </a:solidFill>
                  <a:latin typeface="Arial" pitchFamily="34" charset="0"/>
                </a:rPr>
                <a:t> </a:t>
              </a:r>
              <a:r>
                <a:rPr lang="en-US" sz="2300" i="1" dirty="0" err="1">
                  <a:solidFill>
                    <a:srgbClr val="000000"/>
                  </a:solidFill>
                  <a:latin typeface="Arial" pitchFamily="34" charset="0"/>
                </a:rPr>
                <a:t>như</a:t>
              </a:r>
              <a:r>
                <a:rPr lang="en-US" sz="2300" i="1" dirty="0">
                  <a:solidFill>
                    <a:srgbClr val="000000"/>
                  </a:solidFill>
                  <a:latin typeface="Arial" pitchFamily="34" charset="0"/>
                </a:rPr>
                <a:t> </a:t>
              </a:r>
              <a:r>
                <a:rPr lang="en-US" sz="2300" i="1" dirty="0" err="1">
                  <a:solidFill>
                    <a:srgbClr val="000000"/>
                  </a:solidFill>
                  <a:latin typeface="Arial" pitchFamily="34" charset="0"/>
                </a:rPr>
                <a:t>cá</a:t>
              </a:r>
              <a:r>
                <a:rPr lang="en-US" sz="2300" i="1" dirty="0">
                  <a:solidFill>
                    <a:srgbClr val="000000"/>
                  </a:solidFill>
                  <a:latin typeface="Arial" pitchFamily="34" charset="0"/>
                </a:rPr>
                <a:t> </a:t>
              </a:r>
              <a:r>
                <a:rPr lang="en-US" sz="2300" i="1" dirty="0" err="1">
                  <a:solidFill>
                    <a:srgbClr val="000000"/>
                  </a:solidFill>
                  <a:latin typeface="Arial" pitchFamily="34" charset="0"/>
                </a:rPr>
                <a:t>sấu</a:t>
              </a:r>
              <a:r>
                <a:rPr lang="en-US" sz="2300" i="1" dirty="0">
                  <a:solidFill>
                    <a:srgbClr val="000000"/>
                  </a:solidFill>
                  <a:latin typeface="Arial" pitchFamily="34" charset="0"/>
                </a:rPr>
                <a:t> </a:t>
              </a:r>
              <a:r>
                <a:rPr lang="en-US" sz="2300" i="1" dirty="0" err="1">
                  <a:solidFill>
                    <a:srgbClr val="000000"/>
                  </a:solidFill>
                  <a:latin typeface="Arial" pitchFamily="34" charset="0"/>
                </a:rPr>
                <a:t>Mỹ</a:t>
              </a:r>
              <a:r>
                <a:rPr lang="en-US" sz="2300" i="1" dirty="0">
                  <a:solidFill>
                    <a:srgbClr val="000000"/>
                  </a:solidFill>
                  <a:latin typeface="Arial" pitchFamily="34" charset="0"/>
                </a:rPr>
                <a:t> </a:t>
              </a:r>
              <a:r>
                <a:rPr lang="en-US" sz="2300" i="1" dirty="0" err="1">
                  <a:solidFill>
                    <a:srgbClr val="000000"/>
                  </a:solidFill>
                  <a:latin typeface="Arial" pitchFamily="34" charset="0"/>
                </a:rPr>
                <a:t>là</a:t>
              </a:r>
              <a:r>
                <a:rPr lang="en-US" sz="2300" i="1" dirty="0">
                  <a:solidFill>
                    <a:srgbClr val="000000"/>
                  </a:solidFill>
                  <a:latin typeface="Arial" pitchFamily="34" charset="0"/>
                </a:rPr>
                <a:t> </a:t>
              </a:r>
              <a:r>
                <a:rPr lang="en-US" sz="2300" i="1" dirty="0" err="1">
                  <a:solidFill>
                    <a:srgbClr val="000000"/>
                  </a:solidFill>
                  <a:latin typeface="Arial" pitchFamily="34" charset="0"/>
                </a:rPr>
                <a:t>xấp</a:t>
              </a:r>
              <a:r>
                <a:rPr lang="en-US" sz="2300" i="1" dirty="0">
                  <a:solidFill>
                    <a:srgbClr val="000000"/>
                  </a:solidFill>
                  <a:latin typeface="Arial" pitchFamily="34" charset="0"/>
                </a:rPr>
                <a:t> </a:t>
              </a:r>
              <a:r>
                <a:rPr lang="en-US" sz="2300" i="1" dirty="0" err="1">
                  <a:solidFill>
                    <a:srgbClr val="000000"/>
                  </a:solidFill>
                  <a:latin typeface="Arial" pitchFamily="34" charset="0"/>
                </a:rPr>
                <a:t>xỉ</a:t>
              </a:r>
              <a:r>
                <a:rPr lang="en-US" sz="2300" i="1" dirty="0">
                  <a:solidFill>
                    <a:srgbClr val="000000"/>
                  </a:solidFill>
                  <a:latin typeface="Arial" pitchFamily="34" charset="0"/>
                </a:rPr>
                <a:t> 1:5, ở </a:t>
              </a:r>
              <a:r>
                <a:rPr lang="en-US" sz="2300" i="1" dirty="0" err="1">
                  <a:solidFill>
                    <a:srgbClr val="000000"/>
                  </a:solidFill>
                  <a:latin typeface="Arial" pitchFamily="34" charset="0"/>
                </a:rPr>
                <a:t>chim</a:t>
              </a:r>
              <a:r>
                <a:rPr lang="en-US" sz="2300" i="1" dirty="0">
                  <a:solidFill>
                    <a:srgbClr val="000000"/>
                  </a:solidFill>
                  <a:latin typeface="Arial" pitchFamily="34" charset="0"/>
                </a:rPr>
                <a:t> </a:t>
              </a:r>
              <a:r>
                <a:rPr lang="en-US" sz="2300" i="1" dirty="0" err="1">
                  <a:solidFill>
                    <a:srgbClr val="000000"/>
                  </a:solidFill>
                  <a:latin typeface="Arial" pitchFamily="34" charset="0"/>
                </a:rPr>
                <a:t>chích</a:t>
              </a:r>
              <a:r>
                <a:rPr lang="en-US" sz="2300" i="1" dirty="0">
                  <a:solidFill>
                    <a:srgbClr val="000000"/>
                  </a:solidFill>
                  <a:latin typeface="Arial" pitchFamily="34" charset="0"/>
                </a:rPr>
                <a:t> </a:t>
              </a:r>
              <a:r>
                <a:rPr lang="en-US" sz="2300" i="1" dirty="0" err="1">
                  <a:solidFill>
                    <a:srgbClr val="000000"/>
                  </a:solidFill>
                  <a:latin typeface="Arial" pitchFamily="34" charset="0"/>
                </a:rPr>
                <a:t>choè</a:t>
              </a:r>
              <a:r>
                <a:rPr lang="en-US" sz="2300" i="1" dirty="0">
                  <a:solidFill>
                    <a:srgbClr val="000000"/>
                  </a:solidFill>
                  <a:latin typeface="Arial" pitchFamily="34" charset="0"/>
                </a:rPr>
                <a:t> </a:t>
              </a:r>
              <a:r>
                <a:rPr lang="en-US" sz="2300" i="1" dirty="0" err="1">
                  <a:solidFill>
                    <a:srgbClr val="000000"/>
                  </a:solidFill>
                  <a:latin typeface="Arial" pitchFamily="34" charset="0"/>
                </a:rPr>
                <a:t>đất</a:t>
              </a:r>
              <a:r>
                <a:rPr lang="en-US" sz="2300" i="1" dirty="0">
                  <a:solidFill>
                    <a:srgbClr val="000000"/>
                  </a:solidFill>
                  <a:latin typeface="Arial" pitchFamily="34" charset="0"/>
                </a:rPr>
                <a:t> </a:t>
              </a:r>
              <a:r>
                <a:rPr lang="en-US" sz="2300" i="1" dirty="0" err="1">
                  <a:solidFill>
                    <a:srgbClr val="000000"/>
                  </a:solidFill>
                  <a:latin typeface="Arial" pitchFamily="34" charset="0"/>
                </a:rPr>
                <a:t>là</a:t>
              </a:r>
              <a:r>
                <a:rPr lang="en-US" sz="2300" i="1" dirty="0">
                  <a:solidFill>
                    <a:srgbClr val="000000"/>
                  </a:solidFill>
                  <a:latin typeface="Arial" pitchFamily="34" charset="0"/>
                </a:rPr>
                <a:t> </a:t>
              </a:r>
              <a:r>
                <a:rPr lang="en-US" sz="2300" i="1" dirty="0" err="1">
                  <a:solidFill>
                    <a:srgbClr val="000000"/>
                  </a:solidFill>
                  <a:latin typeface="Arial" pitchFamily="34" charset="0"/>
                </a:rPr>
                <a:t>xấp</a:t>
              </a:r>
              <a:r>
                <a:rPr lang="en-US" sz="2300" i="1" dirty="0">
                  <a:solidFill>
                    <a:srgbClr val="000000"/>
                  </a:solidFill>
                  <a:latin typeface="Arial" pitchFamily="34" charset="0"/>
                </a:rPr>
                <a:t> </a:t>
              </a:r>
              <a:r>
                <a:rPr lang="en-US" sz="2300" i="1" dirty="0" err="1">
                  <a:solidFill>
                    <a:srgbClr val="000000"/>
                  </a:solidFill>
                  <a:latin typeface="Arial" pitchFamily="34" charset="0"/>
                </a:rPr>
                <a:t>xỉ</a:t>
              </a:r>
              <a:r>
                <a:rPr lang="en-US" sz="2300" i="1" dirty="0">
                  <a:solidFill>
                    <a:srgbClr val="000000"/>
                  </a:solidFill>
                  <a:latin typeface="Arial" pitchFamily="34" charset="0"/>
                </a:rPr>
                <a:t> 1:9,...</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854830" y="1842505"/>
            <a:ext cx="4648374" cy="4829905"/>
          </a:xfrm>
          <a:custGeom>
            <a:avLst/>
            <a:gdLst/>
            <a:ahLst/>
            <a:cxnLst/>
            <a:rect l="l" t="t" r="r" b="b"/>
            <a:pathLst>
              <a:path w="6974377" h="7244858">
                <a:moveTo>
                  <a:pt x="0" y="0"/>
                </a:moveTo>
                <a:lnTo>
                  <a:pt x="6974377" y="0"/>
                </a:lnTo>
                <a:lnTo>
                  <a:pt x="6974377" y="7244857"/>
                </a:lnTo>
                <a:lnTo>
                  <a:pt x="0" y="7244857"/>
                </a:lnTo>
                <a:lnTo>
                  <a:pt x="0" y="0"/>
                </a:lnTo>
                <a:close/>
              </a:path>
            </a:pathLst>
          </a:custGeom>
          <a:blipFill>
            <a:blip r:embed="rId4"/>
            <a:stretch>
              <a:fillRect l="-28894" r="-28894"/>
            </a:stretch>
          </a:blipFill>
        </p:spPr>
      </p:sp>
      <p:grpSp>
        <p:nvGrpSpPr>
          <p:cNvPr id="11" name="Group 11"/>
          <p:cNvGrpSpPr/>
          <p:nvPr/>
        </p:nvGrpSpPr>
        <p:grpSpPr>
          <a:xfrm>
            <a:off x="685622" y="1842505"/>
            <a:ext cx="6076614" cy="4829905"/>
            <a:chOff x="0" y="0"/>
            <a:chExt cx="12156395" cy="9659811"/>
          </a:xfrm>
        </p:grpSpPr>
        <p:grpSp>
          <p:nvGrpSpPr>
            <p:cNvPr id="12" name="Group 12"/>
            <p:cNvGrpSpPr/>
            <p:nvPr/>
          </p:nvGrpSpPr>
          <p:grpSpPr>
            <a:xfrm>
              <a:off x="0" y="0"/>
              <a:ext cx="12156395" cy="9659811"/>
              <a:chOff x="0" y="0"/>
              <a:chExt cx="3326014" cy="2642944"/>
            </a:xfrm>
          </p:grpSpPr>
          <p:sp>
            <p:nvSpPr>
              <p:cNvPr id="13" name="Freeform 13"/>
              <p:cNvSpPr/>
              <p:nvPr/>
            </p:nvSpPr>
            <p:spPr>
              <a:xfrm>
                <a:off x="0" y="0"/>
                <a:ext cx="3326014" cy="2642944"/>
              </a:xfrm>
              <a:custGeom>
                <a:avLst/>
                <a:gdLst/>
                <a:ahLst/>
                <a:cxnLst/>
                <a:rect l="l" t="t" r="r" b="b"/>
                <a:pathLst>
                  <a:path w="3326014" h="2642944">
                    <a:moveTo>
                      <a:pt x="3201554" y="59690"/>
                    </a:moveTo>
                    <a:cubicBezTo>
                      <a:pt x="3237114" y="59690"/>
                      <a:pt x="3266324" y="88900"/>
                      <a:pt x="3266324" y="124460"/>
                    </a:cubicBezTo>
                    <a:lnTo>
                      <a:pt x="3266324" y="2518484"/>
                    </a:lnTo>
                    <a:cubicBezTo>
                      <a:pt x="3266324" y="2554044"/>
                      <a:pt x="3237114" y="2583254"/>
                      <a:pt x="3201554" y="2583254"/>
                    </a:cubicBezTo>
                    <a:lnTo>
                      <a:pt x="124460" y="2583254"/>
                    </a:lnTo>
                    <a:cubicBezTo>
                      <a:pt x="88900" y="2583254"/>
                      <a:pt x="59690" y="2554044"/>
                      <a:pt x="59690" y="2518484"/>
                    </a:cubicBezTo>
                    <a:lnTo>
                      <a:pt x="59690" y="124460"/>
                    </a:lnTo>
                    <a:cubicBezTo>
                      <a:pt x="59690" y="88900"/>
                      <a:pt x="88900" y="59690"/>
                      <a:pt x="124460" y="59690"/>
                    </a:cubicBezTo>
                    <a:lnTo>
                      <a:pt x="3201554" y="59690"/>
                    </a:lnTo>
                    <a:moveTo>
                      <a:pt x="3201554" y="0"/>
                    </a:moveTo>
                    <a:lnTo>
                      <a:pt x="124460" y="0"/>
                    </a:lnTo>
                    <a:cubicBezTo>
                      <a:pt x="55880" y="0"/>
                      <a:pt x="0" y="55880"/>
                      <a:pt x="0" y="124460"/>
                    </a:cubicBezTo>
                    <a:lnTo>
                      <a:pt x="0" y="2518484"/>
                    </a:lnTo>
                    <a:cubicBezTo>
                      <a:pt x="0" y="2587064"/>
                      <a:pt x="55880" y="2642944"/>
                      <a:pt x="124460" y="2642944"/>
                    </a:cubicBezTo>
                    <a:lnTo>
                      <a:pt x="3201555" y="2642944"/>
                    </a:lnTo>
                    <a:cubicBezTo>
                      <a:pt x="3270135" y="2642944"/>
                      <a:pt x="3326014" y="2587064"/>
                      <a:pt x="3326014" y="2518484"/>
                    </a:cubicBezTo>
                    <a:lnTo>
                      <a:pt x="3326014" y="124460"/>
                    </a:lnTo>
                    <a:cubicBezTo>
                      <a:pt x="3326014" y="55880"/>
                      <a:pt x="3270135" y="0"/>
                      <a:pt x="3201554" y="0"/>
                    </a:cubicBezTo>
                    <a:close/>
                  </a:path>
                </a:pathLst>
              </a:custGeom>
              <a:solidFill>
                <a:srgbClr val="1D412C"/>
              </a:solidFill>
            </p:spPr>
          </p:sp>
        </p:grpSp>
        <p:sp>
          <p:nvSpPr>
            <p:cNvPr id="14" name="Freeform 14"/>
            <p:cNvSpPr/>
            <p:nvPr/>
          </p:nvSpPr>
          <p:spPr>
            <a:xfrm>
              <a:off x="580092" y="6684433"/>
              <a:ext cx="10931733" cy="2444458"/>
            </a:xfrm>
            <a:custGeom>
              <a:avLst/>
              <a:gdLst/>
              <a:ahLst/>
              <a:cxnLst/>
              <a:rect l="l" t="t" r="r" b="b"/>
              <a:pathLst>
                <a:path w="10931733" h="2444458">
                  <a:moveTo>
                    <a:pt x="0" y="0"/>
                  </a:moveTo>
                  <a:lnTo>
                    <a:pt x="10931733" y="0"/>
                  </a:lnTo>
                  <a:lnTo>
                    <a:pt x="10931733" y="2444458"/>
                  </a:lnTo>
                  <a:lnTo>
                    <a:pt x="0" y="2444458"/>
                  </a:lnTo>
                  <a:lnTo>
                    <a:pt x="0" y="0"/>
                  </a:lnTo>
                  <a:close/>
                </a:path>
              </a:pathLst>
            </a:custGeom>
            <a:blipFill>
              <a:blip r:embed="rId5"/>
              <a:stretch>
                <a:fillRect t="-261048" b="-86155"/>
              </a:stretch>
            </a:blipFill>
          </p:spPr>
        </p:sp>
        <p:sp>
          <p:nvSpPr>
            <p:cNvPr id="15" name="TextBox 15"/>
            <p:cNvSpPr txBox="1"/>
            <p:nvPr/>
          </p:nvSpPr>
          <p:spPr>
            <a:xfrm>
              <a:off x="580091" y="619124"/>
              <a:ext cx="10931734" cy="3385542"/>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Tuy nhiên, tỉ lệ này có thể thay đổi trong quá trình sống tùy thuộc vào đặc điểm của từng loài, thời gian và điều kiện sống,... </a:t>
              </a:r>
            </a:p>
          </p:txBody>
        </p:sp>
        <p:sp>
          <p:nvSpPr>
            <p:cNvPr id="16" name="TextBox 16"/>
            <p:cNvSpPr txBox="1"/>
            <p:nvPr/>
          </p:nvSpPr>
          <p:spPr>
            <a:xfrm>
              <a:off x="580091" y="4031192"/>
              <a:ext cx="10931734"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Tỉ lệ giới tính của quần thể là đặc trưng quan trọng đảm bảo hiệu quả sinh sản của quần thể.</a:t>
              </a:r>
            </a:p>
          </p:txBody>
        </p:sp>
      </p:grpSp>
      <p:sp>
        <p:nvSpPr>
          <p:cNvPr id="17" name="TextBox 17"/>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8" name="TextBox 18"/>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Tỉ</a:t>
            </a:r>
            <a:r>
              <a:rPr lang="en-US" sz="2300" b="1" dirty="0">
                <a:solidFill>
                  <a:srgbClr val="000000"/>
                </a:solidFill>
                <a:latin typeface="Arial" pitchFamily="34" charset="0"/>
              </a:rPr>
              <a:t> </a:t>
            </a:r>
            <a:r>
              <a:rPr lang="en-US" sz="2300" b="1" dirty="0" err="1">
                <a:solidFill>
                  <a:srgbClr val="000000"/>
                </a:solidFill>
                <a:latin typeface="Arial" pitchFamily="34" charset="0"/>
              </a:rPr>
              <a:t>lệ</a:t>
            </a:r>
            <a:r>
              <a:rPr lang="en-US" sz="2300" b="1" dirty="0">
                <a:solidFill>
                  <a:srgbClr val="000000"/>
                </a:solidFill>
                <a:latin typeface="Arial" pitchFamily="34" charset="0"/>
              </a:rPr>
              <a:t> </a:t>
            </a:r>
            <a:r>
              <a:rPr lang="en-US" sz="2300" b="1" dirty="0" err="1">
                <a:solidFill>
                  <a:srgbClr val="000000"/>
                </a:solidFill>
                <a:latin typeface="Arial" pitchFamily="34" charset="0"/>
              </a:rPr>
              <a:t>giới</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3. </a:t>
            </a:r>
            <a:r>
              <a:rPr lang="en-US" sz="2300" b="1" dirty="0" err="1">
                <a:solidFill>
                  <a:srgbClr val="000000"/>
                </a:solidFill>
                <a:latin typeface="Arial" pitchFamily="34" charset="0"/>
              </a:rPr>
              <a:t>Tỉ</a:t>
            </a:r>
            <a:r>
              <a:rPr lang="en-US" sz="2300" b="1" dirty="0">
                <a:solidFill>
                  <a:srgbClr val="000000"/>
                </a:solidFill>
                <a:latin typeface="Arial" pitchFamily="34" charset="0"/>
              </a:rPr>
              <a:t> </a:t>
            </a:r>
            <a:r>
              <a:rPr lang="en-US" sz="2300" b="1" dirty="0" err="1">
                <a:solidFill>
                  <a:srgbClr val="000000"/>
                </a:solidFill>
                <a:latin typeface="Arial" pitchFamily="34" charset="0"/>
              </a:rPr>
              <a:t>lệ</a:t>
            </a:r>
            <a:r>
              <a:rPr lang="en-US" sz="2300" b="1" dirty="0">
                <a:solidFill>
                  <a:srgbClr val="000000"/>
                </a:solidFill>
                <a:latin typeface="Arial" pitchFamily="34" charset="0"/>
              </a:rPr>
              <a:t> </a:t>
            </a:r>
            <a:r>
              <a:rPr lang="en-US" sz="2300" b="1" dirty="0" err="1">
                <a:solidFill>
                  <a:srgbClr val="000000"/>
                </a:solidFill>
                <a:latin typeface="Arial" pitchFamily="34" charset="0"/>
              </a:rPr>
              <a:t>giới</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endParaRPr lang="en-US" sz="2300" b="1" dirty="0">
              <a:solidFill>
                <a:srgbClr val="000000"/>
              </a:solidFill>
              <a:latin typeface="Arial" pitchFamily="34" charset="0"/>
            </a:endParaRPr>
          </a:p>
        </p:txBody>
      </p:sp>
      <p:grpSp>
        <p:nvGrpSpPr>
          <p:cNvPr id="12" name="Group 12"/>
          <p:cNvGrpSpPr/>
          <p:nvPr/>
        </p:nvGrpSpPr>
        <p:grpSpPr>
          <a:xfrm>
            <a:off x="685622" y="1842506"/>
            <a:ext cx="10817582" cy="1257958"/>
            <a:chOff x="0" y="0"/>
            <a:chExt cx="21640800" cy="2895267"/>
          </a:xfrm>
        </p:grpSpPr>
        <p:grpSp>
          <p:nvGrpSpPr>
            <p:cNvPr id="13" name="Group 13"/>
            <p:cNvGrpSpPr/>
            <p:nvPr/>
          </p:nvGrpSpPr>
          <p:grpSpPr>
            <a:xfrm>
              <a:off x="815061" y="554958"/>
              <a:ext cx="20825739" cy="2340309"/>
              <a:chOff x="0" y="0"/>
              <a:chExt cx="4113726" cy="462283"/>
            </a:xfrm>
          </p:grpSpPr>
          <p:sp>
            <p:nvSpPr>
              <p:cNvPr id="14" name="Freeform 14"/>
              <p:cNvSpPr/>
              <p:nvPr/>
            </p:nvSpPr>
            <p:spPr>
              <a:xfrm>
                <a:off x="0" y="0"/>
                <a:ext cx="4113726" cy="462283"/>
              </a:xfrm>
              <a:custGeom>
                <a:avLst/>
                <a:gdLst/>
                <a:ahLst/>
                <a:cxnLst/>
                <a:rect l="l" t="t" r="r" b="b"/>
                <a:pathLst>
                  <a:path w="4113726" h="462283">
                    <a:moveTo>
                      <a:pt x="0" y="0"/>
                    </a:moveTo>
                    <a:lnTo>
                      <a:pt x="4113726" y="0"/>
                    </a:lnTo>
                    <a:lnTo>
                      <a:pt x="4113726" y="462283"/>
                    </a:lnTo>
                    <a:lnTo>
                      <a:pt x="0" y="462283"/>
                    </a:lnTo>
                    <a:close/>
                  </a:path>
                </a:pathLst>
              </a:custGeom>
              <a:solidFill>
                <a:srgbClr val="D2C7FF"/>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sp>
          <p:nvSpPr>
            <p:cNvPr id="16" name="Freeform 16"/>
            <p:cNvSpPr/>
            <p:nvPr/>
          </p:nvSpPr>
          <p:spPr>
            <a:xfrm>
              <a:off x="0" y="0"/>
              <a:ext cx="1630123" cy="1734173"/>
            </a:xfrm>
            <a:custGeom>
              <a:avLst/>
              <a:gdLst/>
              <a:ahLst/>
              <a:cxnLst/>
              <a:rect l="l" t="t" r="r" b="b"/>
              <a:pathLst>
                <a:path w="1630123" h="1734173">
                  <a:moveTo>
                    <a:pt x="0" y="0"/>
                  </a:moveTo>
                  <a:lnTo>
                    <a:pt x="1630123" y="0"/>
                  </a:lnTo>
                  <a:lnTo>
                    <a:pt x="1630123" y="1734173"/>
                  </a:lnTo>
                  <a:lnTo>
                    <a:pt x="0" y="1734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1671667" y="1194828"/>
              <a:ext cx="19283742" cy="769057"/>
            </a:xfrm>
            <a:prstGeom prst="rect">
              <a:avLst/>
            </a:prstGeom>
          </p:spPr>
          <p:txBody>
            <a:bodyPr lIns="0" tIns="0" rIns="0" bIns="0" rtlCol="0" anchor="t">
              <a:spAutoFit/>
            </a:bodyPr>
            <a:lstStyle/>
            <a:p>
              <a:pPr algn="just">
                <a:lnSpc>
                  <a:spcPts val="3266"/>
                </a:lnSpc>
                <a:spcBef>
                  <a:spcPct val="0"/>
                </a:spcBef>
              </a:pP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ví</a:t>
              </a:r>
              <a:r>
                <a:rPr lang="en-US" sz="2300" b="1" dirty="0">
                  <a:solidFill>
                    <a:srgbClr val="000000"/>
                  </a:solidFill>
                  <a:latin typeface="Arial" pitchFamily="34" charset="0"/>
                </a:rPr>
                <a:t> </a:t>
              </a:r>
              <a:r>
                <a:rPr lang="en-US" sz="2300" b="1" dirty="0" err="1">
                  <a:solidFill>
                    <a:srgbClr val="000000"/>
                  </a:solidFill>
                  <a:latin typeface="Arial" pitchFamily="34" charset="0"/>
                </a:rPr>
                <a:t>dụ</a:t>
              </a:r>
              <a:r>
                <a:rPr lang="en-US" sz="2300" b="1" dirty="0">
                  <a:solidFill>
                    <a:srgbClr val="000000"/>
                  </a:solidFill>
                  <a:latin typeface="Arial" pitchFamily="34" charset="0"/>
                </a:rPr>
                <a:t> </a:t>
              </a:r>
              <a:r>
                <a:rPr lang="en-US" sz="2300" b="1" dirty="0" err="1">
                  <a:solidFill>
                    <a:srgbClr val="000000"/>
                  </a:solidFill>
                  <a:latin typeface="Arial" pitchFamily="34" charset="0"/>
                </a:rPr>
                <a:t>tỉ</a:t>
              </a:r>
              <a:r>
                <a:rPr lang="en-US" sz="2300" b="1" dirty="0">
                  <a:solidFill>
                    <a:srgbClr val="000000"/>
                  </a:solidFill>
                  <a:latin typeface="Arial" pitchFamily="34" charset="0"/>
                </a:rPr>
                <a:t> </a:t>
              </a:r>
              <a:r>
                <a:rPr lang="en-US" sz="2300" b="1" dirty="0" err="1">
                  <a:solidFill>
                    <a:srgbClr val="000000"/>
                  </a:solidFill>
                  <a:latin typeface="Arial" pitchFamily="34" charset="0"/>
                </a:rPr>
                <a:t>lệ</a:t>
              </a:r>
              <a:r>
                <a:rPr lang="en-US" sz="2300" b="1" dirty="0">
                  <a:solidFill>
                    <a:srgbClr val="000000"/>
                  </a:solidFill>
                  <a:latin typeface="Arial" pitchFamily="34" charset="0"/>
                </a:rPr>
                <a:t> </a:t>
              </a:r>
              <a:r>
                <a:rPr lang="en-US" sz="2300" b="1" dirty="0" err="1">
                  <a:solidFill>
                    <a:srgbClr val="000000"/>
                  </a:solidFill>
                  <a:latin typeface="Arial" pitchFamily="34" charset="0"/>
                </a:rPr>
                <a:t>giới</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loài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thay</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endParaRPr lang="en-US" sz="2300" b="1" dirty="0">
                <a:solidFill>
                  <a:srgbClr val="000000"/>
                </a:solidFill>
                <a:latin typeface="Arial" pitchFamily="34" charset="0"/>
              </a:endParaRPr>
            </a:p>
          </p:txBody>
        </p:sp>
      </p:grpSp>
      <p:sp>
        <p:nvSpPr>
          <p:cNvPr id="18" name="TextBox 18"/>
          <p:cNvSpPr txBox="1"/>
          <p:nvPr/>
        </p:nvSpPr>
        <p:spPr>
          <a:xfrm>
            <a:off x="1093046" y="3359988"/>
            <a:ext cx="10410158" cy="1269578"/>
          </a:xfrm>
          <a:prstGeom prst="rect">
            <a:avLst/>
          </a:prstGeom>
        </p:spPr>
        <p:txBody>
          <a:bodyPr wrap="square" lIns="0" tIns="0" rIns="0" bIns="0" rtlCol="0" anchor="t">
            <a:spAutoFit/>
          </a:bodyPr>
          <a:lstStyle/>
          <a:p>
            <a:pPr algn="just">
              <a:lnSpc>
                <a:spcPct val="120000"/>
              </a:lnSpc>
            </a:pPr>
            <a:r>
              <a:rPr lang="vi-VN" sz="2300" dirty="0">
                <a:solidFill>
                  <a:srgbClr val="000000"/>
                </a:solidFill>
                <a:latin typeface="Arial" pitchFamily="34" charset="0"/>
              </a:rPr>
              <a:t>Ví dụ tỉ lệ giới tính của loài có thể thay đổi trong quá trình sống: Trước mùa sinh sản, nhiều loài thằn lằn, rắn có số lượng cá thể cái nhiều hơn cá thể đực. Sau mùa sinh sản, số lượng cá thể đực và cá thể cái gần bằng nhau</a:t>
            </a:r>
            <a:endParaRPr lang="en-US" sz="2300"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39355" y="235190"/>
              <a:ext cx="20362091" cy="1409490"/>
            </a:xfrm>
            <a:prstGeom prst="rect">
              <a:avLst/>
            </a:prstGeom>
          </p:spPr>
          <p:txBody>
            <a:bodyPr lIns="0" tIns="0" rIns="0" bIns="0" rtlCol="0" anchor="t">
              <a:spAutoFit/>
            </a:bodyPr>
            <a:lstStyle/>
            <a:p>
              <a:pPr algn="just">
                <a:lnSpc>
                  <a:spcPct val="120000"/>
                </a:lnSpc>
                <a:spcBef>
                  <a:spcPct val="0"/>
                </a:spcBef>
              </a:pPr>
              <a:r>
                <a:rPr lang="vi-VN" sz="2000" b="1" dirty="0">
                  <a:solidFill>
                    <a:srgbClr val="000000"/>
                  </a:solidFill>
                  <a:latin typeface="Arial" pitchFamily="34" charset="0"/>
                </a:rPr>
                <a:t>Quan sát Hình 42.3, hãy nhận xét mối tương quan về số lượng cá thể của nhóm tuổi trước sinh sản và nhóm tuổi sinh sản trong mỗi kiểu tháp tuổi.</a:t>
              </a:r>
              <a:endParaRPr lang="en-US" sz="2000" b="1" dirty="0">
                <a:solidFill>
                  <a:srgbClr val="000000"/>
                </a:solidFill>
                <a:latin typeface="Arial" pitchFamily="34" charset="0"/>
              </a:endParaRP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4.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endParaRPr lang="en-US" sz="2300" b="1" dirty="0">
              <a:solidFill>
                <a:srgbClr val="000000"/>
              </a:solidFill>
              <a:latin typeface="Arial" pitchFamily="34" charset="0"/>
            </a:endParaRPr>
          </a:p>
        </p:txBody>
      </p:sp>
      <p:grpSp>
        <p:nvGrpSpPr>
          <p:cNvPr id="17" name="Group 17"/>
          <p:cNvGrpSpPr/>
          <p:nvPr/>
        </p:nvGrpSpPr>
        <p:grpSpPr>
          <a:xfrm>
            <a:off x="685621" y="3024901"/>
            <a:ext cx="10741402" cy="3792044"/>
            <a:chOff x="0" y="0"/>
            <a:chExt cx="21488400" cy="7584086"/>
          </a:xfrm>
        </p:grpSpPr>
        <p:sp>
          <p:nvSpPr>
            <p:cNvPr id="18" name="Freeform 18"/>
            <p:cNvSpPr/>
            <p:nvPr/>
          </p:nvSpPr>
          <p:spPr>
            <a:xfrm>
              <a:off x="1222697" y="0"/>
              <a:ext cx="19195406" cy="4928908"/>
            </a:xfrm>
            <a:custGeom>
              <a:avLst/>
              <a:gdLst/>
              <a:ahLst/>
              <a:cxnLst/>
              <a:rect l="l" t="t" r="r" b="b"/>
              <a:pathLst>
                <a:path w="19195406" h="4928908">
                  <a:moveTo>
                    <a:pt x="0" y="0"/>
                  </a:moveTo>
                  <a:lnTo>
                    <a:pt x="19195406" y="0"/>
                  </a:lnTo>
                  <a:lnTo>
                    <a:pt x="19195406" y="4928908"/>
                  </a:lnTo>
                  <a:lnTo>
                    <a:pt x="0" y="4928908"/>
                  </a:lnTo>
                  <a:lnTo>
                    <a:pt x="0" y="0"/>
                  </a:lnTo>
                  <a:close/>
                </a:path>
              </a:pathLst>
            </a:custGeom>
            <a:blipFill>
              <a:blip r:embed="rId4"/>
              <a:stretch>
                <a:fillRect b="-52297"/>
              </a:stretch>
            </a:blipFill>
          </p:spPr>
        </p:sp>
        <p:grpSp>
          <p:nvGrpSpPr>
            <p:cNvPr id="19" name="Group 19"/>
            <p:cNvGrpSpPr/>
            <p:nvPr/>
          </p:nvGrpSpPr>
          <p:grpSpPr>
            <a:xfrm>
              <a:off x="0" y="4928908"/>
              <a:ext cx="1289489" cy="1289489"/>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4765D"/>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2" name="TextBox 22"/>
            <p:cNvSpPr txBox="1"/>
            <p:nvPr/>
          </p:nvSpPr>
          <p:spPr>
            <a:xfrm>
              <a:off x="1567058" y="5153493"/>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trước sinh sản</a:t>
              </a:r>
            </a:p>
          </p:txBody>
        </p:sp>
        <p:grpSp>
          <p:nvGrpSpPr>
            <p:cNvPr id="23" name="Group 23"/>
            <p:cNvGrpSpPr/>
            <p:nvPr/>
          </p:nvGrpSpPr>
          <p:grpSpPr>
            <a:xfrm>
              <a:off x="0" y="6294597"/>
              <a:ext cx="1289489" cy="128948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603"/>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26" name="TextBox 26"/>
            <p:cNvSpPr txBox="1"/>
            <p:nvPr/>
          </p:nvSpPr>
          <p:spPr>
            <a:xfrm>
              <a:off x="1567058" y="6519182"/>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sinh sản</a:t>
              </a:r>
            </a:p>
          </p:txBody>
        </p:sp>
        <p:grpSp>
          <p:nvGrpSpPr>
            <p:cNvPr id="27" name="Group 27"/>
            <p:cNvGrpSpPr/>
            <p:nvPr/>
          </p:nvGrpSpPr>
          <p:grpSpPr>
            <a:xfrm>
              <a:off x="10820400" y="5005108"/>
              <a:ext cx="1289489" cy="1289489"/>
              <a:chOff x="0" y="0"/>
              <a:chExt cx="812800" cy="812800"/>
            </a:xfrm>
          </p:grpSpPr>
          <p:sp>
            <p:nvSpPr>
              <p:cNvPr id="28"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0AFCA"/>
              </a:solidFill>
            </p:spPr>
          </p:sp>
          <p:sp>
            <p:nvSpPr>
              <p:cNvPr id="29" name="TextBox 2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30" name="TextBox 30"/>
            <p:cNvSpPr txBox="1"/>
            <p:nvPr/>
          </p:nvSpPr>
          <p:spPr>
            <a:xfrm>
              <a:off x="12387458" y="5229695"/>
              <a:ext cx="9100942" cy="769058"/>
            </a:xfrm>
            <a:prstGeom prst="rect">
              <a:avLst/>
            </a:prstGeom>
          </p:spPr>
          <p:txBody>
            <a:bodyPr lIns="0" tIns="0" rIns="0" bIns="0" rtlCol="0" anchor="t">
              <a:spAutoFit/>
            </a:bodyPr>
            <a:lstStyle/>
            <a:p>
              <a:pPr>
                <a:lnSpc>
                  <a:spcPts val="3266"/>
                </a:lnSpc>
              </a:pPr>
              <a:r>
                <a:rPr lang="en-US" sz="2300" b="1" i="1">
                  <a:solidFill>
                    <a:srgbClr val="000000"/>
                  </a:solidFill>
                  <a:latin typeface="Arial" pitchFamily="34" charset="0"/>
                </a:rPr>
                <a:t>Nhóm tuổi sau sinh sản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4.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endParaRPr lang="en-US" sz="2300" b="1" dirty="0">
              <a:solidFill>
                <a:srgbClr val="000000"/>
              </a:solidFill>
              <a:latin typeface="Arial" pitchFamily="34" charset="0"/>
            </a:endParaRPr>
          </a:p>
        </p:txBody>
      </p:sp>
      <p:grpSp>
        <p:nvGrpSpPr>
          <p:cNvPr id="12" name="Group 12"/>
          <p:cNvGrpSpPr/>
          <p:nvPr/>
        </p:nvGrpSpPr>
        <p:grpSpPr>
          <a:xfrm>
            <a:off x="685622" y="1842505"/>
            <a:ext cx="10817582" cy="1266118"/>
            <a:chOff x="0" y="0"/>
            <a:chExt cx="21640800" cy="2532236"/>
          </a:xfrm>
        </p:grpSpPr>
        <p:grpSp>
          <p:nvGrpSpPr>
            <p:cNvPr id="13" name="Group 13"/>
            <p:cNvGrpSpPr/>
            <p:nvPr/>
          </p:nvGrpSpPr>
          <p:grpSpPr>
            <a:xfrm>
              <a:off x="0" y="0"/>
              <a:ext cx="21640800" cy="2532236"/>
              <a:chOff x="0" y="0"/>
              <a:chExt cx="4274726" cy="500195"/>
            </a:xfrm>
          </p:grpSpPr>
          <p:sp>
            <p:nvSpPr>
              <p:cNvPr id="14" name="Freeform 14"/>
              <p:cNvSpPr/>
              <p:nvPr/>
            </p:nvSpPr>
            <p:spPr>
              <a:xfrm>
                <a:off x="0" y="0"/>
                <a:ext cx="4274726" cy="500195"/>
              </a:xfrm>
              <a:custGeom>
                <a:avLst/>
                <a:gdLst/>
                <a:ahLst/>
                <a:cxnLst/>
                <a:rect l="l" t="t" r="r" b="b"/>
                <a:pathLst>
                  <a:path w="4274726" h="500195">
                    <a:moveTo>
                      <a:pt x="0" y="0"/>
                    </a:moveTo>
                    <a:lnTo>
                      <a:pt x="4274726" y="0"/>
                    </a:lnTo>
                    <a:lnTo>
                      <a:pt x="4274726" y="500195"/>
                    </a:lnTo>
                    <a:lnTo>
                      <a:pt x="0" y="500195"/>
                    </a:lnTo>
                    <a:close/>
                  </a:path>
                </a:pathLst>
              </a:custGeom>
              <a:gradFill rotWithShape="1">
                <a:gsLst>
                  <a:gs pos="0">
                    <a:srgbClr val="FFF7AD">
                      <a:alpha val="100000"/>
                    </a:srgbClr>
                  </a:gs>
                  <a:gs pos="100000">
                    <a:srgbClr val="FFA9F9">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6" name="TextBox 16"/>
            <p:cNvSpPr txBox="1"/>
            <p:nvPr/>
          </p:nvSpPr>
          <p:spPr>
            <a:xfrm>
              <a:off x="305482" y="433210"/>
              <a:ext cx="21029837"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Quần thể sinh vật gồm nhiều nhóm tuổi: Nhóm tuổi trước sinh sản, Nhóm tuổi sinh sản, Nhóm tuổi sau sinh sản</a:t>
              </a:r>
            </a:p>
          </p:txBody>
        </p:sp>
      </p:grpSp>
      <p:sp>
        <p:nvSpPr>
          <p:cNvPr id="17" name="TextBox 17"/>
          <p:cNvSpPr txBox="1"/>
          <p:nvPr/>
        </p:nvSpPr>
        <p:spPr>
          <a:xfrm>
            <a:off x="685622" y="3211249"/>
            <a:ext cx="10817582" cy="2182072"/>
          </a:xfrm>
          <a:prstGeom prst="rect">
            <a:avLst/>
          </a:prstGeom>
        </p:spPr>
        <p:txBody>
          <a:bodyPr lIns="0" tIns="0" rIns="0" bIns="0" rtlCol="0" anchor="t">
            <a:spAutoFit/>
          </a:bodyPr>
          <a:lstStyle/>
          <a:p>
            <a:pPr>
              <a:lnSpc>
                <a:spcPct val="120000"/>
              </a:lnSpc>
              <a:spcBef>
                <a:spcPct val="0"/>
              </a:spcBef>
            </a:pPr>
            <a:r>
              <a:rPr lang="vi-VN" sz="2000" b="1" dirty="0">
                <a:solidFill>
                  <a:srgbClr val="000000"/>
                </a:solidFill>
                <a:latin typeface="Arial" pitchFamily="34" charset="0"/>
              </a:rPr>
              <a:t>– Tháp phát triển: </a:t>
            </a:r>
            <a:r>
              <a:rPr lang="vi-VN" sz="2000" dirty="0">
                <a:solidFill>
                  <a:srgbClr val="000000"/>
                </a:solidFill>
                <a:latin typeface="Arial" pitchFamily="34" charset="0"/>
              </a:rPr>
              <a:t>số lượng cá thể thuộc nhóm tuổi trước sinh sản lớn hơn nhiều so với nhóm tuổi sinh sản.</a:t>
            </a:r>
            <a:br>
              <a:rPr lang="vi-VN" sz="2000" b="1" dirty="0">
                <a:solidFill>
                  <a:srgbClr val="000000"/>
                </a:solidFill>
                <a:latin typeface="Arial" pitchFamily="34" charset="0"/>
              </a:rPr>
            </a:br>
            <a:r>
              <a:rPr lang="vi-VN" sz="2000" b="1" dirty="0">
                <a:solidFill>
                  <a:srgbClr val="000000"/>
                </a:solidFill>
                <a:latin typeface="Arial" pitchFamily="34" charset="0"/>
              </a:rPr>
              <a:t>– Tháp ổn định: </a:t>
            </a:r>
            <a:r>
              <a:rPr lang="vi-VN" sz="2000" dirty="0">
                <a:solidFill>
                  <a:srgbClr val="000000"/>
                </a:solidFill>
                <a:latin typeface="Arial" pitchFamily="34" charset="0"/>
              </a:rPr>
              <a:t>số lượng cá thể thuộc nhóm tuổi trước sinh sản tương đương so với nhóm tuổi sinh sản.</a:t>
            </a:r>
            <a:br>
              <a:rPr lang="vi-VN" sz="2000" b="1" dirty="0">
                <a:solidFill>
                  <a:srgbClr val="000000"/>
                </a:solidFill>
                <a:latin typeface="Arial" pitchFamily="34" charset="0"/>
              </a:rPr>
            </a:br>
            <a:r>
              <a:rPr lang="vi-VN" sz="2000" b="1" dirty="0">
                <a:solidFill>
                  <a:srgbClr val="000000"/>
                </a:solidFill>
                <a:latin typeface="Arial" pitchFamily="34" charset="0"/>
              </a:rPr>
              <a:t>– Tháp suy thoái: </a:t>
            </a:r>
            <a:r>
              <a:rPr lang="vi-VN" sz="2000" dirty="0">
                <a:solidFill>
                  <a:srgbClr val="000000"/>
                </a:solidFill>
                <a:latin typeface="Arial" pitchFamily="34" charset="0"/>
              </a:rPr>
              <a:t>số lượng cá thể thuộc nhóm tuổi trước sinh sản nhỏ hơn so với nhóm tuổi sinh sản.</a:t>
            </a:r>
            <a:endParaRPr lang="en-US" sz="2000" dirty="0">
              <a:solidFill>
                <a:srgbClr val="000000"/>
              </a:solidFill>
              <a:latin typeface="Arial" pitchFamily="34" charset="0"/>
            </a:endParaRPr>
          </a:p>
        </p:txBody>
      </p:sp>
      <p:sp>
        <p:nvSpPr>
          <p:cNvPr id="18" name="Freeform 18"/>
          <p:cNvSpPr/>
          <p:nvPr/>
        </p:nvSpPr>
        <p:spPr>
          <a:xfrm>
            <a:off x="2890579" y="5105400"/>
            <a:ext cx="6407668" cy="1645760"/>
          </a:xfrm>
          <a:custGeom>
            <a:avLst/>
            <a:gdLst/>
            <a:ahLst/>
            <a:cxnLst/>
            <a:rect l="l" t="t" r="r" b="b"/>
            <a:pathLst>
              <a:path w="14847424" h="3812453">
                <a:moveTo>
                  <a:pt x="0" y="0"/>
                </a:moveTo>
                <a:lnTo>
                  <a:pt x="14847423" y="0"/>
                </a:lnTo>
                <a:lnTo>
                  <a:pt x="14847423" y="3812454"/>
                </a:lnTo>
                <a:lnTo>
                  <a:pt x="0" y="3812454"/>
                </a:lnTo>
                <a:lnTo>
                  <a:pt x="0" y="0"/>
                </a:lnTo>
                <a:close/>
              </a:path>
            </a:pathLst>
          </a:custGeom>
          <a:blipFill>
            <a:blip r:embed="rId4"/>
            <a:stretch>
              <a:fillRect b="-52297"/>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4.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tuổi</a:t>
            </a:r>
            <a:endParaRPr lang="en-US" sz="2300" b="1" dirty="0">
              <a:solidFill>
                <a:srgbClr val="000000"/>
              </a:solidFill>
              <a:latin typeface="Arial" pitchFamily="34" charset="0"/>
            </a:endParaRPr>
          </a:p>
        </p:txBody>
      </p:sp>
      <p:grpSp>
        <p:nvGrpSpPr>
          <p:cNvPr id="12" name="Group 12"/>
          <p:cNvGrpSpPr/>
          <p:nvPr/>
        </p:nvGrpSpPr>
        <p:grpSpPr>
          <a:xfrm>
            <a:off x="845252" y="1842505"/>
            <a:ext cx="10657952" cy="4795657"/>
            <a:chOff x="0" y="0"/>
            <a:chExt cx="21321456" cy="9591314"/>
          </a:xfrm>
        </p:grpSpPr>
        <p:grpSp>
          <p:nvGrpSpPr>
            <p:cNvPr id="13" name="Group 13"/>
            <p:cNvGrpSpPr/>
            <p:nvPr/>
          </p:nvGrpSpPr>
          <p:grpSpPr>
            <a:xfrm>
              <a:off x="0" y="0"/>
              <a:ext cx="21321456" cy="9591314"/>
              <a:chOff x="0" y="0"/>
              <a:chExt cx="6033993" cy="2714352"/>
            </a:xfrm>
          </p:grpSpPr>
          <p:sp>
            <p:nvSpPr>
              <p:cNvPr id="14" name="Freeform 14"/>
              <p:cNvSpPr/>
              <p:nvPr/>
            </p:nvSpPr>
            <p:spPr>
              <a:xfrm>
                <a:off x="0" y="0"/>
                <a:ext cx="6033993" cy="2714352"/>
              </a:xfrm>
              <a:custGeom>
                <a:avLst/>
                <a:gdLst/>
                <a:ahLst/>
                <a:cxnLst/>
                <a:rect l="l" t="t" r="r" b="b"/>
                <a:pathLst>
                  <a:path w="6033993" h="2714352">
                    <a:moveTo>
                      <a:pt x="5909533" y="59690"/>
                    </a:moveTo>
                    <a:cubicBezTo>
                      <a:pt x="5945093" y="59690"/>
                      <a:pt x="5974303" y="88900"/>
                      <a:pt x="5974303" y="124460"/>
                    </a:cubicBezTo>
                    <a:lnTo>
                      <a:pt x="5974303" y="2589892"/>
                    </a:lnTo>
                    <a:cubicBezTo>
                      <a:pt x="5974303" y="2625452"/>
                      <a:pt x="5945093" y="2654662"/>
                      <a:pt x="5909533" y="2654662"/>
                    </a:cubicBezTo>
                    <a:lnTo>
                      <a:pt x="124460" y="2654662"/>
                    </a:lnTo>
                    <a:cubicBezTo>
                      <a:pt x="88900" y="2654662"/>
                      <a:pt x="59690" y="2625452"/>
                      <a:pt x="59690" y="2589892"/>
                    </a:cubicBezTo>
                    <a:lnTo>
                      <a:pt x="59690" y="124460"/>
                    </a:lnTo>
                    <a:cubicBezTo>
                      <a:pt x="59690" y="88900"/>
                      <a:pt x="88900" y="59690"/>
                      <a:pt x="124460" y="59690"/>
                    </a:cubicBezTo>
                    <a:lnTo>
                      <a:pt x="5909533" y="59690"/>
                    </a:lnTo>
                    <a:moveTo>
                      <a:pt x="5909533" y="0"/>
                    </a:moveTo>
                    <a:lnTo>
                      <a:pt x="124460" y="0"/>
                    </a:lnTo>
                    <a:cubicBezTo>
                      <a:pt x="55880" y="0"/>
                      <a:pt x="0" y="55880"/>
                      <a:pt x="0" y="124460"/>
                    </a:cubicBezTo>
                    <a:lnTo>
                      <a:pt x="0" y="2589892"/>
                    </a:lnTo>
                    <a:cubicBezTo>
                      <a:pt x="0" y="2658472"/>
                      <a:pt x="55880" y="2714352"/>
                      <a:pt x="124460" y="2714352"/>
                    </a:cubicBezTo>
                    <a:lnTo>
                      <a:pt x="5909533" y="2714352"/>
                    </a:lnTo>
                    <a:cubicBezTo>
                      <a:pt x="5978113" y="2714352"/>
                      <a:pt x="6033993" y="2658472"/>
                      <a:pt x="6033993" y="2589892"/>
                    </a:cubicBezTo>
                    <a:lnTo>
                      <a:pt x="6033993" y="124460"/>
                    </a:lnTo>
                    <a:cubicBezTo>
                      <a:pt x="6033993" y="55880"/>
                      <a:pt x="5978113" y="0"/>
                      <a:pt x="5909533" y="0"/>
                    </a:cubicBezTo>
                    <a:close/>
                  </a:path>
                </a:pathLst>
              </a:custGeom>
              <a:solidFill>
                <a:srgbClr val="00BF63"/>
              </a:solidFill>
            </p:spPr>
          </p:sp>
        </p:grpSp>
        <p:sp>
          <p:nvSpPr>
            <p:cNvPr id="15" name="Freeform 15"/>
            <p:cNvSpPr/>
            <p:nvPr/>
          </p:nvSpPr>
          <p:spPr>
            <a:xfrm>
              <a:off x="10660728" y="314674"/>
              <a:ext cx="10214160" cy="8961967"/>
            </a:xfrm>
            <a:custGeom>
              <a:avLst/>
              <a:gdLst/>
              <a:ahLst/>
              <a:cxnLst/>
              <a:rect l="l" t="t" r="r" b="b"/>
              <a:pathLst>
                <a:path w="10214160" h="8961967">
                  <a:moveTo>
                    <a:pt x="0" y="0"/>
                  </a:moveTo>
                  <a:lnTo>
                    <a:pt x="10214160" y="0"/>
                  </a:lnTo>
                  <a:lnTo>
                    <a:pt x="10214160" y="8961966"/>
                  </a:lnTo>
                  <a:lnTo>
                    <a:pt x="0" y="8961966"/>
                  </a:lnTo>
                  <a:lnTo>
                    <a:pt x="0" y="0"/>
                  </a:lnTo>
                  <a:close/>
                </a:path>
              </a:pathLst>
            </a:custGeom>
            <a:blipFill>
              <a:blip r:embed="rId4"/>
              <a:stretch>
                <a:fillRect l="-15846" r="-15846"/>
              </a:stretch>
            </a:blipFill>
          </p:spPr>
        </p:sp>
        <p:sp>
          <p:nvSpPr>
            <p:cNvPr id="16" name="TextBox 16"/>
            <p:cNvSpPr txBox="1"/>
            <p:nvPr/>
          </p:nvSpPr>
          <p:spPr>
            <a:xfrm>
              <a:off x="821250" y="485032"/>
              <a:ext cx="8993942" cy="8494634"/>
            </a:xfrm>
            <a:prstGeom prst="rect">
              <a:avLst/>
            </a:prstGeom>
          </p:spPr>
          <p:txBody>
            <a:bodyPr wrap="square"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Điều</a:t>
              </a:r>
              <a:r>
                <a:rPr lang="en-US" sz="2300" dirty="0">
                  <a:solidFill>
                    <a:srgbClr val="000000"/>
                  </a:solidFill>
                  <a:latin typeface="Arial" pitchFamily="34" charset="0"/>
                </a:rPr>
                <a:t> </a:t>
              </a:r>
              <a:r>
                <a:rPr lang="en-US" sz="2300" dirty="0" err="1">
                  <a:solidFill>
                    <a:srgbClr val="000000"/>
                  </a:solidFill>
                  <a:latin typeface="Arial" pitchFamily="34" charset="0"/>
                </a:rPr>
                <a:t>tra</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r>
                <a:rPr lang="en-US" sz="2300" dirty="0" err="1">
                  <a:solidFill>
                    <a:srgbClr val="000000"/>
                  </a:solidFill>
                  <a:latin typeface="Arial" pitchFamily="34" charset="0"/>
                </a:rPr>
                <a:t>chim</a:t>
              </a:r>
              <a:r>
                <a:rPr lang="en-US" sz="2300" dirty="0">
                  <a:solidFill>
                    <a:srgbClr val="000000"/>
                  </a:solidFill>
                  <a:latin typeface="Arial" pitchFamily="34" charset="0"/>
                </a:rPr>
                <a:t> </a:t>
              </a:r>
              <a:r>
                <a:rPr lang="en-US" sz="2300" dirty="0" err="1">
                  <a:solidFill>
                    <a:srgbClr val="000000"/>
                  </a:solidFill>
                  <a:latin typeface="Arial" pitchFamily="34" charset="0"/>
                </a:rPr>
                <a:t>trĩ</a:t>
              </a:r>
              <a:r>
                <a:rPr lang="en-US" sz="2300" dirty="0">
                  <a:solidFill>
                    <a:srgbClr val="000000"/>
                  </a:solidFill>
                  <a:latin typeface="Arial" pitchFamily="34" charset="0"/>
                </a:rPr>
                <a:t> </a:t>
              </a:r>
              <a:r>
                <a:rPr lang="en-US" sz="2300" dirty="0" err="1">
                  <a:solidFill>
                    <a:srgbClr val="000000"/>
                  </a:solidFill>
                  <a:latin typeface="Arial" pitchFamily="34" charset="0"/>
                </a:rPr>
                <a:t>đỏ</a:t>
              </a:r>
              <a:r>
                <a:rPr lang="en-US" sz="2300" dirty="0">
                  <a:solidFill>
                    <a:srgbClr val="000000"/>
                  </a:solidFill>
                  <a:latin typeface="Arial" pitchFamily="34" charset="0"/>
                </a:rPr>
                <a:t> </a:t>
              </a:r>
              <a:r>
                <a:rPr lang="en-US" sz="2300" dirty="0" err="1">
                  <a:solidFill>
                    <a:srgbClr val="000000"/>
                  </a:solidFill>
                  <a:latin typeface="Arial" pitchFamily="34" charset="0"/>
                </a:rPr>
                <a:t>khoang</a:t>
              </a:r>
              <a:r>
                <a:rPr lang="en-US" sz="2300" dirty="0">
                  <a:solidFill>
                    <a:srgbClr val="000000"/>
                  </a:solidFill>
                  <a:latin typeface="Arial" pitchFamily="34" charset="0"/>
                </a:rPr>
                <a:t> </a:t>
              </a:r>
              <a:r>
                <a:rPr lang="en-US" sz="2300" dirty="0" err="1">
                  <a:solidFill>
                    <a:srgbClr val="000000"/>
                  </a:solidFill>
                  <a:latin typeface="Arial" pitchFamily="34" charset="0"/>
                </a:rPr>
                <a:t>cổ</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một</a:t>
              </a:r>
              <a:r>
                <a:rPr lang="en-US" sz="2300" dirty="0">
                  <a:solidFill>
                    <a:srgbClr val="000000"/>
                  </a:solidFill>
                  <a:latin typeface="Arial" pitchFamily="34" charset="0"/>
                </a:rPr>
                <a:t> </a:t>
              </a:r>
              <a:r>
                <a:rPr lang="en-US" sz="2300" dirty="0" err="1">
                  <a:solidFill>
                    <a:srgbClr val="000000"/>
                  </a:solidFill>
                  <a:latin typeface="Arial" pitchFamily="34" charset="0"/>
                </a:rPr>
                <a:t>khu</a:t>
              </a:r>
              <a:r>
                <a:rPr lang="en-US" sz="2300" dirty="0">
                  <a:solidFill>
                    <a:srgbClr val="000000"/>
                  </a:solidFill>
                  <a:latin typeface="Arial" pitchFamily="34" charset="0"/>
                </a:rPr>
                <a:t> </a:t>
              </a:r>
              <a:r>
                <a:rPr lang="en-US" sz="2300" dirty="0" err="1">
                  <a:solidFill>
                    <a:srgbClr val="000000"/>
                  </a:solidFill>
                  <a:latin typeface="Arial" pitchFamily="34" charset="0"/>
                </a:rPr>
                <a:t>vực</a:t>
              </a:r>
              <a:r>
                <a:rPr lang="en-US" sz="2300" dirty="0">
                  <a:solidFill>
                    <a:srgbClr val="000000"/>
                  </a:solidFill>
                  <a:latin typeface="Arial" pitchFamily="34" charset="0"/>
                </a:rPr>
                <a:t> </a:t>
              </a:r>
              <a:r>
                <a:rPr lang="en-US" sz="2300" dirty="0" err="1">
                  <a:solidFill>
                    <a:srgbClr val="000000"/>
                  </a:solidFill>
                  <a:latin typeface="Arial" pitchFamily="34" charset="0"/>
                </a:rPr>
                <a:t>nghiên</a:t>
              </a:r>
              <a:r>
                <a:rPr lang="en-US" sz="2300" dirty="0">
                  <a:solidFill>
                    <a:srgbClr val="000000"/>
                  </a:solidFill>
                  <a:latin typeface="Arial" pitchFamily="34" charset="0"/>
                </a:rPr>
                <a:t> </a:t>
              </a:r>
              <a:r>
                <a:rPr lang="en-US" sz="2300" dirty="0" err="1">
                  <a:solidFill>
                    <a:srgbClr val="000000"/>
                  </a:solidFill>
                  <a:latin typeface="Arial" pitchFamily="34" charset="0"/>
                </a:rPr>
                <a:t>cứu</a:t>
              </a:r>
              <a:r>
                <a:rPr lang="en-US" sz="2300" dirty="0">
                  <a:solidFill>
                    <a:srgbClr val="000000"/>
                  </a:solidFill>
                  <a:latin typeface="Arial" pitchFamily="34" charset="0"/>
                </a:rPr>
                <a:t> </a:t>
              </a:r>
              <a:r>
                <a:rPr lang="en-US" sz="2300" dirty="0" err="1">
                  <a:solidFill>
                    <a:srgbClr val="000000"/>
                  </a:solidFill>
                  <a:latin typeface="Arial" pitchFamily="34" charset="0"/>
                </a:rPr>
                <a:t>thu</a:t>
              </a:r>
              <a:r>
                <a:rPr lang="en-US" sz="2300" dirty="0">
                  <a:solidFill>
                    <a:srgbClr val="000000"/>
                  </a:solidFill>
                  <a:latin typeface="Arial" pitchFamily="34" charset="0"/>
                </a:rPr>
                <a:t> </a:t>
              </a:r>
              <a:r>
                <a:rPr lang="en-US" sz="2300" dirty="0" err="1">
                  <a:solidFill>
                    <a:srgbClr val="000000"/>
                  </a:solidFill>
                  <a:latin typeface="Arial" pitchFamily="34" charset="0"/>
                </a:rPr>
                <a:t>được</a:t>
              </a:r>
              <a:r>
                <a:rPr lang="en-US" sz="2300" dirty="0">
                  <a:solidFill>
                    <a:srgbClr val="000000"/>
                  </a:solidFill>
                  <a:latin typeface="Arial" pitchFamily="34" charset="0"/>
                </a:rPr>
                <a:t>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liệu</a:t>
              </a:r>
              <a:r>
                <a:rPr lang="en-US" sz="2300" dirty="0">
                  <a:solidFill>
                    <a:srgbClr val="000000"/>
                  </a:solidFill>
                  <a:latin typeface="Arial" pitchFamily="34" charset="0"/>
                </a:rPr>
                <a:t> </a:t>
              </a:r>
              <a:r>
                <a:rPr lang="en-US" sz="2300" dirty="0" err="1">
                  <a:solidFill>
                    <a:srgbClr val="000000"/>
                  </a:solidFill>
                  <a:latin typeface="Arial" pitchFamily="34" charset="0"/>
                </a:rPr>
                <a:t>về</a:t>
              </a:r>
              <a:r>
                <a:rPr lang="en-US" sz="2300" dirty="0">
                  <a:solidFill>
                    <a:srgbClr val="000000"/>
                  </a:solidFill>
                  <a:latin typeface="Arial" pitchFamily="34" charset="0"/>
                </a:rPr>
                <a:t> </a:t>
              </a:r>
              <a:r>
                <a:rPr lang="en-US" sz="2300" dirty="0" err="1">
                  <a:solidFill>
                    <a:srgbClr val="000000"/>
                  </a:solidFill>
                  <a:latin typeface="Arial" pitchFamily="34" charset="0"/>
                </a:rPr>
                <a:t>số</a:t>
              </a:r>
              <a:r>
                <a:rPr lang="en-US" sz="2300" dirty="0">
                  <a:solidFill>
                    <a:srgbClr val="000000"/>
                  </a:solidFill>
                  <a:latin typeface="Arial" pitchFamily="34" charset="0"/>
                </a:rPr>
                <a:t> </a:t>
              </a:r>
              <a:r>
                <a:rPr lang="en-US" sz="2300" dirty="0" err="1">
                  <a:solidFill>
                    <a:srgbClr val="000000"/>
                  </a:solidFill>
                  <a:latin typeface="Arial" pitchFamily="34" charset="0"/>
                </a:rPr>
                <a:t>cá</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r>
                <a:rPr lang="en-US" sz="2300" dirty="0" err="1">
                  <a:solidFill>
                    <a:srgbClr val="000000"/>
                  </a:solidFill>
                  <a:latin typeface="Arial" pitchFamily="34" charset="0"/>
                </a:rPr>
                <a:t>chim</a:t>
              </a:r>
              <a:r>
                <a:rPr lang="en-US" sz="2300" dirty="0">
                  <a:solidFill>
                    <a:srgbClr val="000000"/>
                  </a:solidFill>
                  <a:latin typeface="Arial" pitchFamily="34" charset="0"/>
                </a:rPr>
                <a:t> </a:t>
              </a:r>
              <a:r>
                <a:rPr lang="en-US" sz="2300" dirty="0" err="1">
                  <a:solidFill>
                    <a:srgbClr val="000000"/>
                  </a:solidFill>
                  <a:latin typeface="Arial" pitchFamily="34" charset="0"/>
                </a:rPr>
                <a:t>trĩ</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mỗi</a:t>
              </a:r>
              <a:r>
                <a:rPr lang="en-US" sz="2300" dirty="0">
                  <a:solidFill>
                    <a:srgbClr val="000000"/>
                  </a:solidFill>
                  <a:latin typeface="Arial" pitchFamily="34" charset="0"/>
                </a:rPr>
                <a:t> </a:t>
              </a:r>
              <a:r>
                <a:rPr lang="en-US" sz="2300" dirty="0" err="1">
                  <a:solidFill>
                    <a:srgbClr val="000000"/>
                  </a:solidFill>
                  <a:latin typeface="Arial" pitchFamily="34" charset="0"/>
                </a:rPr>
                <a:t>nhóm</a:t>
              </a:r>
              <a:r>
                <a:rPr lang="en-US" sz="2300" dirty="0">
                  <a:solidFill>
                    <a:srgbClr val="000000"/>
                  </a:solidFill>
                  <a:latin typeface="Arial" pitchFamily="34" charset="0"/>
                </a:rPr>
                <a:t> </a:t>
              </a:r>
              <a:r>
                <a:rPr lang="en-US" sz="2300" dirty="0" err="1">
                  <a:solidFill>
                    <a:srgbClr val="000000"/>
                  </a:solidFill>
                  <a:latin typeface="Arial" pitchFamily="34" charset="0"/>
                </a:rPr>
                <a:t>tuổi</a:t>
              </a:r>
              <a:r>
                <a:rPr lang="en-US" sz="2300" dirty="0">
                  <a:solidFill>
                    <a:srgbClr val="000000"/>
                  </a:solidFill>
                  <a:latin typeface="Arial" pitchFamily="34" charset="0"/>
                </a:rPr>
                <a:t> </a:t>
              </a:r>
              <a:r>
                <a:rPr lang="en-US" sz="2300" dirty="0" err="1">
                  <a:solidFill>
                    <a:srgbClr val="000000"/>
                  </a:solidFill>
                  <a:latin typeface="Arial" pitchFamily="34" charset="0"/>
                </a:rPr>
                <a:t>như</a:t>
              </a:r>
              <a:r>
                <a:rPr lang="en-US" sz="2300" dirty="0">
                  <a:solidFill>
                    <a:srgbClr val="000000"/>
                  </a:solidFill>
                  <a:latin typeface="Arial" pitchFamily="34" charset="0"/>
                </a:rPr>
                <a:t> </a:t>
              </a:r>
              <a:r>
                <a:rPr lang="en-US" sz="2300" dirty="0" err="1">
                  <a:solidFill>
                    <a:srgbClr val="000000"/>
                  </a:solidFill>
                  <a:latin typeface="Arial" pitchFamily="34" charset="0"/>
                </a:rPr>
                <a:t>sau</a:t>
              </a:r>
              <a:r>
                <a:rPr lang="en-US" sz="2300" dirty="0">
                  <a:solidFill>
                    <a:srgbClr val="000000"/>
                  </a:solidFill>
                  <a:latin typeface="Arial" pitchFamily="34" charset="0"/>
                </a:rPr>
                <a:t>: </a:t>
              </a:r>
              <a:r>
                <a:rPr lang="en-US" sz="2300" dirty="0" err="1">
                  <a:solidFill>
                    <a:srgbClr val="000000"/>
                  </a:solidFill>
                  <a:latin typeface="Arial" pitchFamily="34" charset="0"/>
                </a:rPr>
                <a:t>nhóm</a:t>
              </a:r>
              <a:r>
                <a:rPr lang="en-US" sz="2300" dirty="0">
                  <a:solidFill>
                    <a:srgbClr val="000000"/>
                  </a:solidFill>
                  <a:latin typeface="Arial" pitchFamily="34" charset="0"/>
                </a:rPr>
                <a:t> </a:t>
              </a:r>
              <a:r>
                <a:rPr lang="en-US" sz="2300" dirty="0" err="1">
                  <a:solidFill>
                    <a:srgbClr val="000000"/>
                  </a:solidFill>
                  <a:latin typeface="Arial" pitchFamily="34" charset="0"/>
                </a:rPr>
                <a:t>tuổi</a:t>
              </a:r>
              <a:r>
                <a:rPr lang="en-US" sz="2300" dirty="0">
                  <a:solidFill>
                    <a:srgbClr val="000000"/>
                  </a:solidFill>
                  <a:latin typeface="Arial" pitchFamily="34" charset="0"/>
                </a:rPr>
                <a:t> </a:t>
              </a:r>
              <a:r>
                <a:rPr lang="en-US" sz="2300" dirty="0" err="1">
                  <a:solidFill>
                    <a:srgbClr val="000000"/>
                  </a:solidFill>
                  <a:latin typeface="Arial" pitchFamily="34" charset="0"/>
                </a:rPr>
                <a:t>trước</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sản</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80 con, </a:t>
              </a:r>
              <a:r>
                <a:rPr lang="en-US" sz="2300" dirty="0" err="1">
                  <a:solidFill>
                    <a:srgbClr val="000000"/>
                  </a:solidFill>
                  <a:latin typeface="Arial" pitchFamily="34" charset="0"/>
                </a:rPr>
                <a:t>nhóm</a:t>
              </a:r>
              <a:r>
                <a:rPr lang="en-US" sz="2300" dirty="0">
                  <a:solidFill>
                    <a:srgbClr val="000000"/>
                  </a:solidFill>
                  <a:latin typeface="Arial" pitchFamily="34" charset="0"/>
                </a:rPr>
                <a:t> </a:t>
              </a:r>
              <a:r>
                <a:rPr lang="en-US" sz="2300" dirty="0" err="1">
                  <a:solidFill>
                    <a:srgbClr val="000000"/>
                  </a:solidFill>
                  <a:latin typeface="Arial" pitchFamily="34" charset="0"/>
                </a:rPr>
                <a:t>tuổi</a:t>
              </a:r>
              <a:r>
                <a:rPr lang="en-US" sz="2300" dirty="0">
                  <a:solidFill>
                    <a:srgbClr val="000000"/>
                  </a:solidFill>
                  <a:latin typeface="Arial" pitchFamily="34" charset="0"/>
                </a:rPr>
                <a:t> </a:t>
              </a:r>
              <a:r>
                <a:rPr lang="en-US" sz="2300" dirty="0" err="1">
                  <a:solidFill>
                    <a:srgbClr val="000000"/>
                  </a:solidFill>
                  <a:latin typeface="Arial" pitchFamily="34" charset="0"/>
                </a:rPr>
                <a:t>đang</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sản</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30 con, </a:t>
              </a:r>
              <a:r>
                <a:rPr lang="en-US" sz="2300" dirty="0" err="1">
                  <a:solidFill>
                    <a:srgbClr val="000000"/>
                  </a:solidFill>
                  <a:latin typeface="Arial" pitchFamily="34" charset="0"/>
                </a:rPr>
                <a:t>nhóm</a:t>
              </a:r>
              <a:r>
                <a:rPr lang="en-US" sz="2300" dirty="0">
                  <a:solidFill>
                    <a:srgbClr val="000000"/>
                  </a:solidFill>
                  <a:latin typeface="Arial" pitchFamily="34" charset="0"/>
                </a:rPr>
                <a:t> </a:t>
              </a:r>
              <a:r>
                <a:rPr lang="en-US" sz="2300" dirty="0" err="1">
                  <a:solidFill>
                    <a:srgbClr val="000000"/>
                  </a:solidFill>
                  <a:latin typeface="Arial" pitchFamily="34" charset="0"/>
                </a:rPr>
                <a:t>tuổi</a:t>
              </a:r>
              <a:r>
                <a:rPr lang="en-US" sz="2300" dirty="0">
                  <a:solidFill>
                    <a:srgbClr val="000000"/>
                  </a:solidFill>
                  <a:latin typeface="Arial" pitchFamily="34" charset="0"/>
                </a:rPr>
                <a:t> </a:t>
              </a:r>
              <a:r>
                <a:rPr lang="en-US" sz="2300" dirty="0" err="1">
                  <a:solidFill>
                    <a:srgbClr val="000000"/>
                  </a:solidFill>
                  <a:latin typeface="Arial" pitchFamily="34" charset="0"/>
                </a:rPr>
                <a:t>sau</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sản</a:t>
              </a:r>
              <a:r>
                <a:rPr lang="en-US" sz="2300" dirty="0">
                  <a:solidFill>
                    <a:srgbClr val="000000"/>
                  </a:solidFill>
                  <a:latin typeface="Arial" pitchFamily="34" charset="0"/>
                </a:rPr>
                <a:t> </a:t>
              </a:r>
              <a:r>
                <a:rPr lang="en-US" sz="2300" dirty="0" err="1">
                  <a:solidFill>
                    <a:srgbClr val="000000"/>
                  </a:solidFill>
                  <a:latin typeface="Arial" pitchFamily="34" charset="0"/>
                </a:rPr>
                <a:t>là</a:t>
              </a:r>
              <a:r>
                <a:rPr lang="en-US" sz="2300" dirty="0">
                  <a:solidFill>
                    <a:srgbClr val="000000"/>
                  </a:solidFill>
                  <a:latin typeface="Arial" pitchFamily="34" charset="0"/>
                </a:rPr>
                <a:t> 15 con. </a:t>
              </a:r>
              <a:r>
                <a:rPr lang="en-US" sz="2300" dirty="0" err="1">
                  <a:solidFill>
                    <a:srgbClr val="000000"/>
                  </a:solidFill>
                  <a:latin typeface="Arial" pitchFamily="34" charset="0"/>
                </a:rPr>
                <a:t>Về</a:t>
              </a:r>
              <a:r>
                <a:rPr lang="en-US" sz="2300" dirty="0">
                  <a:solidFill>
                    <a:srgbClr val="000000"/>
                  </a:solidFill>
                  <a:latin typeface="Arial" pitchFamily="34" charset="0"/>
                </a:rPr>
                <a:t> </a:t>
              </a:r>
              <a:r>
                <a:rPr lang="en-US" sz="2300" dirty="0" err="1">
                  <a:solidFill>
                    <a:srgbClr val="000000"/>
                  </a:solidFill>
                  <a:latin typeface="Arial" pitchFamily="34" charset="0"/>
                </a:rPr>
                <a:t>tháp</a:t>
              </a:r>
              <a:r>
                <a:rPr lang="en-US" sz="2300" dirty="0">
                  <a:solidFill>
                    <a:srgbClr val="000000"/>
                  </a:solidFill>
                  <a:latin typeface="Arial" pitchFamily="34" charset="0"/>
                </a:rPr>
                <a:t> </a:t>
              </a:r>
              <a:r>
                <a:rPr lang="en-US" sz="2300" dirty="0" err="1">
                  <a:solidFill>
                    <a:srgbClr val="000000"/>
                  </a:solidFill>
                  <a:latin typeface="Arial" pitchFamily="34" charset="0"/>
                </a:rPr>
                <a:t>tuổi</a:t>
              </a:r>
              <a:r>
                <a:rPr lang="en-US" sz="2300" dirty="0">
                  <a:solidFill>
                    <a:srgbClr val="000000"/>
                  </a:solidFill>
                  <a:latin typeface="Arial" pitchFamily="34" charset="0"/>
                </a:rPr>
                <a:t> </a:t>
              </a:r>
              <a:r>
                <a:rPr lang="en-US" sz="2300" dirty="0" err="1">
                  <a:solidFill>
                    <a:srgbClr val="000000"/>
                  </a:solidFill>
                  <a:latin typeface="Arial" pitchFamily="34" charset="0"/>
                </a:rPr>
                <a:t>chim</a:t>
              </a:r>
              <a:r>
                <a:rPr lang="en-US" sz="2300" dirty="0">
                  <a:solidFill>
                    <a:srgbClr val="000000"/>
                  </a:solidFill>
                  <a:latin typeface="Arial" pitchFamily="34" charset="0"/>
                </a:rPr>
                <a:t> </a:t>
              </a:r>
              <a:r>
                <a:rPr lang="en-US" sz="2300" dirty="0" err="1">
                  <a:solidFill>
                    <a:srgbClr val="000000"/>
                  </a:solidFill>
                  <a:latin typeface="Arial" pitchFamily="34" charset="0"/>
                </a:rPr>
                <a:t>trĩ</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xác</a:t>
              </a:r>
              <a:r>
                <a:rPr lang="en-US" sz="2300" dirty="0">
                  <a:solidFill>
                    <a:srgbClr val="000000"/>
                  </a:solidFill>
                  <a:latin typeface="Arial" pitchFamily="34" charset="0"/>
                </a:rPr>
                <a:t> </a:t>
              </a:r>
              <a:r>
                <a:rPr lang="en-US" sz="2300" dirty="0" err="1">
                  <a:solidFill>
                    <a:srgbClr val="000000"/>
                  </a:solidFill>
                  <a:latin typeface="Arial" pitchFamily="34" charset="0"/>
                </a:rPr>
                <a:t>định</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r>
                <a:rPr lang="en-US" sz="2300" dirty="0" err="1">
                  <a:solidFill>
                    <a:srgbClr val="000000"/>
                  </a:solidFill>
                  <a:latin typeface="Arial" pitchFamily="34" charset="0"/>
                </a:rPr>
                <a:t>chim</a:t>
              </a:r>
              <a:r>
                <a:rPr lang="en-US" sz="2300" dirty="0">
                  <a:solidFill>
                    <a:srgbClr val="000000"/>
                  </a:solidFill>
                  <a:latin typeface="Arial" pitchFamily="34" charset="0"/>
                </a:rPr>
                <a:t> </a:t>
              </a:r>
              <a:r>
                <a:rPr lang="en-US" sz="2300" dirty="0" err="1">
                  <a:solidFill>
                    <a:srgbClr val="000000"/>
                  </a:solidFill>
                  <a:latin typeface="Arial" pitchFamily="34" charset="0"/>
                </a:rPr>
                <a:t>trĩ</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tháp</a:t>
              </a:r>
              <a:r>
                <a:rPr lang="en-US" sz="2300" dirty="0">
                  <a:solidFill>
                    <a:srgbClr val="000000"/>
                  </a:solidFill>
                  <a:latin typeface="Arial" pitchFamily="34" charset="0"/>
                </a:rPr>
                <a:t> </a:t>
              </a:r>
              <a:r>
                <a:rPr lang="en-US" sz="2300" dirty="0" err="1">
                  <a:solidFill>
                    <a:srgbClr val="000000"/>
                  </a:solidFill>
                  <a:latin typeface="Arial" pitchFamily="34" charset="0"/>
                </a:rPr>
                <a:t>tuổi</a:t>
              </a:r>
              <a:r>
                <a:rPr lang="en-US" sz="2300" dirty="0">
                  <a:solidFill>
                    <a:srgbClr val="000000"/>
                  </a:solidFill>
                  <a:latin typeface="Arial" pitchFamily="34" charset="0"/>
                </a:rPr>
                <a:t> </a:t>
              </a:r>
              <a:r>
                <a:rPr lang="en-US" sz="2300" dirty="0" err="1">
                  <a:solidFill>
                    <a:srgbClr val="000000"/>
                  </a:solidFill>
                  <a:latin typeface="Arial" pitchFamily="34" charset="0"/>
                </a:rPr>
                <a:t>thuộc</a:t>
              </a:r>
              <a:r>
                <a:rPr lang="en-US" sz="2300" dirty="0">
                  <a:solidFill>
                    <a:srgbClr val="000000"/>
                  </a:solidFill>
                  <a:latin typeface="Arial" pitchFamily="34" charset="0"/>
                </a:rPr>
                <a:t> </a:t>
              </a:r>
              <a:r>
                <a:rPr lang="en-US" sz="2300" dirty="0" err="1">
                  <a:solidFill>
                    <a:srgbClr val="000000"/>
                  </a:solidFill>
                  <a:latin typeface="Arial" pitchFamily="34" charset="0"/>
                </a:rPr>
                <a:t>dạng</a:t>
              </a:r>
              <a:r>
                <a:rPr lang="en-US" sz="2300" dirty="0">
                  <a:solidFill>
                    <a:srgbClr val="000000"/>
                  </a:solidFill>
                  <a:latin typeface="Arial" pitchFamily="34" charset="0"/>
                </a:rPr>
                <a:t> </a:t>
              </a:r>
              <a:r>
                <a:rPr lang="en-US" sz="2300" dirty="0" err="1">
                  <a:solidFill>
                    <a:srgbClr val="000000"/>
                  </a:solidFill>
                  <a:latin typeface="Arial" pitchFamily="34" charset="0"/>
                </a:rPr>
                <a:t>nào</a:t>
              </a:r>
              <a:endParaRPr lang="en-US" sz="2300"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655347"/>
            <a:chOff x="0" y="0"/>
            <a:chExt cx="21640800" cy="1310694"/>
          </a:xfrm>
        </p:grpSpPr>
        <p:grpSp>
          <p:nvGrpSpPr>
            <p:cNvPr id="11" name="Group 11"/>
            <p:cNvGrpSpPr/>
            <p:nvPr/>
          </p:nvGrpSpPr>
          <p:grpSpPr>
            <a:xfrm>
              <a:off x="0" y="0"/>
              <a:ext cx="21640800" cy="1310694"/>
              <a:chOff x="0" y="0"/>
              <a:chExt cx="4274726" cy="258903"/>
            </a:xfrm>
          </p:grpSpPr>
          <p:sp>
            <p:nvSpPr>
              <p:cNvPr id="12" name="Freeform 12"/>
              <p:cNvSpPr/>
              <p:nvPr/>
            </p:nvSpPr>
            <p:spPr>
              <a:xfrm>
                <a:off x="0" y="0"/>
                <a:ext cx="4274726" cy="258903"/>
              </a:xfrm>
              <a:custGeom>
                <a:avLst/>
                <a:gdLst/>
                <a:ahLst/>
                <a:cxnLst/>
                <a:rect l="l" t="t" r="r" b="b"/>
                <a:pathLst>
                  <a:path w="4274726" h="258903">
                    <a:moveTo>
                      <a:pt x="24327" y="0"/>
                    </a:moveTo>
                    <a:lnTo>
                      <a:pt x="4250399" y="0"/>
                    </a:lnTo>
                    <a:cubicBezTo>
                      <a:pt x="4263834" y="0"/>
                      <a:pt x="4274726" y="10891"/>
                      <a:pt x="4274726" y="24327"/>
                    </a:cubicBezTo>
                    <a:lnTo>
                      <a:pt x="4274726" y="234576"/>
                    </a:lnTo>
                    <a:cubicBezTo>
                      <a:pt x="4274726" y="248011"/>
                      <a:pt x="4263834" y="258903"/>
                      <a:pt x="4250399" y="258903"/>
                    </a:cubicBezTo>
                    <a:lnTo>
                      <a:pt x="24327" y="258903"/>
                    </a:lnTo>
                    <a:cubicBezTo>
                      <a:pt x="10891" y="258903"/>
                      <a:pt x="0" y="248011"/>
                      <a:pt x="0" y="234576"/>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769058"/>
            </a:xfrm>
            <a:prstGeom prst="rect">
              <a:avLst/>
            </a:prstGeom>
          </p:spPr>
          <p:txBody>
            <a:bodyPr lIns="0" tIns="0" rIns="0" bIns="0" rtlCol="0" anchor="t">
              <a:spAutoFit/>
            </a:bodyPr>
            <a:lstStyle/>
            <a:p>
              <a:pPr algn="ctr">
                <a:lnSpc>
                  <a:spcPts val="3266"/>
                </a:lnSpc>
                <a:spcBef>
                  <a:spcPct val="0"/>
                </a:spcBef>
              </a:pPr>
              <a:r>
                <a:rPr lang="en-US" sz="2300" b="1">
                  <a:solidFill>
                    <a:srgbClr val="000000"/>
                  </a:solidFill>
                  <a:latin typeface="Arial" pitchFamily="34" charset="0"/>
                </a:rPr>
                <a:t>Hãy mô tả đặc điểm của mỗi kiểu phân bố cá thể của quần thể</a:t>
              </a: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5.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grpSp>
        <p:nvGrpSpPr>
          <p:cNvPr id="17" name="Group 17"/>
          <p:cNvGrpSpPr/>
          <p:nvPr/>
        </p:nvGrpSpPr>
        <p:grpSpPr>
          <a:xfrm>
            <a:off x="685622" y="2667000"/>
            <a:ext cx="10817582" cy="3791837"/>
            <a:chOff x="0" y="0"/>
            <a:chExt cx="21640800" cy="7693370"/>
          </a:xfrm>
        </p:grpSpPr>
        <p:sp>
          <p:nvSpPr>
            <p:cNvPr id="18" name="Freeform 18"/>
            <p:cNvSpPr/>
            <p:nvPr/>
          </p:nvSpPr>
          <p:spPr>
            <a:xfrm>
              <a:off x="0" y="0"/>
              <a:ext cx="21640800" cy="6806759"/>
            </a:xfrm>
            <a:custGeom>
              <a:avLst/>
              <a:gdLst/>
              <a:ahLst/>
              <a:cxnLst/>
              <a:rect l="l" t="t" r="r" b="b"/>
              <a:pathLst>
                <a:path w="21640800" h="6806759">
                  <a:moveTo>
                    <a:pt x="0" y="0"/>
                  </a:moveTo>
                  <a:lnTo>
                    <a:pt x="21640800" y="0"/>
                  </a:lnTo>
                  <a:lnTo>
                    <a:pt x="21640800" y="6806759"/>
                  </a:lnTo>
                  <a:lnTo>
                    <a:pt x="0" y="6806759"/>
                  </a:lnTo>
                  <a:lnTo>
                    <a:pt x="0" y="0"/>
                  </a:lnTo>
                  <a:close/>
                </a:path>
              </a:pathLst>
            </a:custGeom>
            <a:blipFill>
              <a:blip r:embed="rId4"/>
              <a:stretch>
                <a:fillRect/>
              </a:stretch>
            </a:blipFill>
          </p:spPr>
        </p:sp>
        <p:sp>
          <p:nvSpPr>
            <p:cNvPr id="19" name="TextBox 19"/>
            <p:cNvSpPr txBox="1"/>
            <p:nvPr/>
          </p:nvSpPr>
          <p:spPr>
            <a:xfrm>
              <a:off x="307930" y="6968684"/>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a) Theo nhóm</a:t>
              </a:r>
            </a:p>
          </p:txBody>
        </p:sp>
        <p:sp>
          <p:nvSpPr>
            <p:cNvPr id="20" name="TextBox 20"/>
            <p:cNvSpPr txBox="1"/>
            <p:nvPr/>
          </p:nvSpPr>
          <p:spPr>
            <a:xfrm>
              <a:off x="7792780" y="6717046"/>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b) Đồng đều</a:t>
              </a:r>
            </a:p>
          </p:txBody>
        </p:sp>
        <p:sp>
          <p:nvSpPr>
            <p:cNvPr id="21" name="TextBox 21"/>
            <p:cNvSpPr txBox="1"/>
            <p:nvPr/>
          </p:nvSpPr>
          <p:spPr>
            <a:xfrm>
              <a:off x="15283120" y="6740084"/>
              <a:ext cx="6055241" cy="724686"/>
            </a:xfrm>
            <a:prstGeom prst="rect">
              <a:avLst/>
            </a:prstGeom>
          </p:spPr>
          <p:txBody>
            <a:bodyPr lIns="0" tIns="0" rIns="0" bIns="0" rtlCol="0" anchor="t">
              <a:spAutoFit/>
            </a:bodyPr>
            <a:lstStyle/>
            <a:p>
              <a:pPr algn="ctr">
                <a:lnSpc>
                  <a:spcPts val="3107"/>
                </a:lnSpc>
              </a:pPr>
              <a:r>
                <a:rPr lang="en-US" sz="2200" b="1" i="1">
                  <a:solidFill>
                    <a:srgbClr val="000000"/>
                  </a:solidFill>
                  <a:latin typeface="Arial" pitchFamily="34" charset="0"/>
                </a:rPr>
                <a:t>c) Ngẫu nhiên</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TextBox 10"/>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1" name="TextBox 11"/>
          <p:cNvSpPr txBox="1"/>
          <p:nvPr/>
        </p:nvSpPr>
        <p:spPr>
          <a:xfrm>
            <a:off x="685622" y="1213110"/>
            <a:ext cx="7459340"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5.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
        <p:nvSpPr>
          <p:cNvPr id="12" name="TextBox 12"/>
          <p:cNvSpPr txBox="1"/>
          <p:nvPr/>
        </p:nvSpPr>
        <p:spPr>
          <a:xfrm>
            <a:off x="685622" y="1798055"/>
            <a:ext cx="10817582" cy="807722"/>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Sự</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tới</a:t>
            </a:r>
            <a:r>
              <a:rPr lang="en-US" sz="2300" b="1" dirty="0">
                <a:solidFill>
                  <a:srgbClr val="000000"/>
                </a:solidFill>
                <a:latin typeface="Arial" pitchFamily="34" charset="0"/>
              </a:rPr>
              <a:t> </a:t>
            </a:r>
            <a:r>
              <a:rPr lang="en-US" sz="2300" b="1" dirty="0" err="1">
                <a:solidFill>
                  <a:srgbClr val="000000"/>
                </a:solidFill>
                <a:latin typeface="Arial" pitchFamily="34" charset="0"/>
              </a:rPr>
              <a:t>khả</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khai</a:t>
            </a:r>
            <a:r>
              <a:rPr lang="en-US" sz="2300" b="1" dirty="0">
                <a:solidFill>
                  <a:srgbClr val="000000"/>
                </a:solidFill>
                <a:latin typeface="Arial" pitchFamily="34" charset="0"/>
              </a:rPr>
              <a:t> </a:t>
            </a:r>
            <a:r>
              <a:rPr lang="en-US" sz="2300" b="1" dirty="0" err="1">
                <a:solidFill>
                  <a:srgbClr val="000000"/>
                </a:solidFill>
                <a:latin typeface="Arial" pitchFamily="34" charset="0"/>
              </a:rPr>
              <a:t>thác</a:t>
            </a:r>
            <a:r>
              <a:rPr lang="en-US" sz="2300" b="1" dirty="0">
                <a:solidFill>
                  <a:srgbClr val="000000"/>
                </a:solidFill>
                <a:latin typeface="Arial" pitchFamily="34" charset="0"/>
              </a:rPr>
              <a:t> </a:t>
            </a:r>
            <a:r>
              <a:rPr lang="en-US" sz="2300" b="1" dirty="0" err="1">
                <a:solidFill>
                  <a:srgbClr val="000000"/>
                </a:solidFill>
                <a:latin typeface="Arial" pitchFamily="34" charset="0"/>
              </a:rPr>
              <a:t>nguồn</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khu</a:t>
            </a:r>
            <a:r>
              <a:rPr lang="en-US" sz="2300" b="1" dirty="0">
                <a:solidFill>
                  <a:srgbClr val="000000"/>
                </a:solidFill>
                <a:latin typeface="Arial" pitchFamily="34" charset="0"/>
              </a:rPr>
              <a:t> </a:t>
            </a:r>
            <a:r>
              <a:rPr lang="en-US" sz="2300" b="1" dirty="0" err="1">
                <a:solidFill>
                  <a:srgbClr val="000000"/>
                </a:solidFill>
                <a:latin typeface="Arial" pitchFamily="34" charset="0"/>
              </a:rPr>
              <a:t>vực</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ba</a:t>
            </a:r>
            <a:r>
              <a:rPr lang="en-US" sz="2300" b="1" dirty="0">
                <a:solidFill>
                  <a:srgbClr val="000000"/>
                </a:solidFill>
                <a:latin typeface="Arial" pitchFamily="34" charset="0"/>
              </a:rPr>
              <a:t> </a:t>
            </a:r>
            <a:r>
              <a:rPr lang="en-US" sz="2300" b="1" dirty="0" err="1">
                <a:solidFill>
                  <a:srgbClr val="000000"/>
                </a:solidFill>
                <a:latin typeface="Arial" pitchFamily="34" charset="0"/>
              </a:rPr>
              <a:t>kiểu</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grpSp>
        <p:nvGrpSpPr>
          <p:cNvPr id="13" name="Group 13"/>
          <p:cNvGrpSpPr/>
          <p:nvPr/>
        </p:nvGrpSpPr>
        <p:grpSpPr>
          <a:xfrm>
            <a:off x="685622" y="2723036"/>
            <a:ext cx="10817582" cy="892444"/>
            <a:chOff x="1" y="-1"/>
            <a:chExt cx="21640799" cy="1784887"/>
          </a:xfrm>
        </p:grpSpPr>
        <p:grpSp>
          <p:nvGrpSpPr>
            <p:cNvPr id="14" name="Group 14"/>
            <p:cNvGrpSpPr/>
            <p:nvPr/>
          </p:nvGrpSpPr>
          <p:grpSpPr>
            <a:xfrm rot="5400000">
              <a:off x="-111555" y="111555"/>
              <a:ext cx="1784887" cy="1561776"/>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16" name="TextBox 1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7" name="TextBox 17"/>
            <p:cNvSpPr txBox="1"/>
            <p:nvPr/>
          </p:nvSpPr>
          <p:spPr>
            <a:xfrm>
              <a:off x="1832336" y="59537"/>
              <a:ext cx="19808464" cy="1615443"/>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Kiểu</a:t>
              </a:r>
              <a:r>
                <a:rPr lang="en-US" sz="2300" dirty="0">
                  <a:solidFill>
                    <a:srgbClr val="000000"/>
                  </a:solidFill>
                  <a:latin typeface="Arial" pitchFamily="34" charset="0"/>
                </a:rPr>
                <a:t> </a:t>
              </a:r>
              <a:r>
                <a:rPr lang="en-US" sz="2300" dirty="0" err="1">
                  <a:solidFill>
                    <a:srgbClr val="000000"/>
                  </a:solidFill>
                  <a:latin typeface="Arial" pitchFamily="34" charset="0"/>
                </a:rPr>
                <a:t>phân</a:t>
              </a:r>
              <a:r>
                <a:rPr lang="en-US" sz="2300" dirty="0">
                  <a:solidFill>
                    <a:srgbClr val="000000"/>
                  </a:solidFill>
                  <a:latin typeface="Arial" pitchFamily="34" charset="0"/>
                </a:rPr>
                <a:t> </a:t>
              </a:r>
              <a:r>
                <a:rPr lang="en-US" sz="2300" dirty="0" err="1">
                  <a:solidFill>
                    <a:srgbClr val="000000"/>
                  </a:solidFill>
                  <a:latin typeface="Arial" pitchFamily="34" charset="0"/>
                </a:rPr>
                <a:t>bố</a:t>
              </a:r>
              <a:r>
                <a:rPr lang="en-US" sz="2300" dirty="0">
                  <a:solidFill>
                    <a:srgbClr val="000000"/>
                  </a:solidFill>
                  <a:latin typeface="Arial" pitchFamily="34" charset="0"/>
                </a:rPr>
                <a:t> </a:t>
              </a:r>
              <a:r>
                <a:rPr lang="en-US" sz="2300" dirty="0" err="1">
                  <a:solidFill>
                    <a:srgbClr val="000000"/>
                  </a:solidFill>
                  <a:latin typeface="Arial" pitchFamily="34" charset="0"/>
                </a:rPr>
                <a:t>theo</a:t>
              </a:r>
              <a:r>
                <a:rPr lang="en-US" sz="2300" dirty="0">
                  <a:solidFill>
                    <a:srgbClr val="000000"/>
                  </a:solidFill>
                  <a:latin typeface="Arial" pitchFamily="34" charset="0"/>
                </a:rPr>
                <a:t> </a:t>
              </a:r>
              <a:r>
                <a:rPr lang="en-US" sz="2300" dirty="0" err="1">
                  <a:solidFill>
                    <a:srgbClr val="000000"/>
                  </a:solidFill>
                  <a:latin typeface="Arial" pitchFamily="34" charset="0"/>
                </a:rPr>
                <a:t>nhóm</a:t>
              </a:r>
              <a:r>
                <a:rPr lang="en-US" sz="2300" dirty="0">
                  <a:solidFill>
                    <a:srgbClr val="000000"/>
                  </a:solidFill>
                  <a:latin typeface="Arial" pitchFamily="34" charset="0"/>
                </a:rPr>
                <a:t>: </a:t>
              </a:r>
              <a:r>
                <a:rPr lang="en-US" sz="2300" dirty="0" err="1">
                  <a:solidFill>
                    <a:srgbClr val="000000"/>
                  </a:solidFill>
                  <a:latin typeface="Arial" pitchFamily="34" charset="0"/>
                </a:rPr>
                <a:t>thường</a:t>
              </a:r>
              <a:r>
                <a:rPr lang="en-US" sz="2300" dirty="0">
                  <a:solidFill>
                    <a:srgbClr val="000000"/>
                  </a:solidFill>
                  <a:latin typeface="Arial" pitchFamily="34" charset="0"/>
                </a:rPr>
                <a:t> </a:t>
              </a:r>
              <a:r>
                <a:rPr lang="en-US" sz="2300" dirty="0" err="1">
                  <a:solidFill>
                    <a:srgbClr val="000000"/>
                  </a:solidFill>
                  <a:latin typeface="Arial" pitchFamily="34" charset="0"/>
                </a:rPr>
                <a:t>xuất</a:t>
              </a:r>
              <a:r>
                <a:rPr lang="en-US" sz="2300" dirty="0">
                  <a:solidFill>
                    <a:srgbClr val="000000"/>
                  </a:solidFill>
                  <a:latin typeface="Arial" pitchFamily="34" charset="0"/>
                </a:rPr>
                <a:t> </a:t>
              </a:r>
              <a:r>
                <a:rPr lang="en-US" sz="2300" dirty="0" err="1">
                  <a:solidFill>
                    <a:srgbClr val="000000"/>
                  </a:solidFill>
                  <a:latin typeface="Arial" pitchFamily="34" charset="0"/>
                </a:rPr>
                <a:t>hiện</a:t>
              </a:r>
              <a:r>
                <a:rPr lang="en-US" sz="2300" dirty="0">
                  <a:solidFill>
                    <a:srgbClr val="000000"/>
                  </a:solidFill>
                  <a:latin typeface="Arial" pitchFamily="34" charset="0"/>
                </a:rPr>
                <a:t> </a:t>
              </a:r>
              <a:r>
                <a:rPr lang="en-US" sz="2300" dirty="0" err="1">
                  <a:solidFill>
                    <a:srgbClr val="000000"/>
                  </a:solidFill>
                  <a:latin typeface="Arial" pitchFamily="34" charset="0"/>
                </a:rPr>
                <a:t>khi</a:t>
              </a:r>
              <a:r>
                <a:rPr lang="en-US" sz="2300" dirty="0">
                  <a:solidFill>
                    <a:srgbClr val="000000"/>
                  </a:solidFill>
                  <a:latin typeface="Arial" pitchFamily="34" charset="0"/>
                </a:rPr>
                <a:t> </a:t>
              </a:r>
              <a:r>
                <a:rPr lang="en-US" sz="2300" dirty="0" err="1">
                  <a:solidFill>
                    <a:srgbClr val="000000"/>
                  </a:solidFill>
                  <a:latin typeface="Arial" pitchFamily="34" charset="0"/>
                </a:rPr>
                <a:t>điều</a:t>
              </a:r>
              <a:r>
                <a:rPr lang="en-US" sz="2300" dirty="0">
                  <a:solidFill>
                    <a:srgbClr val="000000"/>
                  </a:solidFill>
                  <a:latin typeface="Arial" pitchFamily="34" charset="0"/>
                </a:rPr>
                <a:t> </a:t>
              </a:r>
              <a:r>
                <a:rPr lang="en-US" sz="2300" dirty="0" err="1">
                  <a:solidFill>
                    <a:srgbClr val="000000"/>
                  </a:solidFill>
                  <a:latin typeface="Arial" pitchFamily="34" charset="0"/>
                </a:rPr>
                <a:t>kiện</a:t>
              </a:r>
              <a:r>
                <a:rPr lang="en-US" sz="2300" dirty="0">
                  <a:solidFill>
                    <a:srgbClr val="000000"/>
                  </a:solidFill>
                  <a:latin typeface="Arial" pitchFamily="34" charset="0"/>
                </a:rPr>
                <a:t> </a:t>
              </a:r>
              <a:r>
                <a:rPr lang="en-US" sz="2300" dirty="0" err="1">
                  <a:solidFill>
                    <a:srgbClr val="000000"/>
                  </a:solidFill>
                  <a:latin typeface="Arial" pitchFamily="34" charset="0"/>
                </a:rPr>
                <a:t>sống</a:t>
              </a:r>
              <a:r>
                <a:rPr lang="en-US" sz="2300" dirty="0">
                  <a:solidFill>
                    <a:srgbClr val="000000"/>
                  </a:solidFill>
                  <a:latin typeface="Arial" pitchFamily="34" charset="0"/>
                </a:rPr>
                <a:t> </a:t>
              </a:r>
              <a:r>
                <a:rPr lang="en-US" sz="2300" dirty="0" err="1">
                  <a:solidFill>
                    <a:srgbClr val="000000"/>
                  </a:solidFill>
                  <a:latin typeface="Arial" pitchFamily="34" charset="0"/>
                </a:rPr>
                <a:t>phân</a:t>
              </a:r>
              <a:r>
                <a:rPr lang="en-US" sz="2300" dirty="0">
                  <a:solidFill>
                    <a:srgbClr val="000000"/>
                  </a:solidFill>
                  <a:latin typeface="Arial" pitchFamily="34" charset="0"/>
                </a:rPr>
                <a:t> </a:t>
              </a:r>
              <a:r>
                <a:rPr lang="en-US" sz="2300" dirty="0" err="1">
                  <a:solidFill>
                    <a:srgbClr val="000000"/>
                  </a:solidFill>
                  <a:latin typeface="Arial" pitchFamily="34" charset="0"/>
                </a:rPr>
                <a:t>bố</a:t>
              </a:r>
              <a:r>
                <a:rPr lang="en-US" sz="2300" dirty="0">
                  <a:solidFill>
                    <a:srgbClr val="000000"/>
                  </a:solidFill>
                  <a:latin typeface="Arial" pitchFamily="34" charset="0"/>
                </a:rPr>
                <a:t> </a:t>
              </a:r>
              <a:r>
                <a:rPr lang="en-US" sz="2300" dirty="0" err="1">
                  <a:solidFill>
                    <a:srgbClr val="000000"/>
                  </a:solidFill>
                  <a:latin typeface="Arial" pitchFamily="34" charset="0"/>
                </a:rPr>
                <a:t>không</a:t>
              </a:r>
              <a:r>
                <a:rPr lang="en-US" sz="2300" dirty="0">
                  <a:solidFill>
                    <a:srgbClr val="000000"/>
                  </a:solidFill>
                  <a:latin typeface="Arial" pitchFamily="34" charset="0"/>
                </a:rPr>
                <a:t> </a:t>
              </a:r>
              <a:r>
                <a:rPr lang="en-US" sz="2300" dirty="0" err="1">
                  <a:solidFill>
                    <a:srgbClr val="000000"/>
                  </a:solidFill>
                  <a:latin typeface="Arial" pitchFamily="34" charset="0"/>
                </a:rPr>
                <a:t>đồng</a:t>
              </a:r>
              <a:r>
                <a:rPr lang="en-US" sz="2300" dirty="0">
                  <a:solidFill>
                    <a:srgbClr val="000000"/>
                  </a:solidFill>
                  <a:latin typeface="Arial" pitchFamily="34" charset="0"/>
                </a:rPr>
                <a:t> </a:t>
              </a:r>
              <a:r>
                <a:rPr lang="en-US" sz="2300" dirty="0" err="1">
                  <a:solidFill>
                    <a:srgbClr val="000000"/>
                  </a:solidFill>
                  <a:latin typeface="Arial" pitchFamily="34" charset="0"/>
                </a:rPr>
                <a:t>đều</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môi</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p>
          </p:txBody>
        </p:sp>
      </p:grpSp>
      <p:grpSp>
        <p:nvGrpSpPr>
          <p:cNvPr id="18" name="Group 18"/>
          <p:cNvGrpSpPr/>
          <p:nvPr/>
        </p:nvGrpSpPr>
        <p:grpSpPr>
          <a:xfrm>
            <a:off x="685622" y="3729781"/>
            <a:ext cx="10817582" cy="1299347"/>
            <a:chOff x="1" y="-1"/>
            <a:chExt cx="21640799" cy="2598692"/>
          </a:xfrm>
        </p:grpSpPr>
        <p:grpSp>
          <p:nvGrpSpPr>
            <p:cNvPr id="19" name="Group 19"/>
            <p:cNvGrpSpPr/>
            <p:nvPr/>
          </p:nvGrpSpPr>
          <p:grpSpPr>
            <a:xfrm rot="5400000">
              <a:off x="-111555" y="111555"/>
              <a:ext cx="1784887" cy="1561776"/>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21" name="TextBox 21"/>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2" name="TextBox 22"/>
            <p:cNvSpPr txBox="1"/>
            <p:nvPr/>
          </p:nvSpPr>
          <p:spPr>
            <a:xfrm>
              <a:off x="1832337" y="59536"/>
              <a:ext cx="19808463" cy="2539155"/>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Kiểu</a:t>
              </a:r>
              <a:r>
                <a:rPr lang="en-US" sz="2300" dirty="0">
                  <a:solidFill>
                    <a:srgbClr val="000000"/>
                  </a:solidFill>
                  <a:latin typeface="Arial" pitchFamily="34" charset="0"/>
                </a:rPr>
                <a:t> </a:t>
              </a:r>
              <a:r>
                <a:rPr lang="en-US" sz="2300" dirty="0" err="1">
                  <a:solidFill>
                    <a:srgbClr val="000000"/>
                  </a:solidFill>
                  <a:latin typeface="Arial" pitchFamily="34" charset="0"/>
                </a:rPr>
                <a:t>phân</a:t>
              </a:r>
              <a:r>
                <a:rPr lang="en-US" sz="2300" dirty="0">
                  <a:solidFill>
                    <a:srgbClr val="000000"/>
                  </a:solidFill>
                  <a:latin typeface="Arial" pitchFamily="34" charset="0"/>
                </a:rPr>
                <a:t> </a:t>
              </a:r>
              <a:r>
                <a:rPr lang="en-US" sz="2300" dirty="0" err="1">
                  <a:solidFill>
                    <a:srgbClr val="000000"/>
                  </a:solidFill>
                  <a:latin typeface="Arial" pitchFamily="34" charset="0"/>
                </a:rPr>
                <a:t>bố</a:t>
              </a:r>
              <a:r>
                <a:rPr lang="en-US" sz="2300" dirty="0">
                  <a:solidFill>
                    <a:srgbClr val="000000"/>
                  </a:solidFill>
                  <a:latin typeface="Arial" pitchFamily="34" charset="0"/>
                </a:rPr>
                <a:t> </a:t>
              </a:r>
              <a:r>
                <a:rPr lang="en-US" sz="2300" dirty="0" err="1">
                  <a:solidFill>
                    <a:srgbClr val="000000"/>
                  </a:solidFill>
                  <a:latin typeface="Arial" pitchFamily="34" charset="0"/>
                </a:rPr>
                <a:t>đồng</a:t>
              </a:r>
              <a:r>
                <a:rPr lang="en-US" sz="2300" dirty="0">
                  <a:solidFill>
                    <a:srgbClr val="000000"/>
                  </a:solidFill>
                  <a:latin typeface="Arial" pitchFamily="34" charset="0"/>
                </a:rPr>
                <a:t> </a:t>
              </a:r>
              <a:r>
                <a:rPr lang="en-US" sz="2300" dirty="0" err="1">
                  <a:solidFill>
                    <a:srgbClr val="000000"/>
                  </a:solidFill>
                  <a:latin typeface="Arial" pitchFamily="34" charset="0"/>
                </a:rPr>
                <a:t>đều</a:t>
              </a:r>
              <a:r>
                <a:rPr lang="en-US" sz="2300" dirty="0">
                  <a:solidFill>
                    <a:srgbClr val="000000"/>
                  </a:solidFill>
                  <a:latin typeface="Arial" pitchFamily="34" charset="0"/>
                </a:rPr>
                <a:t>: </a:t>
              </a:r>
              <a:r>
                <a:rPr lang="en-US" sz="2300" dirty="0" err="1">
                  <a:solidFill>
                    <a:srgbClr val="000000"/>
                  </a:solidFill>
                  <a:latin typeface="Arial" pitchFamily="34" charset="0"/>
                </a:rPr>
                <a:t>thường</a:t>
              </a:r>
              <a:r>
                <a:rPr lang="en-US" sz="2300" dirty="0">
                  <a:solidFill>
                    <a:srgbClr val="000000"/>
                  </a:solidFill>
                  <a:latin typeface="Arial" pitchFamily="34" charset="0"/>
                </a:rPr>
                <a:t> </a:t>
              </a:r>
              <a:r>
                <a:rPr lang="en-US" sz="2300" dirty="0" err="1">
                  <a:solidFill>
                    <a:srgbClr val="000000"/>
                  </a:solidFill>
                  <a:latin typeface="Arial" pitchFamily="34" charset="0"/>
                </a:rPr>
                <a:t>xuất</a:t>
              </a:r>
              <a:r>
                <a:rPr lang="en-US" sz="2300" dirty="0">
                  <a:solidFill>
                    <a:srgbClr val="000000"/>
                  </a:solidFill>
                  <a:latin typeface="Arial" pitchFamily="34" charset="0"/>
                </a:rPr>
                <a:t> </a:t>
              </a:r>
              <a:r>
                <a:rPr lang="en-US" sz="2300" dirty="0" err="1">
                  <a:solidFill>
                    <a:srgbClr val="000000"/>
                  </a:solidFill>
                  <a:latin typeface="Arial" pitchFamily="34" charset="0"/>
                </a:rPr>
                <a:t>hiện</a:t>
              </a:r>
              <a:r>
                <a:rPr lang="en-US" sz="2300" dirty="0">
                  <a:solidFill>
                    <a:srgbClr val="000000"/>
                  </a:solidFill>
                  <a:latin typeface="Arial" pitchFamily="34" charset="0"/>
                </a:rPr>
                <a:t> </a:t>
              </a:r>
              <a:r>
                <a:rPr lang="en-US" sz="2300" dirty="0" err="1">
                  <a:solidFill>
                    <a:srgbClr val="000000"/>
                  </a:solidFill>
                  <a:latin typeface="Arial" pitchFamily="34" charset="0"/>
                </a:rPr>
                <a:t>khi</a:t>
              </a:r>
              <a:r>
                <a:rPr lang="en-US" sz="2300" dirty="0">
                  <a:solidFill>
                    <a:srgbClr val="000000"/>
                  </a:solidFill>
                  <a:latin typeface="Arial" pitchFamily="34" charset="0"/>
                </a:rPr>
                <a:t> </a:t>
              </a:r>
              <a:r>
                <a:rPr lang="en-US" sz="2300" dirty="0" err="1">
                  <a:solidFill>
                    <a:srgbClr val="000000"/>
                  </a:solidFill>
                  <a:latin typeface="Arial" pitchFamily="34" charset="0"/>
                </a:rPr>
                <a:t>điều</a:t>
              </a:r>
              <a:r>
                <a:rPr lang="en-US" sz="2300" dirty="0">
                  <a:solidFill>
                    <a:srgbClr val="000000"/>
                  </a:solidFill>
                  <a:latin typeface="Arial" pitchFamily="34" charset="0"/>
                </a:rPr>
                <a:t> </a:t>
              </a:r>
              <a:r>
                <a:rPr lang="en-US" sz="2300" dirty="0" err="1">
                  <a:solidFill>
                    <a:srgbClr val="000000"/>
                  </a:solidFill>
                  <a:latin typeface="Arial" pitchFamily="34" charset="0"/>
                </a:rPr>
                <a:t>kiện</a:t>
              </a:r>
              <a:r>
                <a:rPr lang="en-US" sz="2300" dirty="0">
                  <a:solidFill>
                    <a:srgbClr val="000000"/>
                  </a:solidFill>
                  <a:latin typeface="Arial" pitchFamily="34" charset="0"/>
                </a:rPr>
                <a:t> </a:t>
              </a:r>
              <a:r>
                <a:rPr lang="en-US" sz="2300" dirty="0" err="1">
                  <a:solidFill>
                    <a:srgbClr val="000000"/>
                  </a:solidFill>
                  <a:latin typeface="Arial" pitchFamily="34" charset="0"/>
                </a:rPr>
                <a:t>sống</a:t>
              </a:r>
              <a:r>
                <a:rPr lang="en-US" sz="2300" dirty="0">
                  <a:solidFill>
                    <a:srgbClr val="000000"/>
                  </a:solidFill>
                  <a:latin typeface="Arial" pitchFamily="34" charset="0"/>
                </a:rPr>
                <a:t> </a:t>
              </a:r>
              <a:r>
                <a:rPr lang="en-US" sz="2300" dirty="0" err="1">
                  <a:solidFill>
                    <a:srgbClr val="000000"/>
                  </a:solidFill>
                  <a:latin typeface="Arial" pitchFamily="34" charset="0"/>
                </a:rPr>
                <a:t>phân</a:t>
              </a:r>
              <a:r>
                <a:rPr lang="en-US" sz="2300" dirty="0">
                  <a:solidFill>
                    <a:srgbClr val="000000"/>
                  </a:solidFill>
                  <a:latin typeface="Arial" pitchFamily="34" charset="0"/>
                </a:rPr>
                <a:t> </a:t>
              </a:r>
              <a:r>
                <a:rPr lang="en-US" sz="2300" dirty="0" err="1">
                  <a:solidFill>
                    <a:srgbClr val="000000"/>
                  </a:solidFill>
                  <a:latin typeface="Arial" pitchFamily="34" charset="0"/>
                </a:rPr>
                <a:t>bố</a:t>
              </a:r>
              <a:r>
                <a:rPr lang="en-US" sz="2300" dirty="0">
                  <a:solidFill>
                    <a:srgbClr val="000000"/>
                  </a:solidFill>
                  <a:latin typeface="Arial" pitchFamily="34" charset="0"/>
                </a:rPr>
                <a:t> </a:t>
              </a:r>
              <a:r>
                <a:rPr lang="en-US" sz="2300" dirty="0" err="1">
                  <a:solidFill>
                    <a:srgbClr val="000000"/>
                  </a:solidFill>
                  <a:latin typeface="Arial" pitchFamily="34" charset="0"/>
                </a:rPr>
                <a:t>đều</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môi</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sự</a:t>
              </a:r>
              <a:r>
                <a:rPr lang="en-US" sz="2300" dirty="0">
                  <a:solidFill>
                    <a:srgbClr val="000000"/>
                  </a:solidFill>
                  <a:latin typeface="Arial" pitchFamily="34" charset="0"/>
                </a:rPr>
                <a:t> </a:t>
              </a:r>
              <a:r>
                <a:rPr lang="en-US" sz="2300" dirty="0" err="1">
                  <a:solidFill>
                    <a:srgbClr val="000000"/>
                  </a:solidFill>
                  <a:latin typeface="Arial" pitchFamily="34" charset="0"/>
                </a:rPr>
                <a:t>cạnh</a:t>
              </a:r>
              <a:r>
                <a:rPr lang="en-US" sz="2300" dirty="0">
                  <a:solidFill>
                    <a:srgbClr val="000000"/>
                  </a:solidFill>
                  <a:latin typeface="Arial" pitchFamily="34" charset="0"/>
                </a:rPr>
                <a:t> </a:t>
              </a:r>
              <a:r>
                <a:rPr lang="en-US" sz="2300" dirty="0" err="1">
                  <a:solidFill>
                    <a:srgbClr val="000000"/>
                  </a:solidFill>
                  <a:latin typeface="Arial" pitchFamily="34" charset="0"/>
                </a:rPr>
                <a:t>tranh</a:t>
              </a:r>
              <a:r>
                <a:rPr lang="en-US" sz="2300" dirty="0">
                  <a:solidFill>
                    <a:srgbClr val="000000"/>
                  </a:solidFill>
                  <a:latin typeface="Arial" pitchFamily="34" charset="0"/>
                </a:rPr>
                <a:t> gay </a:t>
              </a:r>
              <a:r>
                <a:rPr lang="en-US" sz="2300" dirty="0" err="1">
                  <a:solidFill>
                    <a:srgbClr val="000000"/>
                  </a:solidFill>
                  <a:latin typeface="Arial" pitchFamily="34" charset="0"/>
                </a:rPr>
                <a:t>gắt</a:t>
              </a:r>
              <a:r>
                <a:rPr lang="en-US" sz="2300" dirty="0">
                  <a:solidFill>
                    <a:srgbClr val="000000"/>
                  </a:solidFill>
                  <a:latin typeface="Arial" pitchFamily="34" charset="0"/>
                </a:rPr>
                <a:t> </a:t>
              </a:r>
              <a:r>
                <a:rPr lang="en-US" sz="2300" dirty="0" err="1">
                  <a:solidFill>
                    <a:srgbClr val="000000"/>
                  </a:solidFill>
                  <a:latin typeface="Arial" pitchFamily="34" charset="0"/>
                </a:rPr>
                <a:t>giữa</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cá</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thể</a:t>
              </a:r>
              <a:endParaRPr lang="en-US" sz="2300" dirty="0">
                <a:solidFill>
                  <a:srgbClr val="000000"/>
                </a:solidFill>
                <a:latin typeface="Arial" pitchFamily="34" charset="0"/>
              </a:endParaRPr>
            </a:p>
          </p:txBody>
        </p:sp>
      </p:grpSp>
      <p:grpSp>
        <p:nvGrpSpPr>
          <p:cNvPr id="23" name="Group 23"/>
          <p:cNvGrpSpPr/>
          <p:nvPr/>
        </p:nvGrpSpPr>
        <p:grpSpPr>
          <a:xfrm>
            <a:off x="685622" y="5086169"/>
            <a:ext cx="10817582" cy="1299347"/>
            <a:chOff x="1" y="-1"/>
            <a:chExt cx="21640799" cy="2598692"/>
          </a:xfrm>
        </p:grpSpPr>
        <p:grpSp>
          <p:nvGrpSpPr>
            <p:cNvPr id="24" name="Group 24"/>
            <p:cNvGrpSpPr/>
            <p:nvPr/>
          </p:nvGrpSpPr>
          <p:grpSpPr>
            <a:xfrm rot="5400000">
              <a:off x="-111555" y="111555"/>
              <a:ext cx="1784887" cy="1561776"/>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gradFill rotWithShape="1">
                <a:gsLst>
                  <a:gs pos="0">
                    <a:srgbClr val="0097B2">
                      <a:alpha val="100000"/>
                    </a:srgbClr>
                  </a:gs>
                  <a:gs pos="100000">
                    <a:srgbClr val="7ED957">
                      <a:alpha val="100000"/>
                    </a:srgbClr>
                  </a:gs>
                </a:gsLst>
                <a:lin ang="0"/>
              </a:gradFill>
            </p:spPr>
          </p:sp>
          <p:sp>
            <p:nvSpPr>
              <p:cNvPr id="26" name="TextBox 26"/>
              <p:cNvSpPr txBox="1"/>
              <p:nvPr/>
            </p:nvSpPr>
            <p:spPr>
              <a:xfrm>
                <a:off x="127000" y="292100"/>
                <a:ext cx="558800" cy="3683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7" name="TextBox 27"/>
            <p:cNvSpPr txBox="1"/>
            <p:nvPr/>
          </p:nvSpPr>
          <p:spPr>
            <a:xfrm>
              <a:off x="1832337" y="59536"/>
              <a:ext cx="19808463" cy="2539155"/>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Kiểu</a:t>
              </a:r>
              <a:r>
                <a:rPr lang="en-US" sz="2300" dirty="0">
                  <a:solidFill>
                    <a:srgbClr val="000000"/>
                  </a:solidFill>
                  <a:latin typeface="Arial" pitchFamily="34" charset="0"/>
                </a:rPr>
                <a:t> </a:t>
              </a:r>
              <a:r>
                <a:rPr lang="en-US" sz="2300" dirty="0" err="1">
                  <a:solidFill>
                    <a:srgbClr val="000000"/>
                  </a:solidFill>
                  <a:latin typeface="Arial" pitchFamily="34" charset="0"/>
                </a:rPr>
                <a:t>phân</a:t>
              </a:r>
              <a:r>
                <a:rPr lang="en-US" sz="2300" dirty="0">
                  <a:solidFill>
                    <a:srgbClr val="000000"/>
                  </a:solidFill>
                  <a:latin typeface="Arial" pitchFamily="34" charset="0"/>
                </a:rPr>
                <a:t> </a:t>
              </a:r>
              <a:r>
                <a:rPr lang="en-US" sz="2300" dirty="0" err="1">
                  <a:solidFill>
                    <a:srgbClr val="000000"/>
                  </a:solidFill>
                  <a:latin typeface="Arial" pitchFamily="34" charset="0"/>
                </a:rPr>
                <a:t>bố</a:t>
              </a:r>
              <a:r>
                <a:rPr lang="en-US" sz="2300" dirty="0">
                  <a:solidFill>
                    <a:srgbClr val="000000"/>
                  </a:solidFill>
                  <a:latin typeface="Arial" pitchFamily="34" charset="0"/>
                </a:rPr>
                <a:t> </a:t>
              </a:r>
              <a:r>
                <a:rPr lang="en-US" sz="2300" dirty="0" err="1">
                  <a:solidFill>
                    <a:srgbClr val="000000"/>
                  </a:solidFill>
                  <a:latin typeface="Arial" pitchFamily="34" charset="0"/>
                </a:rPr>
                <a:t>ngẫu</a:t>
              </a:r>
              <a:r>
                <a:rPr lang="en-US" sz="2300" dirty="0">
                  <a:solidFill>
                    <a:srgbClr val="000000"/>
                  </a:solidFill>
                  <a:latin typeface="Arial" pitchFamily="34" charset="0"/>
                </a:rPr>
                <a:t> </a:t>
              </a:r>
              <a:r>
                <a:rPr lang="en-US" sz="2300" dirty="0" err="1">
                  <a:solidFill>
                    <a:srgbClr val="000000"/>
                  </a:solidFill>
                  <a:latin typeface="Arial" pitchFamily="34" charset="0"/>
                </a:rPr>
                <a:t>nhiên</a:t>
              </a:r>
              <a:r>
                <a:rPr lang="en-US" sz="2300" dirty="0">
                  <a:solidFill>
                    <a:srgbClr val="000000"/>
                  </a:solidFill>
                  <a:latin typeface="Arial" pitchFamily="34" charset="0"/>
                </a:rPr>
                <a:t>: </a:t>
              </a:r>
              <a:r>
                <a:rPr lang="en-US" sz="2300" dirty="0" err="1">
                  <a:solidFill>
                    <a:srgbClr val="000000"/>
                  </a:solidFill>
                  <a:latin typeface="Arial" pitchFamily="34" charset="0"/>
                </a:rPr>
                <a:t>thường</a:t>
              </a:r>
              <a:r>
                <a:rPr lang="en-US" sz="2300" dirty="0">
                  <a:solidFill>
                    <a:srgbClr val="000000"/>
                  </a:solidFill>
                  <a:latin typeface="Arial" pitchFamily="34" charset="0"/>
                </a:rPr>
                <a:t> </a:t>
              </a:r>
              <a:r>
                <a:rPr lang="en-US" sz="2300" dirty="0" err="1">
                  <a:solidFill>
                    <a:srgbClr val="000000"/>
                  </a:solidFill>
                  <a:latin typeface="Arial" pitchFamily="34" charset="0"/>
                </a:rPr>
                <a:t>xuất</a:t>
              </a:r>
              <a:r>
                <a:rPr lang="en-US" sz="2300" dirty="0">
                  <a:solidFill>
                    <a:srgbClr val="000000"/>
                  </a:solidFill>
                  <a:latin typeface="Arial" pitchFamily="34" charset="0"/>
                </a:rPr>
                <a:t> </a:t>
              </a:r>
              <a:r>
                <a:rPr lang="en-US" sz="2300" dirty="0" err="1">
                  <a:solidFill>
                    <a:srgbClr val="000000"/>
                  </a:solidFill>
                  <a:latin typeface="Arial" pitchFamily="34" charset="0"/>
                </a:rPr>
                <a:t>hiện</a:t>
              </a:r>
              <a:r>
                <a:rPr lang="en-US" sz="2300" dirty="0">
                  <a:solidFill>
                    <a:srgbClr val="000000"/>
                  </a:solidFill>
                  <a:latin typeface="Arial" pitchFamily="34" charset="0"/>
                </a:rPr>
                <a:t> </a:t>
              </a:r>
              <a:r>
                <a:rPr lang="en-US" sz="2300" dirty="0" err="1">
                  <a:solidFill>
                    <a:srgbClr val="000000"/>
                  </a:solidFill>
                  <a:latin typeface="Arial" pitchFamily="34" charset="0"/>
                </a:rPr>
                <a:t>khi</a:t>
              </a:r>
              <a:r>
                <a:rPr lang="en-US" sz="2300" dirty="0">
                  <a:solidFill>
                    <a:srgbClr val="000000"/>
                  </a:solidFill>
                  <a:latin typeface="Arial" pitchFamily="34" charset="0"/>
                </a:rPr>
                <a:t> </a:t>
              </a:r>
              <a:r>
                <a:rPr lang="en-US" sz="2300" dirty="0" err="1">
                  <a:solidFill>
                    <a:srgbClr val="000000"/>
                  </a:solidFill>
                  <a:latin typeface="Arial" pitchFamily="34" charset="0"/>
                </a:rPr>
                <a:t>điều</a:t>
              </a:r>
              <a:r>
                <a:rPr lang="en-US" sz="2300" dirty="0">
                  <a:solidFill>
                    <a:srgbClr val="000000"/>
                  </a:solidFill>
                  <a:latin typeface="Arial" pitchFamily="34" charset="0"/>
                </a:rPr>
                <a:t> </a:t>
              </a:r>
              <a:r>
                <a:rPr lang="en-US" sz="2300" dirty="0" err="1">
                  <a:solidFill>
                    <a:srgbClr val="000000"/>
                  </a:solidFill>
                  <a:latin typeface="Arial" pitchFamily="34" charset="0"/>
                </a:rPr>
                <a:t>kiện</a:t>
              </a:r>
              <a:r>
                <a:rPr lang="en-US" sz="2300" dirty="0">
                  <a:solidFill>
                    <a:srgbClr val="000000"/>
                  </a:solidFill>
                  <a:latin typeface="Arial" pitchFamily="34" charset="0"/>
                </a:rPr>
                <a:t> </a:t>
              </a:r>
              <a:r>
                <a:rPr lang="en-US" sz="2300" dirty="0" err="1">
                  <a:solidFill>
                    <a:srgbClr val="000000"/>
                  </a:solidFill>
                  <a:latin typeface="Arial" pitchFamily="34" charset="0"/>
                </a:rPr>
                <a:t>sống</a:t>
              </a:r>
              <a:r>
                <a:rPr lang="en-US" sz="2300" dirty="0">
                  <a:solidFill>
                    <a:srgbClr val="000000"/>
                  </a:solidFill>
                  <a:latin typeface="Arial" pitchFamily="34" charset="0"/>
                </a:rPr>
                <a:t> </a:t>
              </a:r>
              <a:r>
                <a:rPr lang="en-US" sz="2300" dirty="0" err="1">
                  <a:solidFill>
                    <a:srgbClr val="000000"/>
                  </a:solidFill>
                  <a:latin typeface="Arial" pitchFamily="34" charset="0"/>
                </a:rPr>
                <a:t>phân</a:t>
              </a:r>
              <a:r>
                <a:rPr lang="en-US" sz="2300" dirty="0">
                  <a:solidFill>
                    <a:srgbClr val="000000"/>
                  </a:solidFill>
                  <a:latin typeface="Arial" pitchFamily="34" charset="0"/>
                </a:rPr>
                <a:t> </a:t>
              </a:r>
              <a:r>
                <a:rPr lang="en-US" sz="2300" dirty="0" err="1">
                  <a:solidFill>
                    <a:srgbClr val="000000"/>
                  </a:solidFill>
                  <a:latin typeface="Arial" pitchFamily="34" charset="0"/>
                </a:rPr>
                <a:t>bố</a:t>
              </a:r>
              <a:r>
                <a:rPr lang="en-US" sz="2300" dirty="0">
                  <a:solidFill>
                    <a:srgbClr val="000000"/>
                  </a:solidFill>
                  <a:latin typeface="Arial" pitchFamily="34" charset="0"/>
                </a:rPr>
                <a:t> </a:t>
              </a:r>
              <a:r>
                <a:rPr lang="en-US" sz="2300" dirty="0" err="1">
                  <a:solidFill>
                    <a:srgbClr val="000000"/>
                  </a:solidFill>
                  <a:latin typeface="Arial" pitchFamily="34" charset="0"/>
                </a:rPr>
                <a:t>đồng</a:t>
              </a:r>
              <a:r>
                <a:rPr lang="en-US" sz="2300" dirty="0">
                  <a:solidFill>
                    <a:srgbClr val="000000"/>
                  </a:solidFill>
                  <a:latin typeface="Arial" pitchFamily="34" charset="0"/>
                </a:rPr>
                <a:t> </a:t>
              </a:r>
              <a:r>
                <a:rPr lang="en-US" sz="2300" dirty="0" err="1">
                  <a:solidFill>
                    <a:srgbClr val="000000"/>
                  </a:solidFill>
                  <a:latin typeface="Arial" pitchFamily="34" charset="0"/>
                </a:rPr>
                <a:t>đều</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môi</a:t>
              </a:r>
              <a:r>
                <a:rPr lang="en-US" sz="2300" dirty="0">
                  <a:solidFill>
                    <a:srgbClr val="000000"/>
                  </a:solidFill>
                  <a:latin typeface="Arial" pitchFamily="34" charset="0"/>
                </a:rPr>
                <a:t> </a:t>
              </a:r>
              <a:r>
                <a:rPr lang="en-US" sz="2300" dirty="0" err="1">
                  <a:solidFill>
                    <a:srgbClr val="000000"/>
                  </a:solidFill>
                  <a:latin typeface="Arial" pitchFamily="34" charset="0"/>
                </a:rPr>
                <a:t>trường</a:t>
              </a:r>
              <a:r>
                <a:rPr lang="en-US" sz="2300" dirty="0">
                  <a:solidFill>
                    <a:srgbClr val="000000"/>
                  </a:solidFill>
                  <a:latin typeface="Arial" pitchFamily="34" charset="0"/>
                </a:rPr>
                <a:t> </a:t>
              </a:r>
              <a:r>
                <a:rPr lang="en-US" sz="2300" dirty="0" err="1">
                  <a:solidFill>
                    <a:srgbClr val="000000"/>
                  </a:solidFill>
                  <a:latin typeface="Arial" pitchFamily="34" charset="0"/>
                </a:rPr>
                <a:t>nhưng</a:t>
              </a:r>
              <a:r>
                <a:rPr lang="en-US" sz="2300" dirty="0">
                  <a:solidFill>
                    <a:srgbClr val="000000"/>
                  </a:solidFill>
                  <a:latin typeface="Arial" pitchFamily="34" charset="0"/>
                </a:rPr>
                <a:t> </a:t>
              </a:r>
              <a:r>
                <a:rPr lang="en-US" sz="2300" dirty="0" err="1">
                  <a:solidFill>
                    <a:srgbClr val="000000"/>
                  </a:solidFill>
                  <a:latin typeface="Arial" pitchFamily="34" charset="0"/>
                </a:rPr>
                <a:t>không</a:t>
              </a:r>
              <a:r>
                <a:rPr lang="en-US" sz="2300" dirty="0">
                  <a:solidFill>
                    <a:srgbClr val="000000"/>
                  </a:solidFill>
                  <a:latin typeface="Arial" pitchFamily="34" charset="0"/>
                </a:rPr>
                <a:t> </a:t>
              </a:r>
              <a:r>
                <a:rPr lang="en-US" sz="2300" dirty="0" err="1">
                  <a:solidFill>
                    <a:srgbClr val="000000"/>
                  </a:solidFill>
                  <a:latin typeface="Arial" pitchFamily="34" charset="0"/>
                </a:rPr>
                <a:t>có</a:t>
              </a:r>
              <a:r>
                <a:rPr lang="en-US" sz="2300" dirty="0">
                  <a:solidFill>
                    <a:srgbClr val="000000"/>
                  </a:solidFill>
                  <a:latin typeface="Arial" pitchFamily="34" charset="0"/>
                </a:rPr>
                <a:t> </a:t>
              </a:r>
              <a:r>
                <a:rPr lang="en-US" sz="2300" dirty="0" err="1">
                  <a:solidFill>
                    <a:srgbClr val="000000"/>
                  </a:solidFill>
                  <a:latin typeface="Arial" pitchFamily="34" charset="0"/>
                </a:rPr>
                <a:t>sự</a:t>
              </a:r>
              <a:r>
                <a:rPr lang="en-US" sz="2300" dirty="0">
                  <a:solidFill>
                    <a:srgbClr val="000000"/>
                  </a:solidFill>
                  <a:latin typeface="Arial" pitchFamily="34" charset="0"/>
                </a:rPr>
                <a:t> </a:t>
              </a:r>
              <a:r>
                <a:rPr lang="en-US" sz="2300" dirty="0" err="1">
                  <a:solidFill>
                    <a:srgbClr val="000000"/>
                  </a:solidFill>
                  <a:latin typeface="Arial" pitchFamily="34" charset="0"/>
                </a:rPr>
                <a:t>cạnh</a:t>
              </a:r>
              <a:r>
                <a:rPr lang="en-US" sz="2300" dirty="0">
                  <a:solidFill>
                    <a:srgbClr val="000000"/>
                  </a:solidFill>
                  <a:latin typeface="Arial" pitchFamily="34" charset="0"/>
                </a:rPr>
                <a:t> </a:t>
              </a:r>
              <a:r>
                <a:rPr lang="en-US" sz="2300" dirty="0" err="1">
                  <a:solidFill>
                    <a:srgbClr val="000000"/>
                  </a:solidFill>
                  <a:latin typeface="Arial" pitchFamily="34" charset="0"/>
                </a:rPr>
                <a:t>tranh</a:t>
              </a:r>
              <a:r>
                <a:rPr lang="en-US" sz="2300" dirty="0">
                  <a:solidFill>
                    <a:srgbClr val="000000"/>
                  </a:solidFill>
                  <a:latin typeface="Arial" pitchFamily="34" charset="0"/>
                </a:rPr>
                <a:t> gay </a:t>
              </a:r>
              <a:r>
                <a:rPr lang="en-US" sz="2300" dirty="0" err="1">
                  <a:solidFill>
                    <a:srgbClr val="000000"/>
                  </a:solidFill>
                  <a:latin typeface="Arial" pitchFamily="34" charset="0"/>
                </a:rPr>
                <a:t>gắt</a:t>
              </a:r>
              <a:r>
                <a:rPr lang="en-US" sz="2300" dirty="0">
                  <a:solidFill>
                    <a:srgbClr val="000000"/>
                  </a:solidFill>
                  <a:latin typeface="Arial" pitchFamily="34" charset="0"/>
                </a:rPr>
                <a:t> </a:t>
              </a:r>
              <a:r>
                <a:rPr lang="en-US" sz="2300" dirty="0" err="1">
                  <a:solidFill>
                    <a:srgbClr val="000000"/>
                  </a:solidFill>
                  <a:latin typeface="Arial" pitchFamily="34" charset="0"/>
                </a:rPr>
                <a:t>giữa</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cá</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r>
                <a:rPr lang="en-US" sz="2300" dirty="0" err="1">
                  <a:solidFill>
                    <a:srgbClr val="000000"/>
                  </a:solidFill>
                  <a:latin typeface="Arial" pitchFamily="34" charset="0"/>
                </a:rPr>
                <a:t>trong</a:t>
              </a:r>
              <a:r>
                <a:rPr lang="en-US" sz="2300" dirty="0">
                  <a:solidFill>
                    <a:srgbClr val="000000"/>
                  </a:solidFill>
                  <a:latin typeface="Arial" pitchFamily="34" charset="0"/>
                </a:rPr>
                <a:t> </a:t>
              </a:r>
              <a:r>
                <a:rPr lang="en-US" sz="2300" dirty="0" err="1">
                  <a:solidFill>
                    <a:srgbClr val="000000"/>
                  </a:solidFill>
                  <a:latin typeface="Arial" pitchFamily="34" charset="0"/>
                </a:rPr>
                <a:t>quần</a:t>
              </a:r>
              <a:r>
                <a:rPr lang="en-US" sz="2300" dirty="0">
                  <a:solidFill>
                    <a:srgbClr val="000000"/>
                  </a:solidFill>
                  <a:latin typeface="Arial" pitchFamily="34" charset="0"/>
                </a:rPr>
                <a:t> </a:t>
              </a:r>
              <a:r>
                <a:rPr lang="en-US" sz="2300" dirty="0" err="1">
                  <a:solidFill>
                    <a:srgbClr val="000000"/>
                  </a:solidFill>
                  <a:latin typeface="Arial" pitchFamily="34" charset="0"/>
                </a:rPr>
                <a:t>thể</a:t>
              </a:r>
              <a:r>
                <a:rPr lang="en-US" sz="2300" dirty="0">
                  <a:solidFill>
                    <a:srgbClr val="000000"/>
                  </a:solidFill>
                  <a:latin typeface="Arial" pitchFamily="34" charset="0"/>
                </a:rPr>
                <a:t> </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1" name="Group 11"/>
          <p:cNvGrpSpPr/>
          <p:nvPr/>
        </p:nvGrpSpPr>
        <p:grpSpPr>
          <a:xfrm>
            <a:off x="685622" y="1485103"/>
            <a:ext cx="7210968" cy="2414803"/>
            <a:chOff x="0" y="-714805"/>
            <a:chExt cx="14425693" cy="4829606"/>
          </a:xfrm>
        </p:grpSpPr>
        <p:grpSp>
          <p:nvGrpSpPr>
            <p:cNvPr id="12" name="Group 12"/>
            <p:cNvGrpSpPr/>
            <p:nvPr/>
          </p:nvGrpSpPr>
          <p:grpSpPr>
            <a:xfrm>
              <a:off x="0" y="-714805"/>
              <a:ext cx="14425693" cy="4829606"/>
              <a:chOff x="0" y="-141196"/>
              <a:chExt cx="2849520" cy="953996"/>
            </a:xfrm>
          </p:grpSpPr>
          <p:sp>
            <p:nvSpPr>
              <p:cNvPr id="13" name="Freeform 13"/>
              <p:cNvSpPr/>
              <p:nvPr/>
            </p:nvSpPr>
            <p:spPr>
              <a:xfrm>
                <a:off x="11547" y="-141196"/>
                <a:ext cx="2837973" cy="888374"/>
              </a:xfrm>
              <a:custGeom>
                <a:avLst/>
                <a:gdLst/>
                <a:ahLst/>
                <a:cxnLst/>
                <a:rect l="l" t="t" r="r" b="b"/>
                <a:pathLst>
                  <a:path w="2837973" h="826318">
                    <a:moveTo>
                      <a:pt x="0" y="0"/>
                    </a:moveTo>
                    <a:lnTo>
                      <a:pt x="2837973" y="0"/>
                    </a:lnTo>
                    <a:lnTo>
                      <a:pt x="2837973" y="826318"/>
                    </a:lnTo>
                    <a:lnTo>
                      <a:pt x="0" y="826318"/>
                    </a:lnTo>
                    <a:close/>
                  </a:path>
                </a:pathLst>
              </a:custGeom>
              <a:solidFill>
                <a:srgbClr val="D2C7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231808" y="-498879"/>
              <a:ext cx="13961624" cy="4062650"/>
            </a:xfrm>
            <a:prstGeom prst="rect">
              <a:avLst/>
            </a:prstGeom>
          </p:spPr>
          <p:txBody>
            <a:bodyPr lIns="0" tIns="0" rIns="0" bIns="0" rtlCol="0" anchor="t">
              <a:spAutoFit/>
            </a:bodyPr>
            <a:lstStyle/>
            <a:p>
              <a:pPr algn="just">
                <a:spcBef>
                  <a:spcPct val="0"/>
                </a:spcBef>
              </a:pPr>
              <a:r>
                <a:rPr lang="en-US" sz="2200" dirty="0" err="1">
                  <a:solidFill>
                    <a:srgbClr val="000000"/>
                  </a:solidFill>
                  <a:latin typeface="Arial" pitchFamily="34" charset="0"/>
                </a:rPr>
                <a:t>Mỗi</a:t>
              </a:r>
              <a:r>
                <a:rPr lang="en-US" sz="2200" dirty="0">
                  <a:solidFill>
                    <a:srgbClr val="000000"/>
                  </a:solidFill>
                  <a:latin typeface="Arial" pitchFamily="34" charset="0"/>
                </a:rPr>
                <a:t> </a:t>
              </a:r>
              <a:r>
                <a:rPr lang="en-US" sz="2200" dirty="0" err="1">
                  <a:solidFill>
                    <a:srgbClr val="000000"/>
                  </a:solidFill>
                  <a:latin typeface="Arial" pitchFamily="34" charset="0"/>
                </a:rPr>
                <a:t>quần</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sinh</a:t>
              </a:r>
              <a:r>
                <a:rPr lang="en-US" sz="2200" dirty="0">
                  <a:solidFill>
                    <a:srgbClr val="000000"/>
                  </a:solidFill>
                  <a:latin typeface="Arial" pitchFamily="34" charset="0"/>
                </a:rPr>
                <a:t> </a:t>
              </a:r>
              <a:r>
                <a:rPr lang="en-US" sz="2200" dirty="0" err="1">
                  <a:solidFill>
                    <a:srgbClr val="000000"/>
                  </a:solidFill>
                  <a:latin typeface="Arial" pitchFamily="34" charset="0"/>
                </a:rPr>
                <a:t>vật</a:t>
              </a:r>
              <a:r>
                <a:rPr lang="en-US" sz="2200" dirty="0">
                  <a:solidFill>
                    <a:srgbClr val="000000"/>
                  </a:solidFill>
                  <a:latin typeface="Arial" pitchFamily="34" charset="0"/>
                </a:rPr>
                <a:t> </a:t>
              </a:r>
              <a:r>
                <a:rPr lang="en-US" sz="2200" dirty="0" err="1">
                  <a:solidFill>
                    <a:srgbClr val="000000"/>
                  </a:solidFill>
                  <a:latin typeface="Arial" pitchFamily="34" charset="0"/>
                </a:rPr>
                <a:t>có</a:t>
              </a:r>
              <a:r>
                <a:rPr lang="en-US" sz="2200" dirty="0">
                  <a:solidFill>
                    <a:srgbClr val="000000"/>
                  </a:solidFill>
                  <a:latin typeface="Arial" pitchFamily="34" charset="0"/>
                </a:rPr>
                <a:t> </a:t>
              </a:r>
              <a:r>
                <a:rPr lang="en-US" sz="2200" dirty="0" err="1">
                  <a:solidFill>
                    <a:srgbClr val="000000"/>
                  </a:solidFill>
                  <a:latin typeface="Arial" pitchFamily="34" charset="0"/>
                </a:rPr>
                <a:t>những</a:t>
              </a:r>
              <a:r>
                <a:rPr lang="en-US" sz="2200" dirty="0">
                  <a:solidFill>
                    <a:srgbClr val="000000"/>
                  </a:solidFill>
                  <a:latin typeface="Arial" pitchFamily="34" charset="0"/>
                </a:rPr>
                <a:t> </a:t>
              </a:r>
              <a:r>
                <a:rPr lang="en-US" sz="2200" dirty="0" err="1">
                  <a:solidFill>
                    <a:srgbClr val="000000"/>
                  </a:solidFill>
                  <a:latin typeface="Arial" pitchFamily="34" charset="0"/>
                </a:rPr>
                <a:t>đặc</a:t>
              </a:r>
              <a:r>
                <a:rPr lang="en-US" sz="2200" dirty="0">
                  <a:solidFill>
                    <a:srgbClr val="000000"/>
                  </a:solidFill>
                  <a:latin typeface="Arial" pitchFamily="34" charset="0"/>
                </a:rPr>
                <a:t> </a:t>
              </a:r>
              <a:r>
                <a:rPr lang="en-US" sz="2200" dirty="0" err="1">
                  <a:solidFill>
                    <a:srgbClr val="000000"/>
                  </a:solidFill>
                  <a:latin typeface="Arial" pitchFamily="34" charset="0"/>
                </a:rPr>
                <a:t>trưng</a:t>
              </a:r>
              <a:r>
                <a:rPr lang="en-US" sz="2200" dirty="0">
                  <a:solidFill>
                    <a:srgbClr val="000000"/>
                  </a:solidFill>
                  <a:latin typeface="Arial" pitchFamily="34" charset="0"/>
                </a:rPr>
                <a:t> </a:t>
              </a:r>
              <a:r>
                <a:rPr lang="en-US" sz="2200" dirty="0" err="1">
                  <a:solidFill>
                    <a:srgbClr val="000000"/>
                  </a:solidFill>
                  <a:latin typeface="Arial" pitchFamily="34" charset="0"/>
                </a:rPr>
                <a:t>cơ</a:t>
              </a:r>
              <a:r>
                <a:rPr lang="en-US" sz="2200" dirty="0">
                  <a:solidFill>
                    <a:srgbClr val="000000"/>
                  </a:solidFill>
                  <a:latin typeface="Arial" pitchFamily="34" charset="0"/>
                </a:rPr>
                <a:t> </a:t>
              </a:r>
              <a:r>
                <a:rPr lang="en-US" sz="2200" dirty="0" err="1">
                  <a:solidFill>
                    <a:srgbClr val="000000"/>
                  </a:solidFill>
                  <a:latin typeface="Arial" pitchFamily="34" charset="0"/>
                </a:rPr>
                <a:t>bản</a:t>
              </a:r>
              <a:r>
                <a:rPr lang="en-US" sz="2200" dirty="0">
                  <a:solidFill>
                    <a:srgbClr val="000000"/>
                  </a:solidFill>
                  <a:latin typeface="Arial" pitchFamily="34" charset="0"/>
                </a:rPr>
                <a:t>, </a:t>
              </a:r>
              <a:r>
                <a:rPr lang="en-US" sz="2200" dirty="0" err="1">
                  <a:solidFill>
                    <a:srgbClr val="000000"/>
                  </a:solidFill>
                  <a:latin typeface="Arial" pitchFamily="34" charset="0"/>
                </a:rPr>
                <a:t>đó</a:t>
              </a:r>
              <a:r>
                <a:rPr lang="en-US" sz="2200" dirty="0">
                  <a:solidFill>
                    <a:srgbClr val="000000"/>
                  </a:solidFill>
                  <a:latin typeface="Arial" pitchFamily="34" charset="0"/>
                </a:rPr>
                <a:t> </a:t>
              </a:r>
              <a:r>
                <a:rPr lang="en-US" sz="2200" dirty="0" err="1">
                  <a:solidFill>
                    <a:srgbClr val="000000"/>
                  </a:solidFill>
                  <a:latin typeface="Arial" pitchFamily="34" charset="0"/>
                </a:rPr>
                <a:t>là</a:t>
              </a:r>
              <a:r>
                <a:rPr lang="en-US" sz="2200" dirty="0">
                  <a:solidFill>
                    <a:srgbClr val="000000"/>
                  </a:solidFill>
                  <a:latin typeface="Arial" pitchFamily="34" charset="0"/>
                </a:rPr>
                <a:t> </a:t>
              </a:r>
              <a:r>
                <a:rPr lang="en-US" sz="2200" dirty="0" err="1">
                  <a:solidFill>
                    <a:srgbClr val="000000"/>
                  </a:solidFill>
                  <a:latin typeface="Arial" pitchFamily="34" charset="0"/>
                </a:rPr>
                <a:t>dấu</a:t>
              </a:r>
              <a:r>
                <a:rPr lang="en-US" sz="2200" dirty="0">
                  <a:solidFill>
                    <a:srgbClr val="000000"/>
                  </a:solidFill>
                  <a:latin typeface="Arial" pitchFamily="34" charset="0"/>
                </a:rPr>
                <a:t> </a:t>
              </a:r>
              <a:r>
                <a:rPr lang="en-US" sz="2200" dirty="0" err="1">
                  <a:solidFill>
                    <a:srgbClr val="000000"/>
                  </a:solidFill>
                  <a:latin typeface="Arial" pitchFamily="34" charset="0"/>
                </a:rPr>
                <a:t>hiệu</a:t>
              </a:r>
              <a:r>
                <a:rPr lang="en-US" sz="2200" dirty="0">
                  <a:solidFill>
                    <a:srgbClr val="000000"/>
                  </a:solidFill>
                  <a:latin typeface="Arial" pitchFamily="34" charset="0"/>
                </a:rPr>
                <a:t> </a:t>
              </a:r>
              <a:r>
                <a:rPr lang="en-US" sz="2200" dirty="0" err="1">
                  <a:solidFill>
                    <a:srgbClr val="000000"/>
                  </a:solidFill>
                  <a:latin typeface="Arial" pitchFamily="34" charset="0"/>
                </a:rPr>
                <a:t>để</a:t>
              </a:r>
              <a:r>
                <a:rPr lang="en-US" sz="2200" dirty="0">
                  <a:solidFill>
                    <a:srgbClr val="000000"/>
                  </a:solidFill>
                  <a:latin typeface="Arial" pitchFamily="34" charset="0"/>
                </a:rPr>
                <a:t> </a:t>
              </a:r>
              <a:r>
                <a:rPr lang="en-US" sz="2200" dirty="0" err="1">
                  <a:solidFill>
                    <a:srgbClr val="000000"/>
                  </a:solidFill>
                  <a:latin typeface="Arial" pitchFamily="34" charset="0"/>
                </a:rPr>
                <a:t>phân</a:t>
              </a:r>
              <a:r>
                <a:rPr lang="en-US" sz="2200" dirty="0">
                  <a:solidFill>
                    <a:srgbClr val="000000"/>
                  </a:solidFill>
                  <a:latin typeface="Arial" pitchFamily="34" charset="0"/>
                </a:rPr>
                <a:t> </a:t>
              </a:r>
              <a:r>
                <a:rPr lang="en-US" sz="2200" dirty="0" err="1">
                  <a:solidFill>
                    <a:srgbClr val="000000"/>
                  </a:solidFill>
                  <a:latin typeface="Arial" pitchFamily="34" charset="0"/>
                </a:rPr>
                <a:t>biệt</a:t>
              </a:r>
              <a:r>
                <a:rPr lang="en-US" sz="2200" dirty="0">
                  <a:solidFill>
                    <a:srgbClr val="000000"/>
                  </a:solidFill>
                  <a:latin typeface="Arial" pitchFamily="34" charset="0"/>
                </a:rPr>
                <a:t> </a:t>
              </a:r>
              <a:r>
                <a:rPr lang="en-US" sz="2200" dirty="0" err="1">
                  <a:solidFill>
                    <a:srgbClr val="000000"/>
                  </a:solidFill>
                  <a:latin typeface="Arial" pitchFamily="34" charset="0"/>
                </a:rPr>
                <a:t>quần</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này</a:t>
              </a:r>
              <a:r>
                <a:rPr lang="en-US" sz="2200" dirty="0">
                  <a:solidFill>
                    <a:srgbClr val="000000"/>
                  </a:solidFill>
                  <a:latin typeface="Arial" pitchFamily="34" charset="0"/>
                </a:rPr>
                <a:t> </a:t>
              </a:r>
              <a:r>
                <a:rPr lang="en-US" sz="2200" dirty="0" err="1">
                  <a:solidFill>
                    <a:srgbClr val="000000"/>
                  </a:solidFill>
                  <a:latin typeface="Arial" pitchFamily="34" charset="0"/>
                </a:rPr>
                <a:t>với</a:t>
              </a:r>
              <a:r>
                <a:rPr lang="en-US" sz="2200" dirty="0">
                  <a:solidFill>
                    <a:srgbClr val="000000"/>
                  </a:solidFill>
                  <a:latin typeface="Arial" pitchFamily="34" charset="0"/>
                </a:rPr>
                <a:t> </a:t>
              </a:r>
              <a:r>
                <a:rPr lang="en-US" sz="2200" dirty="0" err="1">
                  <a:solidFill>
                    <a:srgbClr val="000000"/>
                  </a:solidFill>
                  <a:latin typeface="Arial" pitchFamily="34" charset="0"/>
                </a:rPr>
                <a:t>quần</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khác</a:t>
              </a:r>
              <a:r>
                <a:rPr lang="en-US" sz="2200" dirty="0">
                  <a:solidFill>
                    <a:srgbClr val="000000"/>
                  </a:solidFill>
                  <a:latin typeface="Arial" pitchFamily="34" charset="0"/>
                </a:rPr>
                <a:t>. </a:t>
              </a:r>
              <a:r>
                <a:rPr lang="en-US" sz="2200" dirty="0" err="1">
                  <a:solidFill>
                    <a:srgbClr val="000000"/>
                  </a:solidFill>
                  <a:latin typeface="Arial" pitchFamily="34" charset="0"/>
                </a:rPr>
                <a:t>Các</a:t>
              </a:r>
              <a:r>
                <a:rPr lang="en-US" sz="2200" dirty="0">
                  <a:solidFill>
                    <a:srgbClr val="000000"/>
                  </a:solidFill>
                  <a:latin typeface="Arial" pitchFamily="34" charset="0"/>
                </a:rPr>
                <a:t> </a:t>
              </a:r>
              <a:r>
                <a:rPr lang="en-US" sz="2200" dirty="0" err="1">
                  <a:solidFill>
                    <a:srgbClr val="000000"/>
                  </a:solidFill>
                  <a:latin typeface="Arial" pitchFamily="34" charset="0"/>
                </a:rPr>
                <a:t>đặc</a:t>
              </a:r>
              <a:r>
                <a:rPr lang="en-US" sz="2200" dirty="0">
                  <a:solidFill>
                    <a:srgbClr val="000000"/>
                  </a:solidFill>
                  <a:latin typeface="Arial" pitchFamily="34" charset="0"/>
                </a:rPr>
                <a:t> </a:t>
              </a:r>
              <a:r>
                <a:rPr lang="en-US" sz="2200" dirty="0" err="1">
                  <a:solidFill>
                    <a:srgbClr val="000000"/>
                  </a:solidFill>
                  <a:latin typeface="Arial" pitchFamily="34" charset="0"/>
                </a:rPr>
                <a:t>trưng</a:t>
              </a:r>
              <a:r>
                <a:rPr lang="en-US" sz="2200" dirty="0">
                  <a:solidFill>
                    <a:srgbClr val="000000"/>
                  </a:solidFill>
                  <a:latin typeface="Arial" pitchFamily="34" charset="0"/>
                </a:rPr>
                <a:t> </a:t>
              </a:r>
              <a:r>
                <a:rPr lang="en-US" sz="2200" dirty="0" err="1">
                  <a:solidFill>
                    <a:srgbClr val="000000"/>
                  </a:solidFill>
                  <a:latin typeface="Arial" pitchFamily="34" charset="0"/>
                </a:rPr>
                <a:t>cơ</a:t>
              </a:r>
              <a:r>
                <a:rPr lang="en-US" sz="2200" dirty="0">
                  <a:solidFill>
                    <a:srgbClr val="000000"/>
                  </a:solidFill>
                  <a:latin typeface="Arial" pitchFamily="34" charset="0"/>
                </a:rPr>
                <a:t> </a:t>
              </a:r>
              <a:r>
                <a:rPr lang="en-US" sz="2200" dirty="0" err="1">
                  <a:solidFill>
                    <a:srgbClr val="000000"/>
                  </a:solidFill>
                  <a:latin typeface="Arial" pitchFamily="34" charset="0"/>
                </a:rPr>
                <a:t>bản</a:t>
              </a:r>
              <a:r>
                <a:rPr lang="en-US" sz="2200" dirty="0">
                  <a:solidFill>
                    <a:srgbClr val="000000"/>
                  </a:solidFill>
                  <a:latin typeface="Arial" pitchFamily="34" charset="0"/>
                </a:rPr>
                <a:t> </a:t>
              </a:r>
              <a:r>
                <a:rPr lang="en-US" sz="2200" dirty="0" err="1">
                  <a:solidFill>
                    <a:srgbClr val="000000"/>
                  </a:solidFill>
                  <a:latin typeface="Arial" pitchFamily="34" charset="0"/>
                </a:rPr>
                <a:t>của</a:t>
              </a:r>
              <a:r>
                <a:rPr lang="en-US" sz="2200" dirty="0">
                  <a:solidFill>
                    <a:srgbClr val="000000"/>
                  </a:solidFill>
                  <a:latin typeface="Arial" pitchFamily="34" charset="0"/>
                </a:rPr>
                <a:t> </a:t>
              </a:r>
              <a:r>
                <a:rPr lang="en-US" sz="2200" dirty="0" err="1">
                  <a:solidFill>
                    <a:srgbClr val="000000"/>
                  </a:solidFill>
                  <a:latin typeface="Arial" pitchFamily="34" charset="0"/>
                </a:rPr>
                <a:t>quần</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gồm</a:t>
              </a:r>
              <a:r>
                <a:rPr lang="en-US" sz="2200" dirty="0">
                  <a:solidFill>
                    <a:srgbClr val="000000"/>
                  </a:solidFill>
                  <a:latin typeface="Arial" pitchFamily="34" charset="0"/>
                </a:rPr>
                <a:t> </a:t>
              </a:r>
              <a:r>
                <a:rPr lang="en-US" sz="2200" dirty="0" err="1">
                  <a:solidFill>
                    <a:srgbClr val="000000"/>
                  </a:solidFill>
                  <a:latin typeface="Arial" pitchFamily="34" charset="0"/>
                </a:rPr>
                <a:t>kích</a:t>
              </a:r>
              <a:r>
                <a:rPr lang="en-US" sz="2200" dirty="0">
                  <a:solidFill>
                    <a:srgbClr val="000000"/>
                  </a:solidFill>
                  <a:latin typeface="Arial" pitchFamily="34" charset="0"/>
                </a:rPr>
                <a:t> </a:t>
              </a:r>
              <a:r>
                <a:rPr lang="en-US" sz="2200" dirty="0" err="1">
                  <a:solidFill>
                    <a:srgbClr val="000000"/>
                  </a:solidFill>
                  <a:latin typeface="Arial" pitchFamily="34" charset="0"/>
                </a:rPr>
                <a:t>thước</a:t>
              </a:r>
              <a:r>
                <a:rPr lang="en-US" sz="2200" dirty="0">
                  <a:solidFill>
                    <a:srgbClr val="000000"/>
                  </a:solidFill>
                  <a:latin typeface="Arial" pitchFamily="34" charset="0"/>
                </a:rPr>
                <a:t> </a:t>
              </a:r>
              <a:r>
                <a:rPr lang="en-US" sz="2200" dirty="0" err="1">
                  <a:solidFill>
                    <a:srgbClr val="000000"/>
                  </a:solidFill>
                  <a:latin typeface="Arial" pitchFamily="34" charset="0"/>
                </a:rPr>
                <a:t>quần</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mật</a:t>
              </a:r>
              <a:r>
                <a:rPr lang="en-US" sz="2200" dirty="0">
                  <a:solidFill>
                    <a:srgbClr val="000000"/>
                  </a:solidFill>
                  <a:latin typeface="Arial" pitchFamily="34" charset="0"/>
                </a:rPr>
                <a:t> </a:t>
              </a:r>
              <a:r>
                <a:rPr lang="en-US" sz="2200" dirty="0" err="1">
                  <a:solidFill>
                    <a:srgbClr val="000000"/>
                  </a:solidFill>
                  <a:latin typeface="Arial" pitchFamily="34" charset="0"/>
                </a:rPr>
                <a:t>độ</a:t>
              </a:r>
              <a:r>
                <a:rPr lang="en-US" sz="2200" dirty="0">
                  <a:solidFill>
                    <a:srgbClr val="000000"/>
                  </a:solidFill>
                  <a:latin typeface="Arial" pitchFamily="34" charset="0"/>
                </a:rPr>
                <a:t> </a:t>
              </a:r>
              <a:r>
                <a:rPr lang="en-US" sz="2200" dirty="0" err="1">
                  <a:solidFill>
                    <a:srgbClr val="000000"/>
                  </a:solidFill>
                  <a:latin typeface="Arial" pitchFamily="34" charset="0"/>
                </a:rPr>
                <a:t>cá</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trong</a:t>
              </a:r>
              <a:r>
                <a:rPr lang="en-US" sz="2200" dirty="0">
                  <a:solidFill>
                    <a:srgbClr val="000000"/>
                  </a:solidFill>
                  <a:latin typeface="Arial" pitchFamily="34" charset="0"/>
                </a:rPr>
                <a:t> </a:t>
              </a:r>
              <a:r>
                <a:rPr lang="en-US" sz="2200" dirty="0" err="1">
                  <a:solidFill>
                    <a:srgbClr val="000000"/>
                  </a:solidFill>
                  <a:latin typeface="Arial" pitchFamily="34" charset="0"/>
                </a:rPr>
                <a:t>quần</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tỉ</a:t>
              </a:r>
              <a:r>
                <a:rPr lang="en-US" sz="2200" dirty="0">
                  <a:solidFill>
                    <a:srgbClr val="000000"/>
                  </a:solidFill>
                  <a:latin typeface="Arial" pitchFamily="34" charset="0"/>
                </a:rPr>
                <a:t> </a:t>
              </a:r>
              <a:r>
                <a:rPr lang="en-US" sz="2200" dirty="0" err="1">
                  <a:solidFill>
                    <a:srgbClr val="000000"/>
                  </a:solidFill>
                  <a:latin typeface="Arial" pitchFamily="34" charset="0"/>
                </a:rPr>
                <a:t>lệ</a:t>
              </a:r>
              <a:r>
                <a:rPr lang="en-US" sz="2200" dirty="0">
                  <a:solidFill>
                    <a:srgbClr val="000000"/>
                  </a:solidFill>
                  <a:latin typeface="Arial" pitchFamily="34" charset="0"/>
                </a:rPr>
                <a:t> </a:t>
              </a:r>
              <a:r>
                <a:rPr lang="en-US" sz="2200" dirty="0" err="1">
                  <a:solidFill>
                    <a:srgbClr val="000000"/>
                  </a:solidFill>
                  <a:latin typeface="Arial" pitchFamily="34" charset="0"/>
                </a:rPr>
                <a:t>giới</a:t>
              </a:r>
              <a:r>
                <a:rPr lang="en-US" sz="2200" dirty="0">
                  <a:solidFill>
                    <a:srgbClr val="000000"/>
                  </a:solidFill>
                  <a:latin typeface="Arial" pitchFamily="34" charset="0"/>
                </a:rPr>
                <a:t> </a:t>
              </a:r>
              <a:r>
                <a:rPr lang="en-US" sz="2200" dirty="0" err="1">
                  <a:solidFill>
                    <a:srgbClr val="000000"/>
                  </a:solidFill>
                  <a:latin typeface="Arial" pitchFamily="34" charset="0"/>
                </a:rPr>
                <a:t>tính</a:t>
              </a:r>
              <a:r>
                <a:rPr lang="en-US" sz="2200" dirty="0">
                  <a:solidFill>
                    <a:srgbClr val="000000"/>
                  </a:solidFill>
                  <a:latin typeface="Arial" pitchFamily="34" charset="0"/>
                </a:rPr>
                <a:t>, </a:t>
              </a:r>
              <a:r>
                <a:rPr lang="en-US" sz="2200" dirty="0" err="1">
                  <a:solidFill>
                    <a:srgbClr val="000000"/>
                  </a:solidFill>
                  <a:latin typeface="Arial" pitchFamily="34" charset="0"/>
                </a:rPr>
                <a:t>thành</a:t>
              </a:r>
              <a:r>
                <a:rPr lang="en-US" sz="2200" dirty="0">
                  <a:solidFill>
                    <a:srgbClr val="000000"/>
                  </a:solidFill>
                  <a:latin typeface="Arial" pitchFamily="34" charset="0"/>
                </a:rPr>
                <a:t> </a:t>
              </a:r>
              <a:r>
                <a:rPr lang="en-US" sz="2200" dirty="0" err="1">
                  <a:solidFill>
                    <a:srgbClr val="000000"/>
                  </a:solidFill>
                  <a:latin typeface="Arial" pitchFamily="34" charset="0"/>
                </a:rPr>
                <a:t>phần</a:t>
              </a:r>
              <a:r>
                <a:rPr lang="en-US" sz="2200" dirty="0">
                  <a:solidFill>
                    <a:srgbClr val="000000"/>
                  </a:solidFill>
                  <a:latin typeface="Arial" pitchFamily="34" charset="0"/>
                </a:rPr>
                <a:t> </a:t>
              </a:r>
              <a:r>
                <a:rPr lang="en-US" sz="2200" dirty="0" err="1">
                  <a:solidFill>
                    <a:srgbClr val="000000"/>
                  </a:solidFill>
                  <a:latin typeface="Arial" pitchFamily="34" charset="0"/>
                </a:rPr>
                <a:t>nhóm</a:t>
              </a:r>
              <a:r>
                <a:rPr lang="en-US" sz="2200" dirty="0">
                  <a:solidFill>
                    <a:srgbClr val="000000"/>
                  </a:solidFill>
                  <a:latin typeface="Arial" pitchFamily="34" charset="0"/>
                </a:rPr>
                <a:t> </a:t>
              </a:r>
              <a:r>
                <a:rPr lang="en-US" sz="2200" dirty="0" err="1">
                  <a:solidFill>
                    <a:srgbClr val="000000"/>
                  </a:solidFill>
                  <a:latin typeface="Arial" pitchFamily="34" charset="0"/>
                </a:rPr>
                <a:t>tuổi</a:t>
              </a:r>
              <a:r>
                <a:rPr lang="en-US" sz="2200" dirty="0">
                  <a:solidFill>
                    <a:srgbClr val="000000"/>
                  </a:solidFill>
                  <a:latin typeface="Arial" pitchFamily="34" charset="0"/>
                </a:rPr>
                <a:t> </a:t>
              </a:r>
              <a:r>
                <a:rPr lang="en-US" sz="2200" dirty="0" err="1">
                  <a:solidFill>
                    <a:srgbClr val="000000"/>
                  </a:solidFill>
                  <a:latin typeface="Arial" pitchFamily="34" charset="0"/>
                </a:rPr>
                <a:t>và</a:t>
              </a:r>
              <a:r>
                <a:rPr lang="en-US" sz="2200" dirty="0">
                  <a:solidFill>
                    <a:srgbClr val="000000"/>
                  </a:solidFill>
                  <a:latin typeface="Arial" pitchFamily="34" charset="0"/>
                </a:rPr>
                <a:t> </a:t>
              </a:r>
              <a:r>
                <a:rPr lang="en-US" sz="2200" dirty="0" err="1">
                  <a:solidFill>
                    <a:srgbClr val="000000"/>
                  </a:solidFill>
                  <a:latin typeface="Arial" pitchFamily="34" charset="0"/>
                </a:rPr>
                <a:t>kiểu</a:t>
              </a:r>
              <a:r>
                <a:rPr lang="en-US" sz="2200" dirty="0">
                  <a:solidFill>
                    <a:srgbClr val="000000"/>
                  </a:solidFill>
                  <a:latin typeface="Arial" pitchFamily="34" charset="0"/>
                </a:rPr>
                <a:t> </a:t>
              </a:r>
              <a:r>
                <a:rPr lang="en-US" sz="2200" dirty="0" err="1">
                  <a:solidFill>
                    <a:srgbClr val="000000"/>
                  </a:solidFill>
                  <a:latin typeface="Arial" pitchFamily="34" charset="0"/>
                </a:rPr>
                <a:t>phân</a:t>
              </a:r>
              <a:r>
                <a:rPr lang="en-US" sz="2200" dirty="0">
                  <a:solidFill>
                    <a:srgbClr val="000000"/>
                  </a:solidFill>
                  <a:latin typeface="Arial" pitchFamily="34" charset="0"/>
                </a:rPr>
                <a:t> </a:t>
              </a:r>
              <a:r>
                <a:rPr lang="en-US" sz="2200" dirty="0" err="1">
                  <a:solidFill>
                    <a:srgbClr val="000000"/>
                  </a:solidFill>
                  <a:latin typeface="Arial" pitchFamily="34" charset="0"/>
                </a:rPr>
                <a:t>bố</a:t>
              </a:r>
              <a:r>
                <a:rPr lang="en-US" sz="2200" dirty="0">
                  <a:solidFill>
                    <a:srgbClr val="000000"/>
                  </a:solidFill>
                  <a:latin typeface="Arial" pitchFamily="34" charset="0"/>
                </a:rPr>
                <a:t> </a:t>
              </a:r>
              <a:r>
                <a:rPr lang="en-US" sz="2200" dirty="0" err="1">
                  <a:solidFill>
                    <a:srgbClr val="000000"/>
                  </a:solidFill>
                  <a:latin typeface="Arial" pitchFamily="34" charset="0"/>
                </a:rPr>
                <a:t>các</a:t>
              </a:r>
              <a:r>
                <a:rPr lang="en-US" sz="2200" dirty="0">
                  <a:solidFill>
                    <a:srgbClr val="000000"/>
                  </a:solidFill>
                  <a:latin typeface="Arial" pitchFamily="34" charset="0"/>
                </a:rPr>
                <a:t> </a:t>
              </a:r>
              <a:r>
                <a:rPr lang="en-US" sz="2200" dirty="0" err="1">
                  <a:solidFill>
                    <a:srgbClr val="000000"/>
                  </a:solidFill>
                  <a:latin typeface="Arial" pitchFamily="34" charset="0"/>
                </a:rPr>
                <a:t>cá</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 </a:t>
              </a:r>
              <a:r>
                <a:rPr lang="en-US" sz="2200" dirty="0" err="1">
                  <a:solidFill>
                    <a:srgbClr val="000000"/>
                  </a:solidFill>
                  <a:latin typeface="Arial" pitchFamily="34" charset="0"/>
                </a:rPr>
                <a:t>trong</a:t>
              </a:r>
              <a:r>
                <a:rPr lang="en-US" sz="2200" dirty="0">
                  <a:solidFill>
                    <a:srgbClr val="000000"/>
                  </a:solidFill>
                  <a:latin typeface="Arial" pitchFamily="34" charset="0"/>
                </a:rPr>
                <a:t> </a:t>
              </a:r>
              <a:r>
                <a:rPr lang="en-US" sz="2200" dirty="0" err="1">
                  <a:solidFill>
                    <a:srgbClr val="000000"/>
                  </a:solidFill>
                  <a:latin typeface="Arial" pitchFamily="34" charset="0"/>
                </a:rPr>
                <a:t>quần</a:t>
              </a:r>
              <a:r>
                <a:rPr lang="en-US" sz="2200" dirty="0">
                  <a:solidFill>
                    <a:srgbClr val="000000"/>
                  </a:solidFill>
                  <a:latin typeface="Arial" pitchFamily="34" charset="0"/>
                </a:rPr>
                <a:t> </a:t>
              </a:r>
              <a:r>
                <a:rPr lang="en-US" sz="2200" dirty="0" err="1">
                  <a:solidFill>
                    <a:srgbClr val="000000"/>
                  </a:solidFill>
                  <a:latin typeface="Arial" pitchFamily="34" charset="0"/>
                </a:rPr>
                <a:t>thể</a:t>
              </a:r>
              <a:r>
                <a:rPr lang="en-US" sz="2200" dirty="0">
                  <a:solidFill>
                    <a:srgbClr val="000000"/>
                  </a:solidFill>
                  <a:latin typeface="Arial" pitchFamily="34" charset="0"/>
                </a:rPr>
                <a:t>.</a:t>
              </a:r>
            </a:p>
          </p:txBody>
        </p:sp>
      </p:grpSp>
      <p:sp>
        <p:nvSpPr>
          <p:cNvPr id="17" name="TextBox 17"/>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pic>
        <p:nvPicPr>
          <p:cNvPr id="1030" name="Picture 6" descr="Phân biệt quần thể sinh vật và quần xã sinh vật chi tiết nhất"/>
          <p:cNvPicPr>
            <a:picLocks noChangeAspect="1" noChangeArrowheads="1"/>
          </p:cNvPicPr>
          <p:nvPr/>
        </p:nvPicPr>
        <p:blipFill rotWithShape="1">
          <a:blip r:embed="rId4">
            <a:extLst>
              <a:ext uri="{28A0092B-C50C-407E-A947-70E740481C1C}">
                <a14:useLocalDpi xmlns:a14="http://schemas.microsoft.com/office/drawing/2010/main" val="0"/>
              </a:ext>
            </a:extLst>
          </a:blip>
          <a:srcRect r="9360"/>
          <a:stretch/>
        </p:blipFill>
        <p:spPr bwMode="auto">
          <a:xfrm>
            <a:off x="714843" y="3899906"/>
            <a:ext cx="4465169" cy="26064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ác dụng của các kháng sinh thực vật trong điều trị phụ khoa - Nữ Vương"/>
          <p:cNvPicPr>
            <a:picLocks noChangeAspect="1" noChangeArrowheads="1"/>
          </p:cNvPicPr>
          <p:nvPr/>
        </p:nvPicPr>
        <p:blipFill rotWithShape="1">
          <a:blip r:embed="rId5">
            <a:extLst>
              <a:ext uri="{28A0092B-C50C-407E-A947-70E740481C1C}">
                <a14:useLocalDpi xmlns:a14="http://schemas.microsoft.com/office/drawing/2010/main" val="0"/>
              </a:ext>
            </a:extLst>
          </a:blip>
          <a:srcRect t="-1288" r="21983"/>
          <a:stretch/>
        </p:blipFill>
        <p:spPr bwMode="auto">
          <a:xfrm>
            <a:off x="5310607" y="3899906"/>
            <a:ext cx="2612605" cy="26064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úa mì – Wikipedia tiếng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3807" y="1485103"/>
            <a:ext cx="3610052" cy="5021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fade">
                                      <p:cBhvr>
                                        <p:cTn id="14" dur="1000"/>
                                        <p:tgtEl>
                                          <p:spTgt spid="1034"/>
                                        </p:tgtEl>
                                      </p:cBhvr>
                                    </p:animEffect>
                                    <p:anim calcmode="lin" valueType="num">
                                      <p:cBhvr>
                                        <p:cTn id="15" dur="1000" fill="hold"/>
                                        <p:tgtEl>
                                          <p:spTgt spid="1034"/>
                                        </p:tgtEl>
                                        <p:attrNameLst>
                                          <p:attrName>ppt_x</p:attrName>
                                        </p:attrNameLst>
                                      </p:cBhvr>
                                      <p:tavLst>
                                        <p:tav tm="0">
                                          <p:val>
                                            <p:strVal val="#ppt_x"/>
                                          </p:val>
                                        </p:tav>
                                        <p:tav tm="100000">
                                          <p:val>
                                            <p:strVal val="#ppt_x"/>
                                          </p:val>
                                        </p:tav>
                                      </p:tavLst>
                                    </p:anim>
                                    <p:anim calcmode="lin" valueType="num">
                                      <p:cBhvr>
                                        <p:cTn id="16" dur="1000" fill="hold"/>
                                        <p:tgtEl>
                                          <p:spTgt spid="103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fade">
                                      <p:cBhvr>
                                        <p:cTn id="19" dur="1000"/>
                                        <p:tgtEl>
                                          <p:spTgt spid="1032"/>
                                        </p:tgtEl>
                                      </p:cBhvr>
                                    </p:animEffect>
                                    <p:anim calcmode="lin" valueType="num">
                                      <p:cBhvr>
                                        <p:cTn id="20" dur="1000" fill="hold"/>
                                        <p:tgtEl>
                                          <p:spTgt spid="1032"/>
                                        </p:tgtEl>
                                        <p:attrNameLst>
                                          <p:attrName>ppt_x</p:attrName>
                                        </p:attrNameLst>
                                      </p:cBhvr>
                                      <p:tavLst>
                                        <p:tav tm="0">
                                          <p:val>
                                            <p:strVal val="#ppt_x"/>
                                          </p:val>
                                        </p:tav>
                                        <p:tav tm="100000">
                                          <p:val>
                                            <p:strVal val="#ppt_x"/>
                                          </p:val>
                                        </p:tav>
                                      </p:tavLst>
                                    </p:anim>
                                    <p:anim calcmode="lin" valueType="num">
                                      <p:cBhvr>
                                        <p:cTn id="21" dur="1000" fill="hold"/>
                                        <p:tgtEl>
                                          <p:spTgt spid="103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531812" y="2073481"/>
            <a:ext cx="5255764" cy="2446816"/>
            <a:chOff x="0" y="0"/>
            <a:chExt cx="10514266" cy="6542621"/>
          </a:xfrm>
        </p:grpSpPr>
        <p:grpSp>
          <p:nvGrpSpPr>
            <p:cNvPr id="11" name="Group 11"/>
            <p:cNvGrpSpPr/>
            <p:nvPr/>
          </p:nvGrpSpPr>
          <p:grpSpPr>
            <a:xfrm>
              <a:off x="0" y="0"/>
              <a:ext cx="10514266" cy="6542621"/>
              <a:chOff x="0" y="0"/>
              <a:chExt cx="2876725" cy="1790074"/>
            </a:xfrm>
          </p:grpSpPr>
          <p:sp>
            <p:nvSpPr>
              <p:cNvPr id="12" name="Freeform 12"/>
              <p:cNvSpPr/>
              <p:nvPr/>
            </p:nvSpPr>
            <p:spPr>
              <a:xfrm>
                <a:off x="0" y="0"/>
                <a:ext cx="2876725" cy="1790074"/>
              </a:xfrm>
              <a:custGeom>
                <a:avLst/>
                <a:gdLst/>
                <a:ahLst/>
                <a:cxnLst/>
                <a:rect l="l" t="t" r="r" b="b"/>
                <a:pathLst>
                  <a:path w="2876725" h="1790074">
                    <a:moveTo>
                      <a:pt x="2752265" y="59690"/>
                    </a:moveTo>
                    <a:cubicBezTo>
                      <a:pt x="2787824" y="59690"/>
                      <a:pt x="2817034" y="88900"/>
                      <a:pt x="2817034" y="124460"/>
                    </a:cubicBezTo>
                    <a:lnTo>
                      <a:pt x="2817034" y="1665615"/>
                    </a:lnTo>
                    <a:cubicBezTo>
                      <a:pt x="2817034" y="1701174"/>
                      <a:pt x="2787824" y="1730384"/>
                      <a:pt x="2752265" y="1730384"/>
                    </a:cubicBezTo>
                    <a:lnTo>
                      <a:pt x="124460" y="1730384"/>
                    </a:lnTo>
                    <a:cubicBezTo>
                      <a:pt x="88900" y="1730384"/>
                      <a:pt x="59690" y="1701174"/>
                      <a:pt x="59690" y="1665615"/>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665615"/>
                    </a:lnTo>
                    <a:cubicBezTo>
                      <a:pt x="0" y="1734195"/>
                      <a:pt x="55880" y="1790074"/>
                      <a:pt x="124460" y="1790074"/>
                    </a:cubicBezTo>
                    <a:lnTo>
                      <a:pt x="2752265" y="1790074"/>
                    </a:lnTo>
                    <a:cubicBezTo>
                      <a:pt x="2820845" y="1790074"/>
                      <a:pt x="2876725" y="1734195"/>
                      <a:pt x="2876725" y="1665615"/>
                    </a:cubicBezTo>
                    <a:lnTo>
                      <a:pt x="2876725" y="124460"/>
                    </a:lnTo>
                    <a:cubicBezTo>
                      <a:pt x="2876725" y="55880"/>
                      <a:pt x="2820845" y="0"/>
                      <a:pt x="2752265" y="0"/>
                    </a:cubicBezTo>
                    <a:close/>
                  </a:path>
                </a:pathLst>
              </a:custGeom>
              <a:solidFill>
                <a:srgbClr val="1D412C"/>
              </a:solidFill>
            </p:spPr>
          </p:sp>
        </p:grpSp>
        <p:sp>
          <p:nvSpPr>
            <p:cNvPr id="13" name="TextBox 13"/>
            <p:cNvSpPr txBox="1"/>
            <p:nvPr/>
          </p:nvSpPr>
          <p:spPr>
            <a:xfrm>
              <a:off x="988821" y="1018768"/>
              <a:ext cx="8332694" cy="4542816"/>
            </a:xfrm>
            <a:prstGeom prst="rect">
              <a:avLst/>
            </a:prstGeom>
          </p:spPr>
          <p:txBody>
            <a:bodyPr wrap="square"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Kích</a:t>
              </a:r>
              <a:r>
                <a:rPr lang="en-US" sz="2300" b="1" dirty="0">
                  <a:solidFill>
                    <a:srgbClr val="000000"/>
                  </a:solidFill>
                  <a:latin typeface="Arial" pitchFamily="34" charset="0"/>
                </a:rPr>
                <a:t> </a:t>
              </a:r>
              <a:r>
                <a:rPr lang="en-US" sz="2300" b="1" dirty="0" err="1">
                  <a:solidFill>
                    <a:srgbClr val="000000"/>
                  </a:solidFill>
                  <a:latin typeface="Arial" pitchFamily="34" charset="0"/>
                </a:rPr>
                <a:t>thước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khoảng</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gian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Kích</a:t>
            </a:r>
            <a:r>
              <a:rPr lang="en-US" sz="2300" b="1" dirty="0">
                <a:solidFill>
                  <a:srgbClr val="000000"/>
                </a:solidFill>
                <a:latin typeface="Arial" pitchFamily="34" charset="0"/>
              </a:rPr>
              <a:t> </a:t>
            </a:r>
            <a:r>
              <a:rPr lang="en-US" sz="2300" b="1" dirty="0" err="1">
                <a:solidFill>
                  <a:srgbClr val="000000"/>
                </a:solidFill>
                <a:latin typeface="Arial" pitchFamily="34" charset="0"/>
              </a:rPr>
              <a:t>thước</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
        <p:nvSpPr>
          <p:cNvPr id="17" name="TextBox 17"/>
          <p:cNvSpPr txBox="1"/>
          <p:nvPr/>
        </p:nvSpPr>
        <p:spPr>
          <a:xfrm>
            <a:off x="531812" y="4923709"/>
            <a:ext cx="5255764" cy="1274195"/>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Ví</a:t>
            </a:r>
            <a:r>
              <a:rPr lang="en-US" sz="2300" i="1" dirty="0">
                <a:solidFill>
                  <a:srgbClr val="000000"/>
                </a:solidFill>
                <a:latin typeface="Arial" pitchFamily="34" charset="0"/>
              </a:rPr>
              <a:t> </a:t>
            </a:r>
            <a:r>
              <a:rPr lang="en-US" sz="2300" i="1" dirty="0" err="1">
                <a:solidFill>
                  <a:srgbClr val="000000"/>
                </a:solidFill>
                <a:latin typeface="Arial" pitchFamily="34" charset="0"/>
              </a:rPr>
              <a:t>dụ</a:t>
            </a:r>
            <a:r>
              <a:rPr lang="en-US" sz="2300" i="1" dirty="0">
                <a:solidFill>
                  <a:srgbClr val="000000"/>
                </a:solidFill>
                <a:latin typeface="Arial" pitchFamily="34" charset="0"/>
              </a:rPr>
              <a:t>: ở </a:t>
            </a:r>
            <a:r>
              <a:rPr lang="en-US" sz="2300" i="1" dirty="0" err="1">
                <a:solidFill>
                  <a:srgbClr val="000000"/>
                </a:solidFill>
                <a:latin typeface="Arial" pitchFamily="34" charset="0"/>
              </a:rPr>
              <a:t>vùng</a:t>
            </a:r>
            <a:r>
              <a:rPr lang="en-US" sz="2300" i="1" dirty="0">
                <a:solidFill>
                  <a:srgbClr val="000000"/>
                </a:solidFill>
                <a:latin typeface="Arial" pitchFamily="34" charset="0"/>
              </a:rPr>
              <a:t> </a:t>
            </a:r>
            <a:r>
              <a:rPr lang="en-US" sz="2300" i="1" dirty="0" err="1">
                <a:solidFill>
                  <a:srgbClr val="000000"/>
                </a:solidFill>
                <a:latin typeface="Arial" pitchFamily="34" charset="0"/>
              </a:rPr>
              <a:t>núi</a:t>
            </a:r>
            <a:r>
              <a:rPr lang="en-US" sz="2300" i="1" dirty="0">
                <a:solidFill>
                  <a:srgbClr val="000000"/>
                </a:solidFill>
                <a:latin typeface="Arial" pitchFamily="34" charset="0"/>
              </a:rPr>
              <a:t> Tam </a:t>
            </a:r>
            <a:r>
              <a:rPr lang="en-US" sz="2300" i="1" dirty="0" err="1">
                <a:solidFill>
                  <a:srgbClr val="000000"/>
                </a:solidFill>
                <a:latin typeface="Arial" pitchFamily="34" charset="0"/>
              </a:rPr>
              <a:t>Đảo</a:t>
            </a:r>
            <a:r>
              <a:rPr lang="en-US" sz="2300" i="1" dirty="0">
                <a:solidFill>
                  <a:srgbClr val="000000"/>
                </a:solidFill>
                <a:latin typeface="Arial" pitchFamily="34" charset="0"/>
              </a:rPr>
              <a:t> </a:t>
            </a:r>
            <a:r>
              <a:rPr lang="en-US" sz="2300" i="1" dirty="0" err="1">
                <a:solidFill>
                  <a:srgbClr val="000000"/>
                </a:solidFill>
                <a:latin typeface="Arial" pitchFamily="34" charset="0"/>
              </a:rPr>
              <a:t>kích</a:t>
            </a:r>
            <a:r>
              <a:rPr lang="en-US" sz="2300" i="1" dirty="0">
                <a:solidFill>
                  <a:srgbClr val="000000"/>
                </a:solidFill>
                <a:latin typeface="Arial" pitchFamily="34" charset="0"/>
              </a:rPr>
              <a:t> </a:t>
            </a:r>
            <a:r>
              <a:rPr lang="en-US" sz="2300" i="1" dirty="0" err="1">
                <a:solidFill>
                  <a:srgbClr val="000000"/>
                </a:solidFill>
                <a:latin typeface="Arial" pitchFamily="34" charset="0"/>
              </a:rPr>
              <a:t>thước</a:t>
            </a:r>
            <a:r>
              <a:rPr lang="en-US" sz="2300" i="1" dirty="0">
                <a:solidFill>
                  <a:srgbClr val="000000"/>
                </a:solidFill>
                <a:latin typeface="Arial" pitchFamily="34" charset="0"/>
              </a:rPr>
              <a:t> </a:t>
            </a:r>
            <a:r>
              <a:rPr lang="en-US" sz="2300" i="1" dirty="0" err="1">
                <a:solidFill>
                  <a:srgbClr val="000000"/>
                </a:solidFill>
                <a:latin typeface="Arial" pitchFamily="34" charset="0"/>
              </a:rPr>
              <a:t>của</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thể</a:t>
            </a:r>
            <a:r>
              <a:rPr lang="en-US" sz="2300" i="1" dirty="0">
                <a:solidFill>
                  <a:srgbClr val="000000"/>
                </a:solidFill>
                <a:latin typeface="Arial" pitchFamily="34" charset="0"/>
              </a:rPr>
              <a:t> </a:t>
            </a:r>
            <a:r>
              <a:rPr lang="en-US" sz="2300" i="1" dirty="0" err="1">
                <a:solidFill>
                  <a:srgbClr val="000000"/>
                </a:solidFill>
                <a:latin typeface="Arial" pitchFamily="34" charset="0"/>
              </a:rPr>
              <a:t>cây</a:t>
            </a:r>
            <a:r>
              <a:rPr lang="en-US" sz="2300" i="1" dirty="0">
                <a:solidFill>
                  <a:srgbClr val="000000"/>
                </a:solidFill>
                <a:latin typeface="Arial" pitchFamily="34" charset="0"/>
              </a:rPr>
              <a:t> </a:t>
            </a:r>
            <a:r>
              <a:rPr lang="en-US" sz="2300" i="1" dirty="0" err="1">
                <a:solidFill>
                  <a:srgbClr val="000000"/>
                </a:solidFill>
                <a:latin typeface="Arial" pitchFamily="34" charset="0"/>
              </a:rPr>
              <a:t>đỗ</a:t>
            </a:r>
            <a:r>
              <a:rPr lang="en-US" sz="2300" i="1" dirty="0">
                <a:solidFill>
                  <a:srgbClr val="000000"/>
                </a:solidFill>
                <a:latin typeface="Arial" pitchFamily="34" charset="0"/>
              </a:rPr>
              <a:t> </a:t>
            </a:r>
            <a:r>
              <a:rPr lang="en-US" sz="2300" i="1" dirty="0" err="1">
                <a:solidFill>
                  <a:srgbClr val="000000"/>
                </a:solidFill>
                <a:latin typeface="Arial" pitchFamily="34" charset="0"/>
              </a:rPr>
              <a:t>quyên</a:t>
            </a:r>
            <a:r>
              <a:rPr lang="en-US" sz="2300" i="1" dirty="0">
                <a:solidFill>
                  <a:srgbClr val="000000"/>
                </a:solidFill>
                <a:latin typeface="Arial" pitchFamily="34" charset="0"/>
              </a:rPr>
              <a:t> </a:t>
            </a:r>
            <a:r>
              <a:rPr lang="en-US" sz="2300" i="1" dirty="0" err="1">
                <a:solidFill>
                  <a:srgbClr val="000000"/>
                </a:solidFill>
                <a:latin typeface="Arial" pitchFamily="34" charset="0"/>
              </a:rPr>
              <a:t>hoa</a:t>
            </a:r>
            <a:r>
              <a:rPr lang="en-US" sz="2300" i="1" dirty="0">
                <a:solidFill>
                  <a:srgbClr val="000000"/>
                </a:solidFill>
                <a:latin typeface="Arial" pitchFamily="34" charset="0"/>
              </a:rPr>
              <a:t> </a:t>
            </a:r>
            <a:r>
              <a:rPr lang="en-US" sz="2300" i="1" dirty="0" err="1">
                <a:solidFill>
                  <a:srgbClr val="000000"/>
                </a:solidFill>
                <a:latin typeface="Arial" pitchFamily="34" charset="0"/>
              </a:rPr>
              <a:t>đỏ</a:t>
            </a:r>
            <a:r>
              <a:rPr lang="en-US" sz="2300" i="1" dirty="0">
                <a:solidFill>
                  <a:srgbClr val="000000"/>
                </a:solidFill>
                <a:latin typeface="Arial" pitchFamily="34" charset="0"/>
              </a:rPr>
              <a:t> </a:t>
            </a:r>
            <a:r>
              <a:rPr lang="en-US" sz="2300" i="1" dirty="0" err="1">
                <a:solidFill>
                  <a:srgbClr val="000000"/>
                </a:solidFill>
                <a:latin typeface="Arial" pitchFamily="34" charset="0"/>
              </a:rPr>
              <a:t>khoảng</a:t>
            </a:r>
            <a:r>
              <a:rPr lang="en-US" sz="2300" i="1" dirty="0">
                <a:solidFill>
                  <a:srgbClr val="000000"/>
                </a:solidFill>
                <a:latin typeface="Arial" pitchFamily="34" charset="0"/>
              </a:rPr>
              <a:t> 150 </a:t>
            </a:r>
            <a:r>
              <a:rPr lang="en-US" sz="2300" i="1" dirty="0" err="1">
                <a:solidFill>
                  <a:srgbClr val="000000"/>
                </a:solidFill>
                <a:latin typeface="Arial" pitchFamily="34" charset="0"/>
              </a:rPr>
              <a:t>cây</a:t>
            </a:r>
            <a:endParaRPr lang="en-US" sz="2300" i="1" dirty="0">
              <a:solidFill>
                <a:srgbClr val="000000"/>
              </a:solidFill>
              <a:latin typeface="Arial" pitchFamily="34" charset="0"/>
            </a:endParaRPr>
          </a:p>
        </p:txBody>
      </p:sp>
      <p:sp>
        <p:nvSpPr>
          <p:cNvPr id="18" name="Freeform 14"/>
          <p:cNvSpPr/>
          <p:nvPr/>
        </p:nvSpPr>
        <p:spPr>
          <a:xfrm>
            <a:off x="6281858" y="2073481"/>
            <a:ext cx="5146554" cy="4124423"/>
          </a:xfrm>
          <a:custGeom>
            <a:avLst/>
            <a:gdLst/>
            <a:ahLst/>
            <a:cxnLst/>
            <a:rect l="l" t="t" r="r" b="b"/>
            <a:pathLst>
              <a:path w="8115300" h="7086817">
                <a:moveTo>
                  <a:pt x="0" y="0"/>
                </a:moveTo>
                <a:lnTo>
                  <a:pt x="8115300" y="0"/>
                </a:lnTo>
                <a:lnTo>
                  <a:pt x="8115300" y="7086816"/>
                </a:lnTo>
                <a:lnTo>
                  <a:pt x="0" y="7086816"/>
                </a:lnTo>
                <a:lnTo>
                  <a:pt x="0" y="0"/>
                </a:lnTo>
                <a:close/>
              </a:path>
            </a:pathLst>
          </a:custGeom>
          <a:blipFill>
            <a:blip r:embed="rId4"/>
            <a:stretch>
              <a:fillRect l="-18223" r="-18223"/>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Arial" pitchFamily="34" charset="0"/>
              </a:rPr>
              <a:t>1. </a:t>
            </a:r>
            <a:r>
              <a:rPr lang="en-US" sz="2300" b="1" dirty="0" err="1">
                <a:solidFill>
                  <a:srgbClr val="000000"/>
                </a:solidFill>
                <a:latin typeface="Arial" pitchFamily="34" charset="0"/>
              </a:rPr>
              <a:t>Kích</a:t>
            </a:r>
            <a:r>
              <a:rPr lang="en-US" sz="2300" b="1" dirty="0">
                <a:solidFill>
                  <a:srgbClr val="000000"/>
                </a:solidFill>
                <a:latin typeface="Arial" pitchFamily="34" charset="0"/>
              </a:rPr>
              <a:t> </a:t>
            </a:r>
            <a:r>
              <a:rPr lang="en-US" sz="2300" b="1" dirty="0" err="1">
                <a:solidFill>
                  <a:srgbClr val="000000"/>
                </a:solidFill>
                <a:latin typeface="Arial" pitchFamily="34" charset="0"/>
              </a:rPr>
              <a:t>thước</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
        <p:nvSpPr>
          <p:cNvPr id="17" name="TextBox 17"/>
          <p:cNvSpPr txBox="1"/>
          <p:nvPr/>
        </p:nvSpPr>
        <p:spPr>
          <a:xfrm>
            <a:off x="685622" y="5183665"/>
            <a:ext cx="5255764" cy="1230914"/>
          </a:xfrm>
          <a:prstGeom prst="rect">
            <a:avLst/>
          </a:prstGeom>
        </p:spPr>
        <p:txBody>
          <a:bodyPr lIns="0" tIns="0" rIns="0" bIns="0" rtlCol="0" anchor="t">
            <a:spAutoFit/>
          </a:bodyPr>
          <a:lstStyle/>
          <a:p>
            <a:pPr algn="just">
              <a:lnSpc>
                <a:spcPct val="120000"/>
              </a:lnSpc>
              <a:spcBef>
                <a:spcPct val="0"/>
              </a:spcBef>
            </a:pPr>
            <a:r>
              <a:rPr lang="en-US" sz="2300" i="1">
                <a:solidFill>
                  <a:srgbClr val="000000"/>
                </a:solidFill>
                <a:latin typeface="Arial" pitchFamily="34" charset="0"/>
              </a:rPr>
              <a:t>Ví dụ: ở Vườn quốc gia Yok Đôn, Đắk Lắk, quần thể voi châu Á có kích thước lớn nhất là 36 con</a:t>
            </a:r>
          </a:p>
        </p:txBody>
      </p:sp>
      <p:grpSp>
        <p:nvGrpSpPr>
          <p:cNvPr id="18" name="Group 10"/>
          <p:cNvGrpSpPr/>
          <p:nvPr/>
        </p:nvGrpSpPr>
        <p:grpSpPr>
          <a:xfrm>
            <a:off x="685622" y="1966263"/>
            <a:ext cx="5255764" cy="2881895"/>
            <a:chOff x="0" y="0"/>
            <a:chExt cx="10514266" cy="6542621"/>
          </a:xfrm>
        </p:grpSpPr>
        <p:grpSp>
          <p:nvGrpSpPr>
            <p:cNvPr id="19" name="Group 11"/>
            <p:cNvGrpSpPr/>
            <p:nvPr/>
          </p:nvGrpSpPr>
          <p:grpSpPr>
            <a:xfrm>
              <a:off x="0" y="0"/>
              <a:ext cx="10514266" cy="6542621"/>
              <a:chOff x="0" y="0"/>
              <a:chExt cx="2876725" cy="1790074"/>
            </a:xfrm>
          </p:grpSpPr>
          <p:sp>
            <p:nvSpPr>
              <p:cNvPr id="21" name="Freeform 12"/>
              <p:cNvSpPr/>
              <p:nvPr/>
            </p:nvSpPr>
            <p:spPr>
              <a:xfrm>
                <a:off x="0" y="0"/>
                <a:ext cx="2876725" cy="1790074"/>
              </a:xfrm>
              <a:custGeom>
                <a:avLst/>
                <a:gdLst/>
                <a:ahLst/>
                <a:cxnLst/>
                <a:rect l="l" t="t" r="r" b="b"/>
                <a:pathLst>
                  <a:path w="2876725" h="1790074">
                    <a:moveTo>
                      <a:pt x="2752265" y="59690"/>
                    </a:moveTo>
                    <a:cubicBezTo>
                      <a:pt x="2787824" y="59690"/>
                      <a:pt x="2817034" y="88900"/>
                      <a:pt x="2817034" y="124460"/>
                    </a:cubicBezTo>
                    <a:lnTo>
                      <a:pt x="2817034" y="1665615"/>
                    </a:lnTo>
                    <a:cubicBezTo>
                      <a:pt x="2817034" y="1701174"/>
                      <a:pt x="2787824" y="1730384"/>
                      <a:pt x="2752265" y="1730384"/>
                    </a:cubicBezTo>
                    <a:lnTo>
                      <a:pt x="124460" y="1730384"/>
                    </a:lnTo>
                    <a:cubicBezTo>
                      <a:pt x="88900" y="1730384"/>
                      <a:pt x="59690" y="1701174"/>
                      <a:pt x="59690" y="1665615"/>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1665615"/>
                    </a:lnTo>
                    <a:cubicBezTo>
                      <a:pt x="0" y="1734195"/>
                      <a:pt x="55880" y="1790074"/>
                      <a:pt x="124460" y="1790074"/>
                    </a:cubicBezTo>
                    <a:lnTo>
                      <a:pt x="2752265" y="1790074"/>
                    </a:lnTo>
                    <a:cubicBezTo>
                      <a:pt x="2820845" y="1790074"/>
                      <a:pt x="2876725" y="1734195"/>
                      <a:pt x="2876725" y="1665615"/>
                    </a:cubicBezTo>
                    <a:lnTo>
                      <a:pt x="2876725" y="124460"/>
                    </a:lnTo>
                    <a:cubicBezTo>
                      <a:pt x="2876725" y="55880"/>
                      <a:pt x="2820845" y="0"/>
                      <a:pt x="2752265" y="0"/>
                    </a:cubicBezTo>
                    <a:close/>
                  </a:path>
                </a:pathLst>
              </a:custGeom>
              <a:solidFill>
                <a:srgbClr val="1D412C"/>
              </a:solidFill>
            </p:spPr>
          </p:sp>
        </p:grpSp>
        <p:sp>
          <p:nvSpPr>
            <p:cNvPr id="20" name="TextBox 13"/>
            <p:cNvSpPr txBox="1"/>
            <p:nvPr/>
          </p:nvSpPr>
          <p:spPr>
            <a:xfrm>
              <a:off x="468160" y="2036164"/>
              <a:ext cx="9577946" cy="2470292"/>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Kích</a:t>
              </a:r>
              <a:r>
                <a:rPr lang="en-US" sz="2300" b="1" dirty="0">
                  <a:solidFill>
                    <a:srgbClr val="000000"/>
                  </a:solidFill>
                  <a:latin typeface="Arial" pitchFamily="34" charset="0"/>
                </a:rPr>
                <a:t> </a:t>
              </a:r>
              <a:r>
                <a:rPr lang="en-US" sz="2300" b="1" dirty="0" err="1">
                  <a:solidFill>
                    <a:srgbClr val="000000"/>
                  </a:solidFill>
                  <a:latin typeface="Arial" pitchFamily="34" charset="0"/>
                </a:rPr>
                <a:t>thước</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phân</a:t>
              </a:r>
              <a:r>
                <a:rPr lang="en-US" sz="2300" b="1" dirty="0">
                  <a:solidFill>
                    <a:srgbClr val="000000"/>
                  </a:solidFill>
                  <a:latin typeface="Arial" pitchFamily="34" charset="0"/>
                </a:rPr>
                <a:t> </a:t>
              </a:r>
              <a:r>
                <a:rPr lang="en-US" sz="2300" b="1" dirty="0" err="1">
                  <a:solidFill>
                    <a:srgbClr val="000000"/>
                  </a:solidFill>
                  <a:latin typeface="Arial" pitchFamily="34" charset="0"/>
                </a:rPr>
                <a:t>bố</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khoảng</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gian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a:t>
              </a:r>
            </a:p>
          </p:txBody>
        </p:sp>
      </p:grpSp>
      <p:sp>
        <p:nvSpPr>
          <p:cNvPr id="22" name="Freeform 14"/>
          <p:cNvSpPr/>
          <p:nvPr/>
        </p:nvSpPr>
        <p:spPr>
          <a:xfrm>
            <a:off x="6399212" y="2013152"/>
            <a:ext cx="5029199" cy="4419674"/>
          </a:xfrm>
          <a:custGeom>
            <a:avLst/>
            <a:gdLst/>
            <a:ahLst/>
            <a:cxnLst/>
            <a:rect l="l" t="t" r="r" b="b"/>
            <a:pathLst>
              <a:path w="8115300" h="7086817">
                <a:moveTo>
                  <a:pt x="0" y="0"/>
                </a:moveTo>
                <a:lnTo>
                  <a:pt x="8115300" y="0"/>
                </a:lnTo>
                <a:lnTo>
                  <a:pt x="8115300" y="7086816"/>
                </a:lnTo>
                <a:lnTo>
                  <a:pt x="0" y="7086816"/>
                </a:lnTo>
                <a:lnTo>
                  <a:pt x="0" y="0"/>
                </a:lnTo>
                <a:close/>
              </a:path>
            </a:pathLst>
          </a:custGeom>
          <a:blipFill>
            <a:blip r:embed="rId4"/>
            <a:stretch>
              <a:fillRect t="-1404" r="-30874" b="-1404"/>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1" y="1956805"/>
            <a:ext cx="10818991" cy="1068097"/>
            <a:chOff x="0" y="0"/>
            <a:chExt cx="14367241" cy="2136194"/>
          </a:xfrm>
        </p:grpSpPr>
        <p:grpSp>
          <p:nvGrpSpPr>
            <p:cNvPr id="11" name="Group 11"/>
            <p:cNvGrpSpPr/>
            <p:nvPr/>
          </p:nvGrpSpPr>
          <p:grpSpPr>
            <a:xfrm>
              <a:off x="0" y="0"/>
              <a:ext cx="14367241" cy="2136194"/>
              <a:chOff x="0" y="0"/>
              <a:chExt cx="2837974" cy="421964"/>
            </a:xfrm>
          </p:grpSpPr>
          <p:sp>
            <p:nvSpPr>
              <p:cNvPr id="12" name="Freeform 12"/>
              <p:cNvSpPr/>
              <p:nvPr/>
            </p:nvSpPr>
            <p:spPr>
              <a:xfrm>
                <a:off x="0" y="0"/>
                <a:ext cx="2837973" cy="421964"/>
              </a:xfrm>
              <a:custGeom>
                <a:avLst/>
                <a:gdLst/>
                <a:ahLst/>
                <a:cxnLst/>
                <a:rect l="l" t="t" r="r" b="b"/>
                <a:pathLst>
                  <a:path w="2837973" h="421964">
                    <a:moveTo>
                      <a:pt x="36642" y="0"/>
                    </a:moveTo>
                    <a:lnTo>
                      <a:pt x="2801331" y="0"/>
                    </a:lnTo>
                    <a:cubicBezTo>
                      <a:pt x="2811049" y="0"/>
                      <a:pt x="2820369" y="3861"/>
                      <a:pt x="2827241" y="10732"/>
                    </a:cubicBezTo>
                    <a:cubicBezTo>
                      <a:pt x="2834113" y="17604"/>
                      <a:pt x="2837973" y="26924"/>
                      <a:pt x="2837973" y="36642"/>
                    </a:cubicBezTo>
                    <a:lnTo>
                      <a:pt x="2837973" y="385322"/>
                    </a:lnTo>
                    <a:cubicBezTo>
                      <a:pt x="2837973" y="405559"/>
                      <a:pt x="2821568" y="421964"/>
                      <a:pt x="2801331" y="421964"/>
                    </a:cubicBezTo>
                    <a:lnTo>
                      <a:pt x="36642" y="421964"/>
                    </a:lnTo>
                    <a:cubicBezTo>
                      <a:pt x="26924" y="421964"/>
                      <a:pt x="17604" y="418104"/>
                      <a:pt x="10732" y="411232"/>
                    </a:cubicBezTo>
                    <a:cubicBezTo>
                      <a:pt x="3861" y="404360"/>
                      <a:pt x="0" y="395040"/>
                      <a:pt x="0" y="385322"/>
                    </a:cubicBezTo>
                    <a:lnTo>
                      <a:pt x="0" y="36642"/>
                    </a:lnTo>
                    <a:cubicBezTo>
                      <a:pt x="0" y="26924"/>
                      <a:pt x="3861" y="17604"/>
                      <a:pt x="10732" y="10732"/>
                    </a:cubicBezTo>
                    <a:cubicBezTo>
                      <a:pt x="17604" y="3861"/>
                      <a:pt x="26924" y="0"/>
                      <a:pt x="36642"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99320" y="101420"/>
              <a:ext cx="14065539" cy="1994392"/>
            </a:xfrm>
            <a:prstGeom prst="rect">
              <a:avLst/>
            </a:prstGeom>
          </p:spPr>
          <p:txBody>
            <a:bodyPr wrap="square" lIns="0" tIns="0" rIns="0" bIns="0" rtlCol="0" anchor="t">
              <a:spAutoFit/>
            </a:bodyPr>
            <a:lstStyle/>
            <a:p>
              <a:pPr algn="just">
                <a:lnSpc>
                  <a:spcPct val="120000"/>
                </a:lnSpc>
                <a:spcBef>
                  <a:spcPct val="0"/>
                </a:spcBef>
              </a:pPr>
              <a:r>
                <a:rPr lang="vi-VN" sz="1800" b="1" dirty="0">
                  <a:solidFill>
                    <a:srgbClr val="000000"/>
                  </a:solidFill>
                  <a:latin typeface="Arial" pitchFamily="34" charset="0"/>
                </a:rPr>
                <a:t>Hình </a:t>
              </a:r>
              <a:r>
                <a:rPr lang="en-US" sz="1800" b="1" dirty="0" err="1">
                  <a:solidFill>
                    <a:srgbClr val="000000"/>
                  </a:solidFill>
                  <a:latin typeface="Arial" pitchFamily="34" charset="0"/>
                </a:rPr>
                <a:t>sau</a:t>
              </a:r>
              <a:r>
                <a:rPr lang="en-US" sz="1800" b="1" dirty="0">
                  <a:solidFill>
                    <a:srgbClr val="000000"/>
                  </a:solidFill>
                  <a:latin typeface="Arial" pitchFamily="34" charset="0"/>
                </a:rPr>
                <a:t> </a:t>
              </a:r>
              <a:r>
                <a:rPr lang="vi-VN" sz="1800" b="1" dirty="0">
                  <a:solidFill>
                    <a:srgbClr val="000000"/>
                  </a:solidFill>
                  <a:latin typeface="Arial" pitchFamily="34" charset="0"/>
                </a:rPr>
                <a:t>biểu thị kích thước của bốn quần thể cùng sống trong một khu rừng. Em hãy quan sát hình, so sánh và rút ra nhận xét về tương quan giữa kích thước cơ thể và kích thước quần thể voi, hươu, thỏ, chuột.</a:t>
              </a:r>
              <a:endParaRPr lang="en-US" sz="1800" b="1" dirty="0">
                <a:solidFill>
                  <a:srgbClr val="000000"/>
                </a:solidFill>
                <a:latin typeface="Arial" pitchFamily="34" charset="0"/>
              </a:endParaRPr>
            </a:p>
          </p:txBody>
        </p:sp>
      </p:grpSp>
      <p:sp>
        <p:nvSpPr>
          <p:cNvPr id="16" name="TextBox 16"/>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7" name="TextBox 17"/>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1. Kích thước của quần thể sinh vật</a:t>
            </a:r>
          </a:p>
        </p:txBody>
      </p:sp>
      <p:sp>
        <p:nvSpPr>
          <p:cNvPr id="18" name="TextBox 18"/>
          <p:cNvSpPr txBox="1"/>
          <p:nvPr/>
        </p:nvSpPr>
        <p:spPr>
          <a:xfrm>
            <a:off x="685621" y="3924990"/>
            <a:ext cx="7335556" cy="344710"/>
          </a:xfrm>
          <a:prstGeom prst="rect">
            <a:avLst/>
          </a:prstGeom>
        </p:spPr>
        <p:txBody>
          <a:bodyPr wrap="square" lIns="0" tIns="0" rIns="0" bIns="0" rtlCol="0" anchor="t">
            <a:spAutoFit/>
          </a:bodyPr>
          <a:lstStyle/>
          <a:p>
            <a:pPr>
              <a:lnSpc>
                <a:spcPct val="120000"/>
              </a:lnSpc>
            </a:pPr>
            <a:r>
              <a:rPr lang="vi-VN" sz="2000" dirty="0">
                <a:latin typeface="Calibri" panose="020F0502020204030204" pitchFamily="34" charset="0"/>
                <a:cs typeface="Calibri" panose="020F0502020204030204" pitchFamily="34" charset="0"/>
              </a:rPr>
              <a:t>Về kích thước quần thể: Voi &lt; Hươu &lt; Thỏ rừng &lt; Chuột</a:t>
            </a:r>
            <a:endParaRPr lang="en-US" sz="2000" dirty="0">
              <a:latin typeface="Calibri" panose="020F0502020204030204" pitchFamily="34" charset="0"/>
              <a:cs typeface="Calibri" panose="020F0502020204030204" pitchFamily="34" charset="0"/>
            </a:endParaRPr>
          </a:p>
        </p:txBody>
      </p:sp>
      <p:pic>
        <p:nvPicPr>
          <p:cNvPr id="4098" name="Picture 2" descr="Quan sát Hình 42.1, cho biết trong ruộng lúa này có thể có những quần thể  sinh vật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07" y="3075612"/>
            <a:ext cx="4114801" cy="328695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621" y="3405976"/>
            <a:ext cx="7181747" cy="344710"/>
          </a:xfrm>
          <a:prstGeom prst="rect">
            <a:avLst/>
          </a:prstGeom>
        </p:spPr>
        <p:txBody>
          <a:bodyPr wrap="square" lIns="0" tIns="0" rIns="0" bIns="0" rtlCol="0" anchor="t">
            <a:spAutoFit/>
          </a:bodyPr>
          <a:lstStyle/>
          <a:p>
            <a:pPr>
              <a:lnSpc>
                <a:spcPct val="120000"/>
              </a:lnSpc>
            </a:pPr>
            <a:r>
              <a:rPr lang="vi-VN" sz="2000" dirty="0">
                <a:latin typeface="Calibri" panose="020F0502020204030204" pitchFamily="34" charset="0"/>
                <a:cs typeface="Calibri" panose="020F0502020204030204" pitchFamily="34" charset="0"/>
              </a:rPr>
              <a:t>Về kích thước cơ thể: Voi &gt; Hươu &gt; Thỏ rừng &gt; Chuột</a:t>
            </a:r>
            <a:endParaRPr lang="en-US" sz="2000" dirty="0">
              <a:latin typeface="Calibri" panose="020F0502020204030204" pitchFamily="34" charset="0"/>
              <a:cs typeface="Calibri" panose="020F0502020204030204" pitchFamily="34" charset="0"/>
            </a:endParaRPr>
          </a:p>
        </p:txBody>
      </p:sp>
      <p:sp>
        <p:nvSpPr>
          <p:cNvPr id="20" name="TextBox 18"/>
          <p:cNvSpPr txBox="1"/>
          <p:nvPr/>
        </p:nvSpPr>
        <p:spPr>
          <a:xfrm>
            <a:off x="672232" y="4471614"/>
            <a:ext cx="6488979" cy="1107996"/>
          </a:xfrm>
          <a:prstGeom prst="rect">
            <a:avLst/>
          </a:prstGeom>
        </p:spPr>
        <p:txBody>
          <a:bodyPr wrap="square" lIns="0" tIns="0" rIns="0" bIns="0" rtlCol="0" anchor="t">
            <a:spAutoFit/>
          </a:bodyPr>
          <a:lstStyle/>
          <a:p>
            <a:pPr>
              <a:lnSpc>
                <a:spcPct val="120000"/>
              </a:lnSpc>
            </a:pPr>
            <a:r>
              <a:rPr lang="vi-VN" sz="2000" dirty="0">
                <a:latin typeface="Calibri" panose="020F0502020204030204" pitchFamily="34" charset="0"/>
                <a:cs typeface="Calibri" panose="020F0502020204030204" pitchFamily="34" charset="0"/>
              </a:rPr>
              <a:t>Như vậy, kích thước cơ thể và kích thước quần thể của loài có mối quan hệ tỉ lệ nghịch với nhau, loài có kích thước cơ thể nhỏ thường có kích thước quần thể lớn hơn và ngược lại.</a:t>
            </a:r>
            <a:endParaRPr lang="en-US" sz="2000" dirty="0">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000"/>
                                        <p:tgtEl>
                                          <p:spTgt spid="4098"/>
                                        </p:tgtEl>
                                      </p:cBhvr>
                                    </p:animEffect>
                                    <p:anim calcmode="lin" valueType="num">
                                      <p:cBhvr>
                                        <p:cTn id="34" dur="1000" fill="hold"/>
                                        <p:tgtEl>
                                          <p:spTgt spid="4098"/>
                                        </p:tgtEl>
                                        <p:attrNameLst>
                                          <p:attrName>ppt_x</p:attrName>
                                        </p:attrNameLst>
                                      </p:cBhvr>
                                      <p:tavLst>
                                        <p:tav tm="0">
                                          <p:val>
                                            <p:strVal val="#ppt_x"/>
                                          </p:val>
                                        </p:tav>
                                        <p:tav tm="100000">
                                          <p:val>
                                            <p:strVal val="#ppt_x"/>
                                          </p:val>
                                        </p:tav>
                                      </p:tavLst>
                                    </p:anim>
                                    <p:anim calcmode="lin" valueType="num">
                                      <p:cBhvr>
                                        <p:cTn id="35" dur="1000" fill="hold"/>
                                        <p:tgtEl>
                                          <p:spTgt spid="409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anim calcmode="lin" valueType="num">
                                      <p:cBhvr>
                                        <p:cTn id="63" dur="1000" fill="hold"/>
                                        <p:tgtEl>
                                          <p:spTgt spid="18"/>
                                        </p:tgtEl>
                                        <p:attrNameLst>
                                          <p:attrName>ppt_x</p:attrName>
                                        </p:attrNameLst>
                                      </p:cBhvr>
                                      <p:tavLst>
                                        <p:tav tm="0">
                                          <p:val>
                                            <p:strVal val="#ppt_x"/>
                                          </p:val>
                                        </p:tav>
                                        <p:tav tm="100000">
                                          <p:val>
                                            <p:strVal val="#ppt_x"/>
                                          </p:val>
                                        </p:tav>
                                      </p:tavLst>
                                    </p:anim>
                                    <p:anim calcmode="lin" valueType="num">
                                      <p:cBhvr>
                                        <p:cTn id="6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87352"/>
          </a:xfrm>
          <a:custGeom>
            <a:avLst/>
            <a:gdLst/>
            <a:ahLst/>
            <a:cxnLst/>
            <a:rect l="l" t="t" r="r" b="b"/>
            <a:pathLst>
              <a:path w="8115300" h="7181028">
                <a:moveTo>
                  <a:pt x="0" y="0"/>
                </a:moveTo>
                <a:lnTo>
                  <a:pt x="8115300" y="0"/>
                </a:lnTo>
                <a:lnTo>
                  <a:pt x="8115300" y="7181027"/>
                </a:lnTo>
                <a:lnTo>
                  <a:pt x="0" y="7181027"/>
                </a:lnTo>
                <a:lnTo>
                  <a:pt x="0" y="0"/>
                </a:lnTo>
                <a:close/>
              </a:path>
            </a:pathLst>
          </a:custGeom>
          <a:blipFill>
            <a:blip r:embed="rId4"/>
            <a:stretch>
              <a:fillRect l="-16407" r="-16407"/>
            </a:stretch>
          </a:blipFill>
        </p:spPr>
      </p:sp>
      <p:grpSp>
        <p:nvGrpSpPr>
          <p:cNvPr id="11" name="Group 11"/>
          <p:cNvGrpSpPr/>
          <p:nvPr/>
        </p:nvGrpSpPr>
        <p:grpSpPr>
          <a:xfrm>
            <a:off x="685622" y="1842505"/>
            <a:ext cx="5255764" cy="1678868"/>
            <a:chOff x="0" y="0"/>
            <a:chExt cx="10514266" cy="3357736"/>
          </a:xfrm>
        </p:grpSpPr>
        <p:grpSp>
          <p:nvGrpSpPr>
            <p:cNvPr id="12" name="Group 12"/>
            <p:cNvGrpSpPr/>
            <p:nvPr/>
          </p:nvGrpSpPr>
          <p:grpSpPr>
            <a:xfrm>
              <a:off x="0" y="0"/>
              <a:ext cx="10514266" cy="3357736"/>
              <a:chOff x="0" y="0"/>
              <a:chExt cx="2076892" cy="663257"/>
            </a:xfrm>
          </p:grpSpPr>
          <p:sp>
            <p:nvSpPr>
              <p:cNvPr id="13" name="Freeform 13"/>
              <p:cNvSpPr/>
              <p:nvPr/>
            </p:nvSpPr>
            <p:spPr>
              <a:xfrm>
                <a:off x="0" y="0"/>
                <a:ext cx="2076892" cy="663257"/>
              </a:xfrm>
              <a:custGeom>
                <a:avLst/>
                <a:gdLst/>
                <a:ahLst/>
                <a:cxnLst/>
                <a:rect l="l" t="t" r="r" b="b"/>
                <a:pathLst>
                  <a:path w="2076892" h="663257">
                    <a:moveTo>
                      <a:pt x="0" y="0"/>
                    </a:moveTo>
                    <a:lnTo>
                      <a:pt x="2076892" y="0"/>
                    </a:lnTo>
                    <a:lnTo>
                      <a:pt x="2076892" y="663257"/>
                    </a:lnTo>
                    <a:lnTo>
                      <a:pt x="0" y="663257"/>
                    </a:lnTo>
                    <a:close/>
                  </a:path>
                </a:pathLst>
              </a:custGeom>
              <a:solidFill>
                <a:srgbClr val="D2C7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5" name="TextBox 15"/>
            <p:cNvSpPr txBox="1"/>
            <p:nvPr/>
          </p:nvSpPr>
          <p:spPr>
            <a:xfrm>
              <a:off x="148419" y="433210"/>
              <a:ext cx="10217427" cy="254839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Mật</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cá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trên</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đơn</a:t>
              </a:r>
              <a:r>
                <a:rPr lang="en-US" sz="2300" b="1" dirty="0">
                  <a:solidFill>
                    <a:srgbClr val="000000"/>
                  </a:solidFill>
                  <a:latin typeface="Arial" pitchFamily="34" charset="0"/>
                </a:rPr>
                <a:t> </a:t>
              </a:r>
              <a:r>
                <a:rPr lang="en-US" sz="2300" b="1" dirty="0" err="1">
                  <a:solidFill>
                    <a:srgbClr val="000000"/>
                  </a:solidFill>
                  <a:latin typeface="Arial" pitchFamily="34" charset="0"/>
                </a:rPr>
                <a:t>vị</a:t>
              </a:r>
              <a:r>
                <a:rPr lang="en-US" sz="2300" b="1" dirty="0">
                  <a:solidFill>
                    <a:srgbClr val="000000"/>
                  </a:solidFill>
                  <a:latin typeface="Arial" pitchFamily="34" charset="0"/>
                </a:rPr>
                <a:t> </a:t>
              </a:r>
              <a:r>
                <a:rPr lang="en-US" sz="2300" b="1" dirty="0" err="1">
                  <a:solidFill>
                    <a:srgbClr val="000000"/>
                  </a:solidFill>
                  <a:latin typeface="Arial" pitchFamily="34" charset="0"/>
                </a:rPr>
                <a:t>diện</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hay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tích</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p>
          </p:txBody>
        </p:sp>
      </p:grpSp>
      <p:grpSp>
        <p:nvGrpSpPr>
          <p:cNvPr id="16" name="Group 16"/>
          <p:cNvGrpSpPr/>
          <p:nvPr/>
        </p:nvGrpSpPr>
        <p:grpSpPr>
          <a:xfrm>
            <a:off x="685622" y="3635673"/>
            <a:ext cx="5255764" cy="1207561"/>
            <a:chOff x="0" y="0"/>
            <a:chExt cx="10514266" cy="2415121"/>
          </a:xfrm>
        </p:grpSpPr>
        <p:grpSp>
          <p:nvGrpSpPr>
            <p:cNvPr id="17" name="Group 17"/>
            <p:cNvGrpSpPr/>
            <p:nvPr/>
          </p:nvGrpSpPr>
          <p:grpSpPr>
            <a:xfrm>
              <a:off x="0" y="0"/>
              <a:ext cx="10514266" cy="2415121"/>
              <a:chOff x="0" y="0"/>
              <a:chExt cx="2876725" cy="660782"/>
            </a:xfrm>
          </p:grpSpPr>
          <p:sp>
            <p:nvSpPr>
              <p:cNvPr id="18" name="Freeform 18"/>
              <p:cNvSpPr/>
              <p:nvPr/>
            </p:nvSpPr>
            <p:spPr>
              <a:xfrm>
                <a:off x="0" y="0"/>
                <a:ext cx="2876725" cy="660782"/>
              </a:xfrm>
              <a:custGeom>
                <a:avLst/>
                <a:gdLst/>
                <a:ahLst/>
                <a:cxnLst/>
                <a:rect l="l" t="t" r="r" b="b"/>
                <a:pathLst>
                  <a:path w="2876725" h="660782">
                    <a:moveTo>
                      <a:pt x="2752265" y="59690"/>
                    </a:moveTo>
                    <a:cubicBezTo>
                      <a:pt x="2787824" y="59690"/>
                      <a:pt x="2817034" y="88900"/>
                      <a:pt x="2817034" y="124460"/>
                    </a:cubicBezTo>
                    <a:lnTo>
                      <a:pt x="2817034" y="536322"/>
                    </a:lnTo>
                    <a:cubicBezTo>
                      <a:pt x="2817034" y="571882"/>
                      <a:pt x="2787824" y="601092"/>
                      <a:pt x="2752265" y="601092"/>
                    </a:cubicBezTo>
                    <a:lnTo>
                      <a:pt x="124460" y="601092"/>
                    </a:lnTo>
                    <a:cubicBezTo>
                      <a:pt x="88900" y="601092"/>
                      <a:pt x="59690" y="571882"/>
                      <a:pt x="59690" y="536322"/>
                    </a:cubicBezTo>
                    <a:lnTo>
                      <a:pt x="59690" y="124460"/>
                    </a:lnTo>
                    <a:cubicBezTo>
                      <a:pt x="59690" y="88900"/>
                      <a:pt x="88900" y="59690"/>
                      <a:pt x="124460" y="59690"/>
                    </a:cubicBezTo>
                    <a:lnTo>
                      <a:pt x="2752265" y="59690"/>
                    </a:lnTo>
                    <a:moveTo>
                      <a:pt x="2752265" y="0"/>
                    </a:moveTo>
                    <a:lnTo>
                      <a:pt x="124460" y="0"/>
                    </a:lnTo>
                    <a:cubicBezTo>
                      <a:pt x="55880" y="0"/>
                      <a:pt x="0" y="55880"/>
                      <a:pt x="0" y="124460"/>
                    </a:cubicBezTo>
                    <a:lnTo>
                      <a:pt x="0" y="536322"/>
                    </a:lnTo>
                    <a:cubicBezTo>
                      <a:pt x="0" y="604902"/>
                      <a:pt x="55880" y="660782"/>
                      <a:pt x="124460" y="660782"/>
                    </a:cubicBezTo>
                    <a:lnTo>
                      <a:pt x="2752265" y="660782"/>
                    </a:lnTo>
                    <a:cubicBezTo>
                      <a:pt x="2820845" y="660782"/>
                      <a:pt x="2876725" y="604902"/>
                      <a:pt x="2876725" y="536322"/>
                    </a:cubicBezTo>
                    <a:lnTo>
                      <a:pt x="2876725" y="124460"/>
                    </a:lnTo>
                    <a:cubicBezTo>
                      <a:pt x="2876725" y="55880"/>
                      <a:pt x="2820845" y="0"/>
                      <a:pt x="2752265" y="0"/>
                    </a:cubicBezTo>
                    <a:close/>
                  </a:path>
                </a:pathLst>
              </a:custGeom>
              <a:solidFill>
                <a:srgbClr val="074F68"/>
              </a:solidFill>
            </p:spPr>
          </p:sp>
        </p:grpSp>
        <p:sp>
          <p:nvSpPr>
            <p:cNvPr id="19" name="TextBox 19"/>
            <p:cNvSpPr txBox="1"/>
            <p:nvPr/>
          </p:nvSpPr>
          <p:spPr>
            <a:xfrm>
              <a:off x="468160" y="365126"/>
              <a:ext cx="9577946" cy="1698925"/>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Mỗi</a:t>
              </a:r>
              <a:r>
                <a:rPr lang="en-US" sz="2300" i="1" dirty="0">
                  <a:solidFill>
                    <a:srgbClr val="000000"/>
                  </a:solidFill>
                  <a:latin typeface="Arial" pitchFamily="34" charset="0"/>
                </a:rPr>
                <a:t> </a:t>
              </a:r>
              <a:r>
                <a:rPr lang="en-US" sz="2300" i="1" dirty="0" err="1">
                  <a:solidFill>
                    <a:srgbClr val="000000"/>
                  </a:solidFill>
                  <a:latin typeface="Arial" pitchFamily="34" charset="0"/>
                </a:rPr>
                <a:t>quần</a:t>
              </a:r>
              <a:r>
                <a:rPr lang="en-US" sz="2300" i="1" dirty="0">
                  <a:solidFill>
                    <a:srgbClr val="000000"/>
                  </a:solidFill>
                  <a:latin typeface="Arial" pitchFamily="34" charset="0"/>
                </a:rPr>
                <a:t> </a:t>
              </a:r>
              <a:r>
                <a:rPr lang="en-US" sz="2300" i="1" dirty="0" err="1">
                  <a:solidFill>
                    <a:srgbClr val="000000"/>
                  </a:solidFill>
                  <a:latin typeface="Arial" pitchFamily="34" charset="0"/>
                </a:rPr>
                <a:t>thể</a:t>
              </a:r>
              <a:r>
                <a:rPr lang="en-US" sz="2300" i="1" dirty="0">
                  <a:solidFill>
                    <a:srgbClr val="000000"/>
                  </a:solidFill>
                  <a:latin typeface="Arial" pitchFamily="34" charset="0"/>
                </a:rPr>
                <a:t> </a:t>
              </a:r>
              <a:r>
                <a:rPr lang="en-US" sz="2300" i="1" dirty="0" err="1">
                  <a:solidFill>
                    <a:srgbClr val="000000"/>
                  </a:solidFill>
                  <a:latin typeface="Arial" pitchFamily="34" charset="0"/>
                </a:rPr>
                <a:t>có</a:t>
              </a:r>
              <a:r>
                <a:rPr lang="en-US" sz="2300" i="1" dirty="0">
                  <a:solidFill>
                    <a:srgbClr val="000000"/>
                  </a:solidFill>
                  <a:latin typeface="Arial" pitchFamily="34" charset="0"/>
                </a:rPr>
                <a:t> </a:t>
              </a:r>
              <a:r>
                <a:rPr lang="en-US" sz="2300" i="1" dirty="0" err="1">
                  <a:solidFill>
                    <a:srgbClr val="000000"/>
                  </a:solidFill>
                  <a:latin typeface="Arial" pitchFamily="34" charset="0"/>
                </a:rPr>
                <a:t>mật</a:t>
              </a:r>
              <a:r>
                <a:rPr lang="en-US" sz="2300" i="1" dirty="0">
                  <a:solidFill>
                    <a:srgbClr val="000000"/>
                  </a:solidFill>
                  <a:latin typeface="Arial" pitchFamily="34" charset="0"/>
                </a:rPr>
                <a:t> </a:t>
              </a:r>
              <a:r>
                <a:rPr lang="en-US" sz="2300" i="1" dirty="0" err="1">
                  <a:solidFill>
                    <a:srgbClr val="000000"/>
                  </a:solidFill>
                  <a:latin typeface="Arial" pitchFamily="34" charset="0"/>
                </a:rPr>
                <a:t>độ</a:t>
              </a:r>
              <a:r>
                <a:rPr lang="en-US" sz="2300" i="1" dirty="0">
                  <a:solidFill>
                    <a:srgbClr val="000000"/>
                  </a:solidFill>
                  <a:latin typeface="Arial" pitchFamily="34" charset="0"/>
                </a:rPr>
                <a:t> </a:t>
              </a:r>
              <a:r>
                <a:rPr lang="en-US" sz="2300" i="1" dirty="0" err="1">
                  <a:solidFill>
                    <a:srgbClr val="000000"/>
                  </a:solidFill>
                  <a:latin typeface="Arial" pitchFamily="34" charset="0"/>
                </a:rPr>
                <a:t>đặc</a:t>
              </a:r>
              <a:r>
                <a:rPr lang="en-US" sz="2300" i="1" dirty="0">
                  <a:solidFill>
                    <a:srgbClr val="000000"/>
                  </a:solidFill>
                  <a:latin typeface="Arial" pitchFamily="34" charset="0"/>
                </a:rPr>
                <a:t> </a:t>
              </a:r>
              <a:r>
                <a:rPr lang="en-US" sz="2300" i="1" dirty="0" err="1">
                  <a:solidFill>
                    <a:srgbClr val="000000"/>
                  </a:solidFill>
                  <a:latin typeface="Arial" pitchFamily="34" charset="0"/>
                </a:rPr>
                <a:t>trưng</a:t>
              </a:r>
              <a:r>
                <a:rPr lang="en-US" sz="2300" i="1" dirty="0">
                  <a:solidFill>
                    <a:srgbClr val="000000"/>
                  </a:solidFill>
                  <a:latin typeface="Arial" pitchFamily="34" charset="0"/>
                </a:rPr>
                <a:t> </a:t>
              </a:r>
              <a:r>
                <a:rPr lang="en-US" sz="2300" i="1" dirty="0" err="1">
                  <a:solidFill>
                    <a:srgbClr val="000000"/>
                  </a:solidFill>
                  <a:latin typeface="Arial" pitchFamily="34" charset="0"/>
                </a:rPr>
                <a:t>nhất</a:t>
              </a:r>
              <a:r>
                <a:rPr lang="en-US" sz="2300" i="1" dirty="0">
                  <a:solidFill>
                    <a:srgbClr val="000000"/>
                  </a:solidFill>
                  <a:latin typeface="Arial" pitchFamily="34" charset="0"/>
                </a:rPr>
                <a:t> </a:t>
              </a:r>
              <a:r>
                <a:rPr lang="en-US" sz="2300" i="1" dirty="0" err="1">
                  <a:solidFill>
                    <a:srgbClr val="000000"/>
                  </a:solidFill>
                  <a:latin typeface="Arial" pitchFamily="34" charset="0"/>
                </a:rPr>
                <a:t>định</a:t>
              </a:r>
              <a:r>
                <a:rPr lang="en-US" sz="2300" i="1" dirty="0">
                  <a:solidFill>
                    <a:srgbClr val="000000"/>
                  </a:solidFill>
                  <a:latin typeface="Arial" pitchFamily="34" charset="0"/>
                </a:rPr>
                <a:t>.</a:t>
              </a:r>
            </a:p>
          </p:txBody>
        </p:sp>
      </p:grpSp>
      <p:grpSp>
        <p:nvGrpSpPr>
          <p:cNvPr id="20" name="Group 20"/>
          <p:cNvGrpSpPr/>
          <p:nvPr/>
        </p:nvGrpSpPr>
        <p:grpSpPr>
          <a:xfrm>
            <a:off x="687390" y="5025797"/>
            <a:ext cx="5253995" cy="1672323"/>
            <a:chOff x="0" y="0"/>
            <a:chExt cx="10510728" cy="3344646"/>
          </a:xfrm>
        </p:grpSpPr>
        <p:sp>
          <p:nvSpPr>
            <p:cNvPr id="21" name="Freeform 21"/>
            <p:cNvSpPr/>
            <p:nvPr/>
          </p:nvSpPr>
          <p:spPr>
            <a:xfrm>
              <a:off x="0" y="0"/>
              <a:ext cx="5668892" cy="3344646"/>
            </a:xfrm>
            <a:custGeom>
              <a:avLst/>
              <a:gdLst/>
              <a:ahLst/>
              <a:cxnLst/>
              <a:rect l="l" t="t" r="r" b="b"/>
              <a:pathLst>
                <a:path w="5668892" h="3344646">
                  <a:moveTo>
                    <a:pt x="0" y="0"/>
                  </a:moveTo>
                  <a:lnTo>
                    <a:pt x="5668892" y="0"/>
                  </a:lnTo>
                  <a:lnTo>
                    <a:pt x="5668892" y="3344646"/>
                  </a:lnTo>
                  <a:lnTo>
                    <a:pt x="0" y="33446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2" name="Freeform 22"/>
            <p:cNvSpPr/>
            <p:nvPr/>
          </p:nvSpPr>
          <p:spPr>
            <a:xfrm>
              <a:off x="7166082" y="0"/>
              <a:ext cx="3344646" cy="3344646"/>
            </a:xfrm>
            <a:custGeom>
              <a:avLst/>
              <a:gdLst/>
              <a:ahLst/>
              <a:cxnLst/>
              <a:rect l="l" t="t" r="r" b="b"/>
              <a:pathLst>
                <a:path w="3344646" h="3344646">
                  <a:moveTo>
                    <a:pt x="0" y="0"/>
                  </a:moveTo>
                  <a:lnTo>
                    <a:pt x="3344646" y="0"/>
                  </a:lnTo>
                  <a:lnTo>
                    <a:pt x="3344646" y="3344646"/>
                  </a:lnTo>
                  <a:lnTo>
                    <a:pt x="0" y="33446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3769643" y="0"/>
              <a:ext cx="4452108" cy="3344646"/>
            </a:xfrm>
            <a:custGeom>
              <a:avLst/>
              <a:gdLst/>
              <a:ahLst/>
              <a:cxnLst/>
              <a:rect l="l" t="t" r="r" b="b"/>
              <a:pathLst>
                <a:path w="4452108" h="3344646">
                  <a:moveTo>
                    <a:pt x="0" y="0"/>
                  </a:moveTo>
                  <a:lnTo>
                    <a:pt x="4452108" y="0"/>
                  </a:lnTo>
                  <a:lnTo>
                    <a:pt x="4452108" y="3344646"/>
                  </a:lnTo>
                  <a:lnTo>
                    <a:pt x="0" y="33446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sp>
        <p:nvSpPr>
          <p:cNvPr id="24" name="TextBox 24"/>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25" name="TextBox 25"/>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sp>
        <p:nvSpPr>
          <p:cNvPr id="10" name="Freeform 10"/>
          <p:cNvSpPr/>
          <p:nvPr/>
        </p:nvSpPr>
        <p:spPr>
          <a:xfrm>
            <a:off x="6094413" y="1842505"/>
            <a:ext cx="5408791" cy="4773353"/>
          </a:xfrm>
          <a:custGeom>
            <a:avLst/>
            <a:gdLst/>
            <a:ahLst/>
            <a:cxnLst/>
            <a:rect l="l" t="t" r="r" b="b"/>
            <a:pathLst>
              <a:path w="8115300" h="7160029">
                <a:moveTo>
                  <a:pt x="0" y="0"/>
                </a:moveTo>
                <a:lnTo>
                  <a:pt x="8115300" y="0"/>
                </a:lnTo>
                <a:lnTo>
                  <a:pt x="8115300" y="7160028"/>
                </a:lnTo>
                <a:lnTo>
                  <a:pt x="0" y="7160028"/>
                </a:lnTo>
                <a:lnTo>
                  <a:pt x="0" y="0"/>
                </a:lnTo>
                <a:close/>
              </a:path>
            </a:pathLst>
          </a:custGeom>
          <a:blipFill>
            <a:blip r:embed="rId4"/>
            <a:stretch>
              <a:fillRect l="-16052" r="-16052"/>
            </a:stretch>
          </a:blipFill>
        </p:spPr>
      </p:sp>
      <p:sp>
        <p:nvSpPr>
          <p:cNvPr id="11" name="Freeform 11"/>
          <p:cNvSpPr/>
          <p:nvPr/>
        </p:nvSpPr>
        <p:spPr>
          <a:xfrm>
            <a:off x="685622" y="3135788"/>
            <a:ext cx="5255764" cy="3480069"/>
          </a:xfrm>
          <a:custGeom>
            <a:avLst/>
            <a:gdLst/>
            <a:ahLst/>
            <a:cxnLst/>
            <a:rect l="l" t="t" r="r" b="b"/>
            <a:pathLst>
              <a:path w="7885699" h="5220104">
                <a:moveTo>
                  <a:pt x="0" y="0"/>
                </a:moveTo>
                <a:lnTo>
                  <a:pt x="7885699" y="0"/>
                </a:lnTo>
                <a:lnTo>
                  <a:pt x="7885699" y="5220104"/>
                </a:lnTo>
                <a:lnTo>
                  <a:pt x="0" y="5220104"/>
                </a:lnTo>
                <a:lnTo>
                  <a:pt x="0" y="0"/>
                </a:lnTo>
                <a:close/>
              </a:path>
            </a:pathLst>
          </a:custGeom>
          <a:blipFill>
            <a:blip r:embed="rId5"/>
            <a:stretch>
              <a:fillRect t="-25532" b="-25532"/>
            </a:stretch>
          </a:blipFill>
        </p:spPr>
      </p:sp>
      <p:sp>
        <p:nvSpPr>
          <p:cNvPr id="12" name="TextBox 12"/>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3" name="TextBox 13"/>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
        <p:nvSpPr>
          <p:cNvPr id="14" name="TextBox 14"/>
          <p:cNvSpPr txBox="1"/>
          <p:nvPr/>
        </p:nvSpPr>
        <p:spPr>
          <a:xfrm>
            <a:off x="685622" y="1798055"/>
            <a:ext cx="5255764" cy="1269578"/>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Ví</a:t>
            </a:r>
            <a:r>
              <a:rPr lang="en-US" sz="2300" i="1" dirty="0">
                <a:solidFill>
                  <a:srgbClr val="000000"/>
                </a:solidFill>
                <a:latin typeface="Arial" pitchFamily="34" charset="0"/>
              </a:rPr>
              <a:t> </a:t>
            </a:r>
            <a:r>
              <a:rPr lang="en-US" sz="2300" i="1" dirty="0" err="1">
                <a:solidFill>
                  <a:srgbClr val="000000"/>
                </a:solidFill>
                <a:latin typeface="Arial" pitchFamily="34" charset="0"/>
              </a:rPr>
              <a:t>dụ</a:t>
            </a:r>
            <a:r>
              <a:rPr lang="en-US" sz="2300" i="1" dirty="0">
                <a:solidFill>
                  <a:srgbClr val="000000"/>
                </a:solidFill>
                <a:latin typeface="Arial" pitchFamily="34" charset="0"/>
              </a:rPr>
              <a:t>: </a:t>
            </a:r>
            <a:r>
              <a:rPr lang="en-US" sz="2300" i="1" dirty="0" err="1">
                <a:solidFill>
                  <a:srgbClr val="000000"/>
                </a:solidFill>
                <a:latin typeface="Arial" pitchFamily="34" charset="0"/>
              </a:rPr>
              <a:t>mật</a:t>
            </a:r>
            <a:r>
              <a:rPr lang="en-US" sz="2300" i="1" dirty="0">
                <a:solidFill>
                  <a:srgbClr val="000000"/>
                </a:solidFill>
                <a:latin typeface="Arial" pitchFamily="34" charset="0"/>
              </a:rPr>
              <a:t> </a:t>
            </a:r>
            <a:r>
              <a:rPr lang="en-US" sz="2300" i="1" dirty="0" err="1">
                <a:solidFill>
                  <a:srgbClr val="000000"/>
                </a:solidFill>
                <a:latin typeface="Arial" pitchFamily="34" charset="0"/>
              </a:rPr>
              <a:t>độ</a:t>
            </a:r>
            <a:r>
              <a:rPr lang="en-US" sz="2300" i="1" dirty="0">
                <a:solidFill>
                  <a:srgbClr val="000000"/>
                </a:solidFill>
                <a:latin typeface="Arial" pitchFamily="34" charset="0"/>
              </a:rPr>
              <a:t> </a:t>
            </a:r>
            <a:r>
              <a:rPr lang="en-US" sz="2300" i="1" dirty="0" err="1">
                <a:solidFill>
                  <a:srgbClr val="000000"/>
                </a:solidFill>
                <a:latin typeface="Arial" pitchFamily="34" charset="0"/>
              </a:rPr>
              <a:t>của</a:t>
            </a:r>
            <a:r>
              <a:rPr lang="en-US" sz="2300" i="1" dirty="0">
                <a:solidFill>
                  <a:srgbClr val="000000"/>
                </a:solidFill>
                <a:latin typeface="Arial" pitchFamily="34" charset="0"/>
              </a:rPr>
              <a:t> </a:t>
            </a:r>
            <a:r>
              <a:rPr lang="en-US" sz="2300" i="1" dirty="0" err="1">
                <a:solidFill>
                  <a:srgbClr val="000000"/>
                </a:solidFill>
                <a:latin typeface="Arial" pitchFamily="34" charset="0"/>
              </a:rPr>
              <a:t>cây</a:t>
            </a:r>
            <a:r>
              <a:rPr lang="en-US" sz="2300" i="1" dirty="0">
                <a:solidFill>
                  <a:srgbClr val="000000"/>
                </a:solidFill>
                <a:latin typeface="Arial" pitchFamily="34" charset="0"/>
              </a:rPr>
              <a:t> </a:t>
            </a:r>
            <a:r>
              <a:rPr lang="en-US" sz="2300" i="1" dirty="0" err="1">
                <a:solidFill>
                  <a:srgbClr val="000000"/>
                </a:solidFill>
                <a:latin typeface="Arial" pitchFamily="34" charset="0"/>
              </a:rPr>
              <a:t>thông</a:t>
            </a:r>
            <a:r>
              <a:rPr lang="en-US" sz="2300" i="1" dirty="0">
                <a:solidFill>
                  <a:srgbClr val="000000"/>
                </a:solidFill>
                <a:latin typeface="Arial" pitchFamily="34" charset="0"/>
              </a:rPr>
              <a:t> </a:t>
            </a:r>
            <a:r>
              <a:rPr lang="en-US" sz="2300" i="1" dirty="0" err="1">
                <a:solidFill>
                  <a:srgbClr val="000000"/>
                </a:solidFill>
                <a:latin typeface="Arial" pitchFamily="34" charset="0"/>
              </a:rPr>
              <a:t>là</a:t>
            </a:r>
            <a:r>
              <a:rPr lang="en-US" sz="2300" i="1" dirty="0">
                <a:solidFill>
                  <a:srgbClr val="000000"/>
                </a:solidFill>
                <a:latin typeface="Arial" pitchFamily="34" charset="0"/>
              </a:rPr>
              <a:t> 1000 </a:t>
            </a:r>
            <a:r>
              <a:rPr lang="en-US" sz="2300" i="1" dirty="0" err="1">
                <a:solidFill>
                  <a:srgbClr val="000000"/>
                </a:solidFill>
                <a:latin typeface="Arial" pitchFamily="34" charset="0"/>
              </a:rPr>
              <a:t>cây</a:t>
            </a:r>
            <a:r>
              <a:rPr lang="en-US" sz="2300" i="1" dirty="0">
                <a:solidFill>
                  <a:srgbClr val="000000"/>
                </a:solidFill>
                <a:latin typeface="Arial" pitchFamily="34" charset="0"/>
              </a:rPr>
              <a:t>/ha </a:t>
            </a:r>
            <a:r>
              <a:rPr lang="en-US" sz="2300" i="1" dirty="0" err="1">
                <a:solidFill>
                  <a:srgbClr val="000000"/>
                </a:solidFill>
                <a:latin typeface="Arial" pitchFamily="34" charset="0"/>
              </a:rPr>
              <a:t>đất</a:t>
            </a:r>
            <a:r>
              <a:rPr lang="en-US" sz="2300" i="1" dirty="0">
                <a:solidFill>
                  <a:srgbClr val="000000"/>
                </a:solidFill>
                <a:latin typeface="Arial" pitchFamily="34" charset="0"/>
              </a:rPr>
              <a:t> </a:t>
            </a:r>
            <a:r>
              <a:rPr lang="en-US" sz="2300" i="1" dirty="0" err="1">
                <a:solidFill>
                  <a:srgbClr val="000000"/>
                </a:solidFill>
                <a:latin typeface="Arial" pitchFamily="34" charset="0"/>
              </a:rPr>
              <a:t>đồi</a:t>
            </a:r>
            <a:r>
              <a:rPr lang="en-US" sz="2300" i="1" dirty="0">
                <a:solidFill>
                  <a:srgbClr val="000000"/>
                </a:solidFill>
                <a:latin typeface="Arial" pitchFamily="34" charset="0"/>
              </a:rPr>
              <a:t>, </a:t>
            </a:r>
            <a:r>
              <a:rPr lang="en-US" sz="2300" i="1" dirty="0" err="1">
                <a:solidFill>
                  <a:srgbClr val="000000"/>
                </a:solidFill>
                <a:latin typeface="Arial" pitchFamily="34" charset="0"/>
              </a:rPr>
              <a:t>mật</a:t>
            </a:r>
            <a:r>
              <a:rPr lang="en-US" sz="2300" i="1" dirty="0">
                <a:solidFill>
                  <a:srgbClr val="000000"/>
                </a:solidFill>
                <a:latin typeface="Arial" pitchFamily="34" charset="0"/>
              </a:rPr>
              <a:t> </a:t>
            </a:r>
            <a:r>
              <a:rPr lang="en-US" sz="2300" i="1" dirty="0" err="1">
                <a:solidFill>
                  <a:srgbClr val="000000"/>
                </a:solidFill>
                <a:latin typeface="Arial" pitchFamily="34" charset="0"/>
              </a:rPr>
              <a:t>độ</a:t>
            </a:r>
            <a:r>
              <a:rPr lang="en-US" sz="2300" i="1" dirty="0">
                <a:solidFill>
                  <a:srgbClr val="000000"/>
                </a:solidFill>
                <a:latin typeface="Arial" pitchFamily="34" charset="0"/>
              </a:rPr>
              <a:t> </a:t>
            </a:r>
            <a:r>
              <a:rPr lang="en-US" sz="2300" i="1" dirty="0" err="1">
                <a:solidFill>
                  <a:srgbClr val="000000"/>
                </a:solidFill>
                <a:latin typeface="Arial" pitchFamily="34" charset="0"/>
              </a:rPr>
              <a:t>của</a:t>
            </a:r>
            <a:r>
              <a:rPr lang="en-US" sz="2300" i="1" dirty="0">
                <a:solidFill>
                  <a:srgbClr val="000000"/>
                </a:solidFill>
                <a:latin typeface="Arial" pitchFamily="34" charset="0"/>
              </a:rPr>
              <a:t> </a:t>
            </a:r>
            <a:r>
              <a:rPr lang="en-US" sz="2300" i="1" dirty="0" err="1">
                <a:solidFill>
                  <a:srgbClr val="000000"/>
                </a:solidFill>
                <a:latin typeface="Arial" pitchFamily="34" charset="0"/>
              </a:rPr>
              <a:t>tôm</a:t>
            </a:r>
            <a:r>
              <a:rPr lang="en-US" sz="2300" i="1" dirty="0">
                <a:solidFill>
                  <a:srgbClr val="000000"/>
                </a:solidFill>
                <a:latin typeface="Arial" pitchFamily="34" charset="0"/>
              </a:rPr>
              <a:t> </a:t>
            </a:r>
            <a:r>
              <a:rPr lang="en-US" sz="2300" i="1" dirty="0" err="1">
                <a:solidFill>
                  <a:srgbClr val="000000"/>
                </a:solidFill>
                <a:latin typeface="Arial" pitchFamily="34" charset="0"/>
              </a:rPr>
              <a:t>là</a:t>
            </a:r>
            <a:r>
              <a:rPr lang="en-US" sz="2300" i="1" dirty="0">
                <a:solidFill>
                  <a:srgbClr val="000000"/>
                </a:solidFill>
                <a:latin typeface="Arial" pitchFamily="34" charset="0"/>
              </a:rPr>
              <a:t> 1 - 2 con/1 </a:t>
            </a:r>
            <a:r>
              <a:rPr lang="en-US" sz="2300" i="1" dirty="0" err="1">
                <a:solidFill>
                  <a:srgbClr val="000000"/>
                </a:solidFill>
                <a:latin typeface="Arial" pitchFamily="34" charset="0"/>
              </a:rPr>
              <a:t>lít</a:t>
            </a:r>
            <a:r>
              <a:rPr lang="en-US" sz="2300" i="1" dirty="0">
                <a:solidFill>
                  <a:srgbClr val="000000"/>
                </a:solidFill>
                <a:latin typeface="Arial" pitchFamily="34" charset="0"/>
              </a:rPr>
              <a:t> </a:t>
            </a:r>
            <a:r>
              <a:rPr lang="en-US" sz="2300" i="1" dirty="0" err="1">
                <a:solidFill>
                  <a:srgbClr val="000000"/>
                </a:solidFill>
                <a:latin typeface="Arial" pitchFamily="34" charset="0"/>
              </a:rPr>
              <a:t>nước</a:t>
            </a:r>
            <a:r>
              <a:rPr lang="en-US" sz="2300" i="1" dirty="0">
                <a:solidFill>
                  <a:srgbClr val="000000"/>
                </a:solidFill>
                <a:latin typeface="Arial" pitchFamily="34" charset="0"/>
              </a:rPr>
              <a:t> </a:t>
            </a:r>
            <a:r>
              <a:rPr lang="en-US" sz="2300" i="1" dirty="0" err="1">
                <a:solidFill>
                  <a:srgbClr val="000000"/>
                </a:solidFill>
                <a:latin typeface="Arial" pitchFamily="34" charset="0"/>
              </a:rPr>
              <a:t>ao</a:t>
            </a:r>
            <a:endParaRPr lang="en-US" sz="2300" i="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678868"/>
            <a:chOff x="0" y="0"/>
            <a:chExt cx="21640800" cy="3357736"/>
          </a:xfrm>
        </p:grpSpPr>
        <p:grpSp>
          <p:nvGrpSpPr>
            <p:cNvPr id="11" name="Group 11"/>
            <p:cNvGrpSpPr/>
            <p:nvPr/>
          </p:nvGrpSpPr>
          <p:grpSpPr>
            <a:xfrm>
              <a:off x="0" y="0"/>
              <a:ext cx="21640800" cy="3357736"/>
              <a:chOff x="0" y="0"/>
              <a:chExt cx="4274726" cy="663257"/>
            </a:xfrm>
          </p:grpSpPr>
          <p:sp>
            <p:nvSpPr>
              <p:cNvPr id="12" name="Freeform 12"/>
              <p:cNvSpPr/>
              <p:nvPr/>
            </p:nvSpPr>
            <p:spPr>
              <a:xfrm>
                <a:off x="0" y="0"/>
                <a:ext cx="4274726" cy="663257"/>
              </a:xfrm>
              <a:custGeom>
                <a:avLst/>
                <a:gdLst/>
                <a:ahLst/>
                <a:cxnLst/>
                <a:rect l="l" t="t" r="r" b="b"/>
                <a:pathLst>
                  <a:path w="4274726" h="663257">
                    <a:moveTo>
                      <a:pt x="0" y="0"/>
                    </a:moveTo>
                    <a:lnTo>
                      <a:pt x="4274726" y="0"/>
                    </a:lnTo>
                    <a:lnTo>
                      <a:pt x="4274726" y="663257"/>
                    </a:lnTo>
                    <a:lnTo>
                      <a:pt x="0" y="663257"/>
                    </a:lnTo>
                    <a:close/>
                  </a:path>
                </a:pathLst>
              </a:custGeom>
              <a:solidFill>
                <a:srgbClr val="D2C7FF"/>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305482" y="433210"/>
              <a:ext cx="21029837" cy="2539156"/>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Khi mật độ quần thể quá cao hoặc quá thấp sẽ ảnh hưởng đến các hoạt động sống của các cá thể trong quần thể như: tìm kiếm thức ăn, nơi ở: cơ hội gặp gỡ giữa các cá thể khác giới để sinh sản,...</a:t>
              </a:r>
            </a:p>
          </p:txBody>
        </p:sp>
      </p:grpSp>
      <p:sp>
        <p:nvSpPr>
          <p:cNvPr id="15" name="TextBox 15"/>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6" name="TextBox 16"/>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grpSp>
        <p:nvGrpSpPr>
          <p:cNvPr id="17" name="Group 17"/>
          <p:cNvGrpSpPr/>
          <p:nvPr/>
        </p:nvGrpSpPr>
        <p:grpSpPr>
          <a:xfrm>
            <a:off x="685621" y="3635673"/>
            <a:ext cx="5408791" cy="3002019"/>
            <a:chOff x="0" y="0"/>
            <a:chExt cx="10820400" cy="6004038"/>
          </a:xfrm>
        </p:grpSpPr>
        <p:sp>
          <p:nvSpPr>
            <p:cNvPr id="18" name="Freeform 18"/>
            <p:cNvSpPr/>
            <p:nvPr/>
          </p:nvSpPr>
          <p:spPr>
            <a:xfrm>
              <a:off x="0" y="0"/>
              <a:ext cx="10820400" cy="5073055"/>
            </a:xfrm>
            <a:custGeom>
              <a:avLst/>
              <a:gdLst/>
              <a:ahLst/>
              <a:cxnLst/>
              <a:rect l="l" t="t" r="r" b="b"/>
              <a:pathLst>
                <a:path w="10820400" h="5073055">
                  <a:moveTo>
                    <a:pt x="0" y="0"/>
                  </a:moveTo>
                  <a:lnTo>
                    <a:pt x="10820400" y="0"/>
                  </a:lnTo>
                  <a:lnTo>
                    <a:pt x="10820400" y="5073055"/>
                  </a:lnTo>
                  <a:lnTo>
                    <a:pt x="0" y="5073055"/>
                  </a:lnTo>
                  <a:lnTo>
                    <a:pt x="0" y="0"/>
                  </a:lnTo>
                  <a:close/>
                </a:path>
              </a:pathLst>
            </a:custGeom>
            <a:blipFill>
              <a:blip r:embed="rId4"/>
              <a:stretch>
                <a:fillRect t="-20711" b="-26102"/>
              </a:stretch>
            </a:blipFill>
          </p:spPr>
        </p:sp>
        <p:sp>
          <p:nvSpPr>
            <p:cNvPr id="19" name="TextBox 19"/>
            <p:cNvSpPr txBox="1"/>
            <p:nvPr/>
          </p:nvSpPr>
          <p:spPr>
            <a:xfrm>
              <a:off x="994665" y="5234980"/>
              <a:ext cx="8831070"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Mật độ quần thể quá cao</a:t>
              </a:r>
            </a:p>
          </p:txBody>
        </p:sp>
      </p:grpSp>
      <p:grpSp>
        <p:nvGrpSpPr>
          <p:cNvPr id="20" name="Group 20"/>
          <p:cNvGrpSpPr/>
          <p:nvPr/>
        </p:nvGrpSpPr>
        <p:grpSpPr>
          <a:xfrm>
            <a:off x="6190153" y="3635673"/>
            <a:ext cx="5313051" cy="3002019"/>
            <a:chOff x="0" y="0"/>
            <a:chExt cx="10628871" cy="6004038"/>
          </a:xfrm>
        </p:grpSpPr>
        <p:sp>
          <p:nvSpPr>
            <p:cNvPr id="21" name="Freeform 21"/>
            <p:cNvSpPr/>
            <p:nvPr/>
          </p:nvSpPr>
          <p:spPr>
            <a:xfrm>
              <a:off x="0" y="0"/>
              <a:ext cx="10628871" cy="5073055"/>
            </a:xfrm>
            <a:custGeom>
              <a:avLst/>
              <a:gdLst/>
              <a:ahLst/>
              <a:cxnLst/>
              <a:rect l="l" t="t" r="r" b="b"/>
              <a:pathLst>
                <a:path w="10628871" h="5073055">
                  <a:moveTo>
                    <a:pt x="0" y="0"/>
                  </a:moveTo>
                  <a:lnTo>
                    <a:pt x="10628871" y="0"/>
                  </a:lnTo>
                  <a:lnTo>
                    <a:pt x="10628871" y="5073055"/>
                  </a:lnTo>
                  <a:lnTo>
                    <a:pt x="0" y="5073055"/>
                  </a:lnTo>
                  <a:lnTo>
                    <a:pt x="0" y="0"/>
                  </a:lnTo>
                  <a:close/>
                </a:path>
              </a:pathLst>
            </a:custGeom>
            <a:blipFill>
              <a:blip r:embed="rId5"/>
              <a:stretch>
                <a:fillRect t="-17142" b="-22534"/>
              </a:stretch>
            </a:blipFill>
          </p:spPr>
        </p:sp>
        <p:sp>
          <p:nvSpPr>
            <p:cNvPr id="22" name="TextBox 22"/>
            <p:cNvSpPr txBox="1"/>
            <p:nvPr/>
          </p:nvSpPr>
          <p:spPr>
            <a:xfrm>
              <a:off x="898900" y="5234980"/>
              <a:ext cx="8831069" cy="769058"/>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Mật độ quần thể quá thấp</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7332" y="-1028700"/>
            <a:ext cx="13654735" cy="2057400"/>
            <a:chOff x="0" y="0"/>
            <a:chExt cx="5395868" cy="812800"/>
          </a:xfrm>
        </p:grpSpPr>
        <p:sp>
          <p:nvSpPr>
            <p:cNvPr id="3" name="Freeform 3"/>
            <p:cNvSpPr/>
            <p:nvPr/>
          </p:nvSpPr>
          <p:spPr>
            <a:xfrm>
              <a:off x="0" y="0"/>
              <a:ext cx="5395868" cy="812800"/>
            </a:xfrm>
            <a:custGeom>
              <a:avLst/>
              <a:gdLst/>
              <a:ahLst/>
              <a:cxnLst/>
              <a:rect l="l" t="t" r="r" b="b"/>
              <a:pathLst>
                <a:path w="5395868" h="812800">
                  <a:moveTo>
                    <a:pt x="0" y="0"/>
                  </a:moveTo>
                  <a:lnTo>
                    <a:pt x="5395868" y="0"/>
                  </a:lnTo>
                  <a:lnTo>
                    <a:pt x="5395868" y="812800"/>
                  </a:lnTo>
                  <a:lnTo>
                    <a:pt x="0" y="812800"/>
                  </a:lnTo>
                  <a:close/>
                </a:path>
              </a:pathLst>
            </a:custGeom>
            <a:gradFill rotWithShape="1">
              <a:gsLst>
                <a:gs pos="0">
                  <a:srgbClr val="0097B2">
                    <a:alpha val="100000"/>
                  </a:srgbClr>
                </a:gs>
                <a:gs pos="100000">
                  <a:srgbClr val="7ED957">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5" name="Group 5"/>
          <p:cNvGrpSpPr/>
          <p:nvPr/>
        </p:nvGrpSpPr>
        <p:grpSpPr>
          <a:xfrm>
            <a:off x="-1384632" y="1140400"/>
            <a:ext cx="14652035" cy="587805"/>
            <a:chOff x="0" y="0"/>
            <a:chExt cx="5789966" cy="232219"/>
          </a:xfrm>
        </p:grpSpPr>
        <p:sp>
          <p:nvSpPr>
            <p:cNvPr id="6" name="Freeform 6"/>
            <p:cNvSpPr/>
            <p:nvPr/>
          </p:nvSpPr>
          <p:spPr>
            <a:xfrm>
              <a:off x="0" y="0"/>
              <a:ext cx="5789966" cy="232219"/>
            </a:xfrm>
            <a:custGeom>
              <a:avLst/>
              <a:gdLst/>
              <a:ahLst/>
              <a:cxnLst/>
              <a:rect l="l" t="t" r="r" b="b"/>
              <a:pathLst>
                <a:path w="5789966" h="232219">
                  <a:moveTo>
                    <a:pt x="0" y="0"/>
                  </a:moveTo>
                  <a:lnTo>
                    <a:pt x="5789966" y="0"/>
                  </a:lnTo>
                  <a:lnTo>
                    <a:pt x="5789966" y="232219"/>
                  </a:lnTo>
                  <a:lnTo>
                    <a:pt x="0" y="232219"/>
                  </a:lnTo>
                  <a:close/>
                </a:path>
              </a:pathLst>
            </a:custGeom>
            <a:gradFill rotWithShape="1">
              <a:gsLst>
                <a:gs pos="0">
                  <a:srgbClr val="0CC0DF">
                    <a:alpha val="100000"/>
                  </a:srgbClr>
                </a:gs>
                <a:gs pos="100000">
                  <a:srgbClr val="FFDE59">
                    <a:alpha val="100000"/>
                  </a:srgbClr>
                </a:gs>
              </a:gsLst>
              <a:lin ang="0"/>
            </a:gra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8" name="Freeform 8"/>
          <p:cNvSpPr/>
          <p:nvPr/>
        </p:nvSpPr>
        <p:spPr>
          <a:xfrm rot="5400000">
            <a:off x="10675894" y="5762"/>
            <a:ext cx="1485102" cy="1473579"/>
          </a:xfrm>
          <a:custGeom>
            <a:avLst/>
            <a:gdLst/>
            <a:ahLst/>
            <a:cxnLst/>
            <a:rect l="l" t="t" r="r" b="b"/>
            <a:pathLst>
              <a:path w="2227653" h="2210945">
                <a:moveTo>
                  <a:pt x="0" y="0"/>
                </a:moveTo>
                <a:lnTo>
                  <a:pt x="2227653" y="0"/>
                </a:lnTo>
                <a:lnTo>
                  <a:pt x="2227653" y="2210945"/>
                </a:lnTo>
                <a:lnTo>
                  <a:pt x="0" y="2210945"/>
                </a:lnTo>
                <a:lnTo>
                  <a:pt x="0" y="0"/>
                </a:lnTo>
                <a:close/>
              </a:path>
            </a:pathLst>
          </a:custGeom>
          <a:blipFill>
            <a:blip r:embed="rId2"/>
            <a:stretch>
              <a:fillRect/>
            </a:stretch>
          </a:blipFill>
        </p:spPr>
      </p:sp>
      <p:sp>
        <p:nvSpPr>
          <p:cNvPr id="9" name="Freeform 9"/>
          <p:cNvSpPr/>
          <p:nvPr/>
        </p:nvSpPr>
        <p:spPr>
          <a:xfrm rot="2935212">
            <a:off x="8502950" y="-1453620"/>
            <a:ext cx="2682627" cy="2907239"/>
          </a:xfrm>
          <a:custGeom>
            <a:avLst/>
            <a:gdLst/>
            <a:ahLst/>
            <a:cxnLst/>
            <a:rect l="l" t="t" r="r" b="b"/>
            <a:pathLst>
              <a:path w="4023941" h="4361995">
                <a:moveTo>
                  <a:pt x="0" y="0"/>
                </a:moveTo>
                <a:lnTo>
                  <a:pt x="4023941" y="0"/>
                </a:lnTo>
                <a:lnTo>
                  <a:pt x="4023941" y="4361996"/>
                </a:lnTo>
                <a:lnTo>
                  <a:pt x="0" y="4361996"/>
                </a:lnTo>
                <a:lnTo>
                  <a:pt x="0" y="0"/>
                </a:lnTo>
                <a:close/>
              </a:path>
            </a:pathLst>
          </a:custGeom>
          <a:blipFill>
            <a:blip r:embed="rId3"/>
            <a:stretch>
              <a:fillRect/>
            </a:stretch>
          </a:blipFill>
        </p:spPr>
      </p:sp>
      <p:grpSp>
        <p:nvGrpSpPr>
          <p:cNvPr id="10" name="Group 10"/>
          <p:cNvGrpSpPr/>
          <p:nvPr/>
        </p:nvGrpSpPr>
        <p:grpSpPr>
          <a:xfrm>
            <a:off x="685622" y="1842505"/>
            <a:ext cx="10817582" cy="1068097"/>
            <a:chOff x="0" y="0"/>
            <a:chExt cx="21640800" cy="2136194"/>
          </a:xfrm>
        </p:grpSpPr>
        <p:grpSp>
          <p:nvGrpSpPr>
            <p:cNvPr id="11" name="Group 11"/>
            <p:cNvGrpSpPr/>
            <p:nvPr/>
          </p:nvGrpSpPr>
          <p:grpSpPr>
            <a:xfrm>
              <a:off x="0" y="0"/>
              <a:ext cx="21640800" cy="2136194"/>
              <a:chOff x="0" y="0"/>
              <a:chExt cx="4274726" cy="421964"/>
            </a:xfrm>
          </p:grpSpPr>
          <p:sp>
            <p:nvSpPr>
              <p:cNvPr id="12" name="Freeform 12"/>
              <p:cNvSpPr/>
              <p:nvPr/>
            </p:nvSpPr>
            <p:spPr>
              <a:xfrm>
                <a:off x="0" y="0"/>
                <a:ext cx="4274726" cy="421964"/>
              </a:xfrm>
              <a:custGeom>
                <a:avLst/>
                <a:gdLst/>
                <a:ahLst/>
                <a:cxnLst/>
                <a:rect l="l" t="t" r="r" b="b"/>
                <a:pathLst>
                  <a:path w="4274726" h="421964">
                    <a:moveTo>
                      <a:pt x="24327" y="0"/>
                    </a:moveTo>
                    <a:lnTo>
                      <a:pt x="4250399" y="0"/>
                    </a:lnTo>
                    <a:cubicBezTo>
                      <a:pt x="4263834" y="0"/>
                      <a:pt x="4274726" y="10891"/>
                      <a:pt x="4274726" y="24327"/>
                    </a:cubicBezTo>
                    <a:lnTo>
                      <a:pt x="4274726" y="397638"/>
                    </a:lnTo>
                    <a:cubicBezTo>
                      <a:pt x="4274726" y="411073"/>
                      <a:pt x="4263834" y="421964"/>
                      <a:pt x="4250399" y="421964"/>
                    </a:cubicBezTo>
                    <a:lnTo>
                      <a:pt x="24327" y="421964"/>
                    </a:lnTo>
                    <a:cubicBezTo>
                      <a:pt x="10891" y="421964"/>
                      <a:pt x="0" y="411073"/>
                      <a:pt x="0" y="397638"/>
                    </a:cubicBezTo>
                    <a:lnTo>
                      <a:pt x="0" y="24327"/>
                    </a:lnTo>
                    <a:cubicBezTo>
                      <a:pt x="0" y="10891"/>
                      <a:pt x="10891" y="0"/>
                      <a:pt x="24327" y="0"/>
                    </a:cubicBezTo>
                    <a:close/>
                  </a:path>
                </a:pathLst>
              </a:custGeom>
              <a:solidFill>
                <a:srgbClr val="FFDE59"/>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4" name="TextBox 14"/>
            <p:cNvSpPr txBox="1"/>
            <p:nvPr/>
          </p:nvSpPr>
          <p:spPr>
            <a:xfrm>
              <a:off x="639355" y="235190"/>
              <a:ext cx="20362091" cy="1615444"/>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Mật độ cá thể của quần thể được ứng dụng trong chăn nuôi, trồng trọt như thế nào?</a:t>
              </a:r>
            </a:p>
          </p:txBody>
        </p:sp>
      </p:grpSp>
      <p:sp>
        <p:nvSpPr>
          <p:cNvPr id="15" name="Freeform 15"/>
          <p:cNvSpPr/>
          <p:nvPr/>
        </p:nvSpPr>
        <p:spPr>
          <a:xfrm>
            <a:off x="6094413" y="3024902"/>
            <a:ext cx="5408791" cy="3604546"/>
          </a:xfrm>
          <a:custGeom>
            <a:avLst/>
            <a:gdLst/>
            <a:ahLst/>
            <a:cxnLst/>
            <a:rect l="l" t="t" r="r" b="b"/>
            <a:pathLst>
              <a:path w="8115300" h="5406819">
                <a:moveTo>
                  <a:pt x="0" y="0"/>
                </a:moveTo>
                <a:lnTo>
                  <a:pt x="8115300" y="0"/>
                </a:lnTo>
                <a:lnTo>
                  <a:pt x="8115300" y="5406819"/>
                </a:lnTo>
                <a:lnTo>
                  <a:pt x="0" y="5406819"/>
                </a:lnTo>
                <a:lnTo>
                  <a:pt x="0" y="0"/>
                </a:lnTo>
                <a:close/>
              </a:path>
            </a:pathLst>
          </a:custGeom>
          <a:blipFill>
            <a:blip r:embed="rId4"/>
            <a:stretch>
              <a:fillRect/>
            </a:stretch>
          </a:blipFill>
        </p:spPr>
      </p:sp>
      <p:sp>
        <p:nvSpPr>
          <p:cNvPr id="16" name="TextBox 16"/>
          <p:cNvSpPr txBox="1"/>
          <p:nvPr/>
        </p:nvSpPr>
        <p:spPr>
          <a:xfrm>
            <a:off x="685622" y="287867"/>
            <a:ext cx="7765505"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II. CÁC ĐẶC TRƯNG CƠ BẢN CỦA QUẦN THỂ</a:t>
            </a:r>
          </a:p>
        </p:txBody>
      </p:sp>
      <p:sp>
        <p:nvSpPr>
          <p:cNvPr id="17" name="TextBox 17"/>
          <p:cNvSpPr txBox="1"/>
          <p:nvPr/>
        </p:nvSpPr>
        <p:spPr>
          <a:xfrm>
            <a:off x="685622" y="1213110"/>
            <a:ext cx="6591169"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2. Mật độ cá thể của quần thể</a:t>
            </a:r>
          </a:p>
        </p:txBody>
      </p:sp>
      <p:sp>
        <p:nvSpPr>
          <p:cNvPr id="18" name="TextBox 18"/>
          <p:cNvSpPr txBox="1"/>
          <p:nvPr/>
        </p:nvSpPr>
        <p:spPr>
          <a:xfrm>
            <a:off x="685622" y="2980452"/>
            <a:ext cx="2720037" cy="384529"/>
          </a:xfrm>
          <a:prstGeom prst="rect">
            <a:avLst/>
          </a:prstGeom>
        </p:spPr>
        <p:txBody>
          <a:bodyPr lIns="0" tIns="0" rIns="0" bIns="0" rtlCol="0" anchor="t">
            <a:spAutoFit/>
          </a:bodyPr>
          <a:lstStyle/>
          <a:p>
            <a:pPr>
              <a:lnSpc>
                <a:spcPts val="3266"/>
              </a:lnSpc>
            </a:pPr>
            <a:r>
              <a:rPr lang="en-US" sz="2300">
                <a:solidFill>
                  <a:srgbClr val="000000"/>
                </a:solidFill>
                <a:latin typeface="Arial" pitchFamily="34" charset="0"/>
              </a:rPr>
              <a:t>Đáp án</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1417</Words>
  <Application>Microsoft Office PowerPoint</Application>
  <PresentationFormat>Custom</PresentationFormat>
  <Paragraphs>110</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39* QUẦN THỂ SINH VẬT</dc:title>
  <cp:lastModifiedBy>SingPC</cp:lastModifiedBy>
  <cp:revision>21</cp:revision>
  <dcterms:created xsi:type="dcterms:W3CDTF">2006-08-16T00:00:00Z</dcterms:created>
  <dcterms:modified xsi:type="dcterms:W3CDTF">2025-02-11T03:46:41Z</dcterms:modified>
  <dc:identifier>DAFlmDyqEds</dc:identifier>
</cp:coreProperties>
</file>