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9" r:id="rId4"/>
    <p:sldId id="284" r:id="rId5"/>
    <p:sldId id="258" r:id="rId6"/>
    <p:sldId id="285" r:id="rId7"/>
  </p:sldIdLst>
  <p:sldSz cx="12188825" cy="6858000"/>
  <p:notesSz cx="6858000" cy="9144000"/>
  <p:defaultTextStyle>
    <a:defPPr>
      <a:defRPr lang="en-US"/>
    </a:defPPr>
    <a:lvl1pPr marL="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04724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609448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914171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218895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1523619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1828343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2133067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2437790" algn="l" defTabSz="60944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>
          <p15:clr>
            <a:srgbClr val="A4A3A4"/>
          </p15:clr>
        </p15:guide>
        <p15:guide id="2" pos="19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261"/>
    <a:srgbClr val="FC6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7" d="100"/>
          <a:sy n="107" d="100"/>
        </p:scale>
        <p:origin x="630" y="138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46BA1-33E2-4B9E-90CF-1397FCF5679E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EF35C7-7CA5-4B25-ACFB-981DB3F49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39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081" y="1420283"/>
            <a:ext cx="5180251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162" y="2590800"/>
            <a:ext cx="4266089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0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8449" y="183092"/>
            <a:ext cx="1371243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721" y="183092"/>
            <a:ext cx="401215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416" y="2937934"/>
            <a:ext cx="5180251" cy="908050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416" y="1937809"/>
            <a:ext cx="5180251" cy="1000125"/>
          </a:xfrm>
        </p:spPr>
        <p:txBody>
          <a:bodyPr anchor="b"/>
          <a:lstStyle>
            <a:lvl1pPr marL="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1pPr>
            <a:lvl2pPr marL="3047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91417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21889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52361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8283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213306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43779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721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7993" y="1066800"/>
            <a:ext cx="2691699" cy="3017309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23409"/>
            <a:ext cx="269275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21" y="1449917"/>
            <a:ext cx="2692757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5877" y="1023409"/>
            <a:ext cx="2693815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24" indent="0">
              <a:buNone/>
              <a:defRPr sz="1300" b="1"/>
            </a:lvl2pPr>
            <a:lvl3pPr marL="609448" indent="0">
              <a:buNone/>
              <a:defRPr sz="1200" b="1"/>
            </a:lvl3pPr>
            <a:lvl4pPr marL="914171" indent="0">
              <a:buNone/>
              <a:defRPr sz="1100" b="1"/>
            </a:lvl4pPr>
            <a:lvl5pPr marL="1218895" indent="0">
              <a:buNone/>
              <a:defRPr sz="1100" b="1"/>
            </a:lvl5pPr>
            <a:lvl6pPr marL="1523619" indent="0">
              <a:buNone/>
              <a:defRPr sz="1100" b="1"/>
            </a:lvl6pPr>
            <a:lvl7pPr marL="1828343" indent="0">
              <a:buNone/>
              <a:defRPr sz="1100" b="1"/>
            </a:lvl7pPr>
            <a:lvl8pPr marL="2133067" indent="0">
              <a:buNone/>
              <a:defRPr sz="1100" b="1"/>
            </a:lvl8pPr>
            <a:lvl9pPr marL="2437790" indent="0">
              <a:buNone/>
              <a:defRPr sz="1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5877" y="1449917"/>
            <a:ext cx="2693815" cy="2634192"/>
          </a:xfrm>
        </p:spPr>
        <p:txBody>
          <a:bodyPr/>
          <a:lstStyle>
            <a:lvl1pPr>
              <a:defRPr sz="1600"/>
            </a:lvl1pPr>
            <a:lvl2pPr>
              <a:defRPr sz="13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82033"/>
            <a:ext cx="2005020" cy="774700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2746" y="182034"/>
            <a:ext cx="3406946" cy="3902075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956734"/>
            <a:ext cx="2005020" cy="31273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547" y="3200400"/>
            <a:ext cx="3656648" cy="377825"/>
          </a:xfrm>
        </p:spPr>
        <p:txBody>
          <a:bodyPr anchor="b"/>
          <a:lstStyle>
            <a:lvl1pPr algn="l">
              <a:defRPr sz="1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547" y="408517"/>
            <a:ext cx="3656648" cy="2743200"/>
          </a:xfrm>
        </p:spPr>
        <p:txBody>
          <a:bodyPr/>
          <a:lstStyle>
            <a:lvl1pPr marL="0" indent="0">
              <a:buNone/>
              <a:defRPr sz="2100"/>
            </a:lvl1pPr>
            <a:lvl2pPr marL="304724" indent="0">
              <a:buNone/>
              <a:defRPr sz="1900"/>
            </a:lvl2pPr>
            <a:lvl3pPr marL="609448" indent="0">
              <a:buNone/>
              <a:defRPr sz="1600"/>
            </a:lvl3pPr>
            <a:lvl4pPr marL="914171" indent="0">
              <a:buNone/>
              <a:defRPr sz="1300"/>
            </a:lvl4pPr>
            <a:lvl5pPr marL="1218895" indent="0">
              <a:buNone/>
              <a:defRPr sz="1300"/>
            </a:lvl5pPr>
            <a:lvl6pPr marL="1523619" indent="0">
              <a:buNone/>
              <a:defRPr sz="1300"/>
            </a:lvl6pPr>
            <a:lvl7pPr marL="1828343" indent="0">
              <a:buNone/>
              <a:defRPr sz="1300"/>
            </a:lvl7pPr>
            <a:lvl8pPr marL="2133067" indent="0">
              <a:buNone/>
              <a:defRPr sz="1300"/>
            </a:lvl8pPr>
            <a:lvl9pPr marL="2437790" indent="0">
              <a:buNone/>
              <a:defRPr sz="1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547" y="3578225"/>
            <a:ext cx="3656648" cy="536575"/>
          </a:xfrm>
        </p:spPr>
        <p:txBody>
          <a:bodyPr/>
          <a:lstStyle>
            <a:lvl1pPr marL="0" indent="0">
              <a:buNone/>
              <a:defRPr sz="900"/>
            </a:lvl1pPr>
            <a:lvl2pPr marL="304724" indent="0">
              <a:buNone/>
              <a:defRPr sz="800"/>
            </a:lvl2pPr>
            <a:lvl3pPr marL="609448" indent="0">
              <a:buNone/>
              <a:defRPr sz="700"/>
            </a:lvl3pPr>
            <a:lvl4pPr marL="914171" indent="0">
              <a:buNone/>
              <a:defRPr sz="600"/>
            </a:lvl4pPr>
            <a:lvl5pPr marL="1218895" indent="0">
              <a:buNone/>
              <a:defRPr sz="600"/>
            </a:lvl5pPr>
            <a:lvl6pPr marL="1523619" indent="0">
              <a:buNone/>
              <a:defRPr sz="600"/>
            </a:lvl6pPr>
            <a:lvl7pPr marL="1828343" indent="0">
              <a:buNone/>
              <a:defRPr sz="600"/>
            </a:lvl7pPr>
            <a:lvl8pPr marL="2133067" indent="0">
              <a:buNone/>
              <a:defRPr sz="600"/>
            </a:lvl8pPr>
            <a:lvl9pPr marL="243779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21" y="183092"/>
            <a:ext cx="5484971" cy="762000"/>
          </a:xfrm>
          <a:prstGeom prst="rect">
            <a:avLst/>
          </a:prstGeom>
        </p:spPr>
        <p:txBody>
          <a:bodyPr vert="horz" lIns="60945" tIns="30472" rIns="60945" bIns="3047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21" y="1066800"/>
            <a:ext cx="5484971" cy="3017309"/>
          </a:xfrm>
          <a:prstGeom prst="rect">
            <a:avLst/>
          </a:prstGeom>
        </p:spPr>
        <p:txBody>
          <a:bodyPr vert="horz" lIns="60945" tIns="30472" rIns="60945" bIns="3047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720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258" y="4237567"/>
            <a:ext cx="1929897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7662" y="4237567"/>
            <a:ext cx="1422030" cy="243417"/>
          </a:xfrm>
          <a:prstGeom prst="rect">
            <a:avLst/>
          </a:prstGeom>
        </p:spPr>
        <p:txBody>
          <a:bodyPr vert="horz" lIns="60945" tIns="30472" rIns="60945" bIns="30472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609448" rtl="0" eaLnBrk="1" latinLnBrk="0" hangingPunct="1">
        <a:spcBef>
          <a:spcPct val="0"/>
        </a:spcBef>
        <a:buNone/>
        <a:defRPr sz="29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228543" indent="-228543" algn="l" defTabSz="60944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495176" indent="-190452" algn="l" defTabSz="609448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761810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066533" indent="-152362" algn="l" defTabSz="609448" rtl="0" eaLnBrk="1" latinLnBrk="0" hangingPunct="1">
        <a:spcBef>
          <a:spcPct val="20000"/>
        </a:spcBef>
        <a:buFont typeface="Arial" pitchFamily="34" charset="0"/>
        <a:buChar char="–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1371257" indent="-152362" algn="l" defTabSz="609448" rtl="0" eaLnBrk="1" latinLnBrk="0" hangingPunct="1">
        <a:spcBef>
          <a:spcPct val="20000"/>
        </a:spcBef>
        <a:buFont typeface="Arial" pitchFamily="34" charset="0"/>
        <a:buChar char="»"/>
        <a:defRPr sz="13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1675981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80705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5429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152" indent="-152362" algn="l" defTabSz="609448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24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48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71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95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19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43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067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790" algn="l" defTabSz="609448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3461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50281" y="1163991"/>
            <a:ext cx="6030895" cy="3270475"/>
            <a:chOff x="0" y="0"/>
            <a:chExt cx="2383197" cy="12920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197" cy="1292040"/>
            </a:xfrm>
            <a:custGeom>
              <a:avLst/>
              <a:gdLst/>
              <a:ahLst/>
              <a:cxnLst/>
              <a:rect l="l" t="t" r="r" b="b"/>
              <a:pathLst>
                <a:path w="2383197" h="1292040">
                  <a:moveTo>
                    <a:pt x="43635" y="0"/>
                  </a:moveTo>
                  <a:lnTo>
                    <a:pt x="2339562" y="0"/>
                  </a:lnTo>
                  <a:cubicBezTo>
                    <a:pt x="2351134" y="0"/>
                    <a:pt x="2362233" y="4597"/>
                    <a:pt x="2370416" y="12780"/>
                  </a:cubicBezTo>
                  <a:cubicBezTo>
                    <a:pt x="2378599" y="20963"/>
                    <a:pt x="2383197" y="32062"/>
                    <a:pt x="2383197" y="43635"/>
                  </a:cubicBezTo>
                  <a:lnTo>
                    <a:pt x="2383197" y="1248405"/>
                  </a:lnTo>
                  <a:cubicBezTo>
                    <a:pt x="2383197" y="1259978"/>
                    <a:pt x="2378599" y="1271076"/>
                    <a:pt x="2370416" y="1279259"/>
                  </a:cubicBezTo>
                  <a:cubicBezTo>
                    <a:pt x="2362233" y="1287443"/>
                    <a:pt x="2351134" y="1292040"/>
                    <a:pt x="2339562" y="1292040"/>
                  </a:cubicBezTo>
                  <a:lnTo>
                    <a:pt x="43635" y="1292040"/>
                  </a:lnTo>
                  <a:cubicBezTo>
                    <a:pt x="32062" y="1292040"/>
                    <a:pt x="20963" y="1287443"/>
                    <a:pt x="12780" y="1279259"/>
                  </a:cubicBezTo>
                  <a:cubicBezTo>
                    <a:pt x="4597" y="1271076"/>
                    <a:pt x="0" y="1259978"/>
                    <a:pt x="0" y="1248405"/>
                  </a:cubicBezTo>
                  <a:lnTo>
                    <a:pt x="0" y="43635"/>
                  </a:lnTo>
                  <a:cubicBezTo>
                    <a:pt x="0" y="32062"/>
                    <a:pt x="4597" y="20963"/>
                    <a:pt x="12780" y="12780"/>
                  </a:cubicBezTo>
                  <a:cubicBezTo>
                    <a:pt x="20963" y="4597"/>
                    <a:pt x="32062" y="0"/>
                    <a:pt x="43635" y="0"/>
                  </a:cubicBezTo>
                  <a:close/>
                </a:path>
              </a:pathLst>
            </a:custGeom>
            <a:solidFill>
              <a:srgbClr val="C0E4B1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  <a:spcBef>
                  <a:spcPct val="0"/>
                </a:spcBef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6396269" y="2010932"/>
            <a:ext cx="5361889" cy="4847069"/>
          </a:xfrm>
          <a:custGeom>
            <a:avLst/>
            <a:gdLst/>
            <a:ahLst/>
            <a:cxnLst/>
            <a:rect l="l" t="t" r="r" b="b"/>
            <a:pathLst>
              <a:path w="8044928" h="7270603">
                <a:moveTo>
                  <a:pt x="8044928" y="0"/>
                </a:moveTo>
                <a:lnTo>
                  <a:pt x="0" y="0"/>
                </a:lnTo>
                <a:lnTo>
                  <a:pt x="0" y="7270603"/>
                </a:lnTo>
                <a:lnTo>
                  <a:pt x="8044928" y="7270603"/>
                </a:lnTo>
                <a:lnTo>
                  <a:pt x="804492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44335" y="1325131"/>
            <a:ext cx="3864358" cy="655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4000" dirty="0" err="1">
                <a:solidFill>
                  <a:srgbClr val="000000"/>
                </a:solidFill>
                <a:latin typeface="Arial" pitchFamily="34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Arial" pitchFamily="34" charset="0"/>
              </a:rPr>
              <a:t> 42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4335" y="2068978"/>
            <a:ext cx="4764953" cy="218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6200" b="1">
                <a:solidFill>
                  <a:srgbClr val="000000"/>
                </a:solidFill>
                <a:latin typeface="Arial" pitchFamily="34" charset="0"/>
              </a:rPr>
              <a:t>QUẦN THỂ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6200" b="1">
                <a:solidFill>
                  <a:srgbClr val="000000"/>
                </a:solidFill>
                <a:latin typeface="Arial" pitchFamily="34" charset="0"/>
              </a:rPr>
              <a:t>SINH VẬT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9756837" y="309125"/>
            <a:ext cx="2704399" cy="2159576"/>
          </a:xfrm>
          <a:custGeom>
            <a:avLst/>
            <a:gdLst/>
            <a:ahLst/>
            <a:cxnLst/>
            <a:rect l="l" t="t" r="r" b="b"/>
            <a:pathLst>
              <a:path w="4056598" h="3240208">
                <a:moveTo>
                  <a:pt x="0" y="0"/>
                </a:moveTo>
                <a:lnTo>
                  <a:pt x="4056598" y="0"/>
                </a:lnTo>
                <a:lnTo>
                  <a:pt x="4056598" y="3240208"/>
                </a:lnTo>
                <a:lnTo>
                  <a:pt x="0" y="32402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53098" y="533400"/>
            <a:ext cx="10350106" cy="1306131"/>
            <a:chOff x="0" y="0"/>
            <a:chExt cx="20705603" cy="230746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0705603" cy="2136194"/>
              <a:chOff x="0" y="0"/>
              <a:chExt cx="4089996" cy="4219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4089996" cy="421964"/>
              </a:xfrm>
              <a:custGeom>
                <a:avLst/>
                <a:gdLst/>
                <a:ahLst/>
                <a:cxnLst/>
                <a:rect l="l" t="t" r="r" b="b"/>
                <a:pathLst>
                  <a:path w="4089996" h="421964">
                    <a:moveTo>
                      <a:pt x="25426" y="0"/>
                    </a:moveTo>
                    <a:lnTo>
                      <a:pt x="4064570" y="0"/>
                    </a:lnTo>
                    <a:cubicBezTo>
                      <a:pt x="4071314" y="0"/>
                      <a:pt x="4077781" y="2679"/>
                      <a:pt x="4082549" y="7447"/>
                    </a:cubicBezTo>
                    <a:cubicBezTo>
                      <a:pt x="4087317" y="12215"/>
                      <a:pt x="4089996" y="18682"/>
                      <a:pt x="4089996" y="25426"/>
                    </a:cubicBezTo>
                    <a:lnTo>
                      <a:pt x="4089996" y="396539"/>
                    </a:lnTo>
                    <a:cubicBezTo>
                      <a:pt x="4089996" y="403282"/>
                      <a:pt x="4087317" y="409749"/>
                      <a:pt x="4082549" y="414517"/>
                    </a:cubicBezTo>
                    <a:cubicBezTo>
                      <a:pt x="4077781" y="419286"/>
                      <a:pt x="4071314" y="421964"/>
                      <a:pt x="4064570" y="421964"/>
                    </a:cubicBezTo>
                    <a:lnTo>
                      <a:pt x="25426" y="421964"/>
                    </a:lnTo>
                    <a:cubicBezTo>
                      <a:pt x="18682" y="421964"/>
                      <a:pt x="12215" y="419286"/>
                      <a:pt x="7447" y="414517"/>
                    </a:cubicBezTo>
                    <a:cubicBezTo>
                      <a:pt x="2679" y="409749"/>
                      <a:pt x="0" y="403282"/>
                      <a:pt x="0" y="396539"/>
                    </a:cubicBezTo>
                    <a:lnTo>
                      <a:pt x="0" y="25426"/>
                    </a:lnTo>
                    <a:cubicBezTo>
                      <a:pt x="0" y="18682"/>
                      <a:pt x="2679" y="12215"/>
                      <a:pt x="7447" y="7447"/>
                    </a:cubicBezTo>
                    <a:cubicBezTo>
                      <a:pt x="12215" y="2679"/>
                      <a:pt x="18682" y="0"/>
                      <a:pt x="25426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239"/>
                  </a:lnSpc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433941" y="91470"/>
              <a:ext cx="19598751" cy="22159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thế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giới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sống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cấp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độ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tổ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chức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thấp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nhất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cấp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độ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tổ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chức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trên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.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gì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?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đặc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trưng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cơ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bản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000" b="1" dirty="0" err="1">
                  <a:solidFill>
                    <a:srgbClr val="000000"/>
                  </a:solidFill>
                  <a:latin typeface="Arial" pitchFamily="34" charset="0"/>
                </a:rPr>
                <a:t>nào</a:t>
              </a:r>
              <a:r>
                <a:rPr lang="en-US" sz="20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5400000">
            <a:off x="-103489" y="103489"/>
            <a:ext cx="1877657" cy="1670679"/>
          </a:xfrm>
          <a:custGeom>
            <a:avLst/>
            <a:gdLst/>
            <a:ahLst/>
            <a:cxnLst/>
            <a:rect l="l" t="t" r="r" b="b"/>
            <a:pathLst>
              <a:path w="2816486" h="2506672">
                <a:moveTo>
                  <a:pt x="0" y="0"/>
                </a:moveTo>
                <a:lnTo>
                  <a:pt x="2816486" y="0"/>
                </a:lnTo>
                <a:lnTo>
                  <a:pt x="2816486" y="2506672"/>
                </a:lnTo>
                <a:lnTo>
                  <a:pt x="0" y="250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85622" y="1877657"/>
            <a:ext cx="5529410" cy="4681171"/>
          </a:xfrm>
          <a:custGeom>
            <a:avLst/>
            <a:gdLst/>
            <a:ahLst/>
            <a:cxnLst/>
            <a:rect l="l" t="t" r="r" b="b"/>
            <a:pathLst>
              <a:path w="8296275" h="7021756">
                <a:moveTo>
                  <a:pt x="0" y="0"/>
                </a:moveTo>
                <a:lnTo>
                  <a:pt x="8296275" y="0"/>
                </a:lnTo>
                <a:lnTo>
                  <a:pt x="8296275" y="7021756"/>
                </a:lnTo>
                <a:lnTo>
                  <a:pt x="0" y="7021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073" r="-1596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328151" y="1877657"/>
            <a:ext cx="5175053" cy="4681171"/>
          </a:xfrm>
          <a:custGeom>
            <a:avLst/>
            <a:gdLst/>
            <a:ahLst/>
            <a:cxnLst/>
            <a:rect l="l" t="t" r="r" b="b"/>
            <a:pathLst>
              <a:path w="7764601" h="7021756">
                <a:moveTo>
                  <a:pt x="0" y="0"/>
                </a:moveTo>
                <a:lnTo>
                  <a:pt x="7764601" y="0"/>
                </a:lnTo>
                <a:lnTo>
                  <a:pt x="7764601" y="7021756"/>
                </a:lnTo>
                <a:lnTo>
                  <a:pt x="0" y="7021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294" r="-15294"/>
            </a:stretch>
          </a:blipFill>
        </p:spPr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7332" y="-1028700"/>
            <a:ext cx="13654735" cy="2057400"/>
            <a:chOff x="0" y="0"/>
            <a:chExt cx="539586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95868" cy="812800"/>
            </a:xfrm>
            <a:custGeom>
              <a:avLst/>
              <a:gdLst/>
              <a:ahLst/>
              <a:cxnLst/>
              <a:rect l="l" t="t" r="r" b="b"/>
              <a:pathLst>
                <a:path w="5395868" h="812800">
                  <a:moveTo>
                    <a:pt x="0" y="0"/>
                  </a:moveTo>
                  <a:lnTo>
                    <a:pt x="5395868" y="0"/>
                  </a:lnTo>
                  <a:lnTo>
                    <a:pt x="539586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DE3B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2"/>
                </a:lnSpc>
              </a:pPr>
              <a:endParaRPr>
                <a:latin typeface="Arial" pitchFamily="34" charset="0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7699932" y="1175638"/>
            <a:ext cx="3803272" cy="5527893"/>
          </a:xfrm>
          <a:custGeom>
            <a:avLst/>
            <a:gdLst/>
            <a:ahLst/>
            <a:cxnLst/>
            <a:rect l="l" t="t" r="r" b="b"/>
            <a:pathLst>
              <a:path w="5706394" h="8291839">
                <a:moveTo>
                  <a:pt x="0" y="0"/>
                </a:moveTo>
                <a:lnTo>
                  <a:pt x="5706394" y="0"/>
                </a:lnTo>
                <a:lnTo>
                  <a:pt x="5706394" y="8291838"/>
                </a:lnTo>
                <a:lnTo>
                  <a:pt x="0" y="82918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39" b="-1139"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10675894" y="5762"/>
            <a:ext cx="1485102" cy="1473579"/>
          </a:xfrm>
          <a:custGeom>
            <a:avLst/>
            <a:gdLst/>
            <a:ahLst/>
            <a:cxnLst/>
            <a:rect l="l" t="t" r="r" b="b"/>
            <a:pathLst>
              <a:path w="2227653" h="2210945">
                <a:moveTo>
                  <a:pt x="0" y="0"/>
                </a:moveTo>
                <a:lnTo>
                  <a:pt x="2227653" y="0"/>
                </a:lnTo>
                <a:lnTo>
                  <a:pt x="2227653" y="2210945"/>
                </a:lnTo>
                <a:lnTo>
                  <a:pt x="0" y="2210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935212">
            <a:off x="8502950" y="-1453620"/>
            <a:ext cx="2682627" cy="2907239"/>
          </a:xfrm>
          <a:custGeom>
            <a:avLst/>
            <a:gdLst/>
            <a:ahLst/>
            <a:cxnLst/>
            <a:rect l="l" t="t" r="r" b="b"/>
            <a:pathLst>
              <a:path w="4023941" h="4361995">
                <a:moveTo>
                  <a:pt x="0" y="0"/>
                </a:moveTo>
                <a:lnTo>
                  <a:pt x="4023941" y="0"/>
                </a:lnTo>
                <a:lnTo>
                  <a:pt x="4023941" y="4361996"/>
                </a:lnTo>
                <a:lnTo>
                  <a:pt x="0" y="43619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85622" y="1175638"/>
            <a:ext cx="6921944" cy="2091618"/>
            <a:chOff x="0" y="0"/>
            <a:chExt cx="13847495" cy="418323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847495" cy="4183236"/>
              <a:chOff x="0" y="0"/>
              <a:chExt cx="2735308" cy="82631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5308" cy="826318"/>
              </a:xfrm>
              <a:custGeom>
                <a:avLst/>
                <a:gdLst/>
                <a:ahLst/>
                <a:cxnLst/>
                <a:rect l="l" t="t" r="r" b="b"/>
                <a:pathLst>
                  <a:path w="2735308" h="826318">
                    <a:moveTo>
                      <a:pt x="0" y="0"/>
                    </a:moveTo>
                    <a:lnTo>
                      <a:pt x="2735308" y="0"/>
                    </a:lnTo>
                    <a:lnTo>
                      <a:pt x="2735308" y="826318"/>
                    </a:lnTo>
                    <a:lnTo>
                      <a:pt x="0" y="82631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0CC0DF">
                      <a:alpha val="100000"/>
                    </a:srgbClr>
                  </a:gs>
                  <a:gs pos="100000">
                    <a:srgbClr val="FFDE59">
                      <a:alpha val="100000"/>
                    </a:srgbClr>
                  </a:gs>
                </a:gsLst>
                <a:lin ang="0"/>
              </a:gra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131088" y="433210"/>
              <a:ext cx="13585319" cy="3397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tập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hợp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các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cá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cùng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loài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sống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khoảng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không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gian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xác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định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ở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thời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điểm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nhất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định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khả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năng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sản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tạo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thành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thế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hệ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mới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.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85622" y="3429000"/>
            <a:ext cx="6921944" cy="1620311"/>
            <a:chOff x="0" y="0"/>
            <a:chExt cx="13847495" cy="3240621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847495" cy="3240621"/>
              <a:chOff x="0" y="0"/>
              <a:chExt cx="3788703" cy="88664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788703" cy="886641"/>
              </a:xfrm>
              <a:custGeom>
                <a:avLst/>
                <a:gdLst/>
                <a:ahLst/>
                <a:cxnLst/>
                <a:rect l="l" t="t" r="r" b="b"/>
                <a:pathLst>
                  <a:path w="3788703" h="886641">
                    <a:moveTo>
                      <a:pt x="3664243" y="59690"/>
                    </a:moveTo>
                    <a:cubicBezTo>
                      <a:pt x="3699802" y="59690"/>
                      <a:pt x="3729013" y="88900"/>
                      <a:pt x="3729013" y="124460"/>
                    </a:cubicBezTo>
                    <a:lnTo>
                      <a:pt x="3729013" y="762181"/>
                    </a:lnTo>
                    <a:cubicBezTo>
                      <a:pt x="3729013" y="797741"/>
                      <a:pt x="3699802" y="826951"/>
                      <a:pt x="3664243" y="826951"/>
                    </a:cubicBezTo>
                    <a:lnTo>
                      <a:pt x="124460" y="826951"/>
                    </a:lnTo>
                    <a:cubicBezTo>
                      <a:pt x="88900" y="826951"/>
                      <a:pt x="59690" y="797741"/>
                      <a:pt x="59690" y="76218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664243" y="59690"/>
                    </a:lnTo>
                    <a:moveTo>
                      <a:pt x="366424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62181"/>
                    </a:lnTo>
                    <a:cubicBezTo>
                      <a:pt x="0" y="830761"/>
                      <a:pt x="55880" y="886641"/>
                      <a:pt x="124460" y="886641"/>
                    </a:cubicBezTo>
                    <a:lnTo>
                      <a:pt x="3664243" y="886641"/>
                    </a:lnTo>
                    <a:cubicBezTo>
                      <a:pt x="3732823" y="886641"/>
                      <a:pt x="3788703" y="830761"/>
                      <a:pt x="3788703" y="762181"/>
                    </a:cubicBezTo>
                    <a:lnTo>
                      <a:pt x="3788703" y="124460"/>
                    </a:lnTo>
                    <a:cubicBezTo>
                      <a:pt x="3788703" y="55880"/>
                      <a:pt x="3732823" y="0"/>
                      <a:pt x="3664243" y="0"/>
                    </a:cubicBezTo>
                    <a:close/>
                  </a:path>
                </a:pathLst>
              </a:custGeom>
              <a:solidFill>
                <a:srgbClr val="074F68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616577" y="365126"/>
              <a:ext cx="12614342" cy="25391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>
                  <a:solidFill>
                    <a:srgbClr val="000000"/>
                  </a:solidFill>
                  <a:latin typeface="Arial" pitchFamily="34" charset="0"/>
                </a:rPr>
                <a:t>Mỗi quần thể có những đặc trưng về kích thước, mật độ, tỉ lệ giới tính, thành phần nhóm tuổi và kiểu phân bố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685622" y="5208061"/>
            <a:ext cx="6921944" cy="1562548"/>
          </a:xfrm>
          <a:custGeom>
            <a:avLst/>
            <a:gdLst/>
            <a:ahLst/>
            <a:cxnLst/>
            <a:rect l="l" t="t" r="r" b="b"/>
            <a:pathLst>
              <a:path w="10385621" h="2343822">
                <a:moveTo>
                  <a:pt x="0" y="0"/>
                </a:moveTo>
                <a:lnTo>
                  <a:pt x="10385621" y="0"/>
                </a:lnTo>
                <a:lnTo>
                  <a:pt x="10385621" y="2343822"/>
                </a:lnTo>
                <a:lnTo>
                  <a:pt x="0" y="23438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909" b="-16909"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685622" y="287867"/>
            <a:ext cx="5984642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2300" b="1" dirty="0">
                <a:solidFill>
                  <a:srgbClr val="000000"/>
                </a:solidFill>
                <a:latin typeface="Arial" pitchFamily="34" charset="0"/>
              </a:rPr>
              <a:t>I. KHÁI NIỆM QUẦN THỂ SINH VẬT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622" y="1242465"/>
            <a:ext cx="10817582" cy="1068097"/>
            <a:chOff x="0" y="0"/>
            <a:chExt cx="21640800" cy="21361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2136194"/>
              <a:chOff x="0" y="0"/>
              <a:chExt cx="4274726" cy="4219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42196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2196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397638"/>
                    </a:lnTo>
                    <a:cubicBezTo>
                      <a:pt x="4274726" y="411073"/>
                      <a:pt x="4263834" y="421964"/>
                      <a:pt x="4250399" y="421964"/>
                    </a:cubicBezTo>
                    <a:lnTo>
                      <a:pt x="24327" y="421964"/>
                    </a:lnTo>
                    <a:cubicBezTo>
                      <a:pt x="10891" y="421964"/>
                      <a:pt x="0" y="411073"/>
                      <a:pt x="0" y="39763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39355" y="235190"/>
              <a:ext cx="20362091" cy="1698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Quan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sát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hình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bên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dưới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cho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biết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ruộng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lúa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này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có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những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nào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?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87332" y="-1341314"/>
            <a:ext cx="13654735" cy="2826415"/>
            <a:chOff x="0" y="1250397"/>
            <a:chExt cx="27316583" cy="565283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875624"/>
              <a:ext cx="27316583" cy="4114800"/>
              <a:chOff x="0" y="0"/>
              <a:chExt cx="5395868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39586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395868" h="812800">
                    <a:moveTo>
                      <a:pt x="0" y="0"/>
                    </a:moveTo>
                    <a:lnTo>
                      <a:pt x="5395868" y="0"/>
                    </a:lnTo>
                    <a:lnTo>
                      <a:pt x="539586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DE3B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400000">
              <a:off x="22132603" y="3944162"/>
              <a:ext cx="2970203" cy="2947927"/>
            </a:xfrm>
            <a:custGeom>
              <a:avLst/>
              <a:gdLst/>
              <a:ahLst/>
              <a:cxnLst/>
              <a:rect l="l" t="t" r="r" b="b"/>
              <a:pathLst>
                <a:path w="2970203" h="2947927">
                  <a:moveTo>
                    <a:pt x="0" y="0"/>
                  </a:moveTo>
                  <a:lnTo>
                    <a:pt x="2970203" y="0"/>
                  </a:lnTo>
                  <a:lnTo>
                    <a:pt x="2970203" y="2947927"/>
                  </a:lnTo>
                  <a:lnTo>
                    <a:pt x="0" y="294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2935212">
              <a:off x="17785894" y="1025027"/>
              <a:ext cx="5365254" cy="5815994"/>
            </a:xfrm>
            <a:custGeom>
              <a:avLst/>
              <a:gdLst/>
              <a:ahLst/>
              <a:cxnLst/>
              <a:rect l="l" t="t" r="r" b="b"/>
              <a:pathLst>
                <a:path w="5365254" h="5815994">
                  <a:moveTo>
                    <a:pt x="0" y="0"/>
                  </a:moveTo>
                  <a:lnTo>
                    <a:pt x="5365255" y="0"/>
                  </a:lnTo>
                  <a:lnTo>
                    <a:pt x="5365255" y="5815994"/>
                  </a:lnTo>
                  <a:lnTo>
                    <a:pt x="0" y="5815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146467" y="4530983"/>
              <a:ext cx="11972402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I. KHÁI NIỆM QUẦN THỂ SINH VẬT</a:t>
              </a:r>
            </a:p>
          </p:txBody>
        </p:sp>
      </p:grpSp>
      <p:pic>
        <p:nvPicPr>
          <p:cNvPr id="1026" name="Picture 2" descr="Tổng hợp nhiều hơn 98 hình ảnh đàn cò bay trên cánh đồng mới nhất - Tin Học  V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32" y="2428157"/>
            <a:ext cx="8648878" cy="42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773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622" y="1242465"/>
            <a:ext cx="10817582" cy="1068097"/>
            <a:chOff x="0" y="0"/>
            <a:chExt cx="21640800" cy="2136194"/>
          </a:xfrm>
          <a:solidFill>
            <a:srgbClr val="92D05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1640800" cy="2136194"/>
            </a:xfrm>
            <a:custGeom>
              <a:avLst/>
              <a:gdLst/>
              <a:ahLst/>
              <a:cxnLst/>
              <a:rect l="l" t="t" r="r" b="b"/>
              <a:pathLst>
                <a:path w="4274726" h="4219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97638"/>
                  </a:lnTo>
                  <a:cubicBezTo>
                    <a:pt x="4274726" y="411073"/>
                    <a:pt x="4263834" y="421964"/>
                    <a:pt x="4250399" y="421964"/>
                  </a:cubicBezTo>
                  <a:lnTo>
                    <a:pt x="24327" y="421964"/>
                  </a:lnTo>
                  <a:cubicBezTo>
                    <a:pt x="10891" y="421964"/>
                    <a:pt x="0" y="411073"/>
                    <a:pt x="0" y="3976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</p:sp>
        <p:sp>
          <p:nvSpPr>
            <p:cNvPr id="6" name="TextBox 6"/>
            <p:cNvSpPr txBox="1"/>
            <p:nvPr/>
          </p:nvSpPr>
          <p:spPr>
            <a:xfrm>
              <a:off x="0" y="580752"/>
              <a:ext cx="21640800" cy="84946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số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ruộng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lúa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: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lúa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,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cò</a:t>
              </a:r>
              <a:endParaRPr lang="en-US" sz="2300" b="1" dirty="0">
                <a:solidFill>
                  <a:srgbClr val="000000"/>
                </a:solidFill>
                <a:latin typeface="Arial" pitchFamily="34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87332" y="-1341314"/>
            <a:ext cx="13654735" cy="2826415"/>
            <a:chOff x="0" y="1250397"/>
            <a:chExt cx="27316583" cy="565283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875624"/>
              <a:ext cx="27316583" cy="4114800"/>
              <a:chOff x="0" y="0"/>
              <a:chExt cx="5395868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39586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395868" h="812800">
                    <a:moveTo>
                      <a:pt x="0" y="0"/>
                    </a:moveTo>
                    <a:lnTo>
                      <a:pt x="5395868" y="0"/>
                    </a:lnTo>
                    <a:lnTo>
                      <a:pt x="539586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DE3B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400000">
              <a:off x="22132603" y="3944162"/>
              <a:ext cx="2970203" cy="2947927"/>
            </a:xfrm>
            <a:custGeom>
              <a:avLst/>
              <a:gdLst/>
              <a:ahLst/>
              <a:cxnLst/>
              <a:rect l="l" t="t" r="r" b="b"/>
              <a:pathLst>
                <a:path w="2970203" h="2947927">
                  <a:moveTo>
                    <a:pt x="0" y="0"/>
                  </a:moveTo>
                  <a:lnTo>
                    <a:pt x="2970203" y="0"/>
                  </a:lnTo>
                  <a:lnTo>
                    <a:pt x="2970203" y="2947927"/>
                  </a:lnTo>
                  <a:lnTo>
                    <a:pt x="0" y="294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2935212">
              <a:off x="17785894" y="1025027"/>
              <a:ext cx="5365254" cy="5815994"/>
            </a:xfrm>
            <a:custGeom>
              <a:avLst/>
              <a:gdLst/>
              <a:ahLst/>
              <a:cxnLst/>
              <a:rect l="l" t="t" r="r" b="b"/>
              <a:pathLst>
                <a:path w="5365254" h="5815994">
                  <a:moveTo>
                    <a:pt x="0" y="0"/>
                  </a:moveTo>
                  <a:lnTo>
                    <a:pt x="5365255" y="0"/>
                  </a:lnTo>
                  <a:lnTo>
                    <a:pt x="5365255" y="5815994"/>
                  </a:lnTo>
                  <a:lnTo>
                    <a:pt x="0" y="5815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146467" y="4530983"/>
              <a:ext cx="11972402" cy="769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I. KHÁI NIỆM QUẦN THỂ SINH VẬT</a:t>
              </a:r>
            </a:p>
          </p:txBody>
        </p:sp>
      </p:grpSp>
      <p:pic>
        <p:nvPicPr>
          <p:cNvPr id="1026" name="Picture 2" descr="Tổng hợp nhiều hơn 98 hình ảnh đàn cò bay trên cánh đồng mới nhất - Tin Học  Vu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32" y="2428157"/>
            <a:ext cx="8648878" cy="429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622" y="1242465"/>
            <a:ext cx="10817582" cy="1068097"/>
            <a:chOff x="0" y="0"/>
            <a:chExt cx="21640800" cy="213619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1640800" cy="2136194"/>
              <a:chOff x="0" y="0"/>
              <a:chExt cx="4274726" cy="421964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274726" cy="42196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42196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397638"/>
                    </a:lnTo>
                    <a:cubicBezTo>
                      <a:pt x="4274726" y="411073"/>
                      <a:pt x="4263834" y="421964"/>
                      <a:pt x="4250399" y="421964"/>
                    </a:cubicBezTo>
                    <a:lnTo>
                      <a:pt x="24327" y="421964"/>
                    </a:lnTo>
                    <a:cubicBezTo>
                      <a:pt x="10891" y="421964"/>
                      <a:pt x="0" y="411073"/>
                      <a:pt x="0" y="39763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ct val="120000"/>
                  </a:lnSpc>
                </a:pPr>
                <a:endParaRPr b="1">
                  <a:latin typeface="Arial" pitchFamily="34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639355" y="235190"/>
              <a:ext cx="20362091" cy="1698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20000"/>
                </a:lnSpc>
                <a:spcBef>
                  <a:spcPct val="0"/>
                </a:spcBef>
              </a:pP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Lấy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ví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dụ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về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sinh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trong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tự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nhiên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và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một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quần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thể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vật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nuôi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hoặc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cây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 </a:t>
              </a:r>
              <a:r>
                <a:rPr lang="en-US" sz="2300" b="1" dirty="0" err="1">
                  <a:solidFill>
                    <a:srgbClr val="000000"/>
                  </a:solidFill>
                  <a:latin typeface="Arial" pitchFamily="34" charset="0"/>
                </a:rPr>
                <a:t>trồng</a:t>
              </a: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87332" y="-1341314"/>
            <a:ext cx="13654735" cy="2826415"/>
            <a:chOff x="0" y="1250397"/>
            <a:chExt cx="27316583" cy="5652830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1875624"/>
              <a:ext cx="27316583" cy="4114800"/>
              <a:chOff x="0" y="0"/>
              <a:chExt cx="5395868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395868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5395868" h="812800">
                    <a:moveTo>
                      <a:pt x="0" y="0"/>
                    </a:moveTo>
                    <a:lnTo>
                      <a:pt x="5395868" y="0"/>
                    </a:lnTo>
                    <a:lnTo>
                      <a:pt x="5395868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BDE3B1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772"/>
                  </a:lnSpc>
                </a:pPr>
                <a:endParaRPr>
                  <a:latin typeface="Arial" pitchFamily="34" charset="0"/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400000">
              <a:off x="22132603" y="3944162"/>
              <a:ext cx="2970203" cy="2947927"/>
            </a:xfrm>
            <a:custGeom>
              <a:avLst/>
              <a:gdLst/>
              <a:ahLst/>
              <a:cxnLst/>
              <a:rect l="l" t="t" r="r" b="b"/>
              <a:pathLst>
                <a:path w="2970203" h="2947927">
                  <a:moveTo>
                    <a:pt x="0" y="0"/>
                  </a:moveTo>
                  <a:lnTo>
                    <a:pt x="2970203" y="0"/>
                  </a:lnTo>
                  <a:lnTo>
                    <a:pt x="2970203" y="2947927"/>
                  </a:lnTo>
                  <a:lnTo>
                    <a:pt x="0" y="29479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2935212">
              <a:off x="17785894" y="1025027"/>
              <a:ext cx="5365254" cy="5815994"/>
            </a:xfrm>
            <a:custGeom>
              <a:avLst/>
              <a:gdLst/>
              <a:ahLst/>
              <a:cxnLst/>
              <a:rect l="l" t="t" r="r" b="b"/>
              <a:pathLst>
                <a:path w="5365254" h="5815994">
                  <a:moveTo>
                    <a:pt x="0" y="0"/>
                  </a:moveTo>
                  <a:lnTo>
                    <a:pt x="5365255" y="0"/>
                  </a:lnTo>
                  <a:lnTo>
                    <a:pt x="5365255" y="5815994"/>
                  </a:lnTo>
                  <a:lnTo>
                    <a:pt x="0" y="5815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2146467" y="4530983"/>
              <a:ext cx="11972402" cy="8463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6"/>
                </a:lnSpc>
                <a:spcBef>
                  <a:spcPct val="0"/>
                </a:spcBef>
              </a:pPr>
              <a:r>
                <a:rPr lang="en-US" sz="2300" b="1" dirty="0">
                  <a:solidFill>
                    <a:srgbClr val="000000"/>
                  </a:solidFill>
                  <a:latin typeface="Arial" pitchFamily="34" charset="0"/>
                </a:rPr>
                <a:t>I. KHÁI NIỆM QUẦN THỂ SINH VẬT</a:t>
              </a:r>
            </a:p>
          </p:txBody>
        </p:sp>
      </p:grpSp>
      <p:sp>
        <p:nvSpPr>
          <p:cNvPr id="15" name="TextBox 18"/>
          <p:cNvSpPr txBox="1"/>
          <p:nvPr/>
        </p:nvSpPr>
        <p:spPr>
          <a:xfrm>
            <a:off x="689993" y="3348117"/>
            <a:ext cx="3818841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 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Quần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thể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trâu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rừng</a:t>
            </a:r>
            <a:endParaRPr lang="en-US" sz="2300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0" name="Picture 2" descr="Trâu rừng châu Phi – Wikipedia tiếng V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62" y="2667000"/>
            <a:ext cx="2732950" cy="18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ỹ thuật nuôi cá chép hiệu qu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362" y="3186031"/>
            <a:ext cx="3818841" cy="245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ừng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462" y="4785535"/>
            <a:ext cx="2732950" cy="17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8"/>
          <p:cNvSpPr txBox="1"/>
          <p:nvPr/>
        </p:nvSpPr>
        <p:spPr>
          <a:xfrm>
            <a:off x="7684363" y="5922197"/>
            <a:ext cx="3818841" cy="385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 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Tập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cá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chép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trong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ao</a:t>
            </a:r>
            <a:endParaRPr lang="en-US" sz="2300" b="1" i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9992" y="5209385"/>
            <a:ext cx="3818841" cy="810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Tập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hợp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các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cây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trong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300" b="1" i="1" dirty="0" err="1">
                <a:solidFill>
                  <a:srgbClr val="000000"/>
                </a:solidFill>
                <a:latin typeface="Arial" pitchFamily="34" charset="0"/>
              </a:rPr>
              <a:t>rừng</a:t>
            </a:r>
            <a:r>
              <a:rPr lang="en-US" sz="2300" b="1" i="1" dirty="0">
                <a:solidFill>
                  <a:srgbClr val="000000"/>
                </a:solidFill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78050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227</Words>
  <Application>Microsoft Office PowerPoint</Application>
  <PresentationFormat>Custom</PresentationFormat>
  <Paragraphs>16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39* QUẦN THỂ SINH VẬT</dc:title>
  <cp:lastModifiedBy>SingPC</cp:lastModifiedBy>
  <cp:revision>21</cp:revision>
  <dcterms:created xsi:type="dcterms:W3CDTF">2006-08-16T00:00:00Z</dcterms:created>
  <dcterms:modified xsi:type="dcterms:W3CDTF">2025-02-11T03:45:34Z</dcterms:modified>
  <dc:identifier>DAFlmDyqEds</dc:identifier>
</cp:coreProperties>
</file>