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3"/>
    <p:sldId id="266" r:id="rId4"/>
    <p:sldId id="268" r:id="rId5"/>
    <p:sldId id="258" r:id="rId6"/>
    <p:sldId id="265" r:id="rId7"/>
    <p:sldId id="328" r:id="rId8"/>
    <p:sldId id="311" r:id="rId9"/>
    <p:sldId id="327" r:id="rId10"/>
    <p:sldId id="280" r:id="rId11"/>
    <p:sldId id="293" r:id="rId12"/>
    <p:sldId id="294" r:id="rId13"/>
    <p:sldId id="281" r:id="rId14"/>
    <p:sldId id="296"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C8"/>
    <a:srgbClr val="8080C0"/>
    <a:srgbClr val="9595CB"/>
    <a:srgbClr val="F4F4F4"/>
    <a:srgbClr val="213504"/>
    <a:srgbClr val="3576B3"/>
    <a:srgbClr val="C1D9E2"/>
    <a:srgbClr val="92171A"/>
    <a:srgbClr val="FC6C2C"/>
    <a:srgbClr val="FFE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3849" autoAdjust="0"/>
  </p:normalViewPr>
  <p:slideViewPr>
    <p:cSldViewPr showGuides="1">
      <p:cViewPr varScale="1">
        <p:scale>
          <a:sx n="51" d="100"/>
          <a:sy n="51" d="100"/>
        </p:scale>
        <p:origin x="1244" y="48"/>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9Slide.vn - 2019"/>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endParaRPr lang="en-US" sz="2400">
              <a:solidFill>
                <a:srgbClr val="CFCFCF"/>
              </a:solidFill>
            </a:endParaRPr>
          </a:p>
        </p:txBody>
      </p:sp>
      <p:grpSp>
        <p:nvGrpSpPr>
          <p:cNvPr id="11" name="Group 10"/>
          <p:cNvGrpSpPr>
            <a:grpSpLocks noGrp="1" noSelect="1" noRot="1" noMove="1" noResize="1"/>
          </p:cNvGrpSpPr>
          <p:nvPr userDrawn="1">
            <p:custDataLst>
              <p:tags r:id="rId6"/>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7"/>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8"/>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6.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image" Target="../media/image18.jpeg"/><Relationship Id="rId10" Type="http://schemas.openxmlformats.org/officeDocument/2006/relationships/image" Target="../media/image17.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9.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342951" y="-573715"/>
            <a:ext cx="11506098" cy="8379114"/>
            <a:chOff x="342951" y="-573715"/>
            <a:chExt cx="11506098" cy="8379114"/>
          </a:xfrm>
        </p:grpSpPr>
        <p:sp>
          <p:nvSpPr>
            <p:cNvPr id="19" name="Cloud 18"/>
            <p:cNvSpPr/>
            <p:nvPr/>
          </p:nvSpPr>
          <p:spPr>
            <a:xfrm rot="352702">
              <a:off x="342951" y="-573715"/>
              <a:ext cx="11506098" cy="834101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352702">
              <a:off x="718046" y="-573714"/>
              <a:ext cx="10755908" cy="8341013"/>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rot="352702">
              <a:off x="939885" y="-535614"/>
              <a:ext cx="10287552" cy="834101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2271237" y="2928449"/>
            <a:ext cx="7649530" cy="2114169"/>
          </a:xfrm>
          <a:prstGeom prst="rect">
            <a:avLst/>
          </a:prstGeom>
          <a:noFill/>
        </p:spPr>
        <p:txBody>
          <a:bodyPr wrap="none" lIns="0" tIns="0" rIns="0" bIns="0" rtlCol="0">
            <a:spAutoFit/>
          </a:bodyPr>
          <a:lstStyle/>
          <a:p>
            <a:pPr algn="ctr">
              <a:lnSpc>
                <a:spcPct val="120000"/>
              </a:lnSpc>
            </a:pPr>
            <a:r>
              <a:rPr lang="en-US" sz="6000" b="1"/>
              <a:t>SINH SẢN HỮU TÍNH</a:t>
            </a:r>
            <a:endParaRPr lang="en-US" sz="6000" b="1"/>
          </a:p>
          <a:p>
            <a:pPr algn="ctr">
              <a:lnSpc>
                <a:spcPct val="120000"/>
              </a:lnSpc>
            </a:pPr>
            <a:r>
              <a:rPr lang="en-US" sz="6000" b="1"/>
              <a:t>Ở SINH VẬT</a:t>
            </a:r>
            <a:endParaRPr lang="en-US" sz="6000" b="1"/>
          </a:p>
        </p:txBody>
      </p:sp>
      <p:sp>
        <p:nvSpPr>
          <p:cNvPr id="3" name="TextBox 2"/>
          <p:cNvSpPr txBox="1"/>
          <p:nvPr/>
        </p:nvSpPr>
        <p:spPr>
          <a:xfrm>
            <a:off x="4505821" y="1701457"/>
            <a:ext cx="3180358" cy="1207382"/>
          </a:xfrm>
          <a:prstGeom prst="rect">
            <a:avLst/>
          </a:prstGeom>
          <a:noFill/>
        </p:spPr>
        <p:txBody>
          <a:bodyPr wrap="none" lIns="0" tIns="0" rIns="0" bIns="0" rtlCol="0">
            <a:spAutoFit/>
          </a:bodyPr>
          <a:lstStyle/>
          <a:p>
            <a:pPr algn="ctr">
              <a:lnSpc>
                <a:spcPct val="120000"/>
              </a:lnSpc>
            </a:pPr>
            <a:r>
              <a:rPr lang="en-US" sz="7200" b="1">
                <a:solidFill>
                  <a:schemeClr val="accent6">
                    <a:lumMod val="50000"/>
                  </a:schemeClr>
                </a:solidFill>
              </a:rPr>
              <a:t>BÀI 40:</a:t>
            </a:r>
            <a:endParaRPr lang="en-US" sz="7200" b="1">
              <a:solidFill>
                <a:schemeClr val="accent6">
                  <a:lumMod val="50000"/>
                </a:schemeClr>
              </a:solidFill>
            </a:endParaRPr>
          </a:p>
        </p:txBody>
      </p:sp>
      <p:sp>
        <p:nvSpPr>
          <p:cNvPr id="31" name="Freeform: Shape 30"/>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1"/>
          <a:stretch>
            <a:fillRect/>
          </a:stretch>
        </p:blipFill>
        <p:spPr>
          <a:xfrm rot="1095933">
            <a:off x="-95250" y="-571498"/>
            <a:ext cx="1028762" cy="938626"/>
          </a:xfrm>
          <a:prstGeom prst="rect">
            <a:avLst/>
          </a:prstGeom>
        </p:spPr>
      </p:pic>
      <p:pic>
        <p:nvPicPr>
          <p:cNvPr id="14" name="Picture 13"/>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15" name="Picture 14"/>
          <p:cNvPicPr>
            <a:picLocks noChangeAspect="1"/>
          </p:cNvPicPr>
          <p:nvPr/>
        </p:nvPicPr>
        <p:blipFill>
          <a:blip r:embed="rId4"/>
          <a:stretch>
            <a:fillRect/>
          </a:stretch>
        </p:blipFill>
        <p:spPr>
          <a:xfrm>
            <a:off x="8064500" y="-165100"/>
            <a:ext cx="1204072" cy="774700"/>
          </a:xfrm>
          <a:prstGeom prst="rect">
            <a:avLst/>
          </a:prstGeom>
        </p:spPr>
      </p:pic>
      <p:pic>
        <p:nvPicPr>
          <p:cNvPr id="16" name="Picture 15"/>
          <p:cNvPicPr>
            <a:picLocks noChangeAspect="1"/>
          </p:cNvPicPr>
          <p:nvPr/>
        </p:nvPicPr>
        <p:blipFill>
          <a:blip r:embed="rId5"/>
          <a:stretch>
            <a:fillRect/>
          </a:stretch>
        </p:blipFill>
        <p:spPr>
          <a:xfrm>
            <a:off x="3594100" y="-318449"/>
            <a:ext cx="820738" cy="906856"/>
          </a:xfrm>
          <a:prstGeom prst="rect">
            <a:avLst/>
          </a:prstGeom>
        </p:spPr>
      </p:pic>
      <p:pic>
        <p:nvPicPr>
          <p:cNvPr id="100" name="Picture 99"/>
          <p:cNvPicPr>
            <a:picLocks noChangeAspect="1"/>
          </p:cNvPicPr>
          <p:nvPr/>
        </p:nvPicPr>
        <p:blipFill>
          <a:blip r:embed="rId6"/>
          <a:stretch>
            <a:fillRect/>
          </a:stretch>
        </p:blipFill>
        <p:spPr>
          <a:xfrm>
            <a:off x="88900" y="6299200"/>
            <a:ext cx="776790" cy="889000"/>
          </a:xfrm>
          <a:prstGeom prst="rect">
            <a:avLst/>
          </a:prstGeom>
        </p:spPr>
      </p:pic>
      <p:pic>
        <p:nvPicPr>
          <p:cNvPr id="101" name="Picture 100"/>
          <p:cNvPicPr>
            <a:picLocks noChangeAspect="1"/>
          </p:cNvPicPr>
          <p:nvPr/>
        </p:nvPicPr>
        <p:blipFill>
          <a:blip r:embed="rId7"/>
          <a:stretch>
            <a:fillRect/>
          </a:stretch>
        </p:blipFill>
        <p:spPr>
          <a:xfrm>
            <a:off x="8335937" y="6413500"/>
            <a:ext cx="1544663" cy="655095"/>
          </a:xfrm>
          <a:prstGeom prst="rect">
            <a:avLst/>
          </a:prstGeom>
        </p:spPr>
      </p:pic>
      <p:pic>
        <p:nvPicPr>
          <p:cNvPr id="102" name="Picture 101"/>
          <p:cNvPicPr>
            <a:picLocks noChangeAspect="1"/>
          </p:cNvPicPr>
          <p:nvPr/>
        </p:nvPicPr>
        <p:blipFill>
          <a:blip r:embed="rId8"/>
          <a:stretch>
            <a:fillRect/>
          </a:stretch>
        </p:blipFill>
        <p:spPr>
          <a:xfrm>
            <a:off x="11290300" y="5943600"/>
            <a:ext cx="1409700" cy="17575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1"/>
          <a:stretch>
            <a:fillRect/>
          </a:stretch>
        </p:blipFill>
        <p:spPr>
          <a:xfrm rot="1095933">
            <a:off x="-95250" y="-571498"/>
            <a:ext cx="1028762" cy="938626"/>
          </a:xfrm>
          <a:prstGeom prst="rect">
            <a:avLst/>
          </a:prstGeom>
        </p:spPr>
      </p:pic>
      <p:pic>
        <p:nvPicPr>
          <p:cNvPr id="5" name="Picture 4"/>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7" name="Picture 6"/>
          <p:cNvPicPr>
            <a:picLocks noChangeAspect="1"/>
          </p:cNvPicPr>
          <p:nvPr/>
        </p:nvPicPr>
        <p:blipFill>
          <a:blip r:embed="rId4"/>
          <a:stretch>
            <a:fillRect/>
          </a:stretch>
        </p:blipFill>
        <p:spPr>
          <a:xfrm>
            <a:off x="8064500" y="-165100"/>
            <a:ext cx="1204072" cy="774700"/>
          </a:xfrm>
          <a:prstGeom prst="rect">
            <a:avLst/>
          </a:prstGeom>
        </p:spPr>
      </p:pic>
      <p:pic>
        <p:nvPicPr>
          <p:cNvPr id="8" name="Picture 7"/>
          <p:cNvPicPr>
            <a:picLocks noChangeAspect="1"/>
          </p:cNvPicPr>
          <p:nvPr/>
        </p:nvPicPr>
        <p:blipFill>
          <a:blip r:embed="rId5"/>
          <a:stretch>
            <a:fillRect/>
          </a:stretch>
        </p:blipFill>
        <p:spPr>
          <a:xfrm>
            <a:off x="3594100" y="-318449"/>
            <a:ext cx="820738" cy="906856"/>
          </a:xfrm>
          <a:prstGeom prst="rect">
            <a:avLst/>
          </a:prstGeom>
        </p:spPr>
      </p:pic>
      <p:pic>
        <p:nvPicPr>
          <p:cNvPr id="9" name="Picture 8"/>
          <p:cNvPicPr>
            <a:picLocks noChangeAspect="1"/>
          </p:cNvPicPr>
          <p:nvPr/>
        </p:nvPicPr>
        <p:blipFill>
          <a:blip r:embed="rId6"/>
          <a:stretch>
            <a:fillRect/>
          </a:stretch>
        </p:blipFill>
        <p:spPr>
          <a:xfrm>
            <a:off x="88900" y="6299200"/>
            <a:ext cx="776790" cy="889000"/>
          </a:xfrm>
          <a:prstGeom prst="rect">
            <a:avLst/>
          </a:prstGeom>
        </p:spPr>
      </p:pic>
      <p:pic>
        <p:nvPicPr>
          <p:cNvPr id="10" name="Picture 9"/>
          <p:cNvPicPr>
            <a:picLocks noChangeAspect="1"/>
          </p:cNvPicPr>
          <p:nvPr/>
        </p:nvPicPr>
        <p:blipFill>
          <a:blip r:embed="rId7"/>
          <a:stretch>
            <a:fillRect/>
          </a:stretch>
        </p:blipFill>
        <p:spPr>
          <a:xfrm>
            <a:off x="8335937" y="6413500"/>
            <a:ext cx="1544663" cy="655095"/>
          </a:xfrm>
          <a:prstGeom prst="rect">
            <a:avLst/>
          </a:prstGeom>
        </p:spPr>
      </p:pic>
      <p:pic>
        <p:nvPicPr>
          <p:cNvPr id="11" name="Picture 10"/>
          <p:cNvPicPr>
            <a:picLocks noChangeAspect="1"/>
          </p:cNvPicPr>
          <p:nvPr/>
        </p:nvPicPr>
        <p:blipFill>
          <a:blip r:embed="rId8"/>
          <a:stretch>
            <a:fillRect/>
          </a:stretch>
        </p:blipFill>
        <p:spPr>
          <a:xfrm>
            <a:off x="11290300" y="5943600"/>
            <a:ext cx="1409700" cy="1757539"/>
          </a:xfrm>
          <a:prstGeom prst="rect">
            <a:avLst/>
          </a:prstGeom>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452" y="1137870"/>
            <a:ext cx="979595" cy="10058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64594" y="1278091"/>
            <a:ext cx="9809341" cy="877933"/>
          </a:xfrm>
          <a:prstGeom prst="rect">
            <a:avLst/>
          </a:prstGeom>
          <a:noFill/>
        </p:spPr>
        <p:txBody>
          <a:bodyPr wrap="square" lIns="0" tIns="0" rIns="0" bIns="0" rtlCol="0">
            <a:spAutoFit/>
          </a:bodyPr>
          <a:lstStyle>
            <a:defPPr>
              <a:defRPr lang="en-US"/>
            </a:defPPr>
            <a:lvl1pPr>
              <a:lnSpc>
                <a:spcPct val="125000"/>
              </a:lnSpc>
              <a:defRPr sz="2200">
                <a:solidFill>
                  <a:sysClr val="windowText" lastClr="000000"/>
                </a:solidFill>
                <a:latin typeface="Arial" panose="020B0604020202020204" pitchFamily="34" charset="0"/>
                <a:cs typeface="Arial" panose="020B0604020202020204" pitchFamily="34" charset="0"/>
              </a:defRPr>
            </a:lvl1pPr>
          </a:lstStyle>
          <a:p>
            <a:r>
              <a:rPr lang="vi-VN" sz="2400" dirty="0"/>
              <a:t>Sinh sản hữu tính ở hầu hết các loài động vật gồm </a:t>
            </a:r>
            <a:r>
              <a:rPr lang="vi-VN" sz="2400" b="1" dirty="0"/>
              <a:t>ba giai đoạn </a:t>
            </a:r>
            <a:r>
              <a:rPr lang="vi-VN" sz="2400" dirty="0"/>
              <a:t>nối tiếp nhau: </a:t>
            </a:r>
            <a:r>
              <a:rPr lang="vi-VN" sz="2400" b="1" dirty="0"/>
              <a:t>hình thành giao tử, thụ tinh, phát triển phôi </a:t>
            </a:r>
            <a:r>
              <a:rPr lang="vi-VN" sz="2400" dirty="0"/>
              <a:t>thành cơ thể mới.</a:t>
            </a:r>
            <a:endParaRPr lang="en-US" sz="2400" dirty="0"/>
          </a:p>
        </p:txBody>
      </p:sp>
      <p:pic>
        <p:nvPicPr>
          <p:cNvPr id="12292" name="Picture 4" descr="New Cell Fertilization Technology Has Potential for Same-Sex Reproduction"/>
          <p:cNvPicPr>
            <a:picLocks noChangeAspect="1" noChangeArrowheads="1"/>
          </p:cNvPicPr>
          <p:nvPr/>
        </p:nvPicPr>
        <p:blipFill rotWithShape="1">
          <a:blip r:embed="rId10">
            <a:extLst>
              <a:ext uri="{28A0092B-C50C-407E-A947-70E740481C1C}">
                <a14:useLocalDpi xmlns:a14="http://schemas.microsoft.com/office/drawing/2010/main" val="0"/>
              </a:ext>
            </a:extLst>
          </a:blip>
          <a:srcRect t="27221" b="27221"/>
          <a:stretch>
            <a:fillRect/>
          </a:stretch>
        </p:blipFill>
        <p:spPr bwMode="auto">
          <a:xfrm>
            <a:off x="1524" y="2693172"/>
            <a:ext cx="12188952" cy="4164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1"/>
          <a:stretch>
            <a:fillRect/>
          </a:stretch>
        </p:blipFill>
        <p:spPr>
          <a:xfrm rot="1095933">
            <a:off x="-95250" y="-571498"/>
            <a:ext cx="1028762" cy="938626"/>
          </a:xfrm>
          <a:prstGeom prst="rect">
            <a:avLst/>
          </a:prstGeom>
        </p:spPr>
      </p:pic>
      <p:pic>
        <p:nvPicPr>
          <p:cNvPr id="5" name="Picture 4"/>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7" name="Picture 6"/>
          <p:cNvPicPr>
            <a:picLocks noChangeAspect="1"/>
          </p:cNvPicPr>
          <p:nvPr/>
        </p:nvPicPr>
        <p:blipFill>
          <a:blip r:embed="rId4"/>
          <a:stretch>
            <a:fillRect/>
          </a:stretch>
        </p:blipFill>
        <p:spPr>
          <a:xfrm>
            <a:off x="8064500" y="-165100"/>
            <a:ext cx="1204072" cy="774700"/>
          </a:xfrm>
          <a:prstGeom prst="rect">
            <a:avLst/>
          </a:prstGeom>
        </p:spPr>
      </p:pic>
      <p:pic>
        <p:nvPicPr>
          <p:cNvPr id="8" name="Picture 7"/>
          <p:cNvPicPr>
            <a:picLocks noChangeAspect="1"/>
          </p:cNvPicPr>
          <p:nvPr/>
        </p:nvPicPr>
        <p:blipFill>
          <a:blip r:embed="rId5"/>
          <a:stretch>
            <a:fillRect/>
          </a:stretch>
        </p:blipFill>
        <p:spPr>
          <a:xfrm>
            <a:off x="3594100" y="-318449"/>
            <a:ext cx="820738" cy="906856"/>
          </a:xfrm>
          <a:prstGeom prst="rect">
            <a:avLst/>
          </a:prstGeom>
        </p:spPr>
      </p:pic>
      <p:pic>
        <p:nvPicPr>
          <p:cNvPr id="9" name="Picture 8"/>
          <p:cNvPicPr>
            <a:picLocks noChangeAspect="1"/>
          </p:cNvPicPr>
          <p:nvPr/>
        </p:nvPicPr>
        <p:blipFill>
          <a:blip r:embed="rId6"/>
          <a:stretch>
            <a:fillRect/>
          </a:stretch>
        </p:blipFill>
        <p:spPr>
          <a:xfrm>
            <a:off x="88900" y="6299200"/>
            <a:ext cx="776790" cy="889000"/>
          </a:xfrm>
          <a:prstGeom prst="rect">
            <a:avLst/>
          </a:prstGeom>
        </p:spPr>
      </p:pic>
      <p:pic>
        <p:nvPicPr>
          <p:cNvPr id="10" name="Picture 9"/>
          <p:cNvPicPr>
            <a:picLocks noChangeAspect="1"/>
          </p:cNvPicPr>
          <p:nvPr/>
        </p:nvPicPr>
        <p:blipFill>
          <a:blip r:embed="rId7"/>
          <a:stretch>
            <a:fillRect/>
          </a:stretch>
        </p:blipFill>
        <p:spPr>
          <a:xfrm>
            <a:off x="8335937" y="6413500"/>
            <a:ext cx="1544663" cy="655095"/>
          </a:xfrm>
          <a:prstGeom prst="rect">
            <a:avLst/>
          </a:prstGeom>
        </p:spPr>
      </p:pic>
      <p:pic>
        <p:nvPicPr>
          <p:cNvPr id="11" name="Picture 10"/>
          <p:cNvPicPr>
            <a:picLocks noChangeAspect="1"/>
          </p:cNvPicPr>
          <p:nvPr/>
        </p:nvPicPr>
        <p:blipFill>
          <a:blip r:embed="rId8"/>
          <a:stretch>
            <a:fillRect/>
          </a:stretch>
        </p:blipFill>
        <p:spPr>
          <a:xfrm>
            <a:off x="11290300" y="5943600"/>
            <a:ext cx="1409700" cy="1757539"/>
          </a:xfrm>
          <a:prstGeom prst="rect">
            <a:avLst/>
          </a:prstGeom>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452" y="1313535"/>
            <a:ext cx="979595" cy="10058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001659" y="1202473"/>
            <a:ext cx="9424889" cy="1339597"/>
          </a:xfrm>
          <a:prstGeom prst="rect">
            <a:avLst/>
          </a:prstGeom>
          <a:noFill/>
        </p:spPr>
        <p:txBody>
          <a:bodyPr wrap="square" lIns="0" tIns="0" rIns="0" bIns="0" rtlCol="0">
            <a:spAutoFit/>
          </a:bodyPr>
          <a:lstStyle>
            <a:defPPr>
              <a:defRPr lang="en-US"/>
            </a:defPPr>
            <a:lvl1pPr>
              <a:lnSpc>
                <a:spcPct val="125000"/>
              </a:lnSpc>
              <a:defRPr sz="2200">
                <a:solidFill>
                  <a:sysClr val="windowText" lastClr="000000"/>
                </a:solidFill>
                <a:latin typeface="Arial" panose="020B0604020202020204" pitchFamily="34" charset="0"/>
                <a:cs typeface="Arial" panose="020B0604020202020204" pitchFamily="34" charset="0"/>
              </a:defRPr>
            </a:lvl1pPr>
          </a:lstStyle>
          <a:p>
            <a:r>
              <a:rPr lang="vi-VN" sz="2400" b="1" dirty="0"/>
              <a:t>Hình thành giao tử: </a:t>
            </a:r>
            <a:r>
              <a:rPr lang="vi-VN" sz="2400" dirty="0"/>
              <a:t>Tế bào trứng (giao tử cái) được hình thành và phát triển trong cơ quan sinh dục cái, tinh trùng (giao tử đực) được hình thành trong cơ quan sinh dục đực.</a:t>
            </a:r>
            <a:endParaRPr lang="en-US" sz="2400" dirty="0"/>
          </a:p>
        </p:txBody>
      </p:sp>
      <p:pic>
        <p:nvPicPr>
          <p:cNvPr id="19458" name="Picture 2" descr="Sperm cell anatomy educational flat Royalty Free Vecto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25926"/>
          <a:stretch>
            <a:fillRect/>
          </a:stretch>
        </p:blipFill>
        <p:spPr bwMode="auto">
          <a:xfrm rot="1063860">
            <a:off x="6785759" y="1777871"/>
            <a:ext cx="4970775" cy="397662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Structure of female egg ovum cell icon of human Vector Image"/>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2619" b="17751"/>
          <a:stretch>
            <a:fillRect/>
          </a:stretch>
        </p:blipFill>
        <p:spPr bwMode="auto">
          <a:xfrm>
            <a:off x="1645543" y="2583543"/>
            <a:ext cx="4187399" cy="3148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rot="352702">
            <a:off x="342951" y="-573715"/>
            <a:ext cx="11506098" cy="834101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352702">
            <a:off x="718046" y="-573714"/>
            <a:ext cx="10755908" cy="8341013"/>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rot="352702">
            <a:off x="939885" y="-535614"/>
            <a:ext cx="10287552" cy="834101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1"/>
          <a:stretch>
            <a:fillRect/>
          </a:stretch>
        </p:blipFill>
        <p:spPr>
          <a:xfrm rot="1095933">
            <a:off x="-95250" y="-571498"/>
            <a:ext cx="1028762" cy="938626"/>
          </a:xfrm>
          <a:prstGeom prst="rect">
            <a:avLst/>
          </a:prstGeom>
        </p:spPr>
      </p:pic>
      <p:pic>
        <p:nvPicPr>
          <p:cNvPr id="14" name="Picture 13"/>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15" name="Picture 14"/>
          <p:cNvPicPr>
            <a:picLocks noChangeAspect="1"/>
          </p:cNvPicPr>
          <p:nvPr/>
        </p:nvPicPr>
        <p:blipFill>
          <a:blip r:embed="rId4"/>
          <a:stretch>
            <a:fillRect/>
          </a:stretch>
        </p:blipFill>
        <p:spPr>
          <a:xfrm>
            <a:off x="8064500" y="-165100"/>
            <a:ext cx="1204072" cy="774700"/>
          </a:xfrm>
          <a:prstGeom prst="rect">
            <a:avLst/>
          </a:prstGeom>
        </p:spPr>
      </p:pic>
      <p:pic>
        <p:nvPicPr>
          <p:cNvPr id="16" name="Picture 15"/>
          <p:cNvPicPr>
            <a:picLocks noChangeAspect="1"/>
          </p:cNvPicPr>
          <p:nvPr/>
        </p:nvPicPr>
        <p:blipFill>
          <a:blip r:embed="rId5"/>
          <a:stretch>
            <a:fillRect/>
          </a:stretch>
        </p:blipFill>
        <p:spPr>
          <a:xfrm>
            <a:off x="3594100" y="-318449"/>
            <a:ext cx="820738" cy="906856"/>
          </a:xfrm>
          <a:prstGeom prst="rect">
            <a:avLst/>
          </a:prstGeom>
        </p:spPr>
      </p:pic>
      <p:pic>
        <p:nvPicPr>
          <p:cNvPr id="100" name="Picture 99"/>
          <p:cNvPicPr>
            <a:picLocks noChangeAspect="1"/>
          </p:cNvPicPr>
          <p:nvPr/>
        </p:nvPicPr>
        <p:blipFill>
          <a:blip r:embed="rId6"/>
          <a:stretch>
            <a:fillRect/>
          </a:stretch>
        </p:blipFill>
        <p:spPr>
          <a:xfrm>
            <a:off x="88900" y="6299200"/>
            <a:ext cx="776790" cy="889000"/>
          </a:xfrm>
          <a:prstGeom prst="rect">
            <a:avLst/>
          </a:prstGeom>
        </p:spPr>
      </p:pic>
      <p:pic>
        <p:nvPicPr>
          <p:cNvPr id="101" name="Picture 100"/>
          <p:cNvPicPr>
            <a:picLocks noChangeAspect="1"/>
          </p:cNvPicPr>
          <p:nvPr/>
        </p:nvPicPr>
        <p:blipFill>
          <a:blip r:embed="rId7"/>
          <a:stretch>
            <a:fillRect/>
          </a:stretch>
        </p:blipFill>
        <p:spPr>
          <a:xfrm>
            <a:off x="8335937" y="6413500"/>
            <a:ext cx="1544663" cy="655095"/>
          </a:xfrm>
          <a:prstGeom prst="rect">
            <a:avLst/>
          </a:prstGeom>
        </p:spPr>
      </p:pic>
      <p:pic>
        <p:nvPicPr>
          <p:cNvPr id="102" name="Picture 101"/>
          <p:cNvPicPr>
            <a:picLocks noChangeAspect="1"/>
          </p:cNvPicPr>
          <p:nvPr/>
        </p:nvPicPr>
        <p:blipFill>
          <a:blip r:embed="rId8"/>
          <a:stretch>
            <a:fillRect/>
          </a:stretch>
        </p:blipFill>
        <p:spPr>
          <a:xfrm>
            <a:off x="11290300" y="5943600"/>
            <a:ext cx="1409700" cy="1757539"/>
          </a:xfrm>
          <a:prstGeom prst="rect">
            <a:avLst/>
          </a:prstGeom>
        </p:spPr>
      </p:pic>
      <p:sp>
        <p:nvSpPr>
          <p:cNvPr id="17" name="TextBox 16"/>
          <p:cNvSpPr txBox="1"/>
          <p:nvPr/>
        </p:nvSpPr>
        <p:spPr>
          <a:xfrm>
            <a:off x="1820826" y="2508725"/>
            <a:ext cx="8550354" cy="2899961"/>
          </a:xfrm>
          <a:prstGeom prst="rect">
            <a:avLst/>
          </a:prstGeom>
          <a:noFill/>
        </p:spPr>
        <p:txBody>
          <a:bodyPr wrap="none" lIns="0" tIns="0" rIns="0" bIns="0" rtlCol="0">
            <a:spAutoFit/>
          </a:bodyPr>
          <a:lstStyle/>
          <a:p>
            <a:pPr algn="ctr">
              <a:lnSpc>
                <a:spcPct val="120000"/>
              </a:lnSpc>
            </a:pPr>
            <a:r>
              <a:rPr lang="en-US" sz="5400" b="1"/>
              <a:t>VAI TRÒ VÀ ỨNG DỤNG</a:t>
            </a:r>
            <a:endParaRPr lang="en-US" sz="5400" b="1"/>
          </a:p>
          <a:p>
            <a:pPr algn="ctr">
              <a:lnSpc>
                <a:spcPct val="120000"/>
              </a:lnSpc>
            </a:pPr>
            <a:r>
              <a:rPr lang="en-US" sz="5400" b="1"/>
              <a:t>CỦA SINH SẢN HỮU TÍNH</a:t>
            </a:r>
            <a:endParaRPr lang="en-US" sz="5400" b="1"/>
          </a:p>
          <a:p>
            <a:pPr algn="ctr">
              <a:lnSpc>
                <a:spcPct val="120000"/>
              </a:lnSpc>
            </a:pPr>
            <a:r>
              <a:rPr lang="en-US" sz="5400" b="1"/>
              <a:t>Ở ĐỘNG VẬT</a:t>
            </a:r>
            <a:endParaRPr lang="en-US" sz="5400" b="1"/>
          </a:p>
        </p:txBody>
      </p:sp>
      <p:sp>
        <p:nvSpPr>
          <p:cNvPr id="20" name="TextBox 19"/>
          <p:cNvSpPr txBox="1"/>
          <p:nvPr/>
        </p:nvSpPr>
        <p:spPr>
          <a:xfrm>
            <a:off x="4274989" y="1131831"/>
            <a:ext cx="3642023" cy="1207382"/>
          </a:xfrm>
          <a:prstGeom prst="rect">
            <a:avLst/>
          </a:prstGeom>
          <a:noFill/>
        </p:spPr>
        <p:txBody>
          <a:bodyPr wrap="none" lIns="0" tIns="0" rIns="0" bIns="0" rtlCol="0">
            <a:spAutoFit/>
          </a:bodyPr>
          <a:lstStyle/>
          <a:p>
            <a:pPr algn="ctr">
              <a:lnSpc>
                <a:spcPct val="120000"/>
              </a:lnSpc>
            </a:pPr>
            <a:r>
              <a:rPr lang="en-US" sz="7200" b="1">
                <a:solidFill>
                  <a:schemeClr val="accent6">
                    <a:lumMod val="50000"/>
                  </a:schemeClr>
                </a:solidFill>
              </a:rPr>
              <a:t>PHẦN 4.</a:t>
            </a:r>
            <a:endParaRPr lang="en-US" sz="7200"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1"/>
          <a:stretch>
            <a:fillRect/>
          </a:stretch>
        </p:blipFill>
        <p:spPr>
          <a:xfrm rot="1095933">
            <a:off x="-95250" y="-571498"/>
            <a:ext cx="1028762" cy="938626"/>
          </a:xfrm>
          <a:prstGeom prst="rect">
            <a:avLst/>
          </a:prstGeom>
        </p:spPr>
      </p:pic>
      <p:pic>
        <p:nvPicPr>
          <p:cNvPr id="5" name="Picture 4"/>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7" name="Picture 6"/>
          <p:cNvPicPr>
            <a:picLocks noChangeAspect="1"/>
          </p:cNvPicPr>
          <p:nvPr/>
        </p:nvPicPr>
        <p:blipFill>
          <a:blip r:embed="rId4"/>
          <a:stretch>
            <a:fillRect/>
          </a:stretch>
        </p:blipFill>
        <p:spPr>
          <a:xfrm>
            <a:off x="8064500" y="-165100"/>
            <a:ext cx="1204072" cy="774700"/>
          </a:xfrm>
          <a:prstGeom prst="rect">
            <a:avLst/>
          </a:prstGeom>
        </p:spPr>
      </p:pic>
      <p:pic>
        <p:nvPicPr>
          <p:cNvPr id="8" name="Picture 7"/>
          <p:cNvPicPr>
            <a:picLocks noChangeAspect="1"/>
          </p:cNvPicPr>
          <p:nvPr/>
        </p:nvPicPr>
        <p:blipFill>
          <a:blip r:embed="rId5"/>
          <a:stretch>
            <a:fillRect/>
          </a:stretch>
        </p:blipFill>
        <p:spPr>
          <a:xfrm>
            <a:off x="3594100" y="-318449"/>
            <a:ext cx="820738" cy="906856"/>
          </a:xfrm>
          <a:prstGeom prst="rect">
            <a:avLst/>
          </a:prstGeom>
        </p:spPr>
      </p:pic>
      <p:pic>
        <p:nvPicPr>
          <p:cNvPr id="9" name="Picture 8"/>
          <p:cNvPicPr>
            <a:picLocks noChangeAspect="1"/>
          </p:cNvPicPr>
          <p:nvPr/>
        </p:nvPicPr>
        <p:blipFill>
          <a:blip r:embed="rId6"/>
          <a:stretch>
            <a:fillRect/>
          </a:stretch>
        </p:blipFill>
        <p:spPr>
          <a:xfrm>
            <a:off x="88900" y="6299200"/>
            <a:ext cx="776790" cy="889000"/>
          </a:xfrm>
          <a:prstGeom prst="rect">
            <a:avLst/>
          </a:prstGeom>
        </p:spPr>
      </p:pic>
      <p:pic>
        <p:nvPicPr>
          <p:cNvPr id="10" name="Picture 9"/>
          <p:cNvPicPr>
            <a:picLocks noChangeAspect="1"/>
          </p:cNvPicPr>
          <p:nvPr/>
        </p:nvPicPr>
        <p:blipFill>
          <a:blip r:embed="rId7"/>
          <a:stretch>
            <a:fillRect/>
          </a:stretch>
        </p:blipFill>
        <p:spPr>
          <a:xfrm>
            <a:off x="8335937" y="6413500"/>
            <a:ext cx="1544663" cy="655095"/>
          </a:xfrm>
          <a:prstGeom prst="rect">
            <a:avLst/>
          </a:prstGeom>
        </p:spPr>
      </p:pic>
      <p:pic>
        <p:nvPicPr>
          <p:cNvPr id="11" name="Picture 10"/>
          <p:cNvPicPr>
            <a:picLocks noChangeAspect="1"/>
          </p:cNvPicPr>
          <p:nvPr/>
        </p:nvPicPr>
        <p:blipFill>
          <a:blip r:embed="rId8"/>
          <a:stretch>
            <a:fillRect/>
          </a:stretch>
        </p:blipFill>
        <p:spPr>
          <a:xfrm>
            <a:off x="11290300" y="5943600"/>
            <a:ext cx="1409700" cy="1757539"/>
          </a:xfrm>
          <a:prstGeom prst="rect">
            <a:avLst/>
          </a:prstGeom>
        </p:spPr>
      </p:pic>
      <p:sp>
        <p:nvSpPr>
          <p:cNvPr id="12" name="TextBox 11"/>
          <p:cNvSpPr txBox="1"/>
          <p:nvPr/>
        </p:nvSpPr>
        <p:spPr>
          <a:xfrm>
            <a:off x="1916925" y="1174318"/>
            <a:ext cx="9609892" cy="1288814"/>
          </a:xfrm>
          <a:prstGeom prst="rect">
            <a:avLst/>
          </a:prstGeom>
          <a:noFill/>
        </p:spPr>
        <p:txBody>
          <a:bodyPr wrap="square" lIns="0" tIns="0" rIns="0" bIns="0" rtlCol="0">
            <a:spAutoFit/>
          </a:bodyPr>
          <a:lstStyle>
            <a:defPPr>
              <a:defRPr lang="en-US"/>
            </a:defPPr>
            <a:lvl1pPr algn="just">
              <a:lnSpc>
                <a:spcPct val="120000"/>
              </a:lnSpc>
              <a:defRPr sz="2200">
                <a:latin typeface="Arial" panose="020B0604020202020204" pitchFamily="34" charset="0"/>
                <a:cs typeface="Arial" panose="020B0604020202020204" pitchFamily="34" charset="0"/>
              </a:defRPr>
            </a:lvl1pPr>
          </a:lstStyle>
          <a:p>
            <a:r>
              <a:rPr lang="vi-VN" sz="2400" dirty="0"/>
              <a:t>Trong chăn nuôi và trồng trọt, con người đã ứng dụng sinh sản hữu tính để </a:t>
            </a:r>
            <a:r>
              <a:rPr lang="vi-VN" sz="2400" b="1" dirty="0"/>
              <a:t>tạo ra thế hệ con mang đặc điểm tốt của cả bố lẫn mẹ</a:t>
            </a:r>
            <a:r>
              <a:rPr lang="vi-VN" sz="2400" dirty="0"/>
              <a:t>, đáp ứng nhu cầu đa dạng của con người.</a:t>
            </a:r>
            <a:endParaRPr lang="vi-VN" sz="2400" dirty="0"/>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788" y="1265894"/>
            <a:ext cx="979595" cy="10058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ig Farm Wallpapers - Top Free Pig Farm Backgrounds - WallpaperAccess"/>
          <p:cNvPicPr>
            <a:picLocks noChangeAspect="1" noChangeArrowheads="1"/>
          </p:cNvPicPr>
          <p:nvPr/>
        </p:nvPicPr>
        <p:blipFill rotWithShape="1">
          <a:blip r:embed="rId10">
            <a:extLst>
              <a:ext uri="{28A0092B-C50C-407E-A947-70E740481C1C}">
                <a14:useLocalDpi xmlns:a14="http://schemas.microsoft.com/office/drawing/2010/main" val="0"/>
              </a:ext>
            </a:extLst>
          </a:blip>
          <a:srcRect t="38600" b="15189"/>
          <a:stretch>
            <a:fillRect/>
          </a:stretch>
        </p:blipFill>
        <p:spPr bwMode="auto">
          <a:xfrm>
            <a:off x="0" y="2675182"/>
            <a:ext cx="12191999" cy="4182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rot="352702">
            <a:off x="342951" y="-573715"/>
            <a:ext cx="11506098" cy="834101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352702">
            <a:off x="718046" y="-573714"/>
            <a:ext cx="10755908" cy="8341013"/>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rot="352702">
            <a:off x="939885" y="-535614"/>
            <a:ext cx="10287552" cy="834101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1"/>
          <a:stretch>
            <a:fillRect/>
          </a:stretch>
        </p:blipFill>
        <p:spPr>
          <a:xfrm rot="1095933">
            <a:off x="-95250" y="-571498"/>
            <a:ext cx="1028762" cy="938626"/>
          </a:xfrm>
          <a:prstGeom prst="rect">
            <a:avLst/>
          </a:prstGeom>
        </p:spPr>
      </p:pic>
      <p:pic>
        <p:nvPicPr>
          <p:cNvPr id="14" name="Picture 13"/>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15" name="Picture 14"/>
          <p:cNvPicPr>
            <a:picLocks noChangeAspect="1"/>
          </p:cNvPicPr>
          <p:nvPr/>
        </p:nvPicPr>
        <p:blipFill>
          <a:blip r:embed="rId4"/>
          <a:stretch>
            <a:fillRect/>
          </a:stretch>
        </p:blipFill>
        <p:spPr>
          <a:xfrm>
            <a:off x="8064500" y="-165100"/>
            <a:ext cx="1204072" cy="774700"/>
          </a:xfrm>
          <a:prstGeom prst="rect">
            <a:avLst/>
          </a:prstGeom>
        </p:spPr>
      </p:pic>
      <p:pic>
        <p:nvPicPr>
          <p:cNvPr id="16" name="Picture 15"/>
          <p:cNvPicPr>
            <a:picLocks noChangeAspect="1"/>
          </p:cNvPicPr>
          <p:nvPr/>
        </p:nvPicPr>
        <p:blipFill>
          <a:blip r:embed="rId5"/>
          <a:stretch>
            <a:fillRect/>
          </a:stretch>
        </p:blipFill>
        <p:spPr>
          <a:xfrm>
            <a:off x="3594100" y="-318449"/>
            <a:ext cx="820738" cy="906856"/>
          </a:xfrm>
          <a:prstGeom prst="rect">
            <a:avLst/>
          </a:prstGeom>
        </p:spPr>
      </p:pic>
      <p:pic>
        <p:nvPicPr>
          <p:cNvPr id="100" name="Picture 99"/>
          <p:cNvPicPr>
            <a:picLocks noChangeAspect="1"/>
          </p:cNvPicPr>
          <p:nvPr/>
        </p:nvPicPr>
        <p:blipFill>
          <a:blip r:embed="rId6"/>
          <a:stretch>
            <a:fillRect/>
          </a:stretch>
        </p:blipFill>
        <p:spPr>
          <a:xfrm>
            <a:off x="88900" y="6299200"/>
            <a:ext cx="776790" cy="889000"/>
          </a:xfrm>
          <a:prstGeom prst="rect">
            <a:avLst/>
          </a:prstGeom>
        </p:spPr>
      </p:pic>
      <p:pic>
        <p:nvPicPr>
          <p:cNvPr id="101" name="Picture 100"/>
          <p:cNvPicPr>
            <a:picLocks noChangeAspect="1"/>
          </p:cNvPicPr>
          <p:nvPr/>
        </p:nvPicPr>
        <p:blipFill>
          <a:blip r:embed="rId7"/>
          <a:stretch>
            <a:fillRect/>
          </a:stretch>
        </p:blipFill>
        <p:spPr>
          <a:xfrm>
            <a:off x="8335937" y="6413500"/>
            <a:ext cx="1544663" cy="655095"/>
          </a:xfrm>
          <a:prstGeom prst="rect">
            <a:avLst/>
          </a:prstGeom>
        </p:spPr>
      </p:pic>
      <p:pic>
        <p:nvPicPr>
          <p:cNvPr id="102" name="Picture 101"/>
          <p:cNvPicPr>
            <a:picLocks noChangeAspect="1"/>
          </p:cNvPicPr>
          <p:nvPr/>
        </p:nvPicPr>
        <p:blipFill>
          <a:blip r:embed="rId8"/>
          <a:stretch>
            <a:fillRect/>
          </a:stretch>
        </p:blipFill>
        <p:spPr>
          <a:xfrm>
            <a:off x="11290300" y="5943600"/>
            <a:ext cx="1409700" cy="1757539"/>
          </a:xfrm>
          <a:prstGeom prst="rect">
            <a:avLst/>
          </a:prstGeom>
        </p:spPr>
      </p:pic>
      <p:sp>
        <p:nvSpPr>
          <p:cNvPr id="17" name="TextBox 16"/>
          <p:cNvSpPr txBox="1"/>
          <p:nvPr/>
        </p:nvSpPr>
        <p:spPr>
          <a:xfrm>
            <a:off x="1534656" y="2301448"/>
            <a:ext cx="9122689" cy="2255105"/>
          </a:xfrm>
          <a:prstGeom prst="rect">
            <a:avLst/>
          </a:prstGeom>
          <a:noFill/>
        </p:spPr>
        <p:txBody>
          <a:bodyPr wrap="none" lIns="0" tIns="0" rIns="0" bIns="0" rtlCol="0">
            <a:spAutoFit/>
          </a:bodyPr>
          <a:lstStyle/>
          <a:p>
            <a:pPr algn="ctr">
              <a:lnSpc>
                <a:spcPct val="120000"/>
              </a:lnSpc>
            </a:pPr>
            <a:r>
              <a:rPr lang="en-US" sz="6400" b="1">
                <a:solidFill>
                  <a:schemeClr val="accent6">
                    <a:lumMod val="50000"/>
                  </a:schemeClr>
                </a:solidFill>
              </a:rPr>
              <a:t>CẢM ƠN CÁC EM</a:t>
            </a:r>
            <a:endParaRPr lang="en-US" sz="6400" b="1">
              <a:solidFill>
                <a:schemeClr val="accent6">
                  <a:lumMod val="50000"/>
                </a:schemeClr>
              </a:solidFill>
            </a:endParaRPr>
          </a:p>
          <a:p>
            <a:pPr algn="ctr">
              <a:lnSpc>
                <a:spcPct val="120000"/>
              </a:lnSpc>
            </a:pPr>
            <a:r>
              <a:rPr lang="en-US" sz="6400" b="1">
                <a:solidFill>
                  <a:schemeClr val="accent6">
                    <a:lumMod val="50000"/>
                  </a:schemeClr>
                </a:solidFill>
              </a:rPr>
              <a:t>ĐÃ CHÚ Ý LẮNG NGHE</a:t>
            </a:r>
            <a:endParaRPr lang="en-US" sz="6400"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342951" y="-573715"/>
            <a:ext cx="11506098" cy="8379114"/>
            <a:chOff x="342951" y="-573715"/>
            <a:chExt cx="11506098" cy="8379114"/>
          </a:xfrm>
        </p:grpSpPr>
        <p:sp>
          <p:nvSpPr>
            <p:cNvPr id="19" name="Cloud 18"/>
            <p:cNvSpPr/>
            <p:nvPr/>
          </p:nvSpPr>
          <p:spPr>
            <a:xfrm rot="352702">
              <a:off x="342951" y="-573715"/>
              <a:ext cx="11506098" cy="834101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352702">
              <a:off x="718046" y="-573714"/>
              <a:ext cx="10755908" cy="8341013"/>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rot="352702">
              <a:off x="939885" y="-535614"/>
              <a:ext cx="10287552" cy="8341013"/>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2271241" y="2928449"/>
            <a:ext cx="7649530" cy="2114169"/>
          </a:xfrm>
          <a:prstGeom prst="rect">
            <a:avLst/>
          </a:prstGeom>
          <a:noFill/>
        </p:spPr>
        <p:txBody>
          <a:bodyPr wrap="none" lIns="0" tIns="0" rIns="0" bIns="0" rtlCol="0">
            <a:spAutoFit/>
          </a:bodyPr>
          <a:lstStyle/>
          <a:p>
            <a:pPr algn="ctr">
              <a:lnSpc>
                <a:spcPct val="120000"/>
              </a:lnSpc>
            </a:pPr>
            <a:r>
              <a:rPr lang="en-US" sz="6000" b="1"/>
              <a:t>KHÁI NIỆM</a:t>
            </a:r>
            <a:endParaRPr lang="en-US" sz="6000" b="1"/>
          </a:p>
          <a:p>
            <a:pPr algn="ctr">
              <a:lnSpc>
                <a:spcPct val="120000"/>
              </a:lnSpc>
            </a:pPr>
            <a:r>
              <a:rPr lang="en-US" sz="6000" b="1"/>
              <a:t>SINH SẢN HỮU TÍNH</a:t>
            </a:r>
            <a:endParaRPr lang="en-US" sz="6000" b="1"/>
          </a:p>
        </p:txBody>
      </p:sp>
      <p:sp>
        <p:nvSpPr>
          <p:cNvPr id="3" name="TextBox 2"/>
          <p:cNvSpPr txBox="1"/>
          <p:nvPr/>
        </p:nvSpPr>
        <p:spPr>
          <a:xfrm>
            <a:off x="4274989" y="1701457"/>
            <a:ext cx="3642023" cy="1207382"/>
          </a:xfrm>
          <a:prstGeom prst="rect">
            <a:avLst/>
          </a:prstGeom>
          <a:noFill/>
        </p:spPr>
        <p:txBody>
          <a:bodyPr wrap="none" lIns="0" tIns="0" rIns="0" bIns="0" rtlCol="0">
            <a:spAutoFit/>
          </a:bodyPr>
          <a:lstStyle/>
          <a:p>
            <a:pPr algn="ctr">
              <a:lnSpc>
                <a:spcPct val="120000"/>
              </a:lnSpc>
            </a:pPr>
            <a:r>
              <a:rPr lang="en-US" sz="7200" b="1">
                <a:solidFill>
                  <a:schemeClr val="accent6">
                    <a:lumMod val="50000"/>
                  </a:schemeClr>
                </a:solidFill>
              </a:rPr>
              <a:t>PHẦN 1.</a:t>
            </a:r>
            <a:endParaRPr lang="en-US" sz="7200" b="1">
              <a:solidFill>
                <a:schemeClr val="accent6">
                  <a:lumMod val="50000"/>
                </a:schemeClr>
              </a:solidFill>
            </a:endParaRPr>
          </a:p>
        </p:txBody>
      </p:sp>
      <p:sp>
        <p:nvSpPr>
          <p:cNvPr id="31" name="Freeform: Shape 30"/>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1"/>
          <a:stretch>
            <a:fillRect/>
          </a:stretch>
        </p:blipFill>
        <p:spPr>
          <a:xfrm rot="1095933">
            <a:off x="-95250" y="-571498"/>
            <a:ext cx="1028762" cy="938626"/>
          </a:xfrm>
          <a:prstGeom prst="rect">
            <a:avLst/>
          </a:prstGeom>
        </p:spPr>
      </p:pic>
      <p:pic>
        <p:nvPicPr>
          <p:cNvPr id="14" name="Picture 13"/>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15" name="Picture 14"/>
          <p:cNvPicPr>
            <a:picLocks noChangeAspect="1"/>
          </p:cNvPicPr>
          <p:nvPr/>
        </p:nvPicPr>
        <p:blipFill>
          <a:blip r:embed="rId4"/>
          <a:stretch>
            <a:fillRect/>
          </a:stretch>
        </p:blipFill>
        <p:spPr>
          <a:xfrm>
            <a:off x="8064500" y="-165100"/>
            <a:ext cx="1204072" cy="774700"/>
          </a:xfrm>
          <a:prstGeom prst="rect">
            <a:avLst/>
          </a:prstGeom>
        </p:spPr>
      </p:pic>
      <p:pic>
        <p:nvPicPr>
          <p:cNvPr id="16" name="Picture 15"/>
          <p:cNvPicPr>
            <a:picLocks noChangeAspect="1"/>
          </p:cNvPicPr>
          <p:nvPr/>
        </p:nvPicPr>
        <p:blipFill>
          <a:blip r:embed="rId5"/>
          <a:stretch>
            <a:fillRect/>
          </a:stretch>
        </p:blipFill>
        <p:spPr>
          <a:xfrm>
            <a:off x="3594100" y="-318449"/>
            <a:ext cx="820738" cy="906856"/>
          </a:xfrm>
          <a:prstGeom prst="rect">
            <a:avLst/>
          </a:prstGeom>
        </p:spPr>
      </p:pic>
      <p:pic>
        <p:nvPicPr>
          <p:cNvPr id="100" name="Picture 99"/>
          <p:cNvPicPr>
            <a:picLocks noChangeAspect="1"/>
          </p:cNvPicPr>
          <p:nvPr/>
        </p:nvPicPr>
        <p:blipFill>
          <a:blip r:embed="rId6"/>
          <a:stretch>
            <a:fillRect/>
          </a:stretch>
        </p:blipFill>
        <p:spPr>
          <a:xfrm>
            <a:off x="88900" y="6299200"/>
            <a:ext cx="776790" cy="889000"/>
          </a:xfrm>
          <a:prstGeom prst="rect">
            <a:avLst/>
          </a:prstGeom>
        </p:spPr>
      </p:pic>
      <p:pic>
        <p:nvPicPr>
          <p:cNvPr id="101" name="Picture 100"/>
          <p:cNvPicPr>
            <a:picLocks noChangeAspect="1"/>
          </p:cNvPicPr>
          <p:nvPr/>
        </p:nvPicPr>
        <p:blipFill>
          <a:blip r:embed="rId7"/>
          <a:stretch>
            <a:fillRect/>
          </a:stretch>
        </p:blipFill>
        <p:spPr>
          <a:xfrm>
            <a:off x="8335937" y="6413500"/>
            <a:ext cx="1544663" cy="655095"/>
          </a:xfrm>
          <a:prstGeom prst="rect">
            <a:avLst/>
          </a:prstGeom>
        </p:spPr>
      </p:pic>
      <p:pic>
        <p:nvPicPr>
          <p:cNvPr id="102" name="Picture 101"/>
          <p:cNvPicPr>
            <a:picLocks noChangeAspect="1"/>
          </p:cNvPicPr>
          <p:nvPr/>
        </p:nvPicPr>
        <p:blipFill>
          <a:blip r:embed="rId8"/>
          <a:stretch>
            <a:fillRect/>
          </a:stretch>
        </p:blipFill>
        <p:spPr>
          <a:xfrm>
            <a:off x="11290300" y="5943600"/>
            <a:ext cx="1409700" cy="17575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1"/>
          <a:stretch>
            <a:fillRect/>
          </a:stretch>
        </p:blipFill>
        <p:spPr>
          <a:xfrm rot="1095933">
            <a:off x="-95250" y="-571498"/>
            <a:ext cx="1028762" cy="938626"/>
          </a:xfrm>
          <a:prstGeom prst="rect">
            <a:avLst/>
          </a:prstGeom>
        </p:spPr>
      </p:pic>
      <p:pic>
        <p:nvPicPr>
          <p:cNvPr id="5" name="Picture 4"/>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7" name="Picture 6"/>
          <p:cNvPicPr>
            <a:picLocks noChangeAspect="1"/>
          </p:cNvPicPr>
          <p:nvPr/>
        </p:nvPicPr>
        <p:blipFill>
          <a:blip r:embed="rId4"/>
          <a:stretch>
            <a:fillRect/>
          </a:stretch>
        </p:blipFill>
        <p:spPr>
          <a:xfrm>
            <a:off x="8064500" y="-165100"/>
            <a:ext cx="1204072" cy="774700"/>
          </a:xfrm>
          <a:prstGeom prst="rect">
            <a:avLst/>
          </a:prstGeom>
        </p:spPr>
      </p:pic>
      <p:pic>
        <p:nvPicPr>
          <p:cNvPr id="8" name="Picture 7"/>
          <p:cNvPicPr>
            <a:picLocks noChangeAspect="1"/>
          </p:cNvPicPr>
          <p:nvPr/>
        </p:nvPicPr>
        <p:blipFill>
          <a:blip r:embed="rId5"/>
          <a:stretch>
            <a:fillRect/>
          </a:stretch>
        </p:blipFill>
        <p:spPr>
          <a:xfrm>
            <a:off x="3594100" y="-318449"/>
            <a:ext cx="820738" cy="906856"/>
          </a:xfrm>
          <a:prstGeom prst="rect">
            <a:avLst/>
          </a:prstGeom>
        </p:spPr>
      </p:pic>
      <p:pic>
        <p:nvPicPr>
          <p:cNvPr id="9" name="Picture 8"/>
          <p:cNvPicPr>
            <a:picLocks noChangeAspect="1"/>
          </p:cNvPicPr>
          <p:nvPr/>
        </p:nvPicPr>
        <p:blipFill>
          <a:blip r:embed="rId6"/>
          <a:stretch>
            <a:fillRect/>
          </a:stretch>
        </p:blipFill>
        <p:spPr>
          <a:xfrm>
            <a:off x="88900" y="6299200"/>
            <a:ext cx="776790" cy="889000"/>
          </a:xfrm>
          <a:prstGeom prst="rect">
            <a:avLst/>
          </a:prstGeom>
        </p:spPr>
      </p:pic>
      <p:pic>
        <p:nvPicPr>
          <p:cNvPr id="10" name="Picture 9"/>
          <p:cNvPicPr>
            <a:picLocks noChangeAspect="1"/>
          </p:cNvPicPr>
          <p:nvPr/>
        </p:nvPicPr>
        <p:blipFill>
          <a:blip r:embed="rId7"/>
          <a:stretch>
            <a:fillRect/>
          </a:stretch>
        </p:blipFill>
        <p:spPr>
          <a:xfrm>
            <a:off x="8335937" y="6413500"/>
            <a:ext cx="1544663" cy="655095"/>
          </a:xfrm>
          <a:prstGeom prst="rect">
            <a:avLst/>
          </a:prstGeom>
        </p:spPr>
      </p:pic>
      <p:pic>
        <p:nvPicPr>
          <p:cNvPr id="11" name="Picture 10"/>
          <p:cNvPicPr>
            <a:picLocks noChangeAspect="1"/>
          </p:cNvPicPr>
          <p:nvPr/>
        </p:nvPicPr>
        <p:blipFill>
          <a:blip r:embed="rId8"/>
          <a:stretch>
            <a:fillRect/>
          </a:stretch>
        </p:blipFill>
        <p:spPr>
          <a:xfrm>
            <a:off x="11290300" y="5943600"/>
            <a:ext cx="1409700" cy="1757539"/>
          </a:xfrm>
          <a:prstGeom prst="rect">
            <a:avLst/>
          </a:prstGeom>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452" y="1383370"/>
            <a:ext cx="979595" cy="10058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86495" y="1092451"/>
            <a:ext cx="9662501" cy="1732013"/>
          </a:xfrm>
          <a:prstGeom prst="rect">
            <a:avLst/>
          </a:prstGeom>
          <a:noFill/>
        </p:spPr>
        <p:txBody>
          <a:bodyPr wrap="square" lIns="0" tIns="0" rIns="0" bIns="0" rtlCol="0">
            <a:spAutoFit/>
          </a:bodyPr>
          <a:lstStyle>
            <a:defPPr>
              <a:defRPr lang="en-US"/>
            </a:defPPr>
            <a:lvl1pPr algn="just">
              <a:lnSpc>
                <a:spcPct val="120000"/>
              </a:lnSpc>
              <a:defRPr sz="2200">
                <a:latin typeface="Arial" panose="020B0604020202020204" pitchFamily="34" charset="0"/>
                <a:cs typeface="Arial" panose="020B0604020202020204" pitchFamily="34" charset="0"/>
              </a:defRPr>
            </a:lvl1pPr>
          </a:lstStyle>
          <a:p>
            <a:r>
              <a:rPr lang="vi-VN" sz="2400" b="1" dirty="0"/>
              <a:t>Sinh sản hữu tính </a:t>
            </a:r>
            <a:r>
              <a:rPr lang="vi-VN" sz="2400" dirty="0"/>
              <a:t>là hình thức sinh sản </a:t>
            </a:r>
            <a:r>
              <a:rPr lang="vi-VN" sz="2400" b="1" dirty="0">
                <a:solidFill>
                  <a:srgbClr val="FF0000"/>
                </a:solidFill>
              </a:rPr>
              <a:t>tạo ra cơ thể mới qua sự hợp nhât giữa giao tử đực và giao tử cái tạo nên hợp tử</a:t>
            </a:r>
            <a:r>
              <a:rPr lang="vi-VN" sz="2400" dirty="0"/>
              <a:t>, hợp tử phát triển thành cơ thể mới. Sinh sản hữu tính là hình thức sinh sản điển hình ở </a:t>
            </a:r>
            <a:r>
              <a:rPr lang="vi-VN" sz="2400" b="1" dirty="0">
                <a:solidFill>
                  <a:srgbClr val="0070C0"/>
                </a:solidFill>
              </a:rPr>
              <a:t>thực vật có hoa và nhiều nhóm động vật. </a:t>
            </a:r>
            <a:endParaRPr lang="en-US" sz="2400" b="1" dirty="0">
              <a:solidFill>
                <a:srgbClr val="0070C0"/>
              </a:solidFill>
            </a:endParaRPr>
          </a:p>
        </p:txBody>
      </p:sp>
      <p:pic>
        <p:nvPicPr>
          <p:cNvPr id="32770" name="Picture 2" descr="4 Types of Reproduction"/>
          <p:cNvPicPr>
            <a:picLocks noChangeAspect="1" noChangeArrowheads="1"/>
          </p:cNvPicPr>
          <p:nvPr/>
        </p:nvPicPr>
        <p:blipFill rotWithShape="1">
          <a:blip r:embed="rId10">
            <a:extLst>
              <a:ext uri="{28A0092B-C50C-407E-A947-70E740481C1C}">
                <a14:useLocalDpi xmlns:a14="http://schemas.microsoft.com/office/drawing/2010/main" val="0"/>
              </a:ext>
            </a:extLst>
          </a:blip>
          <a:srcRect t="26782" b="26782"/>
          <a:stretch>
            <a:fillRect/>
          </a:stretch>
        </p:blipFill>
        <p:spPr bwMode="auto">
          <a:xfrm>
            <a:off x="1524" y="3087368"/>
            <a:ext cx="12188952" cy="3770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rot="352702">
            <a:off x="342951" y="-573715"/>
            <a:ext cx="11506098" cy="834101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352702">
            <a:off x="718046" y="-573714"/>
            <a:ext cx="10755908" cy="8341013"/>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rot="352702">
            <a:off x="939885" y="-535614"/>
            <a:ext cx="10287552" cy="8341013"/>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1"/>
          <a:stretch>
            <a:fillRect/>
          </a:stretch>
        </p:blipFill>
        <p:spPr>
          <a:xfrm rot="1095933">
            <a:off x="-95250" y="-571498"/>
            <a:ext cx="1028762" cy="938626"/>
          </a:xfrm>
          <a:prstGeom prst="rect">
            <a:avLst/>
          </a:prstGeom>
        </p:spPr>
      </p:pic>
      <p:pic>
        <p:nvPicPr>
          <p:cNvPr id="14" name="Picture 13"/>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15" name="Picture 14"/>
          <p:cNvPicPr>
            <a:picLocks noChangeAspect="1"/>
          </p:cNvPicPr>
          <p:nvPr/>
        </p:nvPicPr>
        <p:blipFill>
          <a:blip r:embed="rId4"/>
          <a:stretch>
            <a:fillRect/>
          </a:stretch>
        </p:blipFill>
        <p:spPr>
          <a:xfrm>
            <a:off x="8064500" y="-165100"/>
            <a:ext cx="1204072" cy="774700"/>
          </a:xfrm>
          <a:prstGeom prst="rect">
            <a:avLst/>
          </a:prstGeom>
        </p:spPr>
      </p:pic>
      <p:pic>
        <p:nvPicPr>
          <p:cNvPr id="16" name="Picture 15"/>
          <p:cNvPicPr>
            <a:picLocks noChangeAspect="1"/>
          </p:cNvPicPr>
          <p:nvPr/>
        </p:nvPicPr>
        <p:blipFill>
          <a:blip r:embed="rId5"/>
          <a:stretch>
            <a:fillRect/>
          </a:stretch>
        </p:blipFill>
        <p:spPr>
          <a:xfrm>
            <a:off x="3594100" y="-318449"/>
            <a:ext cx="820738" cy="906856"/>
          </a:xfrm>
          <a:prstGeom prst="rect">
            <a:avLst/>
          </a:prstGeom>
        </p:spPr>
      </p:pic>
      <p:pic>
        <p:nvPicPr>
          <p:cNvPr id="100" name="Picture 99"/>
          <p:cNvPicPr>
            <a:picLocks noChangeAspect="1"/>
          </p:cNvPicPr>
          <p:nvPr/>
        </p:nvPicPr>
        <p:blipFill>
          <a:blip r:embed="rId6"/>
          <a:stretch>
            <a:fillRect/>
          </a:stretch>
        </p:blipFill>
        <p:spPr>
          <a:xfrm>
            <a:off x="88900" y="6299200"/>
            <a:ext cx="776790" cy="889000"/>
          </a:xfrm>
          <a:prstGeom prst="rect">
            <a:avLst/>
          </a:prstGeom>
        </p:spPr>
      </p:pic>
      <p:pic>
        <p:nvPicPr>
          <p:cNvPr id="101" name="Picture 100"/>
          <p:cNvPicPr>
            <a:picLocks noChangeAspect="1"/>
          </p:cNvPicPr>
          <p:nvPr/>
        </p:nvPicPr>
        <p:blipFill>
          <a:blip r:embed="rId7"/>
          <a:stretch>
            <a:fillRect/>
          </a:stretch>
        </p:blipFill>
        <p:spPr>
          <a:xfrm>
            <a:off x="8335937" y="6413500"/>
            <a:ext cx="1544663" cy="655095"/>
          </a:xfrm>
          <a:prstGeom prst="rect">
            <a:avLst/>
          </a:prstGeom>
        </p:spPr>
      </p:pic>
      <p:pic>
        <p:nvPicPr>
          <p:cNvPr id="102" name="Picture 101"/>
          <p:cNvPicPr>
            <a:picLocks noChangeAspect="1"/>
          </p:cNvPicPr>
          <p:nvPr/>
        </p:nvPicPr>
        <p:blipFill>
          <a:blip r:embed="rId8"/>
          <a:stretch>
            <a:fillRect/>
          </a:stretch>
        </p:blipFill>
        <p:spPr>
          <a:xfrm>
            <a:off x="11290300" y="5943600"/>
            <a:ext cx="1409700" cy="1757539"/>
          </a:xfrm>
          <a:prstGeom prst="rect">
            <a:avLst/>
          </a:prstGeom>
        </p:spPr>
      </p:pic>
      <p:sp>
        <p:nvSpPr>
          <p:cNvPr id="17" name="TextBox 16"/>
          <p:cNvSpPr txBox="1"/>
          <p:nvPr/>
        </p:nvSpPr>
        <p:spPr>
          <a:xfrm>
            <a:off x="2029985" y="2928449"/>
            <a:ext cx="8132034" cy="2114169"/>
          </a:xfrm>
          <a:prstGeom prst="rect">
            <a:avLst/>
          </a:prstGeom>
          <a:noFill/>
        </p:spPr>
        <p:txBody>
          <a:bodyPr wrap="none" lIns="0" tIns="0" rIns="0" bIns="0" rtlCol="0">
            <a:spAutoFit/>
          </a:bodyPr>
          <a:lstStyle/>
          <a:p>
            <a:pPr algn="ctr">
              <a:lnSpc>
                <a:spcPct val="120000"/>
              </a:lnSpc>
            </a:pPr>
            <a:r>
              <a:rPr lang="en-US" sz="6000" b="1"/>
              <a:t>SINH SẢN HỮU TÍNH</a:t>
            </a:r>
            <a:endParaRPr lang="en-US" sz="6000" b="1"/>
          </a:p>
          <a:p>
            <a:pPr algn="ctr">
              <a:lnSpc>
                <a:spcPct val="120000"/>
              </a:lnSpc>
            </a:pPr>
            <a:r>
              <a:rPr lang="en-US" sz="6000" b="1"/>
              <a:t>Ở THỰC VẬT CÓ HOA</a:t>
            </a:r>
            <a:endParaRPr lang="en-US" sz="6000" b="1"/>
          </a:p>
        </p:txBody>
      </p:sp>
      <p:sp>
        <p:nvSpPr>
          <p:cNvPr id="20" name="TextBox 19"/>
          <p:cNvSpPr txBox="1"/>
          <p:nvPr/>
        </p:nvSpPr>
        <p:spPr>
          <a:xfrm>
            <a:off x="4274989" y="1701457"/>
            <a:ext cx="3642023" cy="1207382"/>
          </a:xfrm>
          <a:prstGeom prst="rect">
            <a:avLst/>
          </a:prstGeom>
          <a:noFill/>
        </p:spPr>
        <p:txBody>
          <a:bodyPr wrap="none" lIns="0" tIns="0" rIns="0" bIns="0" rtlCol="0">
            <a:spAutoFit/>
          </a:bodyPr>
          <a:lstStyle/>
          <a:p>
            <a:pPr algn="ctr">
              <a:lnSpc>
                <a:spcPct val="120000"/>
              </a:lnSpc>
            </a:pPr>
            <a:r>
              <a:rPr lang="en-US" sz="7200" b="1">
                <a:solidFill>
                  <a:schemeClr val="accent6">
                    <a:lumMod val="50000"/>
                  </a:schemeClr>
                </a:solidFill>
              </a:rPr>
              <a:t>PHẦN 2.</a:t>
            </a:r>
            <a:endParaRPr lang="en-US" sz="7200"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1"/>
          <a:stretch>
            <a:fillRect/>
          </a:stretch>
        </p:blipFill>
        <p:spPr>
          <a:xfrm rot="1095933">
            <a:off x="-95250" y="-571498"/>
            <a:ext cx="1028762" cy="938626"/>
          </a:xfrm>
          <a:prstGeom prst="rect">
            <a:avLst/>
          </a:prstGeom>
        </p:spPr>
      </p:pic>
      <p:pic>
        <p:nvPicPr>
          <p:cNvPr id="6" name="Picture 5"/>
          <p:cNvPicPr>
            <a:picLocks noChangeAspect="1"/>
          </p:cNvPicPr>
          <p:nvPr/>
        </p:nvPicPr>
        <p:blipFill>
          <a:blip r:embed="rId2"/>
          <a:stretch>
            <a:fillRect/>
          </a:stretch>
        </p:blipFill>
        <p:spPr>
          <a:xfrm rot="19449550">
            <a:off x="2745393" y="5795572"/>
            <a:ext cx="1596708" cy="2115173"/>
          </a:xfrm>
          <a:prstGeom prst="rect">
            <a:avLst/>
          </a:prstGeom>
        </p:spPr>
      </p:pic>
      <p:pic>
        <p:nvPicPr>
          <p:cNvPr id="7" name="Picture 6"/>
          <p:cNvPicPr>
            <a:picLocks noChangeAspect="1"/>
          </p:cNvPicPr>
          <p:nvPr/>
        </p:nvPicPr>
        <p:blipFill>
          <a:blip r:embed="rId3"/>
          <a:stretch>
            <a:fillRect/>
          </a:stretch>
        </p:blipFill>
        <p:spPr>
          <a:xfrm>
            <a:off x="11087100" y="-723900"/>
            <a:ext cx="1295400" cy="1226839"/>
          </a:xfrm>
          <a:prstGeom prst="rect">
            <a:avLst/>
          </a:prstGeom>
        </p:spPr>
      </p:pic>
      <p:pic>
        <p:nvPicPr>
          <p:cNvPr id="8" name="Picture 7"/>
          <p:cNvPicPr>
            <a:picLocks noChangeAspect="1"/>
          </p:cNvPicPr>
          <p:nvPr/>
        </p:nvPicPr>
        <p:blipFill>
          <a:blip r:embed="rId4"/>
          <a:stretch>
            <a:fillRect/>
          </a:stretch>
        </p:blipFill>
        <p:spPr>
          <a:xfrm>
            <a:off x="8064500" y="-165100"/>
            <a:ext cx="1204072" cy="774700"/>
          </a:xfrm>
          <a:prstGeom prst="rect">
            <a:avLst/>
          </a:prstGeom>
        </p:spPr>
      </p:pic>
      <p:pic>
        <p:nvPicPr>
          <p:cNvPr id="9" name="Picture 8"/>
          <p:cNvPicPr>
            <a:picLocks noChangeAspect="1"/>
          </p:cNvPicPr>
          <p:nvPr/>
        </p:nvPicPr>
        <p:blipFill>
          <a:blip r:embed="rId5"/>
          <a:stretch>
            <a:fillRect/>
          </a:stretch>
        </p:blipFill>
        <p:spPr>
          <a:xfrm>
            <a:off x="3594100" y="-318449"/>
            <a:ext cx="820738" cy="906856"/>
          </a:xfrm>
          <a:prstGeom prst="rect">
            <a:avLst/>
          </a:prstGeom>
        </p:spPr>
      </p:pic>
      <p:pic>
        <p:nvPicPr>
          <p:cNvPr id="10" name="Picture 9"/>
          <p:cNvPicPr>
            <a:picLocks noChangeAspect="1"/>
          </p:cNvPicPr>
          <p:nvPr/>
        </p:nvPicPr>
        <p:blipFill>
          <a:blip r:embed="rId6"/>
          <a:stretch>
            <a:fillRect/>
          </a:stretch>
        </p:blipFill>
        <p:spPr>
          <a:xfrm>
            <a:off x="88900" y="6299200"/>
            <a:ext cx="776790" cy="889000"/>
          </a:xfrm>
          <a:prstGeom prst="rect">
            <a:avLst/>
          </a:prstGeom>
        </p:spPr>
      </p:pic>
      <p:pic>
        <p:nvPicPr>
          <p:cNvPr id="11" name="Picture 10"/>
          <p:cNvPicPr>
            <a:picLocks noChangeAspect="1"/>
          </p:cNvPicPr>
          <p:nvPr/>
        </p:nvPicPr>
        <p:blipFill>
          <a:blip r:embed="rId7"/>
          <a:stretch>
            <a:fillRect/>
          </a:stretch>
        </p:blipFill>
        <p:spPr>
          <a:xfrm>
            <a:off x="8335937" y="6413500"/>
            <a:ext cx="1544663" cy="655095"/>
          </a:xfrm>
          <a:prstGeom prst="rect">
            <a:avLst/>
          </a:prstGeom>
        </p:spPr>
      </p:pic>
      <p:pic>
        <p:nvPicPr>
          <p:cNvPr id="12" name="Picture 11"/>
          <p:cNvPicPr>
            <a:picLocks noChangeAspect="1"/>
          </p:cNvPicPr>
          <p:nvPr/>
        </p:nvPicPr>
        <p:blipFill>
          <a:blip r:embed="rId8"/>
          <a:stretch>
            <a:fillRect/>
          </a:stretch>
        </p:blipFill>
        <p:spPr>
          <a:xfrm>
            <a:off x="11290300" y="5943600"/>
            <a:ext cx="1409700" cy="1757539"/>
          </a:xfrm>
          <a:prstGeom prst="rect">
            <a:avLst/>
          </a:prstGeom>
        </p:spPr>
      </p:pic>
      <p:grpSp>
        <p:nvGrpSpPr>
          <p:cNvPr id="13" name="Group 12"/>
          <p:cNvGrpSpPr/>
          <p:nvPr/>
        </p:nvGrpSpPr>
        <p:grpSpPr>
          <a:xfrm>
            <a:off x="-766310" y="-1090051"/>
            <a:ext cx="6327662" cy="2606805"/>
            <a:chOff x="-718801" y="-287785"/>
            <a:chExt cx="7793274" cy="2413178"/>
          </a:xfrm>
        </p:grpSpPr>
        <p:sp>
          <p:nvSpPr>
            <p:cNvPr id="14" name="Cloud 13"/>
            <p:cNvSpPr/>
            <p:nvPr/>
          </p:nvSpPr>
          <p:spPr>
            <a:xfrm rot="129502">
              <a:off x="100827" y="-176409"/>
              <a:ext cx="6973646" cy="2206883"/>
            </a:xfrm>
            <a:prstGeom prst="cloud">
              <a:avLst/>
            </a:prstGeom>
            <a:solidFill>
              <a:srgbClr val="FFE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29502">
              <a:off x="-714109" y="-81490"/>
              <a:ext cx="6156876" cy="2206883"/>
            </a:xfrm>
            <a:prstGeom prst="cloud">
              <a:avLst/>
            </a:prstGeom>
            <a:solidFill>
              <a:srgbClr val="FFE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29502">
              <a:off x="-517274" y="-141176"/>
              <a:ext cx="5769917" cy="2206882"/>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29502">
              <a:off x="389125" y="-237369"/>
              <a:ext cx="6518969" cy="2206882"/>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29502">
              <a:off x="524248" y="-287785"/>
              <a:ext cx="6235106" cy="2206882"/>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29502">
              <a:off x="-718801" y="-268948"/>
              <a:ext cx="6235106" cy="226567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99166" y="285984"/>
            <a:ext cx="5245354" cy="469552"/>
          </a:xfrm>
          <a:prstGeom prst="rect">
            <a:avLst/>
          </a:prstGeom>
          <a:noFill/>
        </p:spPr>
        <p:txBody>
          <a:bodyPr wrap="square" lIns="0" tIns="0" rIns="0" bIns="0" rtlCol="0">
            <a:spAutoFit/>
          </a:bodyPr>
          <a:lstStyle/>
          <a:p>
            <a:pPr>
              <a:lnSpc>
                <a:spcPct val="120000"/>
              </a:lnSpc>
            </a:pPr>
            <a:r>
              <a:rPr lang="en-US" sz="2800" b="1"/>
              <a:t>1. CƠ QUAN SINH SẢN</a:t>
            </a:r>
            <a:endParaRPr lang="en-US" sz="2800" b="1"/>
          </a:p>
        </p:txBody>
      </p:sp>
      <p:pic>
        <p:nvPicPr>
          <p:cNvPr id="20482" name="Picture 2" descr="Lý thuyết Cấu tạo và chức năng của hoa sinh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8629" y="1146629"/>
            <a:ext cx="6290427" cy="432323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13912" y="1734213"/>
            <a:ext cx="5190324" cy="4101892"/>
          </a:xfrm>
          <a:prstGeom prst="rect">
            <a:avLst/>
          </a:prstGeom>
          <a:noFill/>
        </p:spPr>
        <p:txBody>
          <a:bodyPr wrap="square" lIns="0" tIns="0" rIns="0" bIns="0" rtlCol="0">
            <a:spAutoFit/>
          </a:bodyPr>
          <a:lstStyle>
            <a:defPPr>
              <a:defRPr lang="en-US"/>
            </a:defPPr>
            <a:lvl1pPr algn="just">
              <a:lnSpc>
                <a:spcPct val="120000"/>
              </a:lnSpc>
              <a:defRPr sz="2200">
                <a:latin typeface="Arial" panose="020B0604020202020204" pitchFamily="34" charset="0"/>
                <a:cs typeface="Arial" panose="020B0604020202020204" pitchFamily="34" charset="0"/>
              </a:defRPr>
            </a:lvl1pPr>
          </a:lstStyle>
          <a:p>
            <a:pPr marL="342900" indent="-342900">
              <a:spcAft>
                <a:spcPts val="600"/>
              </a:spcAft>
              <a:buFont typeface="Wingdings" panose="05000000000000000000" pitchFamily="2" charset="2"/>
              <a:buChar char="§"/>
            </a:pPr>
            <a:r>
              <a:rPr lang="vi-VN" sz="2400" dirty="0"/>
              <a:t>Ở thực vật có hoa, hoa là cơ quan sinh sản, bộ phận sinh sản của hoa là </a:t>
            </a:r>
            <a:r>
              <a:rPr lang="vi-VN" sz="2400" b="1" dirty="0"/>
              <a:t>nhị</a:t>
            </a:r>
            <a:r>
              <a:rPr lang="vi-VN" sz="2400" dirty="0"/>
              <a:t> và </a:t>
            </a:r>
            <a:r>
              <a:rPr lang="vi-VN" sz="2400" b="1" dirty="0"/>
              <a:t>nhụy</a:t>
            </a:r>
            <a:r>
              <a:rPr lang="vi-VN" sz="2400" dirty="0"/>
              <a:t>. </a:t>
            </a:r>
            <a:endParaRPr lang="vi-VN" sz="2400" dirty="0"/>
          </a:p>
          <a:p>
            <a:pPr marL="342900" indent="-342900">
              <a:spcAft>
                <a:spcPts val="600"/>
              </a:spcAft>
              <a:buFont typeface="Wingdings" panose="05000000000000000000" pitchFamily="2" charset="2"/>
              <a:buChar char="§"/>
            </a:pPr>
            <a:r>
              <a:rPr lang="vi-VN" sz="2400" b="1" dirty="0"/>
              <a:t>Nhị hoa</a:t>
            </a:r>
            <a:r>
              <a:rPr lang="vi-VN" sz="2400" dirty="0"/>
              <a:t> gồm chỉ nhị và bao phấn, bao phấn chứa hạt phấn (mang giao tử đực). </a:t>
            </a:r>
            <a:endParaRPr lang="vi-VN" sz="2400" dirty="0"/>
          </a:p>
          <a:p>
            <a:pPr marL="342900" indent="-342900">
              <a:spcAft>
                <a:spcPts val="600"/>
              </a:spcAft>
              <a:buFont typeface="Wingdings" panose="05000000000000000000" pitchFamily="2" charset="2"/>
              <a:buChar char="§"/>
            </a:pPr>
            <a:r>
              <a:rPr lang="vi-VN" sz="2400" b="1" dirty="0"/>
              <a:t>Nhụy hoa </a:t>
            </a:r>
            <a:r>
              <a:rPr lang="vi-VN" sz="2400" dirty="0"/>
              <a:t>gồm đầu nhụy, vòi nhụy và bầu nhụy; bầu nhụy chứa noãn mang giao tử cái.</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80C0"/>
        </a:solidFill>
        <a:effectLst/>
      </p:bgPr>
    </p:bg>
    <p:spTree>
      <p:nvGrpSpPr>
        <p:cNvPr id="1" name=""/>
        <p:cNvGrpSpPr/>
        <p:nvPr/>
      </p:nvGrpSpPr>
      <p:grpSpPr>
        <a:xfrm>
          <a:off x="0" y="0"/>
          <a:ext cx="0" cy="0"/>
          <a:chOff x="0" y="0"/>
          <a:chExt cx="0" cy="0"/>
        </a:xfrm>
      </p:grpSpPr>
      <p:pic>
        <p:nvPicPr>
          <p:cNvPr id="11266" name="Picture 2" descr="Parts of Flower | Pollination Video | Video for Kids - YouTube"/>
          <p:cNvPicPr>
            <a:picLocks noChangeAspect="1" noChangeArrowheads="1"/>
          </p:cNvPicPr>
          <p:nvPr/>
        </p:nvPicPr>
        <p:blipFill rotWithShape="1">
          <a:blip r:embed="rId1">
            <a:extLst>
              <a:ext uri="{28A0092B-C50C-407E-A947-70E740481C1C}">
                <a14:useLocalDpi xmlns:a14="http://schemas.microsoft.com/office/drawing/2010/main" val="0"/>
              </a:ext>
            </a:extLst>
          </a:blip>
          <a:srcRect t="20000"/>
          <a:stretch>
            <a:fillRect/>
          </a:stretch>
        </p:blipFill>
        <p:spPr bwMode="auto">
          <a:xfrm>
            <a:off x="0" y="1371600"/>
            <a:ext cx="1219200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stCxn id="5" idx="1"/>
          </p:cNvCxnSpPr>
          <p:nvPr/>
        </p:nvCxnSpPr>
        <p:spPr>
          <a:xfrm flipH="1">
            <a:off x="7630991" y="2318072"/>
            <a:ext cx="1589209" cy="8334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p:cNvSpPr/>
          <p:nvPr/>
        </p:nvSpPr>
        <p:spPr>
          <a:xfrm>
            <a:off x="9220200" y="2042073"/>
            <a:ext cx="1482120"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Bao phấn</a:t>
            </a:r>
            <a:endParaRPr lang="en-US" sz="2000" b="1" dirty="0">
              <a:solidFill>
                <a:schemeClr val="bg1"/>
              </a:solidFill>
            </a:endParaRPr>
          </a:p>
        </p:txBody>
      </p:sp>
      <p:cxnSp>
        <p:nvCxnSpPr>
          <p:cNvPr id="6" name="Straight Connector 5"/>
          <p:cNvCxnSpPr>
            <a:stCxn id="8" idx="1"/>
          </p:cNvCxnSpPr>
          <p:nvPr/>
        </p:nvCxnSpPr>
        <p:spPr>
          <a:xfrm flipH="1">
            <a:off x="7096631" y="3151482"/>
            <a:ext cx="2569871" cy="969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Rounded Corners 7"/>
          <p:cNvSpPr/>
          <p:nvPr/>
        </p:nvSpPr>
        <p:spPr>
          <a:xfrm>
            <a:off x="9666502" y="2875483"/>
            <a:ext cx="1482120"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Chỉ nhị</a:t>
            </a:r>
            <a:endParaRPr lang="en-US" sz="2000" b="1" dirty="0">
              <a:solidFill>
                <a:schemeClr val="bg1"/>
              </a:solidFill>
            </a:endParaRPr>
          </a:p>
        </p:txBody>
      </p:sp>
      <p:cxnSp>
        <p:nvCxnSpPr>
          <p:cNvPr id="9" name="Straight Connector 8"/>
          <p:cNvCxnSpPr/>
          <p:nvPr/>
        </p:nvCxnSpPr>
        <p:spPr>
          <a:xfrm flipH="1">
            <a:off x="2996089" y="5365352"/>
            <a:ext cx="1513969" cy="5782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p:cNvSpPr/>
          <p:nvPr/>
        </p:nvSpPr>
        <p:spPr>
          <a:xfrm>
            <a:off x="1513969" y="5667601"/>
            <a:ext cx="1482120"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Đài hoa</a:t>
            </a:r>
            <a:endParaRPr lang="en-US" sz="2000" b="1" dirty="0">
              <a:solidFill>
                <a:schemeClr val="bg1"/>
              </a:solidFill>
            </a:endParaRPr>
          </a:p>
        </p:txBody>
      </p:sp>
      <p:cxnSp>
        <p:nvCxnSpPr>
          <p:cNvPr id="12" name="Straight Connector 11"/>
          <p:cNvCxnSpPr/>
          <p:nvPr/>
        </p:nvCxnSpPr>
        <p:spPr>
          <a:xfrm flipH="1" flipV="1">
            <a:off x="6107482" y="6219598"/>
            <a:ext cx="1709292" cy="984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p:cNvSpPr/>
          <p:nvPr/>
        </p:nvSpPr>
        <p:spPr>
          <a:xfrm>
            <a:off x="7816774" y="6042085"/>
            <a:ext cx="1632026"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Cuống hoa</a:t>
            </a:r>
            <a:endParaRPr lang="en-US" sz="2000" b="1" dirty="0">
              <a:solidFill>
                <a:schemeClr val="bg1"/>
              </a:solidFill>
            </a:endParaRPr>
          </a:p>
        </p:txBody>
      </p:sp>
      <p:cxnSp>
        <p:nvCxnSpPr>
          <p:cNvPr id="16" name="Straight Connector 15"/>
          <p:cNvCxnSpPr/>
          <p:nvPr/>
        </p:nvCxnSpPr>
        <p:spPr>
          <a:xfrm flipH="1" flipV="1">
            <a:off x="1905000" y="3230477"/>
            <a:ext cx="1285369" cy="1985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p:cNvSpPr/>
          <p:nvPr/>
        </p:nvSpPr>
        <p:spPr>
          <a:xfrm>
            <a:off x="432911" y="2954478"/>
            <a:ext cx="1482120"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Cánh hoa</a:t>
            </a:r>
            <a:endParaRPr lang="en-US" sz="2000" b="1" dirty="0">
              <a:solidFill>
                <a:schemeClr val="bg1"/>
              </a:solidFill>
            </a:endParaRPr>
          </a:p>
        </p:txBody>
      </p:sp>
      <p:cxnSp>
        <p:nvCxnSpPr>
          <p:cNvPr id="19" name="Straight Connector 18"/>
          <p:cNvCxnSpPr>
            <a:stCxn id="21" idx="1"/>
          </p:cNvCxnSpPr>
          <p:nvPr/>
        </p:nvCxnSpPr>
        <p:spPr>
          <a:xfrm flipH="1" flipV="1">
            <a:off x="6558408" y="5421174"/>
            <a:ext cx="2487597" cy="2201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9046005" y="5365352"/>
            <a:ext cx="1240995"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Bầu</a:t>
            </a:r>
            <a:endParaRPr lang="en-US" sz="2000" b="1" dirty="0">
              <a:solidFill>
                <a:schemeClr val="bg1"/>
              </a:solidFill>
            </a:endParaRPr>
          </a:p>
        </p:txBody>
      </p:sp>
      <p:cxnSp>
        <p:nvCxnSpPr>
          <p:cNvPr id="24" name="Straight Connector 23"/>
          <p:cNvCxnSpPr/>
          <p:nvPr/>
        </p:nvCxnSpPr>
        <p:spPr>
          <a:xfrm>
            <a:off x="3886200" y="2011433"/>
            <a:ext cx="2133600" cy="33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2449309" y="1735434"/>
            <a:ext cx="1482120"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Đầu nhụy</a:t>
            </a:r>
            <a:endParaRPr lang="en-US" sz="2000" b="1" dirty="0">
              <a:solidFill>
                <a:schemeClr val="bg1"/>
              </a:solidFill>
            </a:endParaRPr>
          </a:p>
        </p:txBody>
      </p:sp>
      <p:cxnSp>
        <p:nvCxnSpPr>
          <p:cNvPr id="31" name="Straight Connector 30"/>
          <p:cNvCxnSpPr>
            <a:endCxn id="33" idx="3"/>
          </p:cNvCxnSpPr>
          <p:nvPr/>
        </p:nvCxnSpPr>
        <p:spPr>
          <a:xfrm flipH="1">
            <a:off x="4705381" y="5310205"/>
            <a:ext cx="1118711" cy="9404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p:cNvSpPr/>
          <p:nvPr/>
        </p:nvSpPr>
        <p:spPr>
          <a:xfrm>
            <a:off x="3223261" y="5974622"/>
            <a:ext cx="1482120" cy="551997"/>
          </a:xfrm>
          <a:prstGeom prst="roundRect">
            <a:avLst/>
          </a:prstGeom>
          <a:solidFill>
            <a:srgbClr val="9292C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rPr>
              <a:t>Noãn </a:t>
            </a:r>
            <a:endParaRPr lang="en-US" sz="2000" b="1" dirty="0">
              <a:solidFill>
                <a:schemeClr val="bg1"/>
              </a:solidFill>
            </a:endParaRPr>
          </a:p>
        </p:txBody>
      </p:sp>
      <p:sp>
        <p:nvSpPr>
          <p:cNvPr id="34" name="TextBox 33"/>
          <p:cNvSpPr txBox="1"/>
          <p:nvPr/>
        </p:nvSpPr>
        <p:spPr>
          <a:xfrm>
            <a:off x="2100949" y="456199"/>
            <a:ext cx="7990102" cy="553998"/>
          </a:xfrm>
          <a:prstGeom prst="rect">
            <a:avLst/>
          </a:prstGeom>
          <a:noFill/>
        </p:spPr>
        <p:txBody>
          <a:bodyPr wrap="square" lIns="0" tIns="0" rIns="0" bIns="0" rtlCol="0">
            <a:spAutoFit/>
          </a:bodyPr>
          <a:lstStyle/>
          <a:p>
            <a:pPr algn="ctr"/>
            <a:r>
              <a:rPr lang="vi-VN" sz="3600" b="1" dirty="0">
                <a:solidFill>
                  <a:schemeClr val="bg1"/>
                </a:solidFill>
              </a:rPr>
              <a:t>SƠ ĐỒ CẤU TẠO HOA LƯỠNG TÍNH</a:t>
            </a:r>
            <a:endParaRPr lang="en-US" sz="36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1"/>
          <a:stretch>
            <a:fillRect/>
          </a:stretch>
        </p:blipFill>
        <p:spPr>
          <a:xfrm rot="1095933">
            <a:off x="-95250" y="-571498"/>
            <a:ext cx="1028762" cy="938626"/>
          </a:xfrm>
          <a:prstGeom prst="rect">
            <a:avLst/>
          </a:prstGeom>
        </p:spPr>
      </p:pic>
      <p:pic>
        <p:nvPicPr>
          <p:cNvPr id="6" name="Picture 5"/>
          <p:cNvPicPr>
            <a:picLocks noChangeAspect="1"/>
          </p:cNvPicPr>
          <p:nvPr/>
        </p:nvPicPr>
        <p:blipFill>
          <a:blip r:embed="rId2"/>
          <a:stretch>
            <a:fillRect/>
          </a:stretch>
        </p:blipFill>
        <p:spPr>
          <a:xfrm rot="19449550">
            <a:off x="2745393" y="5795572"/>
            <a:ext cx="1596708" cy="2115173"/>
          </a:xfrm>
          <a:prstGeom prst="rect">
            <a:avLst/>
          </a:prstGeom>
        </p:spPr>
      </p:pic>
      <p:pic>
        <p:nvPicPr>
          <p:cNvPr id="7" name="Picture 6"/>
          <p:cNvPicPr>
            <a:picLocks noChangeAspect="1"/>
          </p:cNvPicPr>
          <p:nvPr/>
        </p:nvPicPr>
        <p:blipFill>
          <a:blip r:embed="rId3"/>
          <a:stretch>
            <a:fillRect/>
          </a:stretch>
        </p:blipFill>
        <p:spPr>
          <a:xfrm>
            <a:off x="11087100" y="-723900"/>
            <a:ext cx="1295400" cy="1226839"/>
          </a:xfrm>
          <a:prstGeom prst="rect">
            <a:avLst/>
          </a:prstGeom>
        </p:spPr>
      </p:pic>
      <p:pic>
        <p:nvPicPr>
          <p:cNvPr id="8" name="Picture 7"/>
          <p:cNvPicPr>
            <a:picLocks noChangeAspect="1"/>
          </p:cNvPicPr>
          <p:nvPr/>
        </p:nvPicPr>
        <p:blipFill>
          <a:blip r:embed="rId4"/>
          <a:stretch>
            <a:fillRect/>
          </a:stretch>
        </p:blipFill>
        <p:spPr>
          <a:xfrm>
            <a:off x="8064500" y="-165100"/>
            <a:ext cx="1204072" cy="774700"/>
          </a:xfrm>
          <a:prstGeom prst="rect">
            <a:avLst/>
          </a:prstGeom>
        </p:spPr>
      </p:pic>
      <p:pic>
        <p:nvPicPr>
          <p:cNvPr id="9" name="Picture 8"/>
          <p:cNvPicPr>
            <a:picLocks noChangeAspect="1"/>
          </p:cNvPicPr>
          <p:nvPr/>
        </p:nvPicPr>
        <p:blipFill>
          <a:blip r:embed="rId5"/>
          <a:stretch>
            <a:fillRect/>
          </a:stretch>
        </p:blipFill>
        <p:spPr>
          <a:xfrm>
            <a:off x="3594100" y="-318449"/>
            <a:ext cx="820738" cy="906856"/>
          </a:xfrm>
          <a:prstGeom prst="rect">
            <a:avLst/>
          </a:prstGeom>
        </p:spPr>
      </p:pic>
      <p:pic>
        <p:nvPicPr>
          <p:cNvPr id="10" name="Picture 9"/>
          <p:cNvPicPr>
            <a:picLocks noChangeAspect="1"/>
          </p:cNvPicPr>
          <p:nvPr/>
        </p:nvPicPr>
        <p:blipFill>
          <a:blip r:embed="rId6"/>
          <a:stretch>
            <a:fillRect/>
          </a:stretch>
        </p:blipFill>
        <p:spPr>
          <a:xfrm>
            <a:off x="88900" y="6299200"/>
            <a:ext cx="776790" cy="889000"/>
          </a:xfrm>
          <a:prstGeom prst="rect">
            <a:avLst/>
          </a:prstGeom>
        </p:spPr>
      </p:pic>
      <p:pic>
        <p:nvPicPr>
          <p:cNvPr id="11" name="Picture 10"/>
          <p:cNvPicPr>
            <a:picLocks noChangeAspect="1"/>
          </p:cNvPicPr>
          <p:nvPr/>
        </p:nvPicPr>
        <p:blipFill>
          <a:blip r:embed="rId7"/>
          <a:stretch>
            <a:fillRect/>
          </a:stretch>
        </p:blipFill>
        <p:spPr>
          <a:xfrm>
            <a:off x="8335937" y="6413500"/>
            <a:ext cx="1544663" cy="655095"/>
          </a:xfrm>
          <a:prstGeom prst="rect">
            <a:avLst/>
          </a:prstGeom>
        </p:spPr>
      </p:pic>
      <p:pic>
        <p:nvPicPr>
          <p:cNvPr id="12" name="Picture 11"/>
          <p:cNvPicPr>
            <a:picLocks noChangeAspect="1"/>
          </p:cNvPicPr>
          <p:nvPr/>
        </p:nvPicPr>
        <p:blipFill>
          <a:blip r:embed="rId8"/>
          <a:stretch>
            <a:fillRect/>
          </a:stretch>
        </p:blipFill>
        <p:spPr>
          <a:xfrm>
            <a:off x="11290300" y="5943600"/>
            <a:ext cx="1409700" cy="1757539"/>
          </a:xfrm>
          <a:prstGeom prst="rect">
            <a:avLst/>
          </a:prstGeom>
        </p:spPr>
      </p:pic>
      <p:grpSp>
        <p:nvGrpSpPr>
          <p:cNvPr id="13" name="Group 12"/>
          <p:cNvGrpSpPr/>
          <p:nvPr/>
        </p:nvGrpSpPr>
        <p:grpSpPr>
          <a:xfrm>
            <a:off x="-766310" y="-1090051"/>
            <a:ext cx="6327662" cy="2606805"/>
            <a:chOff x="-718801" y="-287785"/>
            <a:chExt cx="7793274" cy="2413178"/>
          </a:xfrm>
        </p:grpSpPr>
        <p:sp>
          <p:nvSpPr>
            <p:cNvPr id="14" name="Cloud 13"/>
            <p:cNvSpPr/>
            <p:nvPr/>
          </p:nvSpPr>
          <p:spPr>
            <a:xfrm rot="129502">
              <a:off x="100827" y="-176409"/>
              <a:ext cx="6973646" cy="2206883"/>
            </a:xfrm>
            <a:prstGeom prst="cloud">
              <a:avLst/>
            </a:prstGeom>
            <a:solidFill>
              <a:srgbClr val="FFE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29502">
              <a:off x="-714109" y="-81490"/>
              <a:ext cx="6156876" cy="2206883"/>
            </a:xfrm>
            <a:prstGeom prst="cloud">
              <a:avLst/>
            </a:prstGeom>
            <a:solidFill>
              <a:srgbClr val="FFE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29502">
              <a:off x="-517274" y="-141176"/>
              <a:ext cx="5769917" cy="2206882"/>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29502">
              <a:off x="389125" y="-237369"/>
              <a:ext cx="6518969" cy="2206882"/>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29502">
              <a:off x="524248" y="-287785"/>
              <a:ext cx="6235106" cy="2206882"/>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29502">
              <a:off x="-718801" y="-268948"/>
              <a:ext cx="6235106" cy="226567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99166" y="285984"/>
            <a:ext cx="5245354" cy="469552"/>
          </a:xfrm>
          <a:prstGeom prst="rect">
            <a:avLst/>
          </a:prstGeom>
          <a:noFill/>
        </p:spPr>
        <p:txBody>
          <a:bodyPr wrap="square" lIns="0" tIns="0" rIns="0" bIns="0" rtlCol="0">
            <a:spAutoFit/>
          </a:bodyPr>
          <a:lstStyle/>
          <a:p>
            <a:pPr>
              <a:lnSpc>
                <a:spcPct val="120000"/>
              </a:lnSpc>
            </a:pPr>
            <a:r>
              <a:rPr lang="en-US" sz="2800" b="1"/>
              <a:t>1. CƠ QUAN SINH SẢN</a:t>
            </a:r>
            <a:endParaRPr lang="en-US" sz="2800" b="1"/>
          </a:p>
        </p:txBody>
      </p:sp>
      <p:sp>
        <p:nvSpPr>
          <p:cNvPr id="23" name="TextBox 22"/>
          <p:cNvSpPr txBox="1"/>
          <p:nvPr/>
        </p:nvSpPr>
        <p:spPr>
          <a:xfrm>
            <a:off x="1981200" y="1639982"/>
            <a:ext cx="9609892" cy="1288814"/>
          </a:xfrm>
          <a:prstGeom prst="rect">
            <a:avLst/>
          </a:prstGeom>
          <a:noFill/>
        </p:spPr>
        <p:txBody>
          <a:bodyPr wrap="square" lIns="0" tIns="0" rIns="0" bIns="0" rtlCol="0">
            <a:spAutoFit/>
          </a:bodyPr>
          <a:lstStyle>
            <a:defPPr>
              <a:defRPr lang="en-US"/>
            </a:defPPr>
            <a:lvl1pPr algn="just">
              <a:lnSpc>
                <a:spcPct val="120000"/>
              </a:lnSpc>
              <a:defRPr sz="2200">
                <a:latin typeface="Arial" panose="020B0604020202020204" pitchFamily="34" charset="0"/>
                <a:cs typeface="Arial" panose="020B0604020202020204" pitchFamily="34" charset="0"/>
              </a:defRPr>
            </a:lvl1pPr>
          </a:lstStyle>
          <a:p>
            <a:pPr marL="342900" indent="-342900" algn="l">
              <a:buFont typeface="Courier New" panose="02070309020205020404" pitchFamily="49" charset="0"/>
              <a:buChar char="o"/>
            </a:pPr>
            <a:r>
              <a:rPr lang="vi-VN" sz="2400" b="1" dirty="0"/>
              <a:t>Hoa lưỡng tính, </a:t>
            </a:r>
            <a:r>
              <a:rPr lang="vi-VN" sz="2400" dirty="0"/>
              <a:t>ví dụ: hoa li, hoa hồng, hoa đào,... </a:t>
            </a:r>
            <a:endParaRPr lang="vi-VN" sz="2400" dirty="0"/>
          </a:p>
          <a:p>
            <a:pPr marL="342900" indent="-342900" algn="l">
              <a:buFont typeface="Courier New" panose="02070309020205020404" pitchFamily="49" charset="0"/>
              <a:buChar char="o"/>
            </a:pPr>
            <a:r>
              <a:rPr lang="vi-VN" sz="2400" b="1" dirty="0"/>
              <a:t>Hoa đơn tính, </a:t>
            </a:r>
            <a:r>
              <a:rPr lang="vi-VN" sz="2400" dirty="0"/>
              <a:t>ví dụ: hoa mướp, hoa bí, hoa dưa chuột, hoa liễu, hoa dưa hấu.......</a:t>
            </a:r>
            <a:endParaRPr lang="en-US" sz="2400" dirty="0"/>
          </a:p>
        </p:txBody>
      </p:sp>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452" y="1905483"/>
            <a:ext cx="979595"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41 Rose Wallpapers - Wallpaperboat"/>
          <p:cNvPicPr>
            <a:picLocks noChangeAspect="1" noChangeArrowheads="1"/>
          </p:cNvPicPr>
          <p:nvPr/>
        </p:nvPicPr>
        <p:blipFill rotWithShape="1">
          <a:blip r:embed="rId10">
            <a:extLst>
              <a:ext uri="{28A0092B-C50C-407E-A947-70E740481C1C}">
                <a14:useLocalDpi xmlns:a14="http://schemas.microsoft.com/office/drawing/2010/main" val="0"/>
              </a:ext>
            </a:extLst>
          </a:blip>
          <a:srcRect t="4484" r="3518" b="967"/>
          <a:stretch>
            <a:fillRect/>
          </a:stretch>
        </p:blipFill>
        <p:spPr bwMode="auto">
          <a:xfrm>
            <a:off x="0" y="3497682"/>
            <a:ext cx="6096000" cy="336031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Tác dụng của cây mướp"/>
          <p:cNvPicPr>
            <a:picLocks noChangeAspect="1" noChangeArrowheads="1"/>
          </p:cNvPicPr>
          <p:nvPr/>
        </p:nvPicPr>
        <p:blipFill rotWithShape="1">
          <a:blip r:embed="rId11">
            <a:extLst>
              <a:ext uri="{28A0092B-C50C-407E-A947-70E740481C1C}">
                <a14:useLocalDpi xmlns:a14="http://schemas.microsoft.com/office/drawing/2010/main" val="0"/>
              </a:ext>
            </a:extLst>
          </a:blip>
          <a:srcRect t="11059" b="15501"/>
          <a:stretch>
            <a:fillRect/>
          </a:stretch>
        </p:blipFill>
        <p:spPr bwMode="auto">
          <a:xfrm>
            <a:off x="6095998" y="3497680"/>
            <a:ext cx="6096001" cy="3360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1">
            <a:extLst>
              <a:ext uri="{28A0092B-C50C-407E-A947-70E740481C1C}">
                <a14:useLocalDpi xmlns:a14="http://schemas.microsoft.com/office/drawing/2010/main" val="0"/>
              </a:ext>
            </a:extLst>
          </a:blip>
          <a:srcRect l="6875" t="15082" r="7278" b="9072"/>
          <a:stretch>
            <a:fillRect/>
          </a:stretch>
        </p:blipFill>
        <p:spPr>
          <a:xfrm>
            <a:off x="4608629" y="955326"/>
            <a:ext cx="7135318" cy="4981803"/>
          </a:xfrm>
          <a:prstGeom prst="rect">
            <a:avLst/>
          </a:prstGeom>
        </p:spPr>
      </p:pic>
      <p:sp>
        <p:nvSpPr>
          <p:cNvPr id="3" name="Freeform: Shape 2"/>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stretch>
            <a:fillRect/>
          </a:stretch>
        </p:blipFill>
        <p:spPr>
          <a:xfrm rot="1095933">
            <a:off x="-95250" y="-571498"/>
            <a:ext cx="1028762" cy="938626"/>
          </a:xfrm>
          <a:prstGeom prst="rect">
            <a:avLst/>
          </a:prstGeom>
        </p:spPr>
      </p:pic>
      <p:pic>
        <p:nvPicPr>
          <p:cNvPr id="7" name="Picture 6"/>
          <p:cNvPicPr>
            <a:picLocks noChangeAspect="1"/>
          </p:cNvPicPr>
          <p:nvPr/>
        </p:nvPicPr>
        <p:blipFill>
          <a:blip r:embed="rId3"/>
          <a:stretch>
            <a:fillRect/>
          </a:stretch>
        </p:blipFill>
        <p:spPr>
          <a:xfrm>
            <a:off x="11087100" y="-723900"/>
            <a:ext cx="1295400" cy="1226839"/>
          </a:xfrm>
          <a:prstGeom prst="rect">
            <a:avLst/>
          </a:prstGeom>
        </p:spPr>
      </p:pic>
      <p:pic>
        <p:nvPicPr>
          <p:cNvPr id="8" name="Picture 7"/>
          <p:cNvPicPr>
            <a:picLocks noChangeAspect="1"/>
          </p:cNvPicPr>
          <p:nvPr/>
        </p:nvPicPr>
        <p:blipFill>
          <a:blip r:embed="rId4"/>
          <a:stretch>
            <a:fillRect/>
          </a:stretch>
        </p:blipFill>
        <p:spPr>
          <a:xfrm>
            <a:off x="8064500" y="-165100"/>
            <a:ext cx="1204072" cy="774700"/>
          </a:xfrm>
          <a:prstGeom prst="rect">
            <a:avLst/>
          </a:prstGeom>
        </p:spPr>
      </p:pic>
      <p:pic>
        <p:nvPicPr>
          <p:cNvPr id="9" name="Picture 8"/>
          <p:cNvPicPr>
            <a:picLocks noChangeAspect="1"/>
          </p:cNvPicPr>
          <p:nvPr/>
        </p:nvPicPr>
        <p:blipFill>
          <a:blip r:embed="rId5"/>
          <a:stretch>
            <a:fillRect/>
          </a:stretch>
        </p:blipFill>
        <p:spPr>
          <a:xfrm>
            <a:off x="3594100" y="-318449"/>
            <a:ext cx="820738" cy="906856"/>
          </a:xfrm>
          <a:prstGeom prst="rect">
            <a:avLst/>
          </a:prstGeom>
        </p:spPr>
      </p:pic>
      <p:grpSp>
        <p:nvGrpSpPr>
          <p:cNvPr id="13" name="Group 12"/>
          <p:cNvGrpSpPr/>
          <p:nvPr/>
        </p:nvGrpSpPr>
        <p:grpSpPr>
          <a:xfrm>
            <a:off x="-1530810" y="-610366"/>
            <a:ext cx="7107151" cy="2606805"/>
            <a:chOff x="-718801" y="-287785"/>
            <a:chExt cx="7793274" cy="2413178"/>
          </a:xfrm>
        </p:grpSpPr>
        <p:sp>
          <p:nvSpPr>
            <p:cNvPr id="14" name="Cloud 13"/>
            <p:cNvSpPr/>
            <p:nvPr/>
          </p:nvSpPr>
          <p:spPr>
            <a:xfrm rot="129502">
              <a:off x="100827" y="-176409"/>
              <a:ext cx="6973646" cy="2206883"/>
            </a:xfrm>
            <a:prstGeom prst="cloud">
              <a:avLst/>
            </a:prstGeom>
            <a:solidFill>
              <a:srgbClr val="FFE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29502">
              <a:off x="-714109" y="-81490"/>
              <a:ext cx="6156876" cy="2206883"/>
            </a:xfrm>
            <a:prstGeom prst="cloud">
              <a:avLst/>
            </a:prstGeom>
            <a:solidFill>
              <a:srgbClr val="FFE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29502">
              <a:off x="-517274" y="-141176"/>
              <a:ext cx="5769917" cy="2206882"/>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29502">
              <a:off x="389125" y="-237369"/>
              <a:ext cx="6518969" cy="2206882"/>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29502">
              <a:off x="524248" y="-287785"/>
              <a:ext cx="6235106" cy="2206882"/>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29502">
              <a:off x="-718801" y="-268948"/>
              <a:ext cx="6235106" cy="226567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99166" y="285984"/>
            <a:ext cx="5245354" cy="986617"/>
          </a:xfrm>
          <a:prstGeom prst="rect">
            <a:avLst/>
          </a:prstGeom>
          <a:noFill/>
        </p:spPr>
        <p:txBody>
          <a:bodyPr wrap="square" lIns="0" tIns="0" rIns="0" bIns="0" rtlCol="0">
            <a:spAutoFit/>
          </a:bodyPr>
          <a:lstStyle/>
          <a:p>
            <a:pPr>
              <a:lnSpc>
                <a:spcPct val="120000"/>
              </a:lnSpc>
            </a:pPr>
            <a:r>
              <a:rPr lang="en-US" sz="2800" b="1"/>
              <a:t>2. QUÁ TRÌNH SINH SẢN</a:t>
            </a:r>
            <a:endParaRPr lang="en-US" sz="2800" b="1"/>
          </a:p>
          <a:p>
            <a:pPr>
              <a:lnSpc>
                <a:spcPct val="120000"/>
              </a:lnSpc>
            </a:pPr>
            <a:r>
              <a:rPr lang="en-US" sz="2800" b="1"/>
              <a:t>HỮU TÍNH Ở THỰC VẬT</a:t>
            </a:r>
            <a:endParaRPr lang="en-US" sz="2800" b="1"/>
          </a:p>
        </p:txBody>
      </p:sp>
      <p:sp>
        <p:nvSpPr>
          <p:cNvPr id="21" name="TextBox 20"/>
          <p:cNvSpPr txBox="1"/>
          <p:nvPr/>
        </p:nvSpPr>
        <p:spPr>
          <a:xfrm>
            <a:off x="685800" y="3103543"/>
            <a:ext cx="3922828" cy="3061607"/>
          </a:xfrm>
          <a:prstGeom prst="rect">
            <a:avLst/>
          </a:prstGeom>
          <a:noFill/>
        </p:spPr>
        <p:txBody>
          <a:bodyPr wrap="square" lIns="0" tIns="0" rIns="0" bIns="0" rtlCol="0">
            <a:spAutoFit/>
          </a:bodyPr>
          <a:lstStyle>
            <a:defPPr>
              <a:defRPr lang="en-US"/>
            </a:defPPr>
            <a:lvl1pPr algn="just">
              <a:lnSpc>
                <a:spcPct val="120000"/>
              </a:lnSpc>
              <a:defRPr sz="2000">
                <a:latin typeface="Arial" panose="020B0604020202020204" pitchFamily="34" charset="0"/>
                <a:cs typeface="Arial" panose="020B0604020202020204" pitchFamily="34" charset="0"/>
              </a:defRPr>
            </a:lvl1pPr>
          </a:lstStyle>
          <a:p>
            <a:pPr algn="l"/>
            <a:r>
              <a:rPr lang="vi-VN" sz="2400" b="1" i="1" dirty="0"/>
              <a:t>Sinh sản hữu tính ở thực vật có hoa gồm các giai đoạn </a:t>
            </a:r>
            <a:r>
              <a:rPr lang="en-US" sz="2400" b="1" i="1" dirty="0"/>
              <a:t>n</a:t>
            </a:r>
            <a:r>
              <a:rPr lang="vi-VN" sz="2400" b="1" i="1" dirty="0"/>
              <a:t>ối tiếp nhau: </a:t>
            </a:r>
            <a:endParaRPr lang="vi-VN" sz="2400" b="1" i="1" dirty="0"/>
          </a:p>
          <a:p>
            <a:pPr marL="342900" indent="-342900" algn="l">
              <a:buFont typeface="Courier New" panose="02070309020205020404" pitchFamily="49" charset="0"/>
              <a:buChar char="o"/>
            </a:pPr>
            <a:r>
              <a:rPr lang="vi-VN" sz="2400" i="1" dirty="0"/>
              <a:t>Tạo giao tử</a:t>
            </a:r>
            <a:endParaRPr lang="vi-VN" sz="2400" i="1" dirty="0"/>
          </a:p>
          <a:p>
            <a:pPr marL="342900" indent="-342900" algn="l">
              <a:buFont typeface="Courier New" panose="02070309020205020404" pitchFamily="49" charset="0"/>
              <a:buChar char="o"/>
            </a:pPr>
            <a:r>
              <a:rPr lang="vi-VN" sz="2400" i="1" dirty="0"/>
              <a:t>Thụ phấn</a:t>
            </a:r>
            <a:endParaRPr lang="vi-VN" sz="2400" i="1" dirty="0"/>
          </a:p>
          <a:p>
            <a:pPr marL="342900" indent="-342900" algn="l">
              <a:buFont typeface="Courier New" panose="02070309020205020404" pitchFamily="49" charset="0"/>
              <a:buChar char="o"/>
            </a:pPr>
            <a:r>
              <a:rPr lang="vi-VN" sz="2400" i="1" dirty="0"/>
              <a:t>Thụ tinh</a:t>
            </a:r>
            <a:endParaRPr lang="vi-VN" sz="2400" i="1" dirty="0"/>
          </a:p>
          <a:p>
            <a:pPr marL="342900" indent="-342900" algn="l">
              <a:buFont typeface="Courier New" panose="02070309020205020404" pitchFamily="49" charset="0"/>
              <a:buChar char="o"/>
            </a:pPr>
            <a:r>
              <a:rPr lang="vi-VN" sz="2400" i="1" dirty="0"/>
              <a:t>H</a:t>
            </a:r>
            <a:r>
              <a:rPr lang="en-US" sz="2400" i="1" dirty="0"/>
              <a:t>ì</a:t>
            </a:r>
            <a:r>
              <a:rPr lang="vi-VN" sz="2400" i="1" dirty="0"/>
              <a:t>nh thành quả và hạt</a:t>
            </a:r>
            <a:endParaRPr lang="en-US" sz="2400" i="1" dirty="0"/>
          </a:p>
        </p:txBody>
      </p:sp>
      <p:grpSp>
        <p:nvGrpSpPr>
          <p:cNvPr id="22" name="Group 21"/>
          <p:cNvGrpSpPr/>
          <p:nvPr/>
        </p:nvGrpSpPr>
        <p:grpSpPr>
          <a:xfrm>
            <a:off x="381000" y="2331868"/>
            <a:ext cx="1524000" cy="457250"/>
            <a:chOff x="800100" y="1783116"/>
            <a:chExt cx="1524000" cy="457250"/>
          </a:xfrm>
        </p:grpSpPr>
        <p:sp>
          <p:nvSpPr>
            <p:cNvPr id="24" name="Rectangle 23"/>
            <p:cNvSpPr/>
            <p:nvPr/>
          </p:nvSpPr>
          <p:spPr>
            <a:xfrm>
              <a:off x="876300" y="1783116"/>
              <a:ext cx="1371600" cy="4572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00100" y="1844035"/>
              <a:ext cx="1524000" cy="335413"/>
            </a:xfrm>
            <a:prstGeom prst="rect">
              <a:avLst/>
            </a:prstGeom>
            <a:noFill/>
          </p:spPr>
          <p:txBody>
            <a:bodyPr wrap="square" lIns="0" tIns="0" rIns="0" bIns="0" rtlCol="0">
              <a:spAutoFit/>
            </a:bodyPr>
            <a:lstStyle/>
            <a:p>
              <a:pPr algn="ctr">
                <a:lnSpc>
                  <a:spcPct val="120000"/>
                </a:lnSpc>
              </a:pPr>
              <a:r>
                <a:rPr lang="vi-VN" sz="2000" b="1" dirty="0"/>
                <a:t>TRẢ LỜI</a:t>
              </a:r>
              <a:endParaRPr lang="en-US" sz="2000" b="1"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rot="352702">
            <a:off x="342951" y="-573715"/>
            <a:ext cx="11506098" cy="834101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352702">
            <a:off x="718046" y="-573714"/>
            <a:ext cx="10755908" cy="8341013"/>
          </a:xfrm>
          <a:prstGeom prst="cloud">
            <a:avLst/>
          </a:prstGeom>
          <a:solidFill>
            <a:srgbClr val="EB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rot="352702">
            <a:off x="939885" y="-535614"/>
            <a:ext cx="10287552" cy="8341013"/>
          </a:xfrm>
          <a:prstGeom prst="cloud">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225866">
            <a:off x="-9174" y="-399334"/>
            <a:ext cx="12215298" cy="1478987"/>
          </a:xfrm>
          <a:custGeom>
            <a:avLst/>
            <a:gdLst>
              <a:gd name="connsiteX0" fmla="*/ 0 w 12215298"/>
              <a:gd name="connsiteY0" fmla="*/ 800460 h 1478987"/>
              <a:gd name="connsiteX1" fmla="*/ 12165694 w 12215298"/>
              <a:gd name="connsiteY1" fmla="*/ 0 h 1478987"/>
              <a:gd name="connsiteX2" fmla="*/ 12215298 w 12215298"/>
              <a:gd name="connsiteY2" fmla="*/ 753898 h 1478987"/>
              <a:gd name="connsiteX3" fmla="*/ 12059924 w 12215298"/>
              <a:gd name="connsiteY3" fmla="*/ 687385 h 1478987"/>
              <a:gd name="connsiteX4" fmla="*/ 11386631 w 12215298"/>
              <a:gd name="connsiteY4" fmla="*/ 521442 h 1478987"/>
              <a:gd name="connsiteX5" fmla="*/ 8575037 w 12215298"/>
              <a:gd name="connsiteY5" fmla="*/ 1131042 h 1478987"/>
              <a:gd name="connsiteX6" fmla="*/ 6423557 w 12215298"/>
              <a:gd name="connsiteY6" fmla="*/ 692892 h 1478987"/>
              <a:gd name="connsiteX7" fmla="*/ 4736600 w 12215298"/>
              <a:gd name="connsiteY7" fmla="*/ 1416792 h 1478987"/>
              <a:gd name="connsiteX8" fmla="*/ 2218391 w 12215298"/>
              <a:gd name="connsiteY8" fmla="*/ 921492 h 1478987"/>
              <a:gd name="connsiteX9" fmla="*/ 162968 w 12215298"/>
              <a:gd name="connsiteY9" fmla="*/ 1449409 h 1478987"/>
              <a:gd name="connsiteX10" fmla="*/ 44644 w 12215298"/>
              <a:gd name="connsiteY10" fmla="*/ 1478987 h 14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5298" h="1478987">
                <a:moveTo>
                  <a:pt x="0" y="800460"/>
                </a:moveTo>
                <a:lnTo>
                  <a:pt x="12165694" y="0"/>
                </a:lnTo>
                <a:lnTo>
                  <a:pt x="12215298" y="753898"/>
                </a:lnTo>
                <a:lnTo>
                  <a:pt x="12059924" y="687385"/>
                </a:lnTo>
                <a:cubicBezTo>
                  <a:pt x="11836129" y="597444"/>
                  <a:pt x="11610743" y="532554"/>
                  <a:pt x="11386631" y="521442"/>
                </a:cubicBezTo>
                <a:cubicBezTo>
                  <a:pt x="10490180" y="476992"/>
                  <a:pt x="9402216" y="1102467"/>
                  <a:pt x="8575037" y="1131042"/>
                </a:cubicBezTo>
                <a:cubicBezTo>
                  <a:pt x="7747858" y="1159617"/>
                  <a:pt x="7063296" y="645267"/>
                  <a:pt x="6423557" y="692892"/>
                </a:cubicBezTo>
                <a:cubicBezTo>
                  <a:pt x="5783817" y="740517"/>
                  <a:pt x="5437462" y="1378692"/>
                  <a:pt x="4736600" y="1416792"/>
                </a:cubicBezTo>
                <a:cubicBezTo>
                  <a:pt x="4035740" y="1454892"/>
                  <a:pt x="3127066" y="896092"/>
                  <a:pt x="2218391" y="921492"/>
                </a:cubicBezTo>
                <a:cubicBezTo>
                  <a:pt x="1593677" y="938955"/>
                  <a:pt x="847628" y="1265558"/>
                  <a:pt x="162968" y="1449409"/>
                </a:cubicBezTo>
                <a:lnTo>
                  <a:pt x="44644" y="147898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p:cNvSpPr/>
          <p:nvPr/>
        </p:nvSpPr>
        <p:spPr>
          <a:xfrm rot="197961" flipH="1" flipV="1">
            <a:off x="-10521" y="5886635"/>
            <a:ext cx="12210289" cy="1321612"/>
          </a:xfrm>
          <a:custGeom>
            <a:avLst/>
            <a:gdLst>
              <a:gd name="connsiteX0" fmla="*/ 9739465 w 12210289"/>
              <a:gd name="connsiteY0" fmla="*/ 1021954 h 1321612"/>
              <a:gd name="connsiteX1" fmla="*/ 9446027 w 12210289"/>
              <a:gd name="connsiteY1" fmla="*/ 1033998 h 1321612"/>
              <a:gd name="connsiteX2" fmla="*/ 5451346 w 12210289"/>
              <a:gd name="connsiteY2" fmla="*/ 595848 h 1321612"/>
              <a:gd name="connsiteX3" fmla="*/ 2319155 w 12210289"/>
              <a:gd name="connsiteY3" fmla="*/ 1319748 h 1321612"/>
              <a:gd name="connsiteX4" fmla="*/ 126053 w 12210289"/>
              <a:gd name="connsiteY4" fmla="*/ 1076860 h 1321612"/>
              <a:gd name="connsiteX5" fmla="*/ 20655 w 12210289"/>
              <a:gd name="connsiteY5" fmla="*/ 1059989 h 1321612"/>
              <a:gd name="connsiteX6" fmla="*/ 0 w 12210289"/>
              <a:gd name="connsiteY6" fmla="*/ 701682 h 1321612"/>
              <a:gd name="connsiteX7" fmla="*/ 12171791 w 12210289"/>
              <a:gd name="connsiteY7" fmla="*/ 0 h 1321612"/>
              <a:gd name="connsiteX8" fmla="*/ 12210289 w 12210289"/>
              <a:gd name="connsiteY8" fmla="*/ 667810 h 1321612"/>
              <a:gd name="connsiteX9" fmla="*/ 12177813 w 12210289"/>
              <a:gd name="connsiteY9" fmla="*/ 673012 h 1321612"/>
              <a:gd name="connsiteX10" fmla="*/ 9739465 w 12210289"/>
              <a:gd name="connsiteY10" fmla="*/ 1021954 h 13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0289" h="1321612">
                <a:moveTo>
                  <a:pt x="9739465" y="1021954"/>
                </a:moveTo>
                <a:cubicBezTo>
                  <a:pt x="9639897" y="1028094"/>
                  <a:pt x="9542017" y="1032212"/>
                  <a:pt x="9446027" y="1033998"/>
                </a:cubicBezTo>
                <a:cubicBezTo>
                  <a:pt x="7910192" y="1062573"/>
                  <a:pt x="6639159" y="548223"/>
                  <a:pt x="5451346" y="595848"/>
                </a:cubicBezTo>
                <a:cubicBezTo>
                  <a:pt x="4263535" y="643473"/>
                  <a:pt x="3620451" y="1281648"/>
                  <a:pt x="2319155" y="1319748"/>
                </a:cubicBezTo>
                <a:cubicBezTo>
                  <a:pt x="1668507" y="1338798"/>
                  <a:pt x="921395" y="1208623"/>
                  <a:pt x="126053" y="1076860"/>
                </a:cubicBezTo>
                <a:lnTo>
                  <a:pt x="20655" y="1059989"/>
                </a:lnTo>
                <a:lnTo>
                  <a:pt x="0" y="701682"/>
                </a:lnTo>
                <a:lnTo>
                  <a:pt x="12171791" y="0"/>
                </a:lnTo>
                <a:lnTo>
                  <a:pt x="12210289" y="667810"/>
                </a:lnTo>
                <a:lnTo>
                  <a:pt x="12177813" y="673012"/>
                </a:lnTo>
                <a:cubicBezTo>
                  <a:pt x="11327834" y="816098"/>
                  <a:pt x="10486219" y="975905"/>
                  <a:pt x="9739465" y="102195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1"/>
          <a:stretch>
            <a:fillRect/>
          </a:stretch>
        </p:blipFill>
        <p:spPr>
          <a:xfrm rot="1095933">
            <a:off x="-95250" y="-571498"/>
            <a:ext cx="1028762" cy="938626"/>
          </a:xfrm>
          <a:prstGeom prst="rect">
            <a:avLst/>
          </a:prstGeom>
        </p:spPr>
      </p:pic>
      <p:pic>
        <p:nvPicPr>
          <p:cNvPr id="14" name="Picture 13"/>
          <p:cNvPicPr>
            <a:picLocks noChangeAspect="1"/>
          </p:cNvPicPr>
          <p:nvPr/>
        </p:nvPicPr>
        <p:blipFill>
          <a:blip r:embed="rId2"/>
          <a:stretch>
            <a:fillRect/>
          </a:stretch>
        </p:blipFill>
        <p:spPr>
          <a:xfrm rot="19449550">
            <a:off x="2745393" y="5795572"/>
            <a:ext cx="1596708" cy="2115173"/>
          </a:xfrm>
          <a:prstGeom prst="rect">
            <a:avLst/>
          </a:prstGeom>
        </p:spPr>
      </p:pic>
      <p:pic>
        <p:nvPicPr>
          <p:cNvPr id="6" name="Picture 5"/>
          <p:cNvPicPr>
            <a:picLocks noChangeAspect="1"/>
          </p:cNvPicPr>
          <p:nvPr/>
        </p:nvPicPr>
        <p:blipFill>
          <a:blip r:embed="rId3"/>
          <a:stretch>
            <a:fillRect/>
          </a:stretch>
        </p:blipFill>
        <p:spPr>
          <a:xfrm>
            <a:off x="11087100" y="-723900"/>
            <a:ext cx="1295400" cy="1226839"/>
          </a:xfrm>
          <a:prstGeom prst="rect">
            <a:avLst/>
          </a:prstGeom>
        </p:spPr>
      </p:pic>
      <p:pic>
        <p:nvPicPr>
          <p:cNvPr id="15" name="Picture 14"/>
          <p:cNvPicPr>
            <a:picLocks noChangeAspect="1"/>
          </p:cNvPicPr>
          <p:nvPr/>
        </p:nvPicPr>
        <p:blipFill>
          <a:blip r:embed="rId4"/>
          <a:stretch>
            <a:fillRect/>
          </a:stretch>
        </p:blipFill>
        <p:spPr>
          <a:xfrm>
            <a:off x="8064500" y="-165100"/>
            <a:ext cx="1204072" cy="774700"/>
          </a:xfrm>
          <a:prstGeom prst="rect">
            <a:avLst/>
          </a:prstGeom>
        </p:spPr>
      </p:pic>
      <p:pic>
        <p:nvPicPr>
          <p:cNvPr id="16" name="Picture 15"/>
          <p:cNvPicPr>
            <a:picLocks noChangeAspect="1"/>
          </p:cNvPicPr>
          <p:nvPr/>
        </p:nvPicPr>
        <p:blipFill>
          <a:blip r:embed="rId5"/>
          <a:stretch>
            <a:fillRect/>
          </a:stretch>
        </p:blipFill>
        <p:spPr>
          <a:xfrm>
            <a:off x="3594100" y="-318449"/>
            <a:ext cx="820738" cy="906856"/>
          </a:xfrm>
          <a:prstGeom prst="rect">
            <a:avLst/>
          </a:prstGeom>
        </p:spPr>
      </p:pic>
      <p:pic>
        <p:nvPicPr>
          <p:cNvPr id="100" name="Picture 99"/>
          <p:cNvPicPr>
            <a:picLocks noChangeAspect="1"/>
          </p:cNvPicPr>
          <p:nvPr/>
        </p:nvPicPr>
        <p:blipFill>
          <a:blip r:embed="rId6"/>
          <a:stretch>
            <a:fillRect/>
          </a:stretch>
        </p:blipFill>
        <p:spPr>
          <a:xfrm>
            <a:off x="88900" y="6299200"/>
            <a:ext cx="776790" cy="889000"/>
          </a:xfrm>
          <a:prstGeom prst="rect">
            <a:avLst/>
          </a:prstGeom>
        </p:spPr>
      </p:pic>
      <p:pic>
        <p:nvPicPr>
          <p:cNvPr id="101" name="Picture 100"/>
          <p:cNvPicPr>
            <a:picLocks noChangeAspect="1"/>
          </p:cNvPicPr>
          <p:nvPr/>
        </p:nvPicPr>
        <p:blipFill>
          <a:blip r:embed="rId7"/>
          <a:stretch>
            <a:fillRect/>
          </a:stretch>
        </p:blipFill>
        <p:spPr>
          <a:xfrm>
            <a:off x="8335937" y="6413500"/>
            <a:ext cx="1544663" cy="655095"/>
          </a:xfrm>
          <a:prstGeom prst="rect">
            <a:avLst/>
          </a:prstGeom>
        </p:spPr>
      </p:pic>
      <p:pic>
        <p:nvPicPr>
          <p:cNvPr id="102" name="Picture 101"/>
          <p:cNvPicPr>
            <a:picLocks noChangeAspect="1"/>
          </p:cNvPicPr>
          <p:nvPr/>
        </p:nvPicPr>
        <p:blipFill>
          <a:blip r:embed="rId8"/>
          <a:stretch>
            <a:fillRect/>
          </a:stretch>
        </p:blipFill>
        <p:spPr>
          <a:xfrm>
            <a:off x="11290300" y="5943600"/>
            <a:ext cx="1409700" cy="1757539"/>
          </a:xfrm>
          <a:prstGeom prst="rect">
            <a:avLst/>
          </a:prstGeom>
        </p:spPr>
      </p:pic>
      <p:sp>
        <p:nvSpPr>
          <p:cNvPr id="17" name="TextBox 16"/>
          <p:cNvSpPr txBox="1"/>
          <p:nvPr/>
        </p:nvSpPr>
        <p:spPr>
          <a:xfrm>
            <a:off x="2271237" y="2928449"/>
            <a:ext cx="7649530" cy="2114169"/>
          </a:xfrm>
          <a:prstGeom prst="rect">
            <a:avLst/>
          </a:prstGeom>
          <a:noFill/>
        </p:spPr>
        <p:txBody>
          <a:bodyPr wrap="none" lIns="0" tIns="0" rIns="0" bIns="0" rtlCol="0">
            <a:spAutoFit/>
          </a:bodyPr>
          <a:lstStyle/>
          <a:p>
            <a:pPr algn="ctr">
              <a:lnSpc>
                <a:spcPct val="120000"/>
              </a:lnSpc>
            </a:pPr>
            <a:r>
              <a:rPr lang="en-US" sz="6000" b="1"/>
              <a:t>SINH SẢN HỮU TÍNH</a:t>
            </a:r>
            <a:endParaRPr lang="en-US" sz="6000" b="1"/>
          </a:p>
          <a:p>
            <a:pPr algn="ctr">
              <a:lnSpc>
                <a:spcPct val="120000"/>
              </a:lnSpc>
            </a:pPr>
            <a:r>
              <a:rPr lang="en-US" sz="6000" b="1"/>
              <a:t>Ở ĐỘNG VẬT</a:t>
            </a:r>
            <a:endParaRPr lang="en-US" sz="6000" b="1"/>
          </a:p>
        </p:txBody>
      </p:sp>
      <p:sp>
        <p:nvSpPr>
          <p:cNvPr id="20" name="TextBox 19"/>
          <p:cNvSpPr txBox="1"/>
          <p:nvPr/>
        </p:nvSpPr>
        <p:spPr>
          <a:xfrm>
            <a:off x="4274989" y="1701457"/>
            <a:ext cx="3642023" cy="1207382"/>
          </a:xfrm>
          <a:prstGeom prst="rect">
            <a:avLst/>
          </a:prstGeom>
          <a:noFill/>
        </p:spPr>
        <p:txBody>
          <a:bodyPr wrap="none" lIns="0" tIns="0" rIns="0" bIns="0" rtlCol="0">
            <a:spAutoFit/>
          </a:bodyPr>
          <a:lstStyle/>
          <a:p>
            <a:pPr algn="ctr">
              <a:lnSpc>
                <a:spcPct val="120000"/>
              </a:lnSpc>
            </a:pPr>
            <a:r>
              <a:rPr lang="en-US" sz="7200" b="1">
                <a:solidFill>
                  <a:schemeClr val="accent6">
                    <a:lumMod val="50000"/>
                  </a:schemeClr>
                </a:solidFill>
              </a:rPr>
              <a:t>PHẦN 3.</a:t>
            </a:r>
            <a:endParaRPr lang="en-US" sz="7200"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SHAPE_LOCKS" val="959"/>
</p:tagLst>
</file>

<file path=ppt/tags/tag2.xml><?xml version="1.0" encoding="utf-8"?>
<p:tagLst xmlns:p="http://schemas.openxmlformats.org/presentationml/2006/main">
  <p:tag name="SHAPE_LOCKS" val="16"/>
</p:tagLst>
</file>

<file path=ppt/tags/tag3.xml><?xml version="1.0" encoding="utf-8"?>
<p:tagLst xmlns:p="http://schemas.openxmlformats.org/presentationml/2006/main">
  <p:tag name="SHAPE_LOCKS" val="16"/>
</p:tagLst>
</file>

<file path=ppt/theme/theme1.xml><?xml version="1.0" encoding="utf-8"?>
<a:theme xmlns:a="http://schemas.openxmlformats.org/drawingml/2006/main" name="Office Theme">
  <a:themeElements>
    <a:clrScheme name="9Slide - 2020">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4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1622</Words>
  <Application>WPS Presentation</Application>
  <PresentationFormat>Widescreen</PresentationFormat>
  <Paragraphs>77</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#9Slide02 Noi dung dai</vt:lpstr>
      <vt:lpstr>Microsoft YaHei</vt:lpstr>
      <vt:lpstr>Arial Unicode MS</vt:lpstr>
      <vt:lpstr>Calibri</vt:lpstr>
      <vt:lpstr>Courier New</vt:lpstr>
      <vt:lpstr>#9Slide03 AmpleSoft Thin</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creator>84963</dc:creator>
  <cp:keywords>9Slide</cp:keywords>
  <dc:description>9Slide.vn</dc:description>
  <dc:subject>9Slide.vn</dc:subject>
  <cp:category>9Slide.vn</cp:category>
  <cp:lastModifiedBy>Phương Thúy Ngô</cp:lastModifiedBy>
  <cp:revision>67</cp:revision>
  <dcterms:created xsi:type="dcterms:W3CDTF">2022-04-30T02:14:00Z</dcterms:created>
  <dcterms:modified xsi:type="dcterms:W3CDTF">2025-02-11T03:33:01Z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9A9E0331621048BDB9D95244FF8BE7FD_12</vt:lpwstr>
  </property>
  <property fmtid="{D5CDD505-2E9C-101B-9397-08002B2CF9AE}" pid="3" name="KSOProductBuildVer">
    <vt:lpwstr>1033-12.2.0.19805</vt:lpwstr>
  </property>
</Properties>
</file>