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306" r:id="rId3"/>
    <p:sldId id="304" r:id="rId4"/>
    <p:sldId id="280" r:id="rId5"/>
    <p:sldId id="303" r:id="rId6"/>
    <p:sldId id="313" r:id="rId7"/>
    <p:sldId id="314" r:id="rId8"/>
    <p:sldId id="315" r:id="rId9"/>
    <p:sldId id="316" r:id="rId10"/>
    <p:sldId id="317" r:id="rId11"/>
    <p:sldId id="320" r:id="rId12"/>
    <p:sldId id="318" r:id="rId13"/>
    <p:sldId id="319" r:id="rId14"/>
    <p:sldId id="321" r:id="rId15"/>
    <p:sldId id="322" r:id="rId16"/>
    <p:sldId id="307" r:id="rId17"/>
    <p:sldId id="32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C"/>
    <a:srgbClr val="0E2A47"/>
    <a:srgbClr val="81B051"/>
    <a:srgbClr val="92E3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09" autoAdjust="0"/>
  </p:normalViewPr>
  <p:slideViewPr>
    <p:cSldViewPr>
      <p:cViewPr varScale="1">
        <p:scale>
          <a:sx n="105" d="100"/>
          <a:sy n="105" d="100"/>
        </p:scale>
        <p:origin x="798" y="19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63748-0A32-492E-9488-A9E407AE3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258D00-322B-4952-8682-4B28B13796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3BEF6-EE6E-4FA5-84E6-4B3FF4F46C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C1197A-7739-4987-9BEB-C408F2DB0C6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2F585-F0A9-451D-905B-257A26297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05D9E-55AF-475F-B915-62D47ECF8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F74A50-990B-4E84-99E6-E3D0915CC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3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B53FE-6C04-48A8-8BD0-BDEB9708B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D3A9D-14B4-4530-92A2-2FDE9C2313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61EB7-8752-40BB-87A7-5744FC9F49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C1197A-7739-4987-9BEB-C408F2DB0C6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F981C-0D0B-4FD3-A5AB-8E52D1B4B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C7E23-A4C1-4ADD-B905-75DEE2B1D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F74A50-990B-4E84-99E6-E3D0915CC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3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35E698-59EB-4586-B26B-2EE8828F1C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9664AF-DD5A-4F21-BC30-B35D888DCA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58775-FCDC-4A12-A450-F3E64DE193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C1197A-7739-4987-9BEB-C408F2DB0C6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A884A-E970-4F50-992C-459E51839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3192E-D034-40B0-B7F6-BE564AB2F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F74A50-990B-4E84-99E6-E3D0915CC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9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00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531DA-B10B-4E60-8C22-D5E388555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F83D2-CFC0-4C19-9F0B-36B486A54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B6909-55E4-460C-B41E-529555261B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C1197A-7739-4987-9BEB-C408F2DB0C6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4046C-F09B-4458-9484-4F9233790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A904C-FE21-494C-A9D9-C1B0FC805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F74A50-990B-4E84-99E6-E3D0915CC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0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1A815-495C-452D-9F91-924FFBE31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88B81-8E39-4878-A9BB-4F261BADB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E4562-4CDF-4D9B-B8D5-18852A70B0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C1197A-7739-4987-9BEB-C408F2DB0C6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D419F-B235-4FC4-9EC6-29C667850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7758F-CD26-40B4-8777-AE1DF7A9B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F74A50-990B-4E84-99E6-E3D0915CC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4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B7AC2-BA3E-42F7-94E7-EF586ADAB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91006-4A65-4364-ABA4-36BC4B9E67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9A8DF8-B0C2-4D84-91CB-C3F7AED84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27E407-F8D3-4E96-AACB-CD4BB3F448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C1197A-7739-4987-9BEB-C408F2DB0C6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FBA93B-927E-4E62-8E15-2052CD0EB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CA2BEC-A13E-49B0-950B-CF41AEC6A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F74A50-990B-4E84-99E6-E3D0915CC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4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68255-E801-4E47-A4B2-C89C62C80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16CF48-CBBD-4AD1-A709-2AD2986F8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D8AC3-9A46-4474-9715-AAA28630FB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A93AB8-38CC-4830-A0C2-BAE970B99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CEAE88-B3DD-4758-BD66-5B786221A4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F645A0-D15E-4385-8AD6-8A362C63A2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C1197A-7739-4987-9BEB-C408F2DB0C6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217AF8-2FE2-4CE7-A5C9-680C3BB33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47C3A4-FAD2-4562-BDA6-A3C5ED86F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F74A50-990B-4E84-99E6-E3D0915CC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1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CC6B5-6E77-4E85-B070-B578E4C59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D06BA1-939D-460F-A221-53325233D9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C1197A-7739-4987-9BEB-C408F2DB0C6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46D180-E2EB-4AB1-ACBF-071901DC4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5AE8AC-C513-46A6-A0C0-C929471D5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F74A50-990B-4E84-99E6-E3D0915CC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5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81D290-5F86-4E59-AD02-227F888AA0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C1197A-7739-4987-9BEB-C408F2DB0C6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C2ECCE-6E33-4423-B8A2-BAF3AB9DE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E56365-0899-4D72-8DB8-66C3A61F1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F74A50-990B-4E84-99E6-E3D0915CC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8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398B7-A4E8-40A2-9720-FF6047EE1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5F504-2CF3-4919-A7CB-F90EF6BB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9094F-A453-4384-A51F-6A0DB23C0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2765CB-F8D0-4F8B-996D-15EBEFC1D7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C1197A-7739-4987-9BEB-C408F2DB0C6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B9602-29C9-48FF-B6AE-F4A59D992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81F104-7905-4C54-A80F-EF7AEEC1D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F74A50-990B-4E84-99E6-E3D0915CC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7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B5822-B002-4C05-8208-9C17407DA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F7CEC2-4E3F-4E25-ACBC-7DF01BC6F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F157E8-BF39-4002-93EE-B27EC0902A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056D4-7772-40D4-ACBC-AE9E4166F2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C1197A-7739-4987-9BEB-C408F2DB0C6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6F292C-7686-4BE4-AB04-4D7905E53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D4033-A0EE-4A31-9824-17EBE5409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F74A50-990B-4E84-99E6-E3D0915CC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57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9Slide.vn - 2019">
            <a:extLst>
              <a:ext uri="{FF2B5EF4-FFF2-40B4-BE49-F238E27FC236}">
                <a16:creationId xmlns:a16="http://schemas.microsoft.com/office/drawing/2014/main" id="{E3B79882-9948-4EE5-9486-2BD72DCE4BC0}"/>
              </a:ext>
            </a:extLst>
          </p:cNvPr>
          <p:cNvSpPr txBox="1"/>
          <p:nvPr userDrawn="1"/>
        </p:nvSpPr>
        <p:spPr>
          <a:xfrm>
            <a:off x="0" y="-8045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09121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12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5.png"/><Relationship Id="rId11" Type="http://schemas.openxmlformats.org/officeDocument/2006/relationships/image" Target="../media/image14.jpeg"/><Relationship Id="rId5" Type="http://schemas.openxmlformats.org/officeDocument/2006/relationships/image" Target="../media/image4.png"/><Relationship Id="rId10" Type="http://schemas.openxmlformats.org/officeDocument/2006/relationships/image" Target="../media/image1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5.png"/><Relationship Id="rId11" Type="http://schemas.openxmlformats.org/officeDocument/2006/relationships/image" Target="../media/image19.jpe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5.png"/><Relationship Id="rId11" Type="http://schemas.openxmlformats.org/officeDocument/2006/relationships/image" Target="../media/image21.jpeg"/><Relationship Id="rId5" Type="http://schemas.openxmlformats.org/officeDocument/2006/relationships/image" Target="../media/image4.png"/><Relationship Id="rId10" Type="http://schemas.openxmlformats.org/officeDocument/2006/relationships/image" Target="../media/image20.jpe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11" Type="http://schemas.openxmlformats.org/officeDocument/2006/relationships/image" Target="../media/image12.jpeg"/><Relationship Id="rId5" Type="http://schemas.openxmlformats.org/officeDocument/2006/relationships/image" Target="../media/image4.png"/><Relationship Id="rId10" Type="http://schemas.openxmlformats.org/officeDocument/2006/relationships/image" Target="../media/image11.jpe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12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11" Type="http://schemas.openxmlformats.org/officeDocument/2006/relationships/image" Target="../media/image14.jpeg"/><Relationship Id="rId5" Type="http://schemas.openxmlformats.org/officeDocument/2006/relationships/image" Target="../media/image4.png"/><Relationship Id="rId10" Type="http://schemas.openxmlformats.org/officeDocument/2006/relationships/image" Target="../media/image13.jpeg"/><Relationship Id="rId4" Type="http://schemas.openxmlformats.org/officeDocument/2006/relationships/image" Target="../media/image2.png"/><Relationship Id="rId9" Type="http://schemas.openxmlformats.org/officeDocument/2006/relationships/image" Target="../media/image10.png"/><Relationship Id="rId1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139">
            <a:extLst>
              <a:ext uri="{FF2B5EF4-FFF2-40B4-BE49-F238E27FC236}">
                <a16:creationId xmlns:a16="http://schemas.microsoft.com/office/drawing/2014/main" id="{5C88B158-32BB-4D9F-A9F0-E3DCE8FBD1C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E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2" name="243453">
            <a:extLst>
              <a:ext uri="{FF2B5EF4-FFF2-40B4-BE49-F238E27FC236}">
                <a16:creationId xmlns:a16="http://schemas.microsoft.com/office/drawing/2014/main" id="{C0CAF7DA-040A-4F51-B018-FEF887C9A15D}"/>
              </a:ext>
            </a:extLst>
          </p:cNvPr>
          <p:cNvGrpSpPr/>
          <p:nvPr/>
        </p:nvGrpSpPr>
        <p:grpSpPr>
          <a:xfrm>
            <a:off x="655320" y="-2802255"/>
            <a:ext cx="11536680" cy="3801110"/>
            <a:chOff x="1032" y="-4413"/>
            <a:chExt cx="18168" cy="5986"/>
          </a:xfrm>
          <a:solidFill>
            <a:srgbClr val="0E2A47">
              <a:alpha val="17000"/>
            </a:srgbClr>
          </a:solidFill>
        </p:grpSpPr>
        <p:sp>
          <p:nvSpPr>
            <p:cNvPr id="143" name="4564256">
              <a:extLst>
                <a:ext uri="{FF2B5EF4-FFF2-40B4-BE49-F238E27FC236}">
                  <a16:creationId xmlns:a16="http://schemas.microsoft.com/office/drawing/2014/main" id="{49400EC8-8D4F-4CC5-80F8-96224931E81B}"/>
                </a:ext>
              </a:extLst>
            </p:cNvPr>
            <p:cNvSpPr/>
            <p:nvPr/>
          </p:nvSpPr>
          <p:spPr>
            <a:xfrm>
              <a:off x="1032" y="-4413"/>
              <a:ext cx="5986" cy="59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44" name="24562456">
              <a:extLst>
                <a:ext uri="{FF2B5EF4-FFF2-40B4-BE49-F238E27FC236}">
                  <a16:creationId xmlns:a16="http://schemas.microsoft.com/office/drawing/2014/main" id="{004E6F1F-1DD3-4859-89A5-9000C8BDB82D}"/>
                </a:ext>
              </a:extLst>
            </p:cNvPr>
            <p:cNvSpPr/>
            <p:nvPr/>
          </p:nvSpPr>
          <p:spPr>
            <a:xfrm>
              <a:off x="9504" y="-4413"/>
              <a:ext cx="5986" cy="59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45" name="2462456">
              <a:extLst>
                <a:ext uri="{FF2B5EF4-FFF2-40B4-BE49-F238E27FC236}">
                  <a16:creationId xmlns:a16="http://schemas.microsoft.com/office/drawing/2014/main" id="{6C6F506F-B3A6-4BAD-A61D-67857A18279E}"/>
                </a:ext>
              </a:extLst>
            </p:cNvPr>
            <p:cNvSpPr/>
            <p:nvPr/>
          </p:nvSpPr>
          <p:spPr>
            <a:xfrm>
              <a:off x="13214" y="-4413"/>
              <a:ext cx="5986" cy="59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pic>
        <p:nvPicPr>
          <p:cNvPr id="141" name="Picture 140">
            <a:extLst>
              <a:ext uri="{FF2B5EF4-FFF2-40B4-BE49-F238E27FC236}">
                <a16:creationId xmlns:a16="http://schemas.microsoft.com/office/drawing/2014/main" id="{0B75836D-4BB1-4821-B8EA-2AEEB17EE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9900" y="25400"/>
            <a:ext cx="13373100" cy="69941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813855-BB80-4694-8C09-150FFA66C703}"/>
              </a:ext>
            </a:extLst>
          </p:cNvPr>
          <p:cNvSpPr txBox="1"/>
          <p:nvPr/>
        </p:nvSpPr>
        <p:spPr>
          <a:xfrm>
            <a:off x="1430219" y="2073216"/>
            <a:ext cx="9091913" cy="11067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600" b="1" spc="-80">
                <a:solidFill>
                  <a:srgbClr val="FF0000"/>
                </a:solidFill>
              </a:rPr>
              <a:t>CẢM ỨNG Ở SINH VẬT</a:t>
            </a:r>
          </a:p>
        </p:txBody>
      </p:sp>
      <p:sp>
        <p:nvSpPr>
          <p:cNvPr id="12" name="Google Shape;583;p33">
            <a:extLst>
              <a:ext uri="{FF2B5EF4-FFF2-40B4-BE49-F238E27FC236}">
                <a16:creationId xmlns:a16="http://schemas.microsoft.com/office/drawing/2014/main" id="{172E0528-4010-4E52-AED8-E91403978C1E}"/>
              </a:ext>
            </a:extLst>
          </p:cNvPr>
          <p:cNvSpPr/>
          <p:nvPr/>
        </p:nvSpPr>
        <p:spPr>
          <a:xfrm>
            <a:off x="2917703" y="3570415"/>
            <a:ext cx="6095998" cy="1252584"/>
          </a:xfrm>
          <a:prstGeom prst="roundRect">
            <a:avLst>
              <a:gd name="adj" fmla="val 16667"/>
            </a:avLst>
          </a:prstGeom>
          <a:solidFill>
            <a:srgbClr val="92E3A9"/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en-GB">
              <a:latin typeface="+mj-lt"/>
              <a:ea typeface="思源宋体 CN Heavy" panose="02020900000000000000" charset="-122"/>
              <a:sym typeface="+mn-ea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7FF5514-37C0-48C6-8333-DB16CEB49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936814">
            <a:off x="10567507" y="5009862"/>
            <a:ext cx="1002167" cy="9335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C4ADD10-B043-43D0-86F8-F4D4A7C50D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1286" y="468085"/>
            <a:ext cx="1937878" cy="1333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4AC3BFE-B3E4-4534-9C82-C4CB093DBA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356276">
            <a:off x="411764" y="5400453"/>
            <a:ext cx="2079583" cy="11051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AA05923-D999-49E6-B3F4-97DF712270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08932">
            <a:off x="9909467" y="5431066"/>
            <a:ext cx="1774754" cy="104593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B34819BD-6A8F-4525-AB47-DDBADC4444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2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C70AB1-E998-4A8C-882F-AE1DC1519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9900" y="25400"/>
            <a:ext cx="13373100" cy="6994131"/>
          </a:xfrm>
          <a:prstGeom prst="rect">
            <a:avLst/>
          </a:prstGeom>
        </p:spPr>
      </p:pic>
      <p:sp>
        <p:nvSpPr>
          <p:cNvPr id="19" name="Shape"/>
          <p:cNvSpPr/>
          <p:nvPr/>
        </p:nvSpPr>
        <p:spPr>
          <a:xfrm>
            <a:off x="209863" y="194873"/>
            <a:ext cx="11772910" cy="6468890"/>
          </a:xfrm>
          <a:prstGeom prst="roundRect">
            <a:avLst>
              <a:gd name="adj" fmla="val 50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F738AD-B977-4FF2-862F-733AD1E9D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0" y="-266700"/>
            <a:ext cx="1320800" cy="12303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9D663E-68C8-4D49-AB29-E8C686A109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21989">
            <a:off x="-535214" y="5974444"/>
            <a:ext cx="1993900" cy="10596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6F3396-81C6-406D-9266-F777199D29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52897" y="5924551"/>
            <a:ext cx="1774754" cy="10459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D29523-F3F6-4730-9916-9B5B18D583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21317">
            <a:off x="10795687" y="-199572"/>
            <a:ext cx="1937878" cy="13335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A2955B8-59E6-446C-A0EB-B4C28BDCAC9C}"/>
              </a:ext>
            </a:extLst>
          </p:cNvPr>
          <p:cNvSpPr txBox="1"/>
          <p:nvPr/>
        </p:nvSpPr>
        <p:spPr>
          <a:xfrm>
            <a:off x="1774754" y="5573843"/>
            <a:ext cx="8642492" cy="402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vi-VN" sz="2400" b="1" dirty="0">
                <a:solidFill>
                  <a:srgbClr val="C00000"/>
                </a:solidFill>
              </a:rPr>
              <a:t>d. Phản ứng của gà con đối với tiếng kêu của gà mẹ </a:t>
            </a:r>
          </a:p>
        </p:txBody>
      </p:sp>
      <p:pic>
        <p:nvPicPr>
          <p:cNvPr id="6150" name="Picture 6" descr="Chicks following chicken spring easter chickens Vector Image">
            <a:extLst>
              <a:ext uri="{FF2B5EF4-FFF2-40B4-BE49-F238E27FC236}">
                <a16:creationId xmlns:a16="http://schemas.microsoft.com/office/drawing/2014/main" id="{205A8EC9-C3CB-423A-8998-CF7B9CBA1D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9" b="23563"/>
          <a:stretch/>
        </p:blipFill>
        <p:spPr bwMode="auto">
          <a:xfrm>
            <a:off x="1794138" y="1021476"/>
            <a:ext cx="8603724" cy="4234478"/>
          </a:xfrm>
          <a:prstGeom prst="rect">
            <a:avLst/>
          </a:prstGeom>
          <a:noFill/>
          <a:ln w="38100">
            <a:solidFill>
              <a:srgbClr val="0E2A4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78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B34819BD-6A8F-4525-AB47-DDBADC4444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2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C70AB1-E998-4A8C-882F-AE1DC1519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9900" y="25400"/>
            <a:ext cx="13373100" cy="6994131"/>
          </a:xfrm>
          <a:prstGeom prst="rect">
            <a:avLst/>
          </a:prstGeom>
        </p:spPr>
      </p:pic>
      <p:sp>
        <p:nvSpPr>
          <p:cNvPr id="19" name="Shape"/>
          <p:cNvSpPr/>
          <p:nvPr/>
        </p:nvSpPr>
        <p:spPr>
          <a:xfrm>
            <a:off x="209863" y="194873"/>
            <a:ext cx="11772910" cy="6468890"/>
          </a:xfrm>
          <a:prstGeom prst="roundRect">
            <a:avLst>
              <a:gd name="adj" fmla="val 50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F738AD-B977-4FF2-862F-733AD1E9D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0" y="-266700"/>
            <a:ext cx="1320800" cy="12303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9D663E-68C8-4D49-AB29-E8C686A109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21989">
            <a:off x="-535214" y="5974444"/>
            <a:ext cx="1993900" cy="10596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6F3396-81C6-406D-9266-F777199D29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52897" y="5924551"/>
            <a:ext cx="1774754" cy="10459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D29523-F3F6-4730-9916-9B5B18D583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21317">
            <a:off x="10795687" y="-199572"/>
            <a:ext cx="1937878" cy="13335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A2955B8-59E6-446C-A0EB-B4C28BDCAC9C}"/>
              </a:ext>
            </a:extLst>
          </p:cNvPr>
          <p:cNvSpPr txBox="1"/>
          <p:nvPr/>
        </p:nvSpPr>
        <p:spPr>
          <a:xfrm>
            <a:off x="916289" y="2990033"/>
            <a:ext cx="4343400" cy="8779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25000"/>
              </a:lnSpc>
            </a:pPr>
            <a:r>
              <a:rPr lang="vi-VN" sz="2400" b="1">
                <a:solidFill>
                  <a:srgbClr val="C00000"/>
                </a:solidFill>
              </a:rPr>
              <a:t>e. Phản ứng của cây trầu bà đối với giá thể</a:t>
            </a:r>
          </a:p>
        </p:txBody>
      </p:sp>
      <p:pic>
        <p:nvPicPr>
          <p:cNvPr id="12" name="Picture 12" descr="Premium Photo | Golden pothos, devil's ivy, epipremnum aureum plant on wall">
            <a:extLst>
              <a:ext uri="{FF2B5EF4-FFF2-40B4-BE49-F238E27FC236}">
                <a16:creationId xmlns:a16="http://schemas.microsoft.com/office/drawing/2014/main" id="{6B11EA8D-F673-4312-A884-DACF4F4DC1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6" t="24575" b="590"/>
          <a:stretch/>
        </p:blipFill>
        <p:spPr bwMode="auto">
          <a:xfrm>
            <a:off x="6012542" y="346977"/>
            <a:ext cx="5011011" cy="6164047"/>
          </a:xfrm>
          <a:prstGeom prst="rect">
            <a:avLst/>
          </a:prstGeom>
          <a:noFill/>
          <a:ln w="38100">
            <a:solidFill>
              <a:srgbClr val="0E2A4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723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B34819BD-6A8F-4525-AB47-DDBADC4444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2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C70AB1-E998-4A8C-882F-AE1DC1519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9900" y="25400"/>
            <a:ext cx="13373100" cy="6994131"/>
          </a:xfrm>
          <a:prstGeom prst="rect">
            <a:avLst/>
          </a:prstGeom>
        </p:spPr>
      </p:pic>
      <p:sp>
        <p:nvSpPr>
          <p:cNvPr id="19" name="Shape"/>
          <p:cNvSpPr/>
          <p:nvPr/>
        </p:nvSpPr>
        <p:spPr>
          <a:xfrm>
            <a:off x="209863" y="194873"/>
            <a:ext cx="11772910" cy="6468890"/>
          </a:xfrm>
          <a:prstGeom prst="roundRect">
            <a:avLst>
              <a:gd name="adj" fmla="val 50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F738AD-B977-4FF2-862F-733AD1E9D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0" y="-266700"/>
            <a:ext cx="1320800" cy="12303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9D663E-68C8-4D49-AB29-E8C686A109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21989">
            <a:off x="-535214" y="5974444"/>
            <a:ext cx="1993900" cy="10596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6F3396-81C6-406D-9266-F777199D29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52897" y="5924551"/>
            <a:ext cx="1774754" cy="10459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D29523-F3F6-4730-9916-9B5B18D583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21317">
            <a:off x="10795687" y="-199572"/>
            <a:ext cx="1937878" cy="13335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1D553F1-27E0-4E13-BF8D-F6F25B1B5DB3}"/>
              </a:ext>
            </a:extLst>
          </p:cNvPr>
          <p:cNvGrpSpPr/>
          <p:nvPr/>
        </p:nvGrpSpPr>
        <p:grpSpPr>
          <a:xfrm>
            <a:off x="1996206" y="633042"/>
            <a:ext cx="8823664" cy="914400"/>
            <a:chOff x="1329259" y="576203"/>
            <a:chExt cx="8823664" cy="914400"/>
          </a:xfrm>
        </p:grpSpPr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4EAE117C-7B95-4AF9-8BDE-0EF000B275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259" y="576203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8A7D54D-0534-4DB0-B0D1-18296C578716}"/>
                </a:ext>
              </a:extLst>
            </p:cNvPr>
            <p:cNvSpPr txBox="1"/>
            <p:nvPr/>
          </p:nvSpPr>
          <p:spPr>
            <a:xfrm>
              <a:off x="2340097" y="832194"/>
              <a:ext cx="7812826" cy="4024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just">
                <a:lnSpc>
                  <a:spcPct val="120000"/>
                </a:lnSpc>
                <a:defRPr sz="22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vi-VN" sz="2400" b="1">
                  <a:solidFill>
                    <a:srgbClr val="C00000"/>
                  </a:solidFill>
                </a:rPr>
                <a:t>Câu hỏi 1: </a:t>
              </a:r>
              <a:r>
                <a:rPr lang="vi-VN" sz="2400"/>
                <a:t>Quan sát hình rồi hoàn thành bảng theo mẫu: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F892F65-DE53-47EB-93F9-97E2DB53FF82}"/>
              </a:ext>
            </a:extLst>
          </p:cNvPr>
          <p:cNvGrpSpPr/>
          <p:nvPr/>
        </p:nvGrpSpPr>
        <p:grpSpPr>
          <a:xfrm>
            <a:off x="494250" y="2033081"/>
            <a:ext cx="3727383" cy="2058911"/>
            <a:chOff x="730660" y="2033081"/>
            <a:chExt cx="3727383" cy="2058911"/>
          </a:xfrm>
        </p:grpSpPr>
        <p:pic>
          <p:nvPicPr>
            <p:cNvPr id="5122" name="Picture 2" descr="Plant Tropisms - Phototropism, Thigmotropism, and More">
              <a:extLst>
                <a:ext uri="{FF2B5EF4-FFF2-40B4-BE49-F238E27FC236}">
                  <a16:creationId xmlns:a16="http://schemas.microsoft.com/office/drawing/2014/main" id="{C4597F6F-9EC3-44E3-96F5-2625F06B05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7" r="5537"/>
            <a:stretch/>
          </p:blipFill>
          <p:spPr bwMode="auto">
            <a:xfrm>
              <a:off x="1235075" y="2033081"/>
              <a:ext cx="3222968" cy="2039303"/>
            </a:xfrm>
            <a:prstGeom prst="rect">
              <a:avLst/>
            </a:prstGeom>
            <a:noFill/>
            <a:ln w="38100">
              <a:solidFill>
                <a:srgbClr val="0E2A47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FD86069-44A5-40C7-BFCD-319BFD41BE86}"/>
                </a:ext>
              </a:extLst>
            </p:cNvPr>
            <p:cNvGrpSpPr/>
            <p:nvPr/>
          </p:nvGrpSpPr>
          <p:grpSpPr>
            <a:xfrm>
              <a:off x="730660" y="3448608"/>
              <a:ext cx="486317" cy="643384"/>
              <a:chOff x="756854" y="3448608"/>
              <a:chExt cx="486317" cy="643384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F922953-166E-4551-AB5C-0000BE495596}"/>
                  </a:ext>
                </a:extLst>
              </p:cNvPr>
              <p:cNvSpPr/>
              <p:nvPr/>
            </p:nvSpPr>
            <p:spPr>
              <a:xfrm>
                <a:off x="756854" y="3448608"/>
                <a:ext cx="486317" cy="64338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rgbClr val="0E2A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172308E-F606-436B-80A3-AF92BB49CED9}"/>
                  </a:ext>
                </a:extLst>
              </p:cNvPr>
              <p:cNvSpPr txBox="1"/>
              <p:nvPr/>
            </p:nvSpPr>
            <p:spPr>
              <a:xfrm>
                <a:off x="807491" y="3489640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rgbClr val="C00000"/>
                    </a:solidFill>
                  </a:rPr>
                  <a:t>a</a:t>
                </a: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F82B88A-4E0D-4D26-9523-17BB29F054D0}"/>
              </a:ext>
            </a:extLst>
          </p:cNvPr>
          <p:cNvGrpSpPr/>
          <p:nvPr/>
        </p:nvGrpSpPr>
        <p:grpSpPr>
          <a:xfrm>
            <a:off x="4716437" y="2033080"/>
            <a:ext cx="3631962" cy="2058354"/>
            <a:chOff x="4972716" y="2033080"/>
            <a:chExt cx="3631962" cy="2058354"/>
          </a:xfrm>
        </p:grpSpPr>
        <p:pic>
          <p:nvPicPr>
            <p:cNvPr id="5124" name="Picture 4" descr="What Are The 5 Tropisms And The Plant's Response To Each? - WorldAtlas">
              <a:extLst>
                <a:ext uri="{FF2B5EF4-FFF2-40B4-BE49-F238E27FC236}">
                  <a16:creationId xmlns:a16="http://schemas.microsoft.com/office/drawing/2014/main" id="{1E7CC59E-F305-4161-89AB-8E37ED98DE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967" b="16379"/>
            <a:stretch/>
          </p:blipFill>
          <p:spPr bwMode="auto">
            <a:xfrm>
              <a:off x="5480332" y="2033080"/>
              <a:ext cx="3124346" cy="2039303"/>
            </a:xfrm>
            <a:prstGeom prst="rect">
              <a:avLst/>
            </a:prstGeom>
            <a:noFill/>
            <a:ln w="38100">
              <a:solidFill>
                <a:srgbClr val="0E2A47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515B539-C881-40E4-8065-D4E0400622DA}"/>
                </a:ext>
              </a:extLst>
            </p:cNvPr>
            <p:cNvGrpSpPr/>
            <p:nvPr/>
          </p:nvGrpSpPr>
          <p:grpSpPr>
            <a:xfrm>
              <a:off x="4972716" y="3448050"/>
              <a:ext cx="486318" cy="643384"/>
              <a:chOff x="6190649" y="3448050"/>
              <a:chExt cx="486318" cy="643384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B73B5FB-A25C-4BDB-9988-CB10AED152E3}"/>
                  </a:ext>
                </a:extLst>
              </p:cNvPr>
              <p:cNvSpPr/>
              <p:nvPr/>
            </p:nvSpPr>
            <p:spPr>
              <a:xfrm>
                <a:off x="6190649" y="3448050"/>
                <a:ext cx="486318" cy="64338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rgbClr val="0E2A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E699FD1-6EEB-488A-BC7B-54D95409EB66}"/>
                  </a:ext>
                </a:extLst>
              </p:cNvPr>
              <p:cNvSpPr txBox="1"/>
              <p:nvPr/>
            </p:nvSpPr>
            <p:spPr>
              <a:xfrm>
                <a:off x="6231669" y="3505312"/>
                <a:ext cx="4042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rgbClr val="C00000"/>
                    </a:solidFill>
                  </a:rPr>
                  <a:t>b</a:t>
                </a: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8A02CF6-8EEE-45D3-9128-9A448AD37F1C}"/>
              </a:ext>
            </a:extLst>
          </p:cNvPr>
          <p:cNvGrpSpPr/>
          <p:nvPr/>
        </p:nvGrpSpPr>
        <p:grpSpPr>
          <a:xfrm>
            <a:off x="494527" y="4419600"/>
            <a:ext cx="3727383" cy="2057044"/>
            <a:chOff x="730660" y="4419600"/>
            <a:chExt cx="3727383" cy="2057044"/>
          </a:xfrm>
        </p:grpSpPr>
        <p:pic>
          <p:nvPicPr>
            <p:cNvPr id="5128" name="Picture 8" descr="Hot and cold temperatures Royalty Free Vector Image">
              <a:extLst>
                <a:ext uri="{FF2B5EF4-FFF2-40B4-BE49-F238E27FC236}">
                  <a16:creationId xmlns:a16="http://schemas.microsoft.com/office/drawing/2014/main" id="{C86B4B36-9603-4228-9FCC-A5F38D43F5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8" b="33314"/>
            <a:stretch/>
          </p:blipFill>
          <p:spPr bwMode="auto">
            <a:xfrm>
              <a:off x="1254125" y="4419600"/>
              <a:ext cx="3203918" cy="2039304"/>
            </a:xfrm>
            <a:prstGeom prst="rect">
              <a:avLst/>
            </a:prstGeom>
            <a:noFill/>
            <a:ln w="38100">
              <a:solidFill>
                <a:srgbClr val="0E2A47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6A2AF55-A616-499E-8E40-F39AD54B6E5E}"/>
                </a:ext>
              </a:extLst>
            </p:cNvPr>
            <p:cNvGrpSpPr/>
            <p:nvPr/>
          </p:nvGrpSpPr>
          <p:grpSpPr>
            <a:xfrm>
              <a:off x="730660" y="5833260"/>
              <a:ext cx="504415" cy="643384"/>
              <a:chOff x="730660" y="5833260"/>
              <a:chExt cx="504415" cy="64338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9A0F35F-456A-4E0A-BDAA-A043FBBBEC4B}"/>
                  </a:ext>
                </a:extLst>
              </p:cNvPr>
              <p:cNvSpPr/>
              <p:nvPr/>
            </p:nvSpPr>
            <p:spPr>
              <a:xfrm>
                <a:off x="730660" y="5833260"/>
                <a:ext cx="504415" cy="64338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rgbClr val="0E2A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567540E-3B62-43D7-A9B0-1A529883044B}"/>
                  </a:ext>
                </a:extLst>
              </p:cNvPr>
              <p:cNvSpPr txBox="1"/>
              <p:nvPr/>
            </p:nvSpPr>
            <p:spPr>
              <a:xfrm>
                <a:off x="790346" y="5867148"/>
                <a:ext cx="3850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rgbClr val="C00000"/>
                    </a:solidFill>
                  </a:rPr>
                  <a:t>c</a:t>
                </a:r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2529420-925C-4F3F-BF07-E790078EBC4E}"/>
              </a:ext>
            </a:extLst>
          </p:cNvPr>
          <p:cNvGrpSpPr/>
          <p:nvPr/>
        </p:nvGrpSpPr>
        <p:grpSpPr>
          <a:xfrm>
            <a:off x="4716437" y="4419600"/>
            <a:ext cx="3629581" cy="2058354"/>
            <a:chOff x="4975097" y="4419600"/>
            <a:chExt cx="3629581" cy="2058354"/>
          </a:xfrm>
        </p:grpSpPr>
        <p:pic>
          <p:nvPicPr>
            <p:cNvPr id="23" name="Picture 6" descr="Chicks following chicken spring easter chickens Vector Image">
              <a:extLst>
                <a:ext uri="{FF2B5EF4-FFF2-40B4-BE49-F238E27FC236}">
                  <a16:creationId xmlns:a16="http://schemas.microsoft.com/office/drawing/2014/main" id="{271789AC-D0B1-48E6-8FF6-3B2878D814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04" b="14306"/>
            <a:stretch/>
          </p:blipFill>
          <p:spPr bwMode="auto">
            <a:xfrm>
              <a:off x="5480332" y="4419600"/>
              <a:ext cx="3124346" cy="2039496"/>
            </a:xfrm>
            <a:prstGeom prst="rect">
              <a:avLst/>
            </a:prstGeom>
            <a:noFill/>
            <a:ln w="38100">
              <a:solidFill>
                <a:srgbClr val="0E2A47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C67C0B6-CE85-4050-BDEF-64FD1BBF2908}"/>
                </a:ext>
              </a:extLst>
            </p:cNvPr>
            <p:cNvGrpSpPr/>
            <p:nvPr/>
          </p:nvGrpSpPr>
          <p:grpSpPr>
            <a:xfrm>
              <a:off x="4975097" y="5834570"/>
              <a:ext cx="485840" cy="643384"/>
              <a:chOff x="6190649" y="5834570"/>
              <a:chExt cx="485840" cy="643384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4994D49-80F8-4BB3-92E2-225ECB0163B4}"/>
                  </a:ext>
                </a:extLst>
              </p:cNvPr>
              <p:cNvSpPr/>
              <p:nvPr/>
            </p:nvSpPr>
            <p:spPr>
              <a:xfrm>
                <a:off x="6190649" y="5834570"/>
                <a:ext cx="485840" cy="64338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rgbClr val="0E2A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C3A18D8-CE00-480B-A066-01A303A7A016}"/>
                  </a:ext>
                </a:extLst>
              </p:cNvPr>
              <p:cNvSpPr txBox="1"/>
              <p:nvPr/>
            </p:nvSpPr>
            <p:spPr>
              <a:xfrm>
                <a:off x="6231430" y="5894652"/>
                <a:ext cx="404278" cy="52322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rgbClr val="C00000"/>
                    </a:solidFill>
                  </a:rPr>
                  <a:t>d</a:t>
                </a:r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B5E4638-A624-4BA3-A510-041BBF978ABB}"/>
              </a:ext>
            </a:extLst>
          </p:cNvPr>
          <p:cNvGrpSpPr/>
          <p:nvPr/>
        </p:nvGrpSpPr>
        <p:grpSpPr>
          <a:xfrm>
            <a:off x="8840545" y="2033080"/>
            <a:ext cx="2856929" cy="4444874"/>
            <a:chOff x="8935882" y="2033080"/>
            <a:chExt cx="2856929" cy="4444874"/>
          </a:xfrm>
        </p:grpSpPr>
        <p:pic>
          <p:nvPicPr>
            <p:cNvPr id="32" name="Picture 12" descr="Premium Photo | Golden pothos, devil's ivy, epipremnum aureum plant on wall">
              <a:extLst>
                <a:ext uri="{FF2B5EF4-FFF2-40B4-BE49-F238E27FC236}">
                  <a16:creationId xmlns:a16="http://schemas.microsoft.com/office/drawing/2014/main" id="{D85E1B71-EE81-4049-BF9B-43A28E28A9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65" r="9833"/>
            <a:stretch/>
          </p:blipFill>
          <p:spPr bwMode="auto">
            <a:xfrm>
              <a:off x="9440707" y="2033080"/>
              <a:ext cx="2352104" cy="4426016"/>
            </a:xfrm>
            <a:prstGeom prst="rect">
              <a:avLst/>
            </a:prstGeom>
            <a:noFill/>
            <a:ln w="38100">
              <a:solidFill>
                <a:srgbClr val="0E2A47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209780E-CAB3-487A-9345-BE7E6372817C}"/>
                </a:ext>
              </a:extLst>
            </p:cNvPr>
            <p:cNvGrpSpPr/>
            <p:nvPr/>
          </p:nvGrpSpPr>
          <p:grpSpPr>
            <a:xfrm>
              <a:off x="8935882" y="5834570"/>
              <a:ext cx="485840" cy="643384"/>
              <a:chOff x="6190649" y="5834570"/>
              <a:chExt cx="485840" cy="643384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F9D17DA-66F0-4E65-B215-A7B0C83F282A}"/>
                  </a:ext>
                </a:extLst>
              </p:cNvPr>
              <p:cNvSpPr/>
              <p:nvPr/>
            </p:nvSpPr>
            <p:spPr>
              <a:xfrm>
                <a:off x="6190649" y="5834570"/>
                <a:ext cx="485840" cy="64338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rgbClr val="0E2A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BE6CBD2-E5A2-47D6-8DF6-1D2AC82E9609}"/>
                  </a:ext>
                </a:extLst>
              </p:cNvPr>
              <p:cNvSpPr txBox="1"/>
              <p:nvPr/>
            </p:nvSpPr>
            <p:spPr>
              <a:xfrm>
                <a:off x="6241048" y="5894652"/>
                <a:ext cx="385042" cy="52322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rgbClr val="C00000"/>
                    </a:solidFill>
                  </a:rPr>
                  <a:t>e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8890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B34819BD-6A8F-4525-AB47-DDBADC4444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2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C70AB1-E998-4A8C-882F-AE1DC1519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9900" y="25400"/>
            <a:ext cx="13373100" cy="6994131"/>
          </a:xfrm>
          <a:prstGeom prst="rect">
            <a:avLst/>
          </a:prstGeom>
        </p:spPr>
      </p:pic>
      <p:sp>
        <p:nvSpPr>
          <p:cNvPr id="19" name="Shape"/>
          <p:cNvSpPr/>
          <p:nvPr/>
        </p:nvSpPr>
        <p:spPr>
          <a:xfrm>
            <a:off x="209863" y="194873"/>
            <a:ext cx="11772910" cy="6468890"/>
          </a:xfrm>
          <a:prstGeom prst="roundRect">
            <a:avLst>
              <a:gd name="adj" fmla="val 50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F738AD-B977-4FF2-862F-733AD1E9D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0" y="-266700"/>
            <a:ext cx="1320800" cy="12303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9D663E-68C8-4D49-AB29-E8C686A109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21989">
            <a:off x="-535214" y="5974444"/>
            <a:ext cx="1993900" cy="10596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6F3396-81C6-406D-9266-F777199D29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52897" y="5924551"/>
            <a:ext cx="1774754" cy="10459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D29523-F3F6-4730-9916-9B5B18D583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21317">
            <a:off x="10795687" y="-199572"/>
            <a:ext cx="1937878" cy="13335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1D553F1-27E0-4E13-BF8D-F6F25B1B5DB3}"/>
              </a:ext>
            </a:extLst>
          </p:cNvPr>
          <p:cNvGrpSpPr/>
          <p:nvPr/>
        </p:nvGrpSpPr>
        <p:grpSpPr>
          <a:xfrm>
            <a:off x="1996206" y="633042"/>
            <a:ext cx="9471894" cy="914400"/>
            <a:chOff x="1329259" y="576203"/>
            <a:chExt cx="9471894" cy="914400"/>
          </a:xfrm>
        </p:grpSpPr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4EAE117C-7B95-4AF9-8BDE-0EF000B275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259" y="576203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8A7D54D-0534-4DB0-B0D1-18296C578716}"/>
                </a:ext>
              </a:extLst>
            </p:cNvPr>
            <p:cNvSpPr txBox="1"/>
            <p:nvPr/>
          </p:nvSpPr>
          <p:spPr>
            <a:xfrm>
              <a:off x="2340097" y="832194"/>
              <a:ext cx="8461056" cy="4024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just">
                <a:lnSpc>
                  <a:spcPct val="120000"/>
                </a:lnSpc>
                <a:defRPr sz="22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vi-VN" sz="2400" b="1" dirty="0">
                  <a:solidFill>
                    <a:srgbClr val="C00000"/>
                  </a:solidFill>
                </a:rPr>
                <a:t>Câu hỏi 1: </a:t>
              </a:r>
              <a:r>
                <a:rPr lang="vi-VN" sz="2400" b="1" dirty="0"/>
                <a:t>Quan sát hình rồi hoàn thành bảng theo mẫu:</a:t>
              </a:r>
            </a:p>
          </p:txBody>
        </p:sp>
      </p:grp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1F6D3EB9-FED2-4160-8687-88D329F8BD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397393"/>
              </p:ext>
            </p:extLst>
          </p:nvPr>
        </p:nvGraphicFramePr>
        <p:xfrm>
          <a:off x="838200" y="1747725"/>
          <a:ext cx="10629900" cy="46484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66255789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4027861904"/>
                    </a:ext>
                  </a:extLst>
                </a:gridCol>
                <a:gridCol w="7124700">
                  <a:extLst>
                    <a:ext uri="{9D8B030D-6E8A-4147-A177-3AD203B41FA5}">
                      <a16:colId xmlns:a16="http://schemas.microsoft.com/office/drawing/2014/main" val="4055113388"/>
                    </a:ext>
                  </a:extLst>
                </a:gridCol>
              </a:tblGrid>
              <a:tr h="631966">
                <a:tc>
                  <a:txBody>
                    <a:bodyPr/>
                    <a:lstStyle/>
                    <a:p>
                      <a:pPr algn="ctr"/>
                      <a:r>
                        <a:rPr lang="vi-VN" sz="2000" b="1" noProof="0"/>
                        <a:t>Hình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noProof="0"/>
                        <a:t>Kích thích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noProof="0"/>
                        <a:t>Phản ứng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961682"/>
                  </a:ext>
                </a:extLst>
              </a:tr>
              <a:tr h="803299">
                <a:tc>
                  <a:txBody>
                    <a:bodyPr/>
                    <a:lstStyle/>
                    <a:p>
                      <a:pPr algn="ctr"/>
                      <a:r>
                        <a:rPr lang="vi-VN" sz="2000" b="1" noProof="0"/>
                        <a:t>a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noProof="0" dirty="0"/>
                        <a:t>Ánh sáng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noProof="0" dirty="0"/>
                        <a:t>Ngọn cây hướng về phía có ánh sáng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576354"/>
                  </a:ext>
                </a:extLst>
              </a:tr>
              <a:tr h="803299">
                <a:tc>
                  <a:txBody>
                    <a:bodyPr/>
                    <a:lstStyle/>
                    <a:p>
                      <a:pPr algn="ctr"/>
                      <a:r>
                        <a:rPr lang="vi-VN" sz="2000" b="1" noProof="0"/>
                        <a:t>b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noProof="0"/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noProof="0"/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863734"/>
                  </a:ext>
                </a:extLst>
              </a:tr>
              <a:tr h="803299">
                <a:tc>
                  <a:txBody>
                    <a:bodyPr/>
                    <a:lstStyle/>
                    <a:p>
                      <a:pPr algn="ctr"/>
                      <a:r>
                        <a:rPr lang="vi-VN" sz="2000" b="1" noProof="0"/>
                        <a:t>c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noProof="0"/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noProof="0"/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249424"/>
                  </a:ext>
                </a:extLst>
              </a:tr>
              <a:tr h="803299">
                <a:tc>
                  <a:txBody>
                    <a:bodyPr/>
                    <a:lstStyle/>
                    <a:p>
                      <a:pPr algn="ctr"/>
                      <a:r>
                        <a:rPr lang="vi-VN" sz="2000" b="1" noProof="0"/>
                        <a:t>d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noProof="0"/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noProof="0"/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130172"/>
                  </a:ext>
                </a:extLst>
              </a:tr>
              <a:tr h="803299">
                <a:tc>
                  <a:txBody>
                    <a:bodyPr/>
                    <a:lstStyle/>
                    <a:p>
                      <a:pPr algn="ctr"/>
                      <a:r>
                        <a:rPr lang="vi-VN" sz="2000" b="1" noProof="0"/>
                        <a:t>e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noProof="0"/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noProof="0" dirty="0"/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15870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7721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B34819BD-6A8F-4525-AB47-DDBADC4444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2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C70AB1-E998-4A8C-882F-AE1DC1519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9900" y="25400"/>
            <a:ext cx="13373100" cy="6994131"/>
          </a:xfrm>
          <a:prstGeom prst="rect">
            <a:avLst/>
          </a:prstGeom>
        </p:spPr>
      </p:pic>
      <p:sp>
        <p:nvSpPr>
          <p:cNvPr id="19" name="Shape"/>
          <p:cNvSpPr/>
          <p:nvPr/>
        </p:nvSpPr>
        <p:spPr>
          <a:xfrm>
            <a:off x="209863" y="194873"/>
            <a:ext cx="11772910" cy="6468890"/>
          </a:xfrm>
          <a:prstGeom prst="roundRect">
            <a:avLst>
              <a:gd name="adj" fmla="val 50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F738AD-B977-4FF2-862F-733AD1E9D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0" y="-266700"/>
            <a:ext cx="1320800" cy="12303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9D663E-68C8-4D49-AB29-E8C686A109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21989">
            <a:off x="-535214" y="5974444"/>
            <a:ext cx="1993900" cy="10596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6F3396-81C6-406D-9266-F777199D29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52897" y="5924551"/>
            <a:ext cx="1774754" cy="10459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D29523-F3F6-4730-9916-9B5B18D583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21317">
            <a:off x="10795687" y="-199572"/>
            <a:ext cx="1937878" cy="13335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1D553F1-27E0-4E13-BF8D-F6F25B1B5DB3}"/>
              </a:ext>
            </a:extLst>
          </p:cNvPr>
          <p:cNvGrpSpPr/>
          <p:nvPr/>
        </p:nvGrpSpPr>
        <p:grpSpPr>
          <a:xfrm>
            <a:off x="1996206" y="633042"/>
            <a:ext cx="9281394" cy="914400"/>
            <a:chOff x="1329259" y="576203"/>
            <a:chExt cx="9281394" cy="914400"/>
          </a:xfrm>
        </p:grpSpPr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4EAE117C-7B95-4AF9-8BDE-0EF000B275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259" y="576203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8A7D54D-0534-4DB0-B0D1-18296C578716}"/>
                </a:ext>
              </a:extLst>
            </p:cNvPr>
            <p:cNvSpPr txBox="1"/>
            <p:nvPr/>
          </p:nvSpPr>
          <p:spPr>
            <a:xfrm>
              <a:off x="2340097" y="832194"/>
              <a:ext cx="8270556" cy="4024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just">
                <a:lnSpc>
                  <a:spcPct val="120000"/>
                </a:lnSpc>
                <a:defRPr sz="22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vi-VN" sz="2400" b="1" dirty="0">
                  <a:solidFill>
                    <a:srgbClr val="C00000"/>
                  </a:solidFill>
                </a:rPr>
                <a:t>Câu hỏi 1: </a:t>
              </a:r>
              <a:r>
                <a:rPr lang="vi-VN" sz="2400" b="1" dirty="0"/>
                <a:t>Quan sát hình rồi hoàn thành bảng theo mẫu:</a:t>
              </a:r>
            </a:p>
          </p:txBody>
        </p:sp>
      </p:grp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1F6D3EB9-FED2-4160-8687-88D329F8BD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387334"/>
              </p:ext>
            </p:extLst>
          </p:nvPr>
        </p:nvGraphicFramePr>
        <p:xfrm>
          <a:off x="838200" y="1747725"/>
          <a:ext cx="10629900" cy="46484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66255789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4027861904"/>
                    </a:ext>
                  </a:extLst>
                </a:gridCol>
                <a:gridCol w="7124700">
                  <a:extLst>
                    <a:ext uri="{9D8B030D-6E8A-4147-A177-3AD203B41FA5}">
                      <a16:colId xmlns:a16="http://schemas.microsoft.com/office/drawing/2014/main" val="4055113388"/>
                    </a:ext>
                  </a:extLst>
                </a:gridCol>
              </a:tblGrid>
              <a:tr h="631966">
                <a:tc>
                  <a:txBody>
                    <a:bodyPr/>
                    <a:lstStyle/>
                    <a:p>
                      <a:pPr algn="ctr"/>
                      <a:r>
                        <a:rPr lang="vi-VN" sz="2000" b="1" noProof="0"/>
                        <a:t>Hình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noProof="0"/>
                        <a:t>Kích thích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noProof="0"/>
                        <a:t>Phản ứng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961682"/>
                  </a:ext>
                </a:extLst>
              </a:tr>
              <a:tr h="803299">
                <a:tc>
                  <a:txBody>
                    <a:bodyPr/>
                    <a:lstStyle/>
                    <a:p>
                      <a:pPr algn="ctr"/>
                      <a:r>
                        <a:rPr lang="vi-VN" sz="2000" b="1" noProof="0"/>
                        <a:t>a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noProof="0"/>
                        <a:t>Ánh sáng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noProof="0"/>
                        <a:t>Ngọn cây hướng về phía có ánh sáng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576354"/>
                  </a:ext>
                </a:extLst>
              </a:tr>
              <a:tr h="803299">
                <a:tc>
                  <a:txBody>
                    <a:bodyPr/>
                    <a:lstStyle/>
                    <a:p>
                      <a:pPr algn="ctr"/>
                      <a:r>
                        <a:rPr lang="vi-VN" sz="2000" b="1" noProof="0"/>
                        <a:t>b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noProof="0"/>
                        <a:t>Nguồn nước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noProof="0"/>
                        <a:t>Rễ cây mọc hướng về phía có nguồn nước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863734"/>
                  </a:ext>
                </a:extLst>
              </a:tr>
              <a:tr h="803299">
                <a:tc>
                  <a:txBody>
                    <a:bodyPr/>
                    <a:lstStyle/>
                    <a:p>
                      <a:pPr algn="ctr"/>
                      <a:r>
                        <a:rPr lang="vi-VN" sz="2000" b="1" noProof="0"/>
                        <a:t>c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noProof="0" dirty="0"/>
                        <a:t>Nhiệt độ thấp/cao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noProof="0" dirty="0"/>
                        <a:t>Run rẩy/toát mồ hôi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249424"/>
                  </a:ext>
                </a:extLst>
              </a:tr>
              <a:tr h="803299">
                <a:tc>
                  <a:txBody>
                    <a:bodyPr/>
                    <a:lstStyle/>
                    <a:p>
                      <a:pPr algn="ctr"/>
                      <a:r>
                        <a:rPr lang="vi-VN" sz="2000" b="1" noProof="0"/>
                        <a:t>d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noProof="0" dirty="0"/>
                        <a:t>Tiếng gà mẹ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noProof="0" dirty="0"/>
                        <a:t>Gà con chạy tới nơi có gà mẹ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130172"/>
                  </a:ext>
                </a:extLst>
              </a:tr>
              <a:tr h="803299">
                <a:tc>
                  <a:txBody>
                    <a:bodyPr/>
                    <a:lstStyle/>
                    <a:p>
                      <a:pPr algn="ctr"/>
                      <a:r>
                        <a:rPr lang="vi-VN" sz="2000" b="1" noProof="0"/>
                        <a:t>e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noProof="0" dirty="0"/>
                        <a:t>Giá thể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noProof="0" dirty="0"/>
                        <a:t>Cây bám vào giá thể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158704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8B317275-6538-D07A-4A44-98A0DDCC0330}"/>
              </a:ext>
            </a:extLst>
          </p:cNvPr>
          <p:cNvSpPr/>
          <p:nvPr/>
        </p:nvSpPr>
        <p:spPr>
          <a:xfrm>
            <a:off x="2188230" y="3284032"/>
            <a:ext cx="2002770" cy="602167"/>
          </a:xfrm>
          <a:prstGeom prst="rect">
            <a:avLst/>
          </a:prstGeom>
          <a:solidFill>
            <a:srgbClr val="FFF2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5BD0D-9657-C1E8-9302-68A6F7022872}"/>
              </a:ext>
            </a:extLst>
          </p:cNvPr>
          <p:cNvSpPr/>
          <p:nvPr/>
        </p:nvSpPr>
        <p:spPr>
          <a:xfrm>
            <a:off x="2188230" y="4086482"/>
            <a:ext cx="2002770" cy="602167"/>
          </a:xfrm>
          <a:prstGeom prst="rect">
            <a:avLst/>
          </a:prstGeom>
          <a:solidFill>
            <a:srgbClr val="FFF2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EE4B8A-45CA-0762-2763-8157EC9125EE}"/>
              </a:ext>
            </a:extLst>
          </p:cNvPr>
          <p:cNvSpPr/>
          <p:nvPr/>
        </p:nvSpPr>
        <p:spPr>
          <a:xfrm>
            <a:off x="2188230" y="4879727"/>
            <a:ext cx="2002770" cy="602167"/>
          </a:xfrm>
          <a:prstGeom prst="rect">
            <a:avLst/>
          </a:prstGeom>
          <a:solidFill>
            <a:srgbClr val="FFF2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7E1481-6489-251F-3EF9-7DCABF7E76C1}"/>
              </a:ext>
            </a:extLst>
          </p:cNvPr>
          <p:cNvSpPr/>
          <p:nvPr/>
        </p:nvSpPr>
        <p:spPr>
          <a:xfrm>
            <a:off x="2188230" y="5682177"/>
            <a:ext cx="2002770" cy="602167"/>
          </a:xfrm>
          <a:prstGeom prst="rect">
            <a:avLst/>
          </a:prstGeom>
          <a:solidFill>
            <a:srgbClr val="FFF2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CFB48FA-FA9B-D87B-FA2D-45FD80EBFE88}"/>
              </a:ext>
            </a:extLst>
          </p:cNvPr>
          <p:cNvSpPr/>
          <p:nvPr/>
        </p:nvSpPr>
        <p:spPr>
          <a:xfrm>
            <a:off x="4706379" y="5686655"/>
            <a:ext cx="6146517" cy="602167"/>
          </a:xfrm>
          <a:prstGeom prst="rect">
            <a:avLst/>
          </a:prstGeom>
          <a:solidFill>
            <a:srgbClr val="FFF2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BA6BD33-1FB2-358D-F008-1E19F247B1A6}"/>
              </a:ext>
            </a:extLst>
          </p:cNvPr>
          <p:cNvSpPr/>
          <p:nvPr/>
        </p:nvSpPr>
        <p:spPr>
          <a:xfrm>
            <a:off x="4706379" y="4879727"/>
            <a:ext cx="6146517" cy="602167"/>
          </a:xfrm>
          <a:prstGeom prst="rect">
            <a:avLst/>
          </a:prstGeom>
          <a:solidFill>
            <a:srgbClr val="FFF2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3486A2-AAAD-DB05-99C6-E315A28A1C88}"/>
              </a:ext>
            </a:extLst>
          </p:cNvPr>
          <p:cNvSpPr/>
          <p:nvPr/>
        </p:nvSpPr>
        <p:spPr>
          <a:xfrm>
            <a:off x="4706379" y="4086482"/>
            <a:ext cx="6146517" cy="602167"/>
          </a:xfrm>
          <a:prstGeom prst="rect">
            <a:avLst/>
          </a:prstGeom>
          <a:solidFill>
            <a:srgbClr val="FFF2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C48A5A1-6B3B-96C6-596D-26BC8EA1DC11}"/>
              </a:ext>
            </a:extLst>
          </p:cNvPr>
          <p:cNvSpPr/>
          <p:nvPr/>
        </p:nvSpPr>
        <p:spPr>
          <a:xfrm>
            <a:off x="4706378" y="3290078"/>
            <a:ext cx="6146517" cy="602167"/>
          </a:xfrm>
          <a:prstGeom prst="rect">
            <a:avLst/>
          </a:prstGeom>
          <a:solidFill>
            <a:srgbClr val="FFF2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095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B34819BD-6A8F-4525-AB47-DDBADC4444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2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C70AB1-E998-4A8C-882F-AE1DC1519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9900" y="25400"/>
            <a:ext cx="13373100" cy="6994131"/>
          </a:xfrm>
          <a:prstGeom prst="rect">
            <a:avLst/>
          </a:prstGeom>
        </p:spPr>
      </p:pic>
      <p:sp>
        <p:nvSpPr>
          <p:cNvPr id="19" name="Shape"/>
          <p:cNvSpPr/>
          <p:nvPr/>
        </p:nvSpPr>
        <p:spPr>
          <a:xfrm>
            <a:off x="209863" y="194873"/>
            <a:ext cx="11772910" cy="6468890"/>
          </a:xfrm>
          <a:prstGeom prst="roundRect">
            <a:avLst>
              <a:gd name="adj" fmla="val 50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F738AD-B977-4FF2-862F-733AD1E9D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0" y="-266700"/>
            <a:ext cx="1320800" cy="12303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9D663E-68C8-4D49-AB29-E8C686A109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21989">
            <a:off x="-535214" y="5974444"/>
            <a:ext cx="1993900" cy="10596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6F3396-81C6-406D-9266-F777199D29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52897" y="5924551"/>
            <a:ext cx="1774754" cy="10459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D29523-F3F6-4730-9916-9B5B18D583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21317">
            <a:off x="10795687" y="-199572"/>
            <a:ext cx="1937878" cy="13335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FF3FF53-EF7A-4766-9D8E-846168E6F0E9}"/>
              </a:ext>
            </a:extLst>
          </p:cNvPr>
          <p:cNvGrpSpPr/>
          <p:nvPr/>
        </p:nvGrpSpPr>
        <p:grpSpPr>
          <a:xfrm>
            <a:off x="1684168" y="610435"/>
            <a:ext cx="8904406" cy="1288814"/>
            <a:chOff x="1996206" y="2784593"/>
            <a:chExt cx="8904406" cy="1288814"/>
          </a:xfrm>
        </p:grpSpPr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4EAE117C-7B95-4AF9-8BDE-0EF000B275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6206" y="2971800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8A7D54D-0534-4DB0-B0D1-18296C578716}"/>
                </a:ext>
              </a:extLst>
            </p:cNvPr>
            <p:cNvSpPr txBox="1"/>
            <p:nvPr/>
          </p:nvSpPr>
          <p:spPr>
            <a:xfrm>
              <a:off x="3007044" y="2784593"/>
              <a:ext cx="7893568" cy="12888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just">
                <a:lnSpc>
                  <a:spcPct val="120000"/>
                </a:lnSpc>
                <a:defRPr sz="22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vi-VN" sz="2400" b="1" dirty="0">
                  <a:solidFill>
                    <a:srgbClr val="C00000"/>
                  </a:solidFill>
                </a:rPr>
                <a:t>Câu hỏi 2: </a:t>
              </a:r>
              <a:r>
                <a:rPr lang="vi-VN" sz="2400" b="1" dirty="0"/>
                <a:t>Nêu thêm một số ví dụ về hiện tượng cảm ứng ở động vật và thực vật. Chỉ rõ tác nhân kích thích và phản ứng của sinh vật.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A25583-1FFB-4496-BDAF-173070486CD9}"/>
              </a:ext>
            </a:extLst>
          </p:cNvPr>
          <p:cNvGrpSpPr/>
          <p:nvPr/>
        </p:nvGrpSpPr>
        <p:grpSpPr>
          <a:xfrm>
            <a:off x="534098" y="2251753"/>
            <a:ext cx="1524000" cy="457250"/>
            <a:chOff x="800100" y="1783116"/>
            <a:chExt cx="1524000" cy="45725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15837F7-E841-4EEF-B91B-9D7F09241B7B}"/>
                </a:ext>
              </a:extLst>
            </p:cNvPr>
            <p:cNvSpPr/>
            <p:nvPr/>
          </p:nvSpPr>
          <p:spPr>
            <a:xfrm>
              <a:off x="876300" y="1783116"/>
              <a:ext cx="1371600" cy="457250"/>
            </a:xfrm>
            <a:prstGeom prst="rect">
              <a:avLst/>
            </a:prstGeom>
            <a:solidFill>
              <a:srgbClr val="92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4AA1844-FDC0-4DC2-B037-F202B3BEE984}"/>
                </a:ext>
              </a:extLst>
            </p:cNvPr>
            <p:cNvSpPr txBox="1"/>
            <p:nvPr/>
          </p:nvSpPr>
          <p:spPr>
            <a:xfrm>
              <a:off x="800100" y="1844035"/>
              <a:ext cx="1524000" cy="3354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vi-VN" sz="2000" b="1" dirty="0"/>
                <a:t>ĐÁP ÁN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B3D334E-A056-4960-A29C-B36E371F0FF8}"/>
              </a:ext>
            </a:extLst>
          </p:cNvPr>
          <p:cNvSpPr txBox="1"/>
          <p:nvPr/>
        </p:nvSpPr>
        <p:spPr>
          <a:xfrm>
            <a:off x="1912257" y="2996060"/>
            <a:ext cx="9440845" cy="2840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Con người nổi da gà khi trời lạnh.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Gà chạy đến khi có người cho ăn.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Chó sủa khi gặp người lạ.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Cây hoa quỳnh nở vào ban đêm.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744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B34819BD-6A8F-4525-AB47-DDBADC4444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2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C70AB1-E998-4A8C-882F-AE1DC1519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9900" y="25400"/>
            <a:ext cx="13373100" cy="6994131"/>
          </a:xfrm>
          <a:prstGeom prst="rect">
            <a:avLst/>
          </a:prstGeom>
        </p:spPr>
      </p:pic>
      <p:sp>
        <p:nvSpPr>
          <p:cNvPr id="19" name="Shape"/>
          <p:cNvSpPr/>
          <p:nvPr/>
        </p:nvSpPr>
        <p:spPr>
          <a:xfrm>
            <a:off x="209863" y="194873"/>
            <a:ext cx="11772910" cy="6468890"/>
          </a:xfrm>
          <a:prstGeom prst="roundRect">
            <a:avLst>
              <a:gd name="adj" fmla="val 50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94" name="Google Shape;583;p33"/>
          <p:cNvSpPr/>
          <p:nvPr/>
        </p:nvSpPr>
        <p:spPr>
          <a:xfrm>
            <a:off x="2352108" y="331196"/>
            <a:ext cx="7487786" cy="761004"/>
          </a:xfrm>
          <a:prstGeom prst="roundRect">
            <a:avLst>
              <a:gd name="adj" fmla="val 16667"/>
            </a:avLst>
          </a:prstGeom>
          <a:solidFill>
            <a:srgbClr val="92E3A9"/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lang="vi-VN" altLang="en-GB" dirty="0">
              <a:solidFill>
                <a:srgbClr val="0E2A47"/>
              </a:solidFill>
              <a:latin typeface="+mj-lt"/>
              <a:ea typeface="思源宋体 CN Heavy" panose="02020900000000000000" charset="-122"/>
              <a:sym typeface="+mn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F738AD-B977-4FF2-862F-733AD1E9D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0" y="-266700"/>
            <a:ext cx="1320800" cy="12303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9D663E-68C8-4D49-AB29-E8C686A109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21989">
            <a:off x="-535214" y="5974444"/>
            <a:ext cx="1993900" cy="10596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6F3396-81C6-406D-9266-F777199D29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52897" y="5924551"/>
            <a:ext cx="1774754" cy="10459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3C1870C-1AE3-4246-AA01-1AD2A25CE121}"/>
              </a:ext>
            </a:extLst>
          </p:cNvPr>
          <p:cNvSpPr txBox="1"/>
          <p:nvPr/>
        </p:nvSpPr>
        <p:spPr>
          <a:xfrm>
            <a:off x="2352106" y="476922"/>
            <a:ext cx="7487790" cy="469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vi-VN" sz="2800" b="1" dirty="0"/>
              <a:t>2. VAI TRÒ CỦA CẢM ỨNG Ở SINH VẬT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D29523-F3F6-4730-9916-9B5B18D583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21317">
            <a:off x="10795687" y="-199572"/>
            <a:ext cx="1937878" cy="1333500"/>
          </a:xfrm>
          <a:prstGeom prst="rect">
            <a:avLst/>
          </a:prstGeom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B4B2EE6E-A75A-4A1A-AB49-17385D410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19" y="141849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47AF0D9-48C7-48D4-B2BA-74FC9CE9F993}"/>
              </a:ext>
            </a:extLst>
          </p:cNvPr>
          <p:cNvSpPr txBox="1"/>
          <p:nvPr/>
        </p:nvSpPr>
        <p:spPr>
          <a:xfrm>
            <a:off x="1892707" y="1284992"/>
            <a:ext cx="9436474" cy="11814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b="1" dirty="0">
                <a:solidFill>
                  <a:srgbClr val="C00000"/>
                </a:solidFill>
              </a:rPr>
              <a:t>Câu hỏi: </a:t>
            </a:r>
            <a:r>
              <a:rPr lang="vi-VN" dirty="0"/>
              <a:t>Nếu các sinh vật không có phản ứng đối với các kích thích đến từ môi trường (ví dụ: cây ở hình không có phản ứng hướng về phía có ánh sáng) thì điều gì sẽ xảy ra? Từ đó cho biết vai trò của cảm ứng với sinh vật.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AD188EF-16AB-416D-9352-E5323FFC172F}"/>
              </a:ext>
            </a:extLst>
          </p:cNvPr>
          <p:cNvGrpSpPr/>
          <p:nvPr/>
        </p:nvGrpSpPr>
        <p:grpSpPr>
          <a:xfrm>
            <a:off x="435218" y="2744564"/>
            <a:ext cx="1524000" cy="457250"/>
            <a:chOff x="800100" y="1783116"/>
            <a:chExt cx="1524000" cy="45725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EC5D7DD-152D-447C-8DF4-D1EBDCFDFABE}"/>
                </a:ext>
              </a:extLst>
            </p:cNvPr>
            <p:cNvSpPr/>
            <p:nvPr/>
          </p:nvSpPr>
          <p:spPr>
            <a:xfrm>
              <a:off x="876300" y="1783116"/>
              <a:ext cx="1371600" cy="457250"/>
            </a:xfrm>
            <a:prstGeom prst="rect">
              <a:avLst/>
            </a:prstGeom>
            <a:solidFill>
              <a:srgbClr val="92E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5030DC6-BF89-4FDD-832B-DED1106C5AF9}"/>
                </a:ext>
              </a:extLst>
            </p:cNvPr>
            <p:cNvSpPr txBox="1"/>
            <p:nvPr/>
          </p:nvSpPr>
          <p:spPr>
            <a:xfrm>
              <a:off x="800100" y="1844035"/>
              <a:ext cx="1524000" cy="3354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vi-VN" sz="2000" b="1"/>
                <a:t>ĐÁP ÁN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747D2618-F2F8-4870-86AA-E96C92C12275}"/>
              </a:ext>
            </a:extLst>
          </p:cNvPr>
          <p:cNvSpPr txBox="1"/>
          <p:nvPr/>
        </p:nvSpPr>
        <p:spPr>
          <a:xfrm>
            <a:off x="1813377" y="3568626"/>
            <a:ext cx="4130223" cy="8047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Thì sinh vật sẽ không thích ứng được với môi trường sống.</a:t>
            </a:r>
            <a:endParaRPr lang="en-US" sz="2200" dirty="0"/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029C2732-B139-4DA2-9BA4-0A5760432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" y="369355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155633C-4FE0-4880-966B-4B64E0A8CB7A}"/>
              </a:ext>
            </a:extLst>
          </p:cNvPr>
          <p:cNvSpPr txBox="1"/>
          <p:nvPr/>
        </p:nvSpPr>
        <p:spPr>
          <a:xfrm>
            <a:off x="1813377" y="4992083"/>
            <a:ext cx="4130223" cy="12279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Cảm ứng giúp sinh vật thích ứng với những thay đổi của môi trường để tồn tại và phát triển.</a:t>
            </a:r>
            <a:endParaRPr lang="en-US" sz="2200" dirty="0"/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525BD015-FC97-499D-9A5E-EDA0B65C6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" y="5240305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The Truth About Phototropism | amomentofscience - Indiana Public Media">
            <a:extLst>
              <a:ext uri="{FF2B5EF4-FFF2-40B4-BE49-F238E27FC236}">
                <a16:creationId xmlns:a16="http://schemas.microsoft.com/office/drawing/2014/main" id="{341162CA-168C-443B-80AA-AA29C9182E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" r="3310"/>
          <a:stretch/>
        </p:blipFill>
        <p:spPr bwMode="auto">
          <a:xfrm>
            <a:off x="6334784" y="2744564"/>
            <a:ext cx="5213262" cy="3721880"/>
          </a:xfrm>
          <a:prstGeom prst="rect">
            <a:avLst/>
          </a:prstGeom>
          <a:noFill/>
          <a:ln w="38100">
            <a:solidFill>
              <a:srgbClr val="0E2A4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64302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B34819BD-6A8F-4525-AB47-DDBADC4444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2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C70AB1-E998-4A8C-882F-AE1DC1519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9900" y="25400"/>
            <a:ext cx="13373100" cy="6994131"/>
          </a:xfrm>
          <a:prstGeom prst="rect">
            <a:avLst/>
          </a:prstGeom>
        </p:spPr>
      </p:pic>
      <p:sp>
        <p:nvSpPr>
          <p:cNvPr id="19" name="Shape"/>
          <p:cNvSpPr/>
          <p:nvPr/>
        </p:nvSpPr>
        <p:spPr>
          <a:xfrm>
            <a:off x="209863" y="194873"/>
            <a:ext cx="11772910" cy="6468890"/>
          </a:xfrm>
          <a:prstGeom prst="roundRect">
            <a:avLst>
              <a:gd name="adj" fmla="val 50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94" name="Google Shape;583;p33"/>
          <p:cNvSpPr/>
          <p:nvPr/>
        </p:nvSpPr>
        <p:spPr>
          <a:xfrm>
            <a:off x="2352108" y="331196"/>
            <a:ext cx="7487786" cy="761004"/>
          </a:xfrm>
          <a:prstGeom prst="roundRect">
            <a:avLst>
              <a:gd name="adj" fmla="val 16667"/>
            </a:avLst>
          </a:prstGeom>
          <a:solidFill>
            <a:srgbClr val="92E3A9"/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lang="vi-VN" altLang="en-GB" dirty="0">
              <a:solidFill>
                <a:srgbClr val="0E2A47"/>
              </a:solidFill>
              <a:latin typeface="+mj-lt"/>
              <a:ea typeface="思源宋体 CN Heavy" panose="02020900000000000000" charset="-122"/>
              <a:sym typeface="+mn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F738AD-B977-4FF2-862F-733AD1E9D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0" y="-266700"/>
            <a:ext cx="1320800" cy="12303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9D663E-68C8-4D49-AB29-E8C686A109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21989">
            <a:off x="-535214" y="5974444"/>
            <a:ext cx="1993900" cy="10596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6F3396-81C6-406D-9266-F777199D29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52897" y="5924551"/>
            <a:ext cx="1774754" cy="10459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3C1870C-1AE3-4246-AA01-1AD2A25CE121}"/>
              </a:ext>
            </a:extLst>
          </p:cNvPr>
          <p:cNvSpPr txBox="1"/>
          <p:nvPr/>
        </p:nvSpPr>
        <p:spPr>
          <a:xfrm>
            <a:off x="2352106" y="476922"/>
            <a:ext cx="7487790" cy="469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vi-VN" sz="2800" b="1" dirty="0"/>
              <a:t>2. VAI TRÒ CỦA CẢM ỨNG Ở SINH VẬT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D29523-F3F6-4730-9916-9B5B18D583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21317">
            <a:off x="10795687" y="-199572"/>
            <a:ext cx="1937878" cy="13335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47AF0D9-48C7-48D4-B2BA-74FC9CE9F993}"/>
              </a:ext>
            </a:extLst>
          </p:cNvPr>
          <p:cNvSpPr txBox="1"/>
          <p:nvPr/>
        </p:nvSpPr>
        <p:spPr>
          <a:xfrm>
            <a:off x="2174029" y="1469412"/>
            <a:ext cx="8678868" cy="8456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z="2400" dirty="0"/>
              <a:t>Cảm ứng giúp sinh vật </a:t>
            </a:r>
            <a:r>
              <a:rPr lang="vi-VN" sz="2400" b="1" dirty="0">
                <a:solidFill>
                  <a:srgbClr val="FF0000"/>
                </a:solidFill>
              </a:rPr>
              <a:t>thích ứng với những thay đổi của môi trường</a:t>
            </a:r>
            <a:r>
              <a:rPr lang="vi-VN" sz="2400" dirty="0">
                <a:solidFill>
                  <a:srgbClr val="FF0000"/>
                </a:solidFill>
              </a:rPr>
              <a:t> </a:t>
            </a:r>
            <a:r>
              <a:rPr lang="vi-VN" sz="2400" dirty="0"/>
              <a:t>để tồn tại và phát triển.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F1D6426E-B67A-40C6-BFEF-FD91758D3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28" y="150694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ow Animals React to Inequality | Psychology Today">
            <a:extLst>
              <a:ext uri="{FF2B5EF4-FFF2-40B4-BE49-F238E27FC236}">
                <a16:creationId xmlns:a16="http://schemas.microsoft.com/office/drawing/2014/main" id="{2DD8B920-F168-499A-8B69-C319C657F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3" r="11233"/>
          <a:stretch/>
        </p:blipFill>
        <p:spPr bwMode="auto">
          <a:xfrm>
            <a:off x="457200" y="2677806"/>
            <a:ext cx="5410200" cy="3653307"/>
          </a:xfrm>
          <a:prstGeom prst="rect">
            <a:avLst/>
          </a:prstGeom>
          <a:noFill/>
          <a:ln w="38100">
            <a:solidFill>
              <a:srgbClr val="0E2A4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Plants are more intelligent than you may think • Earth.com">
            <a:extLst>
              <a:ext uri="{FF2B5EF4-FFF2-40B4-BE49-F238E27FC236}">
                <a16:creationId xmlns:a16="http://schemas.microsoft.com/office/drawing/2014/main" id="{C13C5274-4278-4E35-97A7-B27021130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73513"/>
            <a:ext cx="5410201" cy="3657600"/>
          </a:xfrm>
          <a:prstGeom prst="rect">
            <a:avLst/>
          </a:prstGeom>
          <a:noFill/>
          <a:ln w="38100">
            <a:solidFill>
              <a:srgbClr val="0E2A4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633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B34819BD-6A8F-4525-AB47-DDBADC4444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2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C70AB1-E998-4A8C-882F-AE1DC1519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9900" y="25400"/>
            <a:ext cx="13373100" cy="6994131"/>
          </a:xfrm>
          <a:prstGeom prst="rect">
            <a:avLst/>
          </a:prstGeom>
        </p:spPr>
      </p:pic>
      <p:sp>
        <p:nvSpPr>
          <p:cNvPr id="19" name="Shape"/>
          <p:cNvSpPr/>
          <p:nvPr/>
        </p:nvSpPr>
        <p:spPr>
          <a:xfrm>
            <a:off x="209863" y="194873"/>
            <a:ext cx="11772910" cy="6468890"/>
          </a:xfrm>
          <a:prstGeom prst="roundRect">
            <a:avLst>
              <a:gd name="adj" fmla="val 50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F738AD-B977-4FF2-862F-733AD1E9D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0" y="-266700"/>
            <a:ext cx="1320800" cy="1230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EF2722-4988-49CB-BBE5-47C723B7F5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1317">
            <a:off x="10795687" y="-199572"/>
            <a:ext cx="1937878" cy="133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6F3396-81C6-406D-9266-F777199D29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52897" y="5924551"/>
            <a:ext cx="1774754" cy="10459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F4E0A0-92D8-4DB8-9CC2-174BB0F92D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221989">
            <a:off x="-535214" y="5974444"/>
            <a:ext cx="1993900" cy="10596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3C1870C-1AE3-4246-AA01-1AD2A25CE121}"/>
              </a:ext>
            </a:extLst>
          </p:cNvPr>
          <p:cNvSpPr txBox="1"/>
          <p:nvPr/>
        </p:nvSpPr>
        <p:spPr>
          <a:xfrm>
            <a:off x="2467097" y="762000"/>
            <a:ext cx="8345096" cy="12888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sz="2400" dirty="0"/>
              <a:t>Khi ta chạm vào lá cây trinh nữ (xấu hổ), lá cây sẽ cụp lại. Đây là hiện tượng gì? Hiện tượng này có ý nghĩa như thế nào đối với sinh vật?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E6E02147-F86B-4185-8091-67C2BED25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808" y="94920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Amazon.com : 20 Sleeping Grass Seeds to Grow - Amazing Plant That Moves  When Touched - Sensitive Plant : Patio, Lawn &amp; Garden">
            <a:extLst>
              <a:ext uri="{FF2B5EF4-FFF2-40B4-BE49-F238E27FC236}">
                <a16:creationId xmlns:a16="http://schemas.microsoft.com/office/drawing/2014/main" id="{50E5241D-3055-4475-8BC1-A30978DE9F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" r="337"/>
          <a:stretch/>
        </p:blipFill>
        <p:spPr bwMode="auto">
          <a:xfrm>
            <a:off x="6340112" y="2617941"/>
            <a:ext cx="5363665" cy="3601811"/>
          </a:xfrm>
          <a:prstGeom prst="rect">
            <a:avLst/>
          </a:prstGeom>
          <a:noFill/>
          <a:ln w="38100">
            <a:solidFill>
              <a:srgbClr val="0E2A4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leeping grass...brush it with your finger or toe and it folds up, Venus  flytrap style, like it's sleeping... | Medicinal plants, Plant leaves,  Plants">
            <a:extLst>
              <a:ext uri="{FF2B5EF4-FFF2-40B4-BE49-F238E27FC236}">
                <a16:creationId xmlns:a16="http://schemas.microsoft.com/office/drawing/2014/main" id="{28698EE3-B53F-4135-8B65-7436DDC086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" b="458"/>
          <a:stretch/>
        </p:blipFill>
        <p:spPr bwMode="auto">
          <a:xfrm>
            <a:off x="488223" y="2617941"/>
            <a:ext cx="5363666" cy="3601811"/>
          </a:xfrm>
          <a:prstGeom prst="rect">
            <a:avLst/>
          </a:prstGeom>
          <a:noFill/>
          <a:ln w="38100">
            <a:solidFill>
              <a:srgbClr val="0E2A4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852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139">
            <a:extLst>
              <a:ext uri="{FF2B5EF4-FFF2-40B4-BE49-F238E27FC236}">
                <a16:creationId xmlns:a16="http://schemas.microsoft.com/office/drawing/2014/main" id="{5C88B158-32BB-4D9F-A9F0-E3DCE8FBD1C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E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2" name="243453">
            <a:extLst>
              <a:ext uri="{FF2B5EF4-FFF2-40B4-BE49-F238E27FC236}">
                <a16:creationId xmlns:a16="http://schemas.microsoft.com/office/drawing/2014/main" id="{C0CAF7DA-040A-4F51-B018-FEF887C9A15D}"/>
              </a:ext>
            </a:extLst>
          </p:cNvPr>
          <p:cNvGrpSpPr/>
          <p:nvPr/>
        </p:nvGrpSpPr>
        <p:grpSpPr>
          <a:xfrm>
            <a:off x="655320" y="-2802255"/>
            <a:ext cx="11536680" cy="3801110"/>
            <a:chOff x="1032" y="-4413"/>
            <a:chExt cx="18168" cy="5986"/>
          </a:xfrm>
          <a:solidFill>
            <a:srgbClr val="0E2A47">
              <a:alpha val="17000"/>
            </a:srgbClr>
          </a:solidFill>
        </p:grpSpPr>
        <p:sp>
          <p:nvSpPr>
            <p:cNvPr id="143" name="4564256">
              <a:extLst>
                <a:ext uri="{FF2B5EF4-FFF2-40B4-BE49-F238E27FC236}">
                  <a16:creationId xmlns:a16="http://schemas.microsoft.com/office/drawing/2014/main" id="{49400EC8-8D4F-4CC5-80F8-96224931E81B}"/>
                </a:ext>
              </a:extLst>
            </p:cNvPr>
            <p:cNvSpPr/>
            <p:nvPr/>
          </p:nvSpPr>
          <p:spPr>
            <a:xfrm>
              <a:off x="1032" y="-4413"/>
              <a:ext cx="5986" cy="59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44" name="24562456">
              <a:extLst>
                <a:ext uri="{FF2B5EF4-FFF2-40B4-BE49-F238E27FC236}">
                  <a16:creationId xmlns:a16="http://schemas.microsoft.com/office/drawing/2014/main" id="{004E6F1F-1DD3-4859-89A5-9000C8BDB82D}"/>
                </a:ext>
              </a:extLst>
            </p:cNvPr>
            <p:cNvSpPr/>
            <p:nvPr/>
          </p:nvSpPr>
          <p:spPr>
            <a:xfrm>
              <a:off x="9504" y="-4413"/>
              <a:ext cx="5986" cy="59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45" name="2462456">
              <a:extLst>
                <a:ext uri="{FF2B5EF4-FFF2-40B4-BE49-F238E27FC236}">
                  <a16:creationId xmlns:a16="http://schemas.microsoft.com/office/drawing/2014/main" id="{6C6F506F-B3A6-4BAD-A61D-67857A18279E}"/>
                </a:ext>
              </a:extLst>
            </p:cNvPr>
            <p:cNvSpPr/>
            <p:nvPr/>
          </p:nvSpPr>
          <p:spPr>
            <a:xfrm>
              <a:off x="13214" y="-4413"/>
              <a:ext cx="5986" cy="59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pic>
        <p:nvPicPr>
          <p:cNvPr id="141" name="Picture 140">
            <a:extLst>
              <a:ext uri="{FF2B5EF4-FFF2-40B4-BE49-F238E27FC236}">
                <a16:creationId xmlns:a16="http://schemas.microsoft.com/office/drawing/2014/main" id="{0B75836D-4BB1-4821-B8EA-2AEEB17EE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9900" y="25400"/>
            <a:ext cx="13373100" cy="6994131"/>
          </a:xfrm>
          <a:prstGeom prst="rect">
            <a:avLst/>
          </a:prstGeom>
        </p:spPr>
      </p:pic>
      <p:sp>
        <p:nvSpPr>
          <p:cNvPr id="19" name="353t4wt"/>
          <p:cNvSpPr/>
          <p:nvPr/>
        </p:nvSpPr>
        <p:spPr>
          <a:xfrm>
            <a:off x="659130" y="298133"/>
            <a:ext cx="10914380" cy="6261735"/>
          </a:xfrm>
          <a:prstGeom prst="roundRect">
            <a:avLst>
              <a:gd name="adj" fmla="val 13457"/>
            </a:avLst>
          </a:prstGeom>
          <a:solidFill>
            <a:srgbClr val="0E2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813855-BB80-4694-8C09-150FFA66C703}"/>
              </a:ext>
            </a:extLst>
          </p:cNvPr>
          <p:cNvSpPr txBox="1"/>
          <p:nvPr/>
        </p:nvSpPr>
        <p:spPr>
          <a:xfrm>
            <a:off x="1229668" y="2743845"/>
            <a:ext cx="9732664" cy="211416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000" b="1" spc="-80">
                <a:solidFill>
                  <a:schemeClr val="bg1"/>
                </a:solidFill>
              </a:rPr>
              <a:t>CẢM ỨNG Ở SINH VẬT</a:t>
            </a:r>
          </a:p>
          <a:p>
            <a:pPr algn="ctr">
              <a:lnSpc>
                <a:spcPct val="120000"/>
              </a:lnSpc>
            </a:pPr>
            <a:r>
              <a:rPr lang="en-US" sz="6000" b="1" spc="-80">
                <a:solidFill>
                  <a:schemeClr val="bg1"/>
                </a:solidFill>
              </a:rPr>
              <a:t>VÀ TẬP TÍNH Ở ĐỘNG VẬT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CC9C73C-B2C9-4FB2-9B00-BCD20FB7A8E1}"/>
              </a:ext>
            </a:extLst>
          </p:cNvPr>
          <p:cNvGrpSpPr/>
          <p:nvPr/>
        </p:nvGrpSpPr>
        <p:grpSpPr>
          <a:xfrm>
            <a:off x="4195445" y="1143939"/>
            <a:ext cx="3801110" cy="1252584"/>
            <a:chOff x="-265897" y="2000281"/>
            <a:chExt cx="3801110" cy="1252584"/>
          </a:xfrm>
        </p:grpSpPr>
        <p:sp>
          <p:nvSpPr>
            <p:cNvPr id="12" name="Google Shape;583;p33">
              <a:extLst>
                <a:ext uri="{FF2B5EF4-FFF2-40B4-BE49-F238E27FC236}">
                  <a16:creationId xmlns:a16="http://schemas.microsoft.com/office/drawing/2014/main" id="{172E0528-4010-4E52-AED8-E91403978C1E}"/>
                </a:ext>
              </a:extLst>
            </p:cNvPr>
            <p:cNvSpPr/>
            <p:nvPr/>
          </p:nvSpPr>
          <p:spPr>
            <a:xfrm>
              <a:off x="-265897" y="2000281"/>
              <a:ext cx="3801110" cy="1252584"/>
            </a:xfrm>
            <a:prstGeom prst="roundRect">
              <a:avLst>
                <a:gd name="adj" fmla="val 16667"/>
              </a:avLst>
            </a:prstGeom>
            <a:solidFill>
              <a:srgbClr val="92E3A9"/>
            </a:solidFill>
            <a:ln>
              <a:noFill/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endParaRPr lang="en-GB">
                <a:latin typeface="+mj-lt"/>
                <a:ea typeface="思源宋体 CN Heavy" panose="02020900000000000000" charset="-122"/>
                <a:sym typeface="+mn-ea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8A583FC-0373-427D-A83E-9F9EE6EF25CB}"/>
                </a:ext>
              </a:extLst>
            </p:cNvPr>
            <p:cNvSpPr txBox="1"/>
            <p:nvPr/>
          </p:nvSpPr>
          <p:spPr>
            <a:xfrm>
              <a:off x="175926" y="2073217"/>
              <a:ext cx="2917465" cy="110671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6600" b="1">
                  <a:solidFill>
                    <a:srgbClr val="0E2A47"/>
                  </a:solidFill>
                </a:rPr>
                <a:t>BÀI 33: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C4ADD10-B043-43D0-86F8-F4D4A7C50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1286" y="468085"/>
            <a:ext cx="1937878" cy="1333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4AC3BFE-B3E4-4534-9C82-C4CB093DBA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56276">
            <a:off x="397250" y="5429482"/>
            <a:ext cx="2079583" cy="110516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CE38D98-AA9B-4C09-A934-A43062CAC4FC}"/>
              </a:ext>
            </a:extLst>
          </p:cNvPr>
          <p:cNvGrpSpPr/>
          <p:nvPr/>
        </p:nvGrpSpPr>
        <p:grpSpPr>
          <a:xfrm>
            <a:off x="10000342" y="5202191"/>
            <a:ext cx="1524001" cy="1289321"/>
            <a:chOff x="9909467" y="4975537"/>
            <a:chExt cx="1774754" cy="150146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7FF5514-37C0-48C6-8333-DB16CEB49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6936814">
              <a:off x="10567507" y="5009862"/>
              <a:ext cx="1002167" cy="93351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AA05923-D999-49E6-B3F4-97DF71227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308932">
              <a:off x="9909467" y="5431066"/>
              <a:ext cx="1774754" cy="1045932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3B64E80-8929-400B-BAFF-C9A578D4B35A}"/>
              </a:ext>
            </a:extLst>
          </p:cNvPr>
          <p:cNvGrpSpPr/>
          <p:nvPr/>
        </p:nvGrpSpPr>
        <p:grpSpPr>
          <a:xfrm rot="10426261">
            <a:off x="543053" y="392045"/>
            <a:ext cx="1774754" cy="1501461"/>
            <a:chOff x="9909467" y="4975537"/>
            <a:chExt cx="1774754" cy="150146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DD08291-0F30-4507-996F-44E893D88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6936814">
              <a:off x="10567507" y="5009862"/>
              <a:ext cx="1002167" cy="93351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DD24E27-4069-4C8B-8651-6002DC784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308932">
              <a:off x="9909467" y="5431066"/>
              <a:ext cx="1774754" cy="104593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1086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89A844-A108-4124-B547-2937315254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E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243453">
            <a:extLst>
              <a:ext uri="{FF2B5EF4-FFF2-40B4-BE49-F238E27FC236}">
                <a16:creationId xmlns:a16="http://schemas.microsoft.com/office/drawing/2014/main" id="{98E9684A-F5F6-407F-BAA1-F1AC2B932831}"/>
              </a:ext>
            </a:extLst>
          </p:cNvPr>
          <p:cNvGrpSpPr/>
          <p:nvPr/>
        </p:nvGrpSpPr>
        <p:grpSpPr>
          <a:xfrm>
            <a:off x="655320" y="-2802255"/>
            <a:ext cx="11536680" cy="3801110"/>
            <a:chOff x="1032" y="-4413"/>
            <a:chExt cx="18168" cy="5986"/>
          </a:xfrm>
          <a:solidFill>
            <a:srgbClr val="0E2A47">
              <a:alpha val="17000"/>
            </a:srgbClr>
          </a:solidFill>
        </p:grpSpPr>
        <p:sp>
          <p:nvSpPr>
            <p:cNvPr id="14" name="4564256">
              <a:extLst>
                <a:ext uri="{FF2B5EF4-FFF2-40B4-BE49-F238E27FC236}">
                  <a16:creationId xmlns:a16="http://schemas.microsoft.com/office/drawing/2014/main" id="{5EE823A3-91E1-4890-80DB-4FA525E6D756}"/>
                </a:ext>
              </a:extLst>
            </p:cNvPr>
            <p:cNvSpPr/>
            <p:nvPr/>
          </p:nvSpPr>
          <p:spPr>
            <a:xfrm>
              <a:off x="1032" y="-4413"/>
              <a:ext cx="5986" cy="59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5" name="24562456">
              <a:extLst>
                <a:ext uri="{FF2B5EF4-FFF2-40B4-BE49-F238E27FC236}">
                  <a16:creationId xmlns:a16="http://schemas.microsoft.com/office/drawing/2014/main" id="{A77026BE-75FF-41E7-9F7C-53B8EE372690}"/>
                </a:ext>
              </a:extLst>
            </p:cNvPr>
            <p:cNvSpPr/>
            <p:nvPr/>
          </p:nvSpPr>
          <p:spPr>
            <a:xfrm>
              <a:off x="9504" y="-4413"/>
              <a:ext cx="5986" cy="59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6" name="2462456">
              <a:extLst>
                <a:ext uri="{FF2B5EF4-FFF2-40B4-BE49-F238E27FC236}">
                  <a16:creationId xmlns:a16="http://schemas.microsoft.com/office/drawing/2014/main" id="{A88EAD9D-0AAD-43BB-A8F8-6A2D30229C05}"/>
                </a:ext>
              </a:extLst>
            </p:cNvPr>
            <p:cNvSpPr/>
            <p:nvPr/>
          </p:nvSpPr>
          <p:spPr>
            <a:xfrm>
              <a:off x="13214" y="-4413"/>
              <a:ext cx="5986" cy="59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pic>
        <p:nvPicPr>
          <p:cNvPr id="123" name="Picture 122">
            <a:extLst>
              <a:ext uri="{FF2B5EF4-FFF2-40B4-BE49-F238E27FC236}">
                <a16:creationId xmlns:a16="http://schemas.microsoft.com/office/drawing/2014/main" id="{F504DAE6-36EC-4FFD-AFF6-18C8E2F24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9900" y="25400"/>
            <a:ext cx="13373100" cy="6994131"/>
          </a:xfrm>
          <a:prstGeom prst="rect">
            <a:avLst/>
          </a:prstGeom>
        </p:spPr>
      </p:pic>
      <p:sp>
        <p:nvSpPr>
          <p:cNvPr id="19" name="345453"/>
          <p:cNvSpPr/>
          <p:nvPr/>
        </p:nvSpPr>
        <p:spPr>
          <a:xfrm>
            <a:off x="-444388" y="1364343"/>
            <a:ext cx="13080776" cy="4295684"/>
          </a:xfrm>
          <a:prstGeom prst="roundRect">
            <a:avLst>
              <a:gd name="adj" fmla="val 13457"/>
            </a:avLst>
          </a:prstGeom>
          <a:solidFill>
            <a:srgbClr val="0E2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32" name="Google Shape;585;p33"/>
          <p:cNvSpPr txBox="1"/>
          <p:nvPr/>
        </p:nvSpPr>
        <p:spPr>
          <a:xfrm>
            <a:off x="707390" y="1925320"/>
            <a:ext cx="5138420" cy="2638425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lang="en-US" altLang="en-GB" sz="5400">
              <a:solidFill>
                <a:srgbClr val="E3F7E8"/>
              </a:solidFill>
              <a:latin typeface="+mj-lt"/>
              <a:ea typeface="思源宋体 CN Heavy" panose="02020900000000000000" charset="-122"/>
            </a:endParaRPr>
          </a:p>
        </p:txBody>
      </p:sp>
      <p:sp>
        <p:nvSpPr>
          <p:cNvPr id="3" name="3453626"/>
          <p:cNvSpPr/>
          <p:nvPr/>
        </p:nvSpPr>
        <p:spPr>
          <a:xfrm>
            <a:off x="3042920" y="376555"/>
            <a:ext cx="6106160" cy="6106160"/>
          </a:xfrm>
          <a:prstGeom prst="ellipse">
            <a:avLst/>
          </a:prstGeom>
          <a:solidFill>
            <a:srgbClr val="0E2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+mj-lt"/>
              </a:rPr>
              <a:t>  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67A9EFFB-7625-4901-9576-E1989BA24E62}"/>
              </a:ext>
            </a:extLst>
          </p:cNvPr>
          <p:cNvSpPr txBox="1"/>
          <p:nvPr/>
        </p:nvSpPr>
        <p:spPr>
          <a:xfrm>
            <a:off x="1580213" y="3363877"/>
            <a:ext cx="9031575" cy="19027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400" b="1" spc="-80">
                <a:solidFill>
                  <a:schemeClr val="bg1"/>
                </a:solidFill>
              </a:rPr>
              <a:t>CẢM ỨNG VÀ VAI TRÒ</a:t>
            </a:r>
          </a:p>
          <a:p>
            <a:pPr algn="ctr">
              <a:lnSpc>
                <a:spcPct val="120000"/>
              </a:lnSpc>
            </a:pPr>
            <a:r>
              <a:rPr lang="en-US" sz="5400" b="1" spc="-80">
                <a:solidFill>
                  <a:schemeClr val="bg1"/>
                </a:solidFill>
              </a:rPr>
              <a:t>CỦA CẢM ỨNG Ở SINH VẬT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7816415-09B5-4687-B2D2-B0F32588267B}"/>
              </a:ext>
            </a:extLst>
          </p:cNvPr>
          <p:cNvGrpSpPr/>
          <p:nvPr/>
        </p:nvGrpSpPr>
        <p:grpSpPr>
          <a:xfrm>
            <a:off x="4021289" y="1709995"/>
            <a:ext cx="4149423" cy="1252584"/>
            <a:chOff x="707390" y="2000281"/>
            <a:chExt cx="4149423" cy="1252584"/>
          </a:xfrm>
        </p:grpSpPr>
        <p:sp>
          <p:nvSpPr>
            <p:cNvPr id="31" name="Google Shape;583;p33"/>
            <p:cNvSpPr/>
            <p:nvPr/>
          </p:nvSpPr>
          <p:spPr>
            <a:xfrm>
              <a:off x="707390" y="2000281"/>
              <a:ext cx="4149423" cy="1252584"/>
            </a:xfrm>
            <a:prstGeom prst="roundRect">
              <a:avLst>
                <a:gd name="adj" fmla="val 16667"/>
              </a:avLst>
            </a:prstGeom>
            <a:solidFill>
              <a:srgbClr val="92E3A9"/>
            </a:solidFill>
            <a:ln>
              <a:noFill/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endParaRPr lang="en-GB">
                <a:latin typeface="+mj-lt"/>
                <a:ea typeface="思源宋体 CN Heavy" panose="02020900000000000000" charset="-122"/>
                <a:sym typeface="+mn-ea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CB596D3C-BE9E-4912-B0D5-C78A7E85BD12}"/>
                </a:ext>
              </a:extLst>
            </p:cNvPr>
            <p:cNvSpPr txBox="1"/>
            <p:nvPr/>
          </p:nvSpPr>
          <p:spPr>
            <a:xfrm>
              <a:off x="1230394" y="2073217"/>
              <a:ext cx="3103414" cy="110671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6600" b="1">
                  <a:solidFill>
                    <a:srgbClr val="0E2A47"/>
                  </a:solidFill>
                </a:rPr>
                <a:t>PHẦN 1</a:t>
              </a:r>
            </a:p>
          </p:txBody>
        </p:sp>
      </p:grpSp>
      <p:pic>
        <p:nvPicPr>
          <p:cNvPr id="126" name="Picture 125">
            <a:extLst>
              <a:ext uri="{FF2B5EF4-FFF2-40B4-BE49-F238E27FC236}">
                <a16:creationId xmlns:a16="http://schemas.microsoft.com/office/drawing/2014/main" id="{136ED73C-10AC-4DDA-9A5B-3CB041353F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123950">
            <a:off x="-749648" y="2509942"/>
            <a:ext cx="2764549" cy="146918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3E43D7D9-EF48-454D-8169-2D0C22DE983B}"/>
              </a:ext>
            </a:extLst>
          </p:cNvPr>
          <p:cNvGrpSpPr/>
          <p:nvPr/>
        </p:nvGrpSpPr>
        <p:grpSpPr>
          <a:xfrm rot="12600000" flipH="1" flipV="1">
            <a:off x="2513189" y="1747012"/>
            <a:ext cx="1186113" cy="1003465"/>
            <a:chOff x="9909467" y="4975537"/>
            <a:chExt cx="1774754" cy="150146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FFBACF1-97D1-4E10-82DF-36BDEBB43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6936814">
              <a:off x="10567507" y="5009862"/>
              <a:ext cx="1002167" cy="93351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17D87D3-68FE-4C62-8C30-E4AD03520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308932">
              <a:off x="9909467" y="5431066"/>
              <a:ext cx="1774754" cy="104593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1405DC4-EFED-4BB7-9F9D-532B828B1143}"/>
              </a:ext>
            </a:extLst>
          </p:cNvPr>
          <p:cNvGrpSpPr/>
          <p:nvPr/>
        </p:nvGrpSpPr>
        <p:grpSpPr>
          <a:xfrm rot="9000000" flipV="1">
            <a:off x="8445689" y="1708034"/>
            <a:ext cx="1186113" cy="1003465"/>
            <a:chOff x="9909467" y="4975537"/>
            <a:chExt cx="1774754" cy="150146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58FC714-31AF-48A3-9BCF-37760F072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6936814">
              <a:off x="10567507" y="5009862"/>
              <a:ext cx="1002167" cy="933518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CEEAD12-9F41-410E-BEB0-FC09B50C2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308932">
              <a:off x="9909467" y="5431066"/>
              <a:ext cx="1774754" cy="1045932"/>
            </a:xfrm>
            <a:prstGeom prst="rect">
              <a:avLst/>
            </a:prstGeom>
          </p:spPr>
        </p:pic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173CA1D6-F305-4FFD-AB73-82BCF51361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76050" flipH="1">
            <a:off x="10174309" y="2509943"/>
            <a:ext cx="2764549" cy="14691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B34819BD-6A8F-4525-AB47-DDBADC4444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2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C70AB1-E998-4A8C-882F-AE1DC1519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9900" y="25400"/>
            <a:ext cx="13373100" cy="6994131"/>
          </a:xfrm>
          <a:prstGeom prst="rect">
            <a:avLst/>
          </a:prstGeom>
        </p:spPr>
      </p:pic>
      <p:sp>
        <p:nvSpPr>
          <p:cNvPr id="19" name="Shape"/>
          <p:cNvSpPr/>
          <p:nvPr/>
        </p:nvSpPr>
        <p:spPr>
          <a:xfrm>
            <a:off x="209863" y="194873"/>
            <a:ext cx="11772910" cy="6468890"/>
          </a:xfrm>
          <a:prstGeom prst="roundRect">
            <a:avLst>
              <a:gd name="adj" fmla="val 50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94" name="Google Shape;583;p33"/>
          <p:cNvSpPr/>
          <p:nvPr/>
        </p:nvSpPr>
        <p:spPr>
          <a:xfrm>
            <a:off x="2819401" y="331196"/>
            <a:ext cx="6553200" cy="761004"/>
          </a:xfrm>
          <a:prstGeom prst="roundRect">
            <a:avLst>
              <a:gd name="adj" fmla="val 16667"/>
            </a:avLst>
          </a:prstGeom>
          <a:solidFill>
            <a:srgbClr val="92E3A9"/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lang="vi-VN" altLang="en-GB" dirty="0">
              <a:solidFill>
                <a:srgbClr val="0E2A47"/>
              </a:solidFill>
              <a:latin typeface="+mj-lt"/>
              <a:ea typeface="思源宋体 CN Heavy" panose="02020900000000000000" charset="-122"/>
              <a:sym typeface="+mn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F738AD-B977-4FF2-862F-733AD1E9D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0" y="-266700"/>
            <a:ext cx="1320800" cy="12303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9D663E-68C8-4D49-AB29-E8C686A109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21989">
            <a:off x="-535214" y="5974444"/>
            <a:ext cx="1993900" cy="10596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6F3396-81C6-406D-9266-F777199D29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52897" y="5924551"/>
            <a:ext cx="1774754" cy="10459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3C1870C-1AE3-4246-AA01-1AD2A25CE121}"/>
              </a:ext>
            </a:extLst>
          </p:cNvPr>
          <p:cNvSpPr txBox="1"/>
          <p:nvPr/>
        </p:nvSpPr>
        <p:spPr>
          <a:xfrm>
            <a:off x="3305449" y="476922"/>
            <a:ext cx="5581104" cy="469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vi-VN" sz="2800" b="1" dirty="0"/>
              <a:t>1. CẢM ỨNG Ở SINH VẬT LÀ GÌ?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D29523-F3F6-4730-9916-9B5B18D583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21317">
            <a:off x="10795687" y="-199572"/>
            <a:ext cx="1937878" cy="1333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AC279A-A9A4-431B-9CF5-F2D3A8F47FE3}"/>
              </a:ext>
            </a:extLst>
          </p:cNvPr>
          <p:cNvSpPr txBox="1"/>
          <p:nvPr/>
        </p:nvSpPr>
        <p:spPr>
          <a:xfrm>
            <a:off x="2165000" y="1398965"/>
            <a:ext cx="9060860" cy="8456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vi-VN" sz="2400" b="1" dirty="0"/>
              <a:t>Cảm ứng là phản ứng của sinh vật đối với các kích thích đến từ môi trường.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340EE5B-9F1F-41B5-96DD-51C07486F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40" y="1285295"/>
            <a:ext cx="1005840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nimal Encounters Mobile Petting Zoo &amp; Animal Shows | Seattle's Child">
            <a:extLst>
              <a:ext uri="{FF2B5EF4-FFF2-40B4-BE49-F238E27FC236}">
                <a16:creationId xmlns:a16="http://schemas.microsoft.com/office/drawing/2014/main" id="{574CF1E3-6630-4A85-BFD5-E05BB89391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2" b="5332"/>
          <a:stretch/>
        </p:blipFill>
        <p:spPr bwMode="auto">
          <a:xfrm>
            <a:off x="480241" y="2779860"/>
            <a:ext cx="5375638" cy="3601811"/>
          </a:xfrm>
          <a:prstGeom prst="rect">
            <a:avLst/>
          </a:prstGeom>
          <a:noFill/>
          <a:ln w="38100">
            <a:solidFill>
              <a:srgbClr val="0E2A4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Premium Photo | A sensitive compound leaf of mimosa pudica - sensitive  plant, shame plants. the girl touches the plant">
            <a:extLst>
              <a:ext uri="{FF2B5EF4-FFF2-40B4-BE49-F238E27FC236}">
                <a16:creationId xmlns:a16="http://schemas.microsoft.com/office/drawing/2014/main" id="{951700D6-83A7-4986-A0A2-CCA0D9F7F5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5" t="32900" r="14568" b="5463"/>
          <a:stretch/>
        </p:blipFill>
        <p:spPr bwMode="auto">
          <a:xfrm>
            <a:off x="6336120" y="2779397"/>
            <a:ext cx="5375638" cy="3602736"/>
          </a:xfrm>
          <a:prstGeom prst="rect">
            <a:avLst/>
          </a:prstGeom>
          <a:noFill/>
          <a:ln w="38100">
            <a:solidFill>
              <a:srgbClr val="0E2A4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359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B34819BD-6A8F-4525-AB47-DDBADC4444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2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C70AB1-E998-4A8C-882F-AE1DC1519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9900" y="25400"/>
            <a:ext cx="13373100" cy="6994131"/>
          </a:xfrm>
          <a:prstGeom prst="rect">
            <a:avLst/>
          </a:prstGeom>
        </p:spPr>
      </p:pic>
      <p:sp>
        <p:nvSpPr>
          <p:cNvPr id="19" name="Shape"/>
          <p:cNvSpPr/>
          <p:nvPr/>
        </p:nvSpPr>
        <p:spPr>
          <a:xfrm>
            <a:off x="209863" y="194873"/>
            <a:ext cx="11772910" cy="6468890"/>
          </a:xfrm>
          <a:prstGeom prst="roundRect">
            <a:avLst>
              <a:gd name="adj" fmla="val 50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F738AD-B977-4FF2-862F-733AD1E9D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0" y="-266700"/>
            <a:ext cx="1320800" cy="12303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9D663E-68C8-4D49-AB29-E8C686A109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21989">
            <a:off x="-535214" y="5974444"/>
            <a:ext cx="1993900" cy="10596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6F3396-81C6-406D-9266-F777199D29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52897" y="5924551"/>
            <a:ext cx="1774754" cy="10459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D29523-F3F6-4730-9916-9B5B18D583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21317">
            <a:off x="10795687" y="-199572"/>
            <a:ext cx="1937878" cy="13335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920267C-C04A-472E-9D5B-C5F3ABAA838C}"/>
              </a:ext>
            </a:extLst>
          </p:cNvPr>
          <p:cNvSpPr txBox="1"/>
          <p:nvPr/>
        </p:nvSpPr>
        <p:spPr>
          <a:xfrm>
            <a:off x="2352107" y="479327"/>
            <a:ext cx="7487786" cy="402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vi-VN" sz="2400" b="1">
                <a:solidFill>
                  <a:srgbClr val="C00000"/>
                </a:solidFill>
              </a:rPr>
              <a:t>Hình 33.1 - Một số hiện tượng cảm ứng ở sinh vật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E51BA5D7-A093-456B-9D99-4A4E95F2E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398" y="406216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B044F2FD-F84A-4217-BE65-AEF7C1471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893" y="406216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Plant Tropisms - Phototropism, Thigmotropism, and More">
            <a:extLst>
              <a:ext uri="{FF2B5EF4-FFF2-40B4-BE49-F238E27FC236}">
                <a16:creationId xmlns:a16="http://schemas.microsoft.com/office/drawing/2014/main" id="{C4597F6F-9EC3-44E3-96F5-2625F06B05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" r="13199"/>
          <a:stretch/>
        </p:blipFill>
        <p:spPr bwMode="auto">
          <a:xfrm>
            <a:off x="422372" y="1172268"/>
            <a:ext cx="3811513" cy="2514362"/>
          </a:xfrm>
          <a:prstGeom prst="rect">
            <a:avLst/>
          </a:prstGeom>
          <a:noFill/>
          <a:ln w="38100">
            <a:solidFill>
              <a:srgbClr val="0E2A4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What Are The 5 Tropisms And The Plant's Response To Each? - WorldAtlas">
            <a:extLst>
              <a:ext uri="{FF2B5EF4-FFF2-40B4-BE49-F238E27FC236}">
                <a16:creationId xmlns:a16="http://schemas.microsoft.com/office/drawing/2014/main" id="{1E7CC59E-F305-4161-89AB-8E37ED98DE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5" b="3235"/>
          <a:stretch/>
        </p:blipFill>
        <p:spPr bwMode="auto">
          <a:xfrm>
            <a:off x="4579986" y="1172268"/>
            <a:ext cx="3811513" cy="2514362"/>
          </a:xfrm>
          <a:prstGeom prst="rect">
            <a:avLst/>
          </a:prstGeom>
          <a:noFill/>
          <a:ln w="38100">
            <a:solidFill>
              <a:srgbClr val="0E2A4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ot and cold temperatures Royalty Free Vector Image">
            <a:extLst>
              <a:ext uri="{FF2B5EF4-FFF2-40B4-BE49-F238E27FC236}">
                <a16:creationId xmlns:a16="http://schemas.microsoft.com/office/drawing/2014/main" id="{C86B4B36-9603-4228-9FCC-A5F38D43F5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" b="31923"/>
          <a:stretch/>
        </p:blipFill>
        <p:spPr bwMode="auto">
          <a:xfrm>
            <a:off x="422374" y="3945164"/>
            <a:ext cx="3811512" cy="2514363"/>
          </a:xfrm>
          <a:prstGeom prst="rect">
            <a:avLst/>
          </a:prstGeom>
          <a:noFill/>
          <a:ln w="38100">
            <a:solidFill>
              <a:srgbClr val="0E2A4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hicks following chicken spring easter chickens Vector Image">
            <a:extLst>
              <a:ext uri="{FF2B5EF4-FFF2-40B4-BE49-F238E27FC236}">
                <a16:creationId xmlns:a16="http://schemas.microsoft.com/office/drawing/2014/main" id="{271789AC-D0B1-48E6-8FF6-3B2878D814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" b="13567"/>
          <a:stretch/>
        </p:blipFill>
        <p:spPr bwMode="auto">
          <a:xfrm>
            <a:off x="4579987" y="3944496"/>
            <a:ext cx="3811512" cy="2514600"/>
          </a:xfrm>
          <a:prstGeom prst="rect">
            <a:avLst/>
          </a:prstGeom>
          <a:noFill/>
          <a:ln w="38100">
            <a:solidFill>
              <a:srgbClr val="0E2A4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Premium Photo | Golden pothos, devil's ivy, epipremnum aureum plant on wall">
            <a:extLst>
              <a:ext uri="{FF2B5EF4-FFF2-40B4-BE49-F238E27FC236}">
                <a16:creationId xmlns:a16="http://schemas.microsoft.com/office/drawing/2014/main" id="{B9FF9856-E29E-4F73-98C2-C257DA752B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5" r="8395"/>
          <a:stretch/>
        </p:blipFill>
        <p:spPr bwMode="auto">
          <a:xfrm>
            <a:off x="8737600" y="1173845"/>
            <a:ext cx="3055211" cy="5285251"/>
          </a:xfrm>
          <a:prstGeom prst="rect">
            <a:avLst/>
          </a:prstGeom>
          <a:noFill/>
          <a:ln w="38100">
            <a:solidFill>
              <a:srgbClr val="0E2A4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327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B34819BD-6A8F-4525-AB47-DDBADC4444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2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C70AB1-E998-4A8C-882F-AE1DC1519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9900" y="25400"/>
            <a:ext cx="13373100" cy="6994131"/>
          </a:xfrm>
          <a:prstGeom prst="rect">
            <a:avLst/>
          </a:prstGeom>
        </p:spPr>
      </p:pic>
      <p:sp>
        <p:nvSpPr>
          <p:cNvPr id="19" name="Shape"/>
          <p:cNvSpPr/>
          <p:nvPr/>
        </p:nvSpPr>
        <p:spPr>
          <a:xfrm>
            <a:off x="209863" y="194873"/>
            <a:ext cx="11772910" cy="6468890"/>
          </a:xfrm>
          <a:prstGeom prst="roundRect">
            <a:avLst>
              <a:gd name="adj" fmla="val 50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F738AD-B977-4FF2-862F-733AD1E9D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0" y="-266700"/>
            <a:ext cx="1320800" cy="12303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9D663E-68C8-4D49-AB29-E8C686A109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21989">
            <a:off x="-535214" y="5974444"/>
            <a:ext cx="1993900" cy="10596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6F3396-81C6-406D-9266-F777199D29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52897" y="5924551"/>
            <a:ext cx="1774754" cy="10459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D29523-F3F6-4730-9916-9B5B18D583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21317">
            <a:off x="10795687" y="-199572"/>
            <a:ext cx="1937878" cy="1333500"/>
          </a:xfrm>
          <a:prstGeom prst="rect">
            <a:avLst/>
          </a:prstGeom>
        </p:spPr>
      </p:pic>
      <p:pic>
        <p:nvPicPr>
          <p:cNvPr id="5122" name="Picture 2" descr="Plant Tropisms - Phototropism, Thigmotropism, and More">
            <a:extLst>
              <a:ext uri="{FF2B5EF4-FFF2-40B4-BE49-F238E27FC236}">
                <a16:creationId xmlns:a16="http://schemas.microsoft.com/office/drawing/2014/main" id="{C4597F6F-9EC3-44E3-96F5-2625F06B05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9" b="10609"/>
          <a:stretch/>
        </p:blipFill>
        <p:spPr bwMode="auto">
          <a:xfrm>
            <a:off x="955282" y="526155"/>
            <a:ext cx="10281436" cy="5050947"/>
          </a:xfrm>
          <a:prstGeom prst="rect">
            <a:avLst/>
          </a:prstGeom>
          <a:noFill/>
          <a:ln w="38100">
            <a:solidFill>
              <a:srgbClr val="0E2A4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BFA937A-92C6-4B02-B2D4-89296C9390FD}"/>
              </a:ext>
            </a:extLst>
          </p:cNvPr>
          <p:cNvSpPr txBox="1"/>
          <p:nvPr/>
        </p:nvSpPr>
        <p:spPr>
          <a:xfrm>
            <a:off x="1774754" y="5922185"/>
            <a:ext cx="8642492" cy="402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vi-VN" sz="2400" b="1">
                <a:solidFill>
                  <a:srgbClr val="C00000"/>
                </a:solidFill>
              </a:rPr>
              <a:t>a. Phản ứng của cây đối với ánh sáng chiếu từ một phía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38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B34819BD-6A8F-4525-AB47-DDBADC4444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2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C70AB1-E998-4A8C-882F-AE1DC1519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9900" y="25400"/>
            <a:ext cx="13373100" cy="6994131"/>
          </a:xfrm>
          <a:prstGeom prst="rect">
            <a:avLst/>
          </a:prstGeom>
        </p:spPr>
      </p:pic>
      <p:sp>
        <p:nvSpPr>
          <p:cNvPr id="19" name="Shape"/>
          <p:cNvSpPr/>
          <p:nvPr/>
        </p:nvSpPr>
        <p:spPr>
          <a:xfrm>
            <a:off x="209863" y="194873"/>
            <a:ext cx="11772910" cy="6468890"/>
          </a:xfrm>
          <a:prstGeom prst="roundRect">
            <a:avLst>
              <a:gd name="adj" fmla="val 50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F738AD-B977-4FF2-862F-733AD1E9D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0" y="-266700"/>
            <a:ext cx="1320800" cy="12303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9D663E-68C8-4D49-AB29-E8C686A109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21989">
            <a:off x="-535214" y="5974444"/>
            <a:ext cx="1993900" cy="10596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6F3396-81C6-406D-9266-F777199D29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52897" y="5924551"/>
            <a:ext cx="1774754" cy="10459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D29523-F3F6-4730-9916-9B5B18D583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21317">
            <a:off x="10795687" y="-199572"/>
            <a:ext cx="1937878" cy="1333500"/>
          </a:xfrm>
          <a:prstGeom prst="rect">
            <a:avLst/>
          </a:prstGeom>
        </p:spPr>
      </p:pic>
      <p:pic>
        <p:nvPicPr>
          <p:cNvPr id="5124" name="Picture 4" descr="What Are The 5 Tropisms And The Plant's Response To Each? - WorldAtlas">
            <a:extLst>
              <a:ext uri="{FF2B5EF4-FFF2-40B4-BE49-F238E27FC236}">
                <a16:creationId xmlns:a16="http://schemas.microsoft.com/office/drawing/2014/main" id="{1E7CC59E-F305-4161-89AB-8E37ED98DE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7" b="16379"/>
          <a:stretch/>
        </p:blipFill>
        <p:spPr bwMode="auto">
          <a:xfrm>
            <a:off x="1974170" y="1083308"/>
            <a:ext cx="8243661" cy="4049852"/>
          </a:xfrm>
          <a:prstGeom prst="rect">
            <a:avLst/>
          </a:prstGeom>
          <a:noFill/>
          <a:ln w="38100">
            <a:solidFill>
              <a:srgbClr val="0E2A4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14049B8-BD2C-4B38-8DA1-EE08D8A36D51}"/>
              </a:ext>
            </a:extLst>
          </p:cNvPr>
          <p:cNvSpPr txBox="1"/>
          <p:nvPr/>
        </p:nvSpPr>
        <p:spPr>
          <a:xfrm>
            <a:off x="1774754" y="5660928"/>
            <a:ext cx="8642492" cy="402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vi-VN" sz="2400" b="1">
                <a:solidFill>
                  <a:srgbClr val="C00000"/>
                </a:solidFill>
              </a:rPr>
              <a:t>b. Phản ứng của rễ cây đối với nguồn nước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328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B34819BD-6A8F-4525-AB47-DDBADC4444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2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C70AB1-E998-4A8C-882F-AE1DC1519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9900" y="25400"/>
            <a:ext cx="13373100" cy="6994131"/>
          </a:xfrm>
          <a:prstGeom prst="rect">
            <a:avLst/>
          </a:prstGeom>
        </p:spPr>
      </p:pic>
      <p:sp>
        <p:nvSpPr>
          <p:cNvPr id="19" name="Shape"/>
          <p:cNvSpPr/>
          <p:nvPr/>
        </p:nvSpPr>
        <p:spPr>
          <a:xfrm>
            <a:off x="209863" y="194873"/>
            <a:ext cx="11772910" cy="6468890"/>
          </a:xfrm>
          <a:prstGeom prst="roundRect">
            <a:avLst>
              <a:gd name="adj" fmla="val 50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F738AD-B977-4FF2-862F-733AD1E9D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0" y="-266700"/>
            <a:ext cx="1320800" cy="12303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9D663E-68C8-4D49-AB29-E8C686A109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21989">
            <a:off x="-535214" y="5974444"/>
            <a:ext cx="1993900" cy="10596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6F3396-81C6-406D-9266-F777199D29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52897" y="5924551"/>
            <a:ext cx="1774754" cy="10459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D29523-F3F6-4730-9916-9B5B18D583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21317">
            <a:off x="10795687" y="-199572"/>
            <a:ext cx="1937878" cy="1333500"/>
          </a:xfrm>
          <a:prstGeom prst="rect">
            <a:avLst/>
          </a:prstGeom>
        </p:spPr>
      </p:pic>
      <p:pic>
        <p:nvPicPr>
          <p:cNvPr id="5128" name="Picture 8" descr="Hot and cold temperatures Royalty Free Vector Image">
            <a:extLst>
              <a:ext uri="{FF2B5EF4-FFF2-40B4-BE49-F238E27FC236}">
                <a16:creationId xmlns:a16="http://schemas.microsoft.com/office/drawing/2014/main" id="{C86B4B36-9603-4228-9FCC-A5F38D43F5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58" b="51530"/>
          <a:stretch/>
        </p:blipFill>
        <p:spPr bwMode="auto">
          <a:xfrm>
            <a:off x="1580894" y="788880"/>
            <a:ext cx="9030212" cy="4436263"/>
          </a:xfrm>
          <a:prstGeom prst="rect">
            <a:avLst/>
          </a:prstGeom>
          <a:noFill/>
          <a:ln w="38100">
            <a:solidFill>
              <a:srgbClr val="0E2A4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181C74-AC3E-4573-8C32-B6BD57AAFF18}"/>
              </a:ext>
            </a:extLst>
          </p:cNvPr>
          <p:cNvSpPr txBox="1"/>
          <p:nvPr/>
        </p:nvSpPr>
        <p:spPr>
          <a:xfrm>
            <a:off x="1774754" y="5660928"/>
            <a:ext cx="8642492" cy="4024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vi-VN" sz="2400" b="1" dirty="0">
                <a:solidFill>
                  <a:srgbClr val="C00000"/>
                </a:solidFill>
              </a:rPr>
              <a:t>c. Phản ứng của cơ thể người đối với nhiệt độ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230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0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364</TotalTime>
  <Words>514</Words>
  <Application>Microsoft Office PowerPoint</Application>
  <PresentationFormat>Widescreen</PresentationFormat>
  <Paragraphs>74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84963</dc:creator>
  <dc:description>9Slide.vn</dc:description>
  <cp:lastModifiedBy>SingPC</cp:lastModifiedBy>
  <cp:revision>56</cp:revision>
  <dcterms:created xsi:type="dcterms:W3CDTF">2022-05-23T11:31:22Z</dcterms:created>
  <dcterms:modified xsi:type="dcterms:W3CDTF">2025-02-11T03:09:23Z</dcterms:modified>
  <cp:category>9Slide.vn</cp:category>
</cp:coreProperties>
</file>