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0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306" r:id="rId10"/>
    <p:sldId id="264" r:id="rId11"/>
    <p:sldId id="265" r:id="rId12"/>
    <p:sldId id="266" r:id="rId13"/>
    <p:sldId id="267" r:id="rId14"/>
    <p:sldId id="311" r:id="rId15"/>
    <p:sldId id="269" r:id="rId16"/>
    <p:sldId id="270" r:id="rId17"/>
    <p:sldId id="277" r:id="rId18"/>
    <p:sldId id="268" r:id="rId19"/>
    <p:sldId id="271" r:id="rId20"/>
    <p:sldId id="274" r:id="rId21"/>
    <p:sldId id="273" r:id="rId22"/>
    <p:sldId id="275" r:id="rId23"/>
    <p:sldId id="276" r:id="rId24"/>
    <p:sldId id="312" r:id="rId25"/>
    <p:sldId id="313" r:id="rId26"/>
    <p:sldId id="30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QV" initials="A" lastIdx="1" clrIdx="0">
    <p:extLst>
      <p:ext uri="{19B8F6BF-5375-455C-9EA6-DF929625EA0E}">
        <p15:presenceInfo xmlns:p15="http://schemas.microsoft.com/office/powerpoint/2012/main" userId="HQV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66FF33"/>
    <a:srgbClr val="083643"/>
    <a:srgbClr val="A6DFFA"/>
    <a:srgbClr val="FEC633"/>
    <a:srgbClr val="F0F0F0"/>
    <a:srgbClr val="66FFFF"/>
    <a:srgbClr val="FDB626"/>
    <a:srgbClr val="FFC32F"/>
    <a:srgbClr val="6DB9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F492F-E9BD-480E-8422-D6F7E861C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A15FDF-67FD-4C71-9083-96E676124F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024ED-0DA2-404B-B80D-682221333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8E358-2312-459C-A78E-67C6F440527A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C062E-B505-41D5-9B97-83BBC4F4B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FEB5C-3CF3-40F6-B899-5D754EADF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52C1-ABA3-41F1-A251-23FA58CDE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639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70647-5416-4A29-8DF1-8C8F61BC6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F2830E-9524-4E7D-B052-40651C6160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1E0E4-D354-43A1-9AB0-2D5673A13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8E358-2312-459C-A78E-67C6F440527A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39F29-8C1E-400B-842D-A44B3976D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DFDD0-37B1-44A0-8D8A-402BBD64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52C1-ABA3-41F1-A251-23FA58CDE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5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D7CCCC-39D2-4D6D-BEE4-D0FD98B9C6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42FBA7-9DE9-47B1-BB36-5CC6766509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52A8F-60F1-4EE2-A5B4-8C265D8FC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8E358-2312-459C-A78E-67C6F440527A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49BB90-48F1-45C5-B47E-5BCA711F8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08DBD-0966-4167-9A83-577394330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52C1-ABA3-41F1-A251-23FA58CDE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88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19728-FBD8-4486-BBEB-D6136F74F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F5F2C-B76E-4792-913A-0088D2E12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785F2-106C-44CE-B664-F54222ABA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8E358-2312-459C-A78E-67C6F440527A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B938D-A49C-4218-8EC0-814800362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C2E0D-388F-4EA0-821C-360CF9CBC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52C1-ABA3-41F1-A251-23FA58CDE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02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67236-715F-40B5-AC81-120C3243D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1701CA-49A4-4F25-B432-66D0847E7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3D5B9-DE15-4684-82B3-E045D7B69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8E358-2312-459C-A78E-67C6F440527A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398B4-921D-439D-BECA-FED7A513D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24578-F89B-4186-9410-94ADCA89C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52C1-ABA3-41F1-A251-23FA58CDE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13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478C3-E192-41F3-BAC0-2D24D9934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FEEBA-13FD-44E6-9DDE-A697D9B0AB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3D9B81-D4B7-4388-A2D5-359D41193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81519B-C773-4D88-AF89-F9F55FEC2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8E358-2312-459C-A78E-67C6F440527A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6FEBD7-0A58-4C2A-82EB-71F21ADD5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2A1DCF-7A69-4722-8E00-1360C1719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52C1-ABA3-41F1-A251-23FA58CDE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83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98752-7D6C-4EA1-8FBE-384A4AD9E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343F72-AF7E-48A6-B29E-7F58038FA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1B5B08-BD61-45A8-A3E0-CF96648A22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DB91AB-7A4B-4D93-9B51-A3F52267BE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8E4CB3-D551-476E-AE42-374F4AE575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C1FB15-7BC5-4C41-BC3F-01D0828B2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8E358-2312-459C-A78E-67C6F440527A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0CD05F-BE89-4D11-BD03-8659BB291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47D119-F0F3-4C0E-B64F-1D4EAB0CB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52C1-ABA3-41F1-A251-23FA58CDE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40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F2A0E-0855-4177-A0C4-E13FA3336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B687B7-5114-4B67-9E29-0C5806D2D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8E358-2312-459C-A78E-67C6F440527A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67C9B7-C820-4D8A-9C3A-E202D67ED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A9A55A-F01A-48AA-8B40-8274A70E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52C1-ABA3-41F1-A251-23FA58CDE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37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EA9130-06AA-48F8-8420-973E0A228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8E358-2312-459C-A78E-67C6F440527A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7C77BA-A397-4B27-A190-1C00ADE4C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07CD4F-31EB-4CA1-9F4B-B8567FE6D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52C1-ABA3-41F1-A251-23FA58CDE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47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05CB0-E80A-4B0E-8365-38817C849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AA8CD-AC76-4DC0-A000-A1CD4F7E0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D05D40-2E4F-451D-B33F-141685014E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1F83AB-A138-4CBA-86E4-70AE3580A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8E358-2312-459C-A78E-67C6F440527A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6FFC77-D546-4FD4-9B92-D8F770010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1AD67C-6E55-4CBA-9D3F-6E0DB8015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52C1-ABA3-41F1-A251-23FA58CDE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95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8C599-EAEB-49E4-9D14-0FD0525D4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2C5190-3FA0-476A-8F94-B82FF8BE38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AC6045-4185-4E22-9449-CD4F6768B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11F751-4D8F-4802-A083-1CEB83C9E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8E358-2312-459C-A78E-67C6F440527A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16A7B4-96B4-49FD-8BBB-0EB047BB6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DE760D-A3DF-4B12-AB42-8170171D7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52C1-ABA3-41F1-A251-23FA58CDE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2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74675E-410A-4047-8F33-615B5CFD9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B89B19-F058-4CA7-BDB5-3E4E2EC36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40C82-0416-4F25-B241-9C5059AE5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8E358-2312-459C-A78E-67C6F440527A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F0492-CC2A-418B-BC11-3E8DBAD906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969FB-C008-48AA-9BD5-6B224AEA05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152C1-ABA3-41F1-A251-23FA58CDE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275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f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DC8059B-30F6-2B88-88A0-313ACBADE3E2}"/>
              </a:ext>
            </a:extLst>
          </p:cNvPr>
          <p:cNvGrpSpPr/>
          <p:nvPr/>
        </p:nvGrpSpPr>
        <p:grpSpPr>
          <a:xfrm>
            <a:off x="685589" y="-2564"/>
            <a:ext cx="10089864" cy="6861846"/>
            <a:chOff x="-2520931" y="-2564"/>
            <a:chExt cx="10089864" cy="6861846"/>
          </a:xfrm>
        </p:grpSpPr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2B024AE3-EC00-40C4-A92A-6418DB757F67}"/>
                </a:ext>
              </a:extLst>
            </p:cNvPr>
            <p:cNvSpPr/>
            <p:nvPr/>
          </p:nvSpPr>
          <p:spPr>
            <a:xfrm>
              <a:off x="-2520931" y="-1282"/>
              <a:ext cx="9121140" cy="6858000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BAF441B4-B0CA-1418-2BFE-8F8CA4B0BD33}"/>
                </a:ext>
              </a:extLst>
            </p:cNvPr>
            <p:cNvSpPr/>
            <p:nvPr/>
          </p:nvSpPr>
          <p:spPr>
            <a:xfrm>
              <a:off x="3287210" y="-2564"/>
              <a:ext cx="2723002" cy="6858000"/>
            </a:xfrm>
            <a:prstGeom prst="parallelogram">
              <a:avLst>
                <a:gd name="adj" fmla="val 63174"/>
              </a:avLst>
            </a:prstGeom>
            <a:solidFill>
              <a:schemeClr val="bg1"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AECEAB04-3D93-005B-B308-D063C16E3EAF}"/>
                </a:ext>
              </a:extLst>
            </p:cNvPr>
            <p:cNvSpPr/>
            <p:nvPr/>
          </p:nvSpPr>
          <p:spPr>
            <a:xfrm>
              <a:off x="4845931" y="1282"/>
              <a:ext cx="2723002" cy="6858000"/>
            </a:xfrm>
            <a:prstGeom prst="parallelogram">
              <a:avLst>
                <a:gd name="adj" fmla="val 63174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A3F896D8-33F5-6EA7-5CF1-29E4DF4DE97E}"/>
              </a:ext>
            </a:extLst>
          </p:cNvPr>
          <p:cNvSpPr/>
          <p:nvPr/>
        </p:nvSpPr>
        <p:spPr>
          <a:xfrm>
            <a:off x="5310912" y="2199344"/>
            <a:ext cx="373228" cy="373228"/>
          </a:xfrm>
          <a:prstGeom prst="flowChartConnector">
            <a:avLst/>
          </a:prstGeom>
          <a:gradFill flip="none" rotWithShape="1">
            <a:gsLst>
              <a:gs pos="61000">
                <a:srgbClr val="AFAE02"/>
              </a:gs>
              <a:gs pos="28000">
                <a:srgbClr val="7A8B04"/>
              </a:gs>
              <a:gs pos="0">
                <a:srgbClr val="5B7305"/>
              </a:gs>
              <a:gs pos="100000">
                <a:srgbClr val="F6DC00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4EF6DCA3-F4EE-F4EB-9C0F-133DE60F9B59}"/>
              </a:ext>
            </a:extLst>
          </p:cNvPr>
          <p:cNvSpPr/>
          <p:nvPr/>
        </p:nvSpPr>
        <p:spPr>
          <a:xfrm>
            <a:off x="5778723" y="2199344"/>
            <a:ext cx="373228" cy="373228"/>
          </a:xfrm>
          <a:prstGeom prst="flowChartConnector">
            <a:avLst/>
          </a:prstGeom>
          <a:gradFill flip="none" rotWithShape="1">
            <a:gsLst>
              <a:gs pos="61000">
                <a:srgbClr val="AFAE02"/>
              </a:gs>
              <a:gs pos="28000">
                <a:srgbClr val="7A8B04"/>
              </a:gs>
              <a:gs pos="0">
                <a:srgbClr val="5B7305"/>
              </a:gs>
              <a:gs pos="100000">
                <a:srgbClr val="F6DC00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2ED778EB-5251-FF0C-E8F6-B2A024ED580E}"/>
              </a:ext>
            </a:extLst>
          </p:cNvPr>
          <p:cNvSpPr/>
          <p:nvPr/>
        </p:nvSpPr>
        <p:spPr>
          <a:xfrm>
            <a:off x="6240513" y="2190034"/>
            <a:ext cx="373228" cy="373228"/>
          </a:xfrm>
          <a:prstGeom prst="flowChartConnector">
            <a:avLst/>
          </a:prstGeom>
          <a:gradFill flip="none" rotWithShape="1">
            <a:gsLst>
              <a:gs pos="61000">
                <a:srgbClr val="AFAE02"/>
              </a:gs>
              <a:gs pos="28000">
                <a:srgbClr val="7A8B04"/>
              </a:gs>
              <a:gs pos="0">
                <a:srgbClr val="5B7305"/>
              </a:gs>
              <a:gs pos="100000">
                <a:srgbClr val="F6DC00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3590B7-1D14-95DB-4371-6C20A0675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84" y="1072325"/>
            <a:ext cx="6663506" cy="429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59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9316A1E-618C-4EFA-A49A-B75C9AE7C983}"/>
              </a:ext>
            </a:extLst>
          </p:cNvPr>
          <p:cNvGrpSpPr/>
          <p:nvPr/>
        </p:nvGrpSpPr>
        <p:grpSpPr>
          <a:xfrm>
            <a:off x="-2195949" y="-1763690"/>
            <a:ext cx="9901850" cy="9901850"/>
            <a:chOff x="-1891149" y="-1032170"/>
            <a:chExt cx="8555188" cy="8555188"/>
          </a:xfrm>
          <a:blipFill dpi="0" rotWithShape="1">
            <a:blip r:embed="rId2"/>
            <a:srcRect/>
            <a:stretch>
              <a:fillRect l="-10000" r="-21000"/>
            </a:stretch>
          </a:blip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8F13546-AFBE-407C-8202-E23E47EB9701}"/>
                </a:ext>
              </a:extLst>
            </p:cNvPr>
            <p:cNvSpPr/>
            <p:nvPr/>
          </p:nvSpPr>
          <p:spPr>
            <a:xfrm>
              <a:off x="-1891149" y="-1032170"/>
              <a:ext cx="8555188" cy="8555188"/>
            </a:xfrm>
            <a:prstGeom prst="ellipse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C629C3F-EC20-4941-B512-C368EA3E4190}"/>
                </a:ext>
              </a:extLst>
            </p:cNvPr>
            <p:cNvSpPr/>
            <p:nvPr/>
          </p:nvSpPr>
          <p:spPr>
            <a:xfrm>
              <a:off x="-1328307" y="-462399"/>
              <a:ext cx="7424307" cy="7424307"/>
            </a:xfrm>
            <a:prstGeom prst="ellipse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DFCF6F8-844E-46BF-929B-1B3D5F66E31A}"/>
                </a:ext>
              </a:extLst>
            </p:cNvPr>
            <p:cNvSpPr/>
            <p:nvPr/>
          </p:nvSpPr>
          <p:spPr>
            <a:xfrm>
              <a:off x="-796638" y="45026"/>
              <a:ext cx="6414655" cy="6414655"/>
            </a:xfrm>
            <a:prstGeom prst="ellipse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806E981-CE04-4032-917D-D7AA04105AD6}"/>
                </a:ext>
              </a:extLst>
            </p:cNvPr>
            <p:cNvSpPr/>
            <p:nvPr/>
          </p:nvSpPr>
          <p:spPr>
            <a:xfrm>
              <a:off x="-332510" y="509154"/>
              <a:ext cx="5486400" cy="5486400"/>
            </a:xfrm>
            <a:prstGeom prst="ellipse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FB654AD-99CF-43ED-8B0F-36D3BC9E2CA6}"/>
              </a:ext>
            </a:extLst>
          </p:cNvPr>
          <p:cNvSpPr txBox="1"/>
          <p:nvPr/>
        </p:nvSpPr>
        <p:spPr>
          <a:xfrm>
            <a:off x="7699885" y="3094678"/>
            <a:ext cx="4476082" cy="2228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3200" b="1">
                <a:solidFill>
                  <a:srgbClr val="2B6A09"/>
                </a:solidFill>
              </a:rPr>
              <a:t>NHU CẦU SỬ DỤNG NƯỚC VÀ CON ĐƯỜNG TRAO ĐỔI NƯỚC Ở ĐỘNG VẬT</a:t>
            </a:r>
            <a:endParaRPr lang="en-US" sz="3200" b="1">
              <a:solidFill>
                <a:srgbClr val="2B6A09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F5811D2-C82A-48FC-AB1E-698F8F160DF5}"/>
              </a:ext>
            </a:extLst>
          </p:cNvPr>
          <p:cNvGrpSpPr/>
          <p:nvPr/>
        </p:nvGrpSpPr>
        <p:grpSpPr>
          <a:xfrm>
            <a:off x="9056145" y="1077989"/>
            <a:ext cx="1597307" cy="1376989"/>
            <a:chOff x="1674200" y="590309"/>
            <a:chExt cx="1597307" cy="1376989"/>
          </a:xfrm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67C2FEB9-F354-4C08-9CD3-CEE31D9B8444}"/>
                </a:ext>
              </a:extLst>
            </p:cNvPr>
            <p:cNvSpPr/>
            <p:nvPr/>
          </p:nvSpPr>
          <p:spPr>
            <a:xfrm>
              <a:off x="1674200" y="590309"/>
              <a:ext cx="1597307" cy="1376989"/>
            </a:xfrm>
            <a:prstGeom prst="hexagon">
              <a:avLst/>
            </a:prstGeom>
            <a:gradFill>
              <a:gsLst>
                <a:gs pos="69000">
                  <a:srgbClr val="AFAE02"/>
                </a:gs>
                <a:gs pos="28000">
                  <a:srgbClr val="7A8B04"/>
                </a:gs>
                <a:gs pos="0">
                  <a:srgbClr val="5B7305"/>
                </a:gs>
                <a:gs pos="100000">
                  <a:srgbClr val="F6DC00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/>
                <a:t>02</a:t>
              </a:r>
              <a:endParaRPr lang="en-US" sz="4400" b="1"/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0BDD24CA-D0CB-4536-934D-268F26C4E201}"/>
                </a:ext>
              </a:extLst>
            </p:cNvPr>
            <p:cNvSpPr/>
            <p:nvPr/>
          </p:nvSpPr>
          <p:spPr>
            <a:xfrm>
              <a:off x="1826600" y="719559"/>
              <a:ext cx="1300145" cy="1120815"/>
            </a:xfrm>
            <a:prstGeom prst="hexagon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/>
            </a:p>
          </p:txBody>
        </p:sp>
      </p:grpSp>
    </p:spTree>
    <p:extLst>
      <p:ext uri="{BB962C8B-B14F-4D97-AF65-F5344CB8AC3E}">
        <p14:creationId xmlns:p14="http://schemas.microsoft.com/office/powerpoint/2010/main" val="28350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zebras drinking water&#10;&#10;Description automatically generated">
            <a:extLst>
              <a:ext uri="{FF2B5EF4-FFF2-40B4-BE49-F238E27FC236}">
                <a16:creationId xmlns:a16="http://schemas.microsoft.com/office/drawing/2014/main" id="{A4E6E25E-63BD-4F8D-9971-A43A0B1CCE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5" b="79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0A5D91-08CD-4E66-B90E-C1EF74AAD72D}"/>
              </a:ext>
            </a:extLst>
          </p:cNvPr>
          <p:cNvGrpSpPr/>
          <p:nvPr/>
        </p:nvGrpSpPr>
        <p:grpSpPr>
          <a:xfrm>
            <a:off x="0" y="5193437"/>
            <a:ext cx="12192000" cy="1664563"/>
            <a:chOff x="0" y="5193437"/>
            <a:chExt cx="12192000" cy="166456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8582C31-E8CD-42FC-9FBF-6013CDFBEDB0}"/>
                </a:ext>
              </a:extLst>
            </p:cNvPr>
            <p:cNvSpPr/>
            <p:nvPr/>
          </p:nvSpPr>
          <p:spPr>
            <a:xfrm>
              <a:off x="0" y="5193437"/>
              <a:ext cx="12192000" cy="1664563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7EF953E-ECFF-44A0-9497-2768668F3069}"/>
                </a:ext>
              </a:extLst>
            </p:cNvPr>
            <p:cNvSpPr txBox="1"/>
            <p:nvPr/>
          </p:nvSpPr>
          <p:spPr>
            <a:xfrm>
              <a:off x="454980" y="5375449"/>
              <a:ext cx="11282040" cy="1389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vi-VN" sz="2400" b="1" i="1" dirty="0">
                  <a:solidFill>
                    <a:schemeClr val="bg1"/>
                  </a:solidFill>
                </a:rPr>
                <a:t>Giống như những sinh vật khác, động vật cần nước để duy trì sự sống. Mỗi loại động vật có nhu cầu sử dụng nước khác nhau phụ thuộc vào </a:t>
              </a:r>
              <a:r>
                <a:rPr lang="vi-VN" sz="2400" b="1" i="1" dirty="0">
                  <a:solidFill>
                    <a:srgbClr val="FFC000"/>
                  </a:solidFill>
                </a:rPr>
                <a:t>tuổi, đặc điểm sinh học, môi trường sống,...</a:t>
              </a:r>
              <a:endParaRPr lang="en-US" sz="2400" b="1" i="1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3149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elephant, outdoor, mammal, trunk&#10;&#10;Description automatically generated">
            <a:extLst>
              <a:ext uri="{FF2B5EF4-FFF2-40B4-BE49-F238E27FC236}">
                <a16:creationId xmlns:a16="http://schemas.microsoft.com/office/drawing/2014/main" id="{80285FD4-6543-4417-AC1E-C18DFC22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" t="20082" r="340" b="3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775A36D-606A-44CE-8172-9A7B1FF02992}"/>
              </a:ext>
            </a:extLst>
          </p:cNvPr>
          <p:cNvGrpSpPr/>
          <p:nvPr/>
        </p:nvGrpSpPr>
        <p:grpSpPr>
          <a:xfrm>
            <a:off x="0" y="5893904"/>
            <a:ext cx="8873836" cy="964096"/>
            <a:chOff x="0" y="5893904"/>
            <a:chExt cx="8873836" cy="96409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CBC9E4F-099E-42E9-A941-C29FE8541C60}"/>
                </a:ext>
              </a:extLst>
            </p:cNvPr>
            <p:cNvSpPr/>
            <p:nvPr/>
          </p:nvSpPr>
          <p:spPr>
            <a:xfrm>
              <a:off x="0" y="5893904"/>
              <a:ext cx="8873836" cy="964096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12E5ED0-048F-4DFD-AC6A-E1B9723B9A71}"/>
                </a:ext>
              </a:extLst>
            </p:cNvPr>
            <p:cNvSpPr txBox="1"/>
            <p:nvPr/>
          </p:nvSpPr>
          <p:spPr>
            <a:xfrm>
              <a:off x="273551" y="6145119"/>
              <a:ext cx="832673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sz="2400" b="1" i="1">
                  <a:solidFill>
                    <a:schemeClr val="bg1"/>
                  </a:solidFill>
                </a:rPr>
                <a:t>Một con voi cần uống từ 160 lít – 300 lít nước mỗi ngày</a:t>
              </a:r>
              <a:endParaRPr lang="en-US" sz="2400" b="1" i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263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B6CE06F-9B4C-4A6C-ACB7-A994449C53B9}"/>
              </a:ext>
            </a:extLst>
          </p:cNvPr>
          <p:cNvSpPr/>
          <p:nvPr/>
        </p:nvSpPr>
        <p:spPr>
          <a:xfrm>
            <a:off x="0" y="0"/>
            <a:ext cx="61722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E3FDAF-9EB2-43A1-A1FE-01E0F00027F0}"/>
              </a:ext>
            </a:extLst>
          </p:cNvPr>
          <p:cNvSpPr txBox="1"/>
          <p:nvPr/>
        </p:nvSpPr>
        <p:spPr>
          <a:xfrm>
            <a:off x="8154444" y="2309692"/>
            <a:ext cx="3722818" cy="1833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b="1" i="1" dirty="0"/>
              <a:t>Chuột nhảy ở Bắc Mỹ </a:t>
            </a:r>
            <a:r>
              <a:rPr lang="vi-VN" sz="2400" b="1" i="1" dirty="0">
                <a:solidFill>
                  <a:srgbClr val="FF0000"/>
                </a:solidFill>
              </a:rPr>
              <a:t>không cần uống nước </a:t>
            </a:r>
            <a:r>
              <a:rPr lang="vi-VN" sz="2400" b="1" i="1" dirty="0"/>
              <a:t>mà lấy nước từ các loại hạt ăn hằng ngày</a:t>
            </a:r>
            <a:endParaRPr lang="en-US" sz="2400" b="1" i="1" dirty="0"/>
          </a:p>
        </p:txBody>
      </p:sp>
      <p:pic>
        <p:nvPicPr>
          <p:cNvPr id="4" name="Picture 3" descr="A rat on the ground&#10;&#10;Description automatically generated with low confidence">
            <a:extLst>
              <a:ext uri="{FF2B5EF4-FFF2-40B4-BE49-F238E27FC236}">
                <a16:creationId xmlns:a16="http://schemas.microsoft.com/office/drawing/2014/main" id="{5565E388-5331-4162-BBF9-E5CB160FDD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2" r="3576"/>
          <a:stretch/>
        </p:blipFill>
        <p:spPr>
          <a:xfrm>
            <a:off x="314738" y="446927"/>
            <a:ext cx="7665929" cy="596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3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erris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849B0043-9227-4397-8B66-45C5AE254A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" t="18815" r="5703" b="18963"/>
          <a:stretch/>
        </p:blipFill>
        <p:spPr>
          <a:xfrm>
            <a:off x="50800" y="458707"/>
            <a:ext cx="1463040" cy="10362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3B617B-B786-4D21-9B83-81E10B00CE4F}"/>
              </a:ext>
            </a:extLst>
          </p:cNvPr>
          <p:cNvSpPr txBox="1"/>
          <p:nvPr/>
        </p:nvSpPr>
        <p:spPr>
          <a:xfrm>
            <a:off x="1791222" y="591798"/>
            <a:ext cx="9544833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latin typeface="Arial" panose="020B0604020202020204" pitchFamily="34" charset="0"/>
              </a:rPr>
              <a:t>Đọc thông tin, hãy cho biết em có thể bổ sung nước cho cơ thể bằng cách nào?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49393BB-E5E8-40D1-A151-0E24FDA2D973}"/>
              </a:ext>
            </a:extLst>
          </p:cNvPr>
          <p:cNvGrpSpPr/>
          <p:nvPr/>
        </p:nvGrpSpPr>
        <p:grpSpPr>
          <a:xfrm>
            <a:off x="2581642" y="5752771"/>
            <a:ext cx="7028716" cy="436880"/>
            <a:chOff x="6389126" y="5526666"/>
            <a:chExt cx="7028716" cy="43688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99008E7-6A6C-4930-9AA2-42A55312A55F}"/>
                </a:ext>
              </a:extLst>
            </p:cNvPr>
            <p:cNvSpPr txBox="1"/>
            <p:nvPr/>
          </p:nvSpPr>
          <p:spPr>
            <a:xfrm>
              <a:off x="7888996" y="5577493"/>
              <a:ext cx="55288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Nhu cầu nước khác nhau ở một số động vật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36774DC-9F3B-4A78-B90E-9C56D21AF1A3}"/>
                </a:ext>
              </a:extLst>
            </p:cNvPr>
            <p:cNvGrpSpPr/>
            <p:nvPr/>
          </p:nvGrpSpPr>
          <p:grpSpPr>
            <a:xfrm>
              <a:off x="6389126" y="5526666"/>
              <a:ext cx="1399540" cy="436880"/>
              <a:chOff x="5361940" y="5626100"/>
              <a:chExt cx="1399540" cy="436880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F9328CE9-891B-4156-9575-3D49E7853C90}"/>
                  </a:ext>
                </a:extLst>
              </p:cNvPr>
              <p:cNvSpPr/>
              <p:nvPr/>
            </p:nvSpPr>
            <p:spPr>
              <a:xfrm>
                <a:off x="5361940" y="5626100"/>
                <a:ext cx="1399540" cy="436880"/>
              </a:xfrm>
              <a:prstGeom prst="roundRect">
                <a:avLst>
                  <a:gd name="adj" fmla="val 33528"/>
                </a:avLst>
              </a:prstGeom>
              <a:solidFill>
                <a:srgbClr val="2B6A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DC8802-86FA-4181-99DF-D7224C0FC748}"/>
                  </a:ext>
                </a:extLst>
              </p:cNvPr>
              <p:cNvSpPr txBox="1"/>
              <p:nvPr/>
            </p:nvSpPr>
            <p:spPr>
              <a:xfrm>
                <a:off x="5462270" y="5659874"/>
                <a:ext cx="11988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Hình 31.2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BEB86747-D9E0-C6DA-C49D-0C519A4E3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32" y="1881333"/>
            <a:ext cx="5278966" cy="355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D19731F-0D1C-CAA5-5FCC-D6F68EBF9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81334"/>
            <a:ext cx="5334000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80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drinking from a bottle&#10;&#10;Description automatically generated with low confidence">
            <a:extLst>
              <a:ext uri="{FF2B5EF4-FFF2-40B4-BE49-F238E27FC236}">
                <a16:creationId xmlns:a16="http://schemas.microsoft.com/office/drawing/2014/main" id="{D7ACDEF6-EE0B-43F1-9E1E-35D5FE21CE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392"/>
          <a:stretch/>
        </p:blipFill>
        <p:spPr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20830E2-BAFA-D490-D72C-72A3F9D746E5}"/>
              </a:ext>
            </a:extLst>
          </p:cNvPr>
          <p:cNvGrpSpPr/>
          <p:nvPr/>
        </p:nvGrpSpPr>
        <p:grpSpPr>
          <a:xfrm>
            <a:off x="4196896" y="5024228"/>
            <a:ext cx="1897580" cy="611525"/>
            <a:chOff x="5000676" y="619760"/>
            <a:chExt cx="1897580" cy="61152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C6A8D62-781E-8A8E-A2E5-E502C6E8F2C1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 flip="none" rotWithShape="1">
              <a:gsLst>
                <a:gs pos="0">
                  <a:srgbClr val="5B7305"/>
                </a:gs>
                <a:gs pos="25000">
                  <a:srgbClr val="648A07"/>
                </a:gs>
                <a:gs pos="61000">
                  <a:srgbClr val="A5AE04"/>
                </a:gs>
                <a:gs pos="100000">
                  <a:srgbClr val="F6DC00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/>
                <a:t>Trả lời</a:t>
              </a:r>
              <a:endParaRPr lang="en-US" sz="2400" b="1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27A678-E1DE-DA80-03D1-A1F019380C8A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4536B58-747D-6677-2C06-69959DC1CBC3}"/>
              </a:ext>
            </a:extLst>
          </p:cNvPr>
          <p:cNvGrpSpPr/>
          <p:nvPr/>
        </p:nvGrpSpPr>
        <p:grpSpPr>
          <a:xfrm>
            <a:off x="3896138" y="5730723"/>
            <a:ext cx="8691703" cy="1127277"/>
            <a:chOff x="3896138" y="5730723"/>
            <a:chExt cx="8691703" cy="1127277"/>
          </a:xfrm>
        </p:grpSpPr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7ACDD6BB-5B62-F59B-B599-2FD06EA75C25}"/>
                </a:ext>
              </a:extLst>
            </p:cNvPr>
            <p:cNvSpPr/>
            <p:nvPr/>
          </p:nvSpPr>
          <p:spPr>
            <a:xfrm>
              <a:off x="3896138" y="5730723"/>
              <a:ext cx="8691703" cy="1127277"/>
            </a:xfrm>
            <a:prstGeom prst="parallelogram">
              <a:avLst>
                <a:gd name="adj" fmla="val 34699"/>
              </a:avLst>
            </a:prstGeom>
            <a:solidFill>
              <a:srgbClr val="0A5865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25B5285-8192-A668-6023-64F155BCDF9E}"/>
                </a:ext>
              </a:extLst>
            </p:cNvPr>
            <p:cNvSpPr txBox="1"/>
            <p:nvPr/>
          </p:nvSpPr>
          <p:spPr>
            <a:xfrm>
              <a:off x="4558380" y="5816232"/>
              <a:ext cx="7959888" cy="946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vi-VN" sz="2400" b="1" dirty="0">
                  <a:solidFill>
                    <a:schemeClr val="bg1"/>
                  </a:solidFill>
                </a:rPr>
                <a:t>Em có thể bổ sung nước vào cơ thể chủ yếu qua </a:t>
              </a:r>
              <a:r>
                <a:rPr lang="vi-VN" sz="2400" b="1" dirty="0">
                  <a:solidFill>
                    <a:srgbClr val="FFFF00"/>
                  </a:solidFill>
                </a:rPr>
                <a:t>thức ăn và nước uống.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25329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CA4095-F67A-4F13-895C-7D314234BA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4428034-13E9-451F-97C2-549D051E73F5}"/>
              </a:ext>
            </a:extLst>
          </p:cNvPr>
          <p:cNvGrpSpPr/>
          <p:nvPr/>
        </p:nvGrpSpPr>
        <p:grpSpPr>
          <a:xfrm>
            <a:off x="0" y="0"/>
            <a:ext cx="12188952" cy="1528392"/>
            <a:chOff x="0" y="0"/>
            <a:chExt cx="12188952" cy="120904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861B060-73D5-4A65-AB65-E60E978B652E}"/>
                </a:ext>
              </a:extLst>
            </p:cNvPr>
            <p:cNvSpPr/>
            <p:nvPr/>
          </p:nvSpPr>
          <p:spPr>
            <a:xfrm>
              <a:off x="0" y="0"/>
              <a:ext cx="12188952" cy="1209040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BC92A96-0811-47EA-BAA0-F68C3CE2243C}"/>
                </a:ext>
              </a:extLst>
            </p:cNvPr>
            <p:cNvSpPr txBox="1"/>
            <p:nvPr/>
          </p:nvSpPr>
          <p:spPr>
            <a:xfrm>
              <a:off x="359156" y="119830"/>
              <a:ext cx="11470640" cy="861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vi-VN" sz="2800" b="1" i="1" dirty="0">
                  <a:solidFill>
                    <a:srgbClr val="FFFF00"/>
                  </a:solidFill>
                </a:rPr>
                <a:t>Nước </a:t>
              </a:r>
              <a:r>
                <a:rPr lang="vi-VN" sz="2800" b="1" i="1" dirty="0">
                  <a:solidFill>
                    <a:schemeClr val="bg1"/>
                  </a:solidFill>
                </a:rPr>
                <a:t>được hấp thụ trực tiếp vào các bộ phận của ống tiêu hóa, trong đó </a:t>
              </a:r>
              <a:r>
                <a:rPr lang="vi-VN" sz="2800" b="1" i="1" dirty="0">
                  <a:solidFill>
                    <a:srgbClr val="66FFFF"/>
                  </a:solidFill>
                </a:rPr>
                <a:t>ruột già </a:t>
              </a:r>
              <a:r>
                <a:rPr lang="vi-VN" sz="2800" b="1" i="1" dirty="0">
                  <a:solidFill>
                    <a:schemeClr val="bg1"/>
                  </a:solidFill>
                </a:rPr>
                <a:t>là nơi hấp thụ nhiều nhất.</a:t>
              </a:r>
              <a:endParaRPr lang="en-US" sz="2800" b="1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Arrow: Up 6">
            <a:extLst>
              <a:ext uri="{FF2B5EF4-FFF2-40B4-BE49-F238E27FC236}">
                <a16:creationId xmlns:a16="http://schemas.microsoft.com/office/drawing/2014/main" id="{6856B1B1-4CBE-4A24-B850-8AEDCD41CC51}"/>
              </a:ext>
            </a:extLst>
          </p:cNvPr>
          <p:cNvSpPr/>
          <p:nvPr/>
        </p:nvSpPr>
        <p:spPr>
          <a:xfrm rot="17490323">
            <a:off x="8357462" y="4546828"/>
            <a:ext cx="508000" cy="1696284"/>
          </a:xfrm>
          <a:prstGeom prst="up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FCD305-2C43-4D72-97F2-25F2F6C048B7}"/>
              </a:ext>
            </a:extLst>
          </p:cNvPr>
          <p:cNvSpPr txBox="1"/>
          <p:nvPr/>
        </p:nvSpPr>
        <p:spPr>
          <a:xfrm>
            <a:off x="9494435" y="5515318"/>
            <a:ext cx="143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chemeClr val="bg1"/>
                </a:solidFill>
              </a:rPr>
              <a:t>Ruột già</a:t>
            </a:r>
            <a:endParaRPr lang="en-US" sz="2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83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repeatCount="300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0162 L -0.05299 -0.03842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" y="-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849B0043-9227-4397-8B66-45C5AE254A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" t="18815" r="5703" b="18963"/>
          <a:stretch/>
        </p:blipFill>
        <p:spPr>
          <a:xfrm>
            <a:off x="50800" y="458707"/>
            <a:ext cx="1463040" cy="10362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3B617B-B786-4D21-9B83-81E10B00CE4F}"/>
              </a:ext>
            </a:extLst>
          </p:cNvPr>
          <p:cNvSpPr txBox="1"/>
          <p:nvPr/>
        </p:nvSpPr>
        <p:spPr>
          <a:xfrm>
            <a:off x="1605280" y="591798"/>
            <a:ext cx="10424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atin typeface="Arial" panose="020B0604020202020204" pitchFamily="34" charset="0"/>
              </a:defRPr>
            </a:lvl1pPr>
          </a:lstStyle>
          <a:p>
            <a:r>
              <a:rPr lang="vi-VN" dirty="0"/>
              <a:t>Quan sát hình 31.3 và hình 31.4, cho biết nước đào thải ra khỏi cơ thể như thế nào?</a:t>
            </a:r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EE19366-AAE5-4122-9BE3-3E202150CFD5}"/>
              </a:ext>
            </a:extLst>
          </p:cNvPr>
          <p:cNvGrpSpPr/>
          <p:nvPr/>
        </p:nvGrpSpPr>
        <p:grpSpPr>
          <a:xfrm>
            <a:off x="6564071" y="1641104"/>
            <a:ext cx="4896408" cy="3575792"/>
            <a:chOff x="6299911" y="993845"/>
            <a:chExt cx="5710403" cy="417024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B3FE119-475C-4CB6-8162-566BACF78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9911" y="1498551"/>
              <a:ext cx="2362405" cy="3665538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138381F-7741-447A-B7E9-BB45E0E60B08}"/>
                </a:ext>
              </a:extLst>
            </p:cNvPr>
            <p:cNvGrpSpPr/>
            <p:nvPr/>
          </p:nvGrpSpPr>
          <p:grpSpPr>
            <a:xfrm>
              <a:off x="6804191" y="1178511"/>
              <a:ext cx="2692400" cy="320040"/>
              <a:chOff x="8295640" y="1687671"/>
              <a:chExt cx="2692400" cy="320040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1BE06899-3FBD-42E5-869C-34A47C7BBCE1}"/>
                  </a:ext>
                </a:extLst>
              </p:cNvPr>
              <p:cNvSpPr/>
              <p:nvPr/>
            </p:nvSpPr>
            <p:spPr>
              <a:xfrm>
                <a:off x="8295640" y="1687671"/>
                <a:ext cx="2692400" cy="314960"/>
              </a:xfrm>
              <a:custGeom>
                <a:avLst/>
                <a:gdLst>
                  <a:gd name="connsiteX0" fmla="*/ 0 w 2692400"/>
                  <a:gd name="connsiteY0" fmla="*/ 314960 h 314960"/>
                  <a:gd name="connsiteX1" fmla="*/ 0 w 2692400"/>
                  <a:gd name="connsiteY1" fmla="*/ 0 h 314960"/>
                  <a:gd name="connsiteX2" fmla="*/ 2692400 w 2692400"/>
                  <a:gd name="connsiteY2" fmla="*/ 0 h 314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92400" h="314960">
                    <a:moveTo>
                      <a:pt x="0" y="314960"/>
                    </a:moveTo>
                    <a:lnTo>
                      <a:pt x="0" y="0"/>
                    </a:lnTo>
                    <a:lnTo>
                      <a:pt x="2692400" y="0"/>
                    </a:lnTo>
                  </a:path>
                </a:pathLst>
              </a:custGeom>
              <a:noFill/>
              <a:ln w="28575">
                <a:solidFill>
                  <a:srgbClr val="2B6A0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D41DCFBD-A4C0-440A-91C2-73394B12D112}"/>
                  </a:ext>
                </a:extLst>
              </p:cNvPr>
              <p:cNvCxnSpPr/>
              <p:nvPr/>
            </p:nvCxnSpPr>
            <p:spPr>
              <a:xfrm>
                <a:off x="9636760" y="1687671"/>
                <a:ext cx="0" cy="320040"/>
              </a:xfrm>
              <a:prstGeom prst="line">
                <a:avLst/>
              </a:prstGeom>
              <a:ln w="28575">
                <a:solidFill>
                  <a:srgbClr val="2B6A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307F55-1905-4F69-9BEE-51F3E144BC55}"/>
                </a:ext>
              </a:extLst>
            </p:cNvPr>
            <p:cNvSpPr txBox="1"/>
            <p:nvPr/>
          </p:nvSpPr>
          <p:spPr>
            <a:xfrm>
              <a:off x="9631154" y="993845"/>
              <a:ext cx="952500" cy="394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Thận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B102F5E-7687-4522-A997-08227B253668}"/>
                </a:ext>
              </a:extLst>
            </p:cNvPr>
            <p:cNvCxnSpPr>
              <a:cxnSpLocks/>
            </p:cNvCxnSpPr>
            <p:nvPr/>
          </p:nvCxnSpPr>
          <p:spPr>
            <a:xfrm>
              <a:off x="7696939" y="2834591"/>
              <a:ext cx="1722268" cy="725750"/>
            </a:xfrm>
            <a:prstGeom prst="straightConnector1">
              <a:avLst/>
            </a:prstGeom>
            <a:ln w="28575">
              <a:solidFill>
                <a:srgbClr val="2B6A0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00C3482-657B-4C6A-AA07-92921527846E}"/>
                </a:ext>
              </a:extLst>
            </p:cNvPr>
            <p:cNvCxnSpPr>
              <a:cxnSpLocks/>
            </p:cNvCxnSpPr>
            <p:nvPr/>
          </p:nvCxnSpPr>
          <p:spPr>
            <a:xfrm>
              <a:off x="7350710" y="2956659"/>
              <a:ext cx="2068497" cy="603682"/>
            </a:xfrm>
            <a:prstGeom prst="straightConnector1">
              <a:avLst/>
            </a:prstGeom>
            <a:ln w="28575">
              <a:solidFill>
                <a:srgbClr val="2B6A0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9C2575F-4AAE-45B0-A6F1-5A1D73C78917}"/>
                </a:ext>
              </a:extLst>
            </p:cNvPr>
            <p:cNvSpPr txBox="1"/>
            <p:nvPr/>
          </p:nvSpPr>
          <p:spPr>
            <a:xfrm>
              <a:off x="9559764" y="3375674"/>
              <a:ext cx="2450550" cy="394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Ống dẫn nước tiểu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75BB3DB7-3156-4370-BC94-1DB4AF3D52F5}"/>
                </a:ext>
              </a:extLst>
            </p:cNvPr>
            <p:cNvSpPr/>
            <p:nvPr/>
          </p:nvSpPr>
          <p:spPr>
            <a:xfrm>
              <a:off x="7029592" y="2894146"/>
              <a:ext cx="162548" cy="346229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Arrow: Down 14">
              <a:extLst>
                <a:ext uri="{FF2B5EF4-FFF2-40B4-BE49-F238E27FC236}">
                  <a16:creationId xmlns:a16="http://schemas.microsoft.com/office/drawing/2014/main" id="{8122C9F6-5F38-426F-B1E0-3030551ADCE5}"/>
                </a:ext>
              </a:extLst>
            </p:cNvPr>
            <p:cNvSpPr/>
            <p:nvPr/>
          </p:nvSpPr>
          <p:spPr>
            <a:xfrm>
              <a:off x="7845954" y="3240375"/>
              <a:ext cx="162548" cy="346229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302D4FE-D624-4F41-AD37-D11B5A9E0E26}"/>
                </a:ext>
              </a:extLst>
            </p:cNvPr>
            <p:cNvCxnSpPr>
              <a:cxnSpLocks/>
              <a:endCxn id="17" idx="1"/>
            </p:cNvCxnSpPr>
            <p:nvPr/>
          </p:nvCxnSpPr>
          <p:spPr>
            <a:xfrm>
              <a:off x="7562656" y="4415196"/>
              <a:ext cx="2068497" cy="12752"/>
            </a:xfrm>
            <a:prstGeom prst="straightConnector1">
              <a:avLst/>
            </a:prstGeom>
            <a:ln w="28575">
              <a:solidFill>
                <a:srgbClr val="2B6A0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2FD9482-63AB-4861-8B4E-95E34A6003B7}"/>
                </a:ext>
              </a:extLst>
            </p:cNvPr>
            <p:cNvSpPr txBox="1"/>
            <p:nvPr/>
          </p:nvSpPr>
          <p:spPr>
            <a:xfrm>
              <a:off x="9631153" y="4230530"/>
              <a:ext cx="1680068" cy="394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Bàng quang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0CD3D06-A004-429A-A1C2-5B5318FF9E57}"/>
                </a:ext>
              </a:extLst>
            </p:cNvPr>
            <p:cNvCxnSpPr>
              <a:cxnSpLocks/>
              <a:endCxn id="19" idx="1"/>
            </p:cNvCxnSpPr>
            <p:nvPr/>
          </p:nvCxnSpPr>
          <p:spPr>
            <a:xfrm>
              <a:off x="7557232" y="4947827"/>
              <a:ext cx="2068497" cy="12752"/>
            </a:xfrm>
            <a:prstGeom prst="straightConnector1">
              <a:avLst/>
            </a:prstGeom>
            <a:ln w="28575">
              <a:solidFill>
                <a:srgbClr val="2B6A0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07518B6-45EC-436F-9B34-F77170944CB8}"/>
                </a:ext>
              </a:extLst>
            </p:cNvPr>
            <p:cNvSpPr txBox="1"/>
            <p:nvPr/>
          </p:nvSpPr>
          <p:spPr>
            <a:xfrm>
              <a:off x="9625729" y="4763160"/>
              <a:ext cx="1477393" cy="394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Ống đái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49393BB-E5E8-40D1-A151-0E24FDA2D973}"/>
              </a:ext>
            </a:extLst>
          </p:cNvPr>
          <p:cNvGrpSpPr/>
          <p:nvPr/>
        </p:nvGrpSpPr>
        <p:grpSpPr>
          <a:xfrm>
            <a:off x="6389125" y="5334278"/>
            <a:ext cx="5071354" cy="646331"/>
            <a:chOff x="6389126" y="5440786"/>
            <a:chExt cx="5071354" cy="64633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99008E7-6A6C-4930-9AA2-42A55312A55F}"/>
                </a:ext>
              </a:extLst>
            </p:cNvPr>
            <p:cNvSpPr txBox="1"/>
            <p:nvPr/>
          </p:nvSpPr>
          <p:spPr>
            <a:xfrm>
              <a:off x="7889732" y="5440786"/>
              <a:ext cx="35707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Sơ đồ sự tạo thành nước tiểu và thải nước tiểu ra ngoài ở người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36774DC-9F3B-4A78-B90E-9C56D21AF1A3}"/>
                </a:ext>
              </a:extLst>
            </p:cNvPr>
            <p:cNvGrpSpPr/>
            <p:nvPr/>
          </p:nvGrpSpPr>
          <p:grpSpPr>
            <a:xfrm>
              <a:off x="6389126" y="5526666"/>
              <a:ext cx="1399540" cy="436880"/>
              <a:chOff x="5361940" y="5626100"/>
              <a:chExt cx="1399540" cy="436880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F9328CE9-891B-4156-9575-3D49E7853C90}"/>
                  </a:ext>
                </a:extLst>
              </p:cNvPr>
              <p:cNvSpPr/>
              <p:nvPr/>
            </p:nvSpPr>
            <p:spPr>
              <a:xfrm>
                <a:off x="5361940" y="5626100"/>
                <a:ext cx="1399540" cy="436880"/>
              </a:xfrm>
              <a:prstGeom prst="roundRect">
                <a:avLst>
                  <a:gd name="adj" fmla="val 33528"/>
                </a:avLst>
              </a:prstGeom>
              <a:solidFill>
                <a:srgbClr val="2B6A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DC8802-86FA-4181-99DF-D7224C0FC748}"/>
                  </a:ext>
                </a:extLst>
              </p:cNvPr>
              <p:cNvSpPr txBox="1"/>
              <p:nvPr/>
            </p:nvSpPr>
            <p:spPr>
              <a:xfrm>
                <a:off x="5462270" y="5659874"/>
                <a:ext cx="11988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Hình 31.4</a:t>
                </a: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F7748EF-E972-4DAC-A7AB-4A5654FA6819}"/>
              </a:ext>
            </a:extLst>
          </p:cNvPr>
          <p:cNvGrpSpPr/>
          <p:nvPr/>
        </p:nvGrpSpPr>
        <p:grpSpPr>
          <a:xfrm>
            <a:off x="1314238" y="5453932"/>
            <a:ext cx="3951503" cy="436880"/>
            <a:chOff x="731521" y="5526666"/>
            <a:chExt cx="3951503" cy="43688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7C142AB-FA67-4CAD-BC8C-8A744BE7448F}"/>
                </a:ext>
              </a:extLst>
            </p:cNvPr>
            <p:cNvSpPr txBox="1"/>
            <p:nvPr/>
          </p:nvSpPr>
          <p:spPr>
            <a:xfrm>
              <a:off x="2231391" y="5560440"/>
              <a:ext cx="24516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Sự thải mồ hôi qua da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B15612C-B3EE-4C5D-A89A-CDF831945F5C}"/>
                </a:ext>
              </a:extLst>
            </p:cNvPr>
            <p:cNvGrpSpPr/>
            <p:nvPr/>
          </p:nvGrpSpPr>
          <p:grpSpPr>
            <a:xfrm>
              <a:off x="731521" y="5526666"/>
              <a:ext cx="1399540" cy="436880"/>
              <a:chOff x="5361940" y="5626100"/>
              <a:chExt cx="1399540" cy="436880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9118A2A-B5FB-4B60-ABEA-C2E46A865E02}"/>
                  </a:ext>
                </a:extLst>
              </p:cNvPr>
              <p:cNvSpPr/>
              <p:nvPr/>
            </p:nvSpPr>
            <p:spPr>
              <a:xfrm>
                <a:off x="5361940" y="5626100"/>
                <a:ext cx="1399540" cy="436880"/>
              </a:xfrm>
              <a:prstGeom prst="roundRect">
                <a:avLst>
                  <a:gd name="adj" fmla="val 33528"/>
                </a:avLst>
              </a:prstGeom>
              <a:solidFill>
                <a:srgbClr val="2B6A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B6D130F-957A-4C51-8961-01B27EBBA7EF}"/>
                  </a:ext>
                </a:extLst>
              </p:cNvPr>
              <p:cNvSpPr txBox="1"/>
              <p:nvPr/>
            </p:nvSpPr>
            <p:spPr>
              <a:xfrm>
                <a:off x="5462270" y="5659874"/>
                <a:ext cx="11988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Hình 31.3</a:t>
                </a: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F078D5FD-98F8-2513-25BD-FE3AFF7D6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29" y="1956616"/>
            <a:ext cx="4672524" cy="311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8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 up of a person&#10;&#10;Description automatically generated with medium confidence">
            <a:extLst>
              <a:ext uri="{FF2B5EF4-FFF2-40B4-BE49-F238E27FC236}">
                <a16:creationId xmlns:a16="http://schemas.microsoft.com/office/drawing/2014/main" id="{DF474FF6-D2C6-4FC1-A773-B8DC50BD8E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r="44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64D54A-D397-4BAA-ABC9-5830CDE4846D}"/>
              </a:ext>
            </a:extLst>
          </p:cNvPr>
          <p:cNvSpPr/>
          <p:nvPr/>
        </p:nvSpPr>
        <p:spPr>
          <a:xfrm>
            <a:off x="0" y="4815840"/>
            <a:ext cx="12188952" cy="1597486"/>
          </a:xfrm>
          <a:prstGeom prst="rect">
            <a:avLst/>
          </a:prstGeom>
          <a:gradFill flip="none" rotWithShape="1">
            <a:gsLst>
              <a:gs pos="25000">
                <a:srgbClr val="FFFFFF">
                  <a:alpha val="80000"/>
                </a:srgbClr>
              </a:gs>
              <a:gs pos="0">
                <a:schemeClr val="bg1">
                  <a:alpha val="20000"/>
                </a:schemeClr>
              </a:gs>
              <a:gs pos="75000">
                <a:srgbClr val="FFFFFF">
                  <a:alpha val="80000"/>
                </a:srgbClr>
              </a:gs>
              <a:gs pos="50000">
                <a:schemeClr val="bg1">
                  <a:alpha val="90000"/>
                </a:schemeClr>
              </a:gs>
              <a:gs pos="100000">
                <a:schemeClr val="bg1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1DB0FE-392F-4474-A884-19D4921C04D1}"/>
              </a:ext>
            </a:extLst>
          </p:cNvPr>
          <p:cNvSpPr txBox="1"/>
          <p:nvPr/>
        </p:nvSpPr>
        <p:spPr>
          <a:xfrm>
            <a:off x="1502156" y="5012042"/>
            <a:ext cx="9184640" cy="120508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800" b="1" dirty="0"/>
              <a:t>Nước và các chất thải được đào thải ra khỏi cơ thể chủ yếu qua </a:t>
            </a:r>
            <a:r>
              <a:rPr lang="vi-VN" sz="2800" b="1" dirty="0">
                <a:solidFill>
                  <a:srgbClr val="FF0000"/>
                </a:solidFill>
              </a:rPr>
              <a:t>nước tiểu và mồ hôi.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A582281-52FA-1ABF-9BDD-445229BA49C5}"/>
              </a:ext>
            </a:extLst>
          </p:cNvPr>
          <p:cNvGrpSpPr/>
          <p:nvPr/>
        </p:nvGrpSpPr>
        <p:grpSpPr>
          <a:xfrm>
            <a:off x="437423" y="3995271"/>
            <a:ext cx="1897580" cy="611525"/>
            <a:chOff x="5000676" y="619760"/>
            <a:chExt cx="1897580" cy="61152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8C25231-2385-2FF1-2A58-EDA210BFAF75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 flip="none" rotWithShape="1">
              <a:gsLst>
                <a:gs pos="0">
                  <a:srgbClr val="5B7305"/>
                </a:gs>
                <a:gs pos="25000">
                  <a:srgbClr val="648A07"/>
                </a:gs>
                <a:gs pos="61000">
                  <a:srgbClr val="A5AE04"/>
                </a:gs>
                <a:gs pos="100000">
                  <a:srgbClr val="F6DC00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Trả lời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EFA69C6-F3E7-03D2-00F7-C7F99EFEC687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711340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05494A-DEB6-4284-8A82-4A84FC5A9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911" y="1498551"/>
            <a:ext cx="2362405" cy="36655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CB9269-0987-4436-B902-A245843203BE}"/>
              </a:ext>
            </a:extLst>
          </p:cNvPr>
          <p:cNvSpPr txBox="1"/>
          <p:nvPr/>
        </p:nvSpPr>
        <p:spPr>
          <a:xfrm>
            <a:off x="440266" y="2227930"/>
            <a:ext cx="5529017" cy="2717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vi-VN" sz="2800" b="1" i="1" dirty="0">
                <a:solidFill>
                  <a:srgbClr val="2B6A09"/>
                </a:solidFill>
              </a:rPr>
              <a:t>Thận có vai trò lọc lấy nước ở máu </a:t>
            </a:r>
            <a:r>
              <a:rPr lang="vi-VN" sz="2800" b="1" i="1" dirty="0">
                <a:solidFill>
                  <a:srgbClr val="2B6A09"/>
                </a:solidFill>
                <a:sym typeface="Symbol" panose="05050102010706020507" pitchFamily="18" charset="2"/>
              </a:rPr>
              <a:t> gọi là </a:t>
            </a:r>
            <a:r>
              <a:rPr lang="vi-VN" sz="2800" b="1" i="1" dirty="0">
                <a:solidFill>
                  <a:srgbClr val="FF0000"/>
                </a:solidFill>
                <a:sym typeface="Symbol" panose="05050102010706020507" pitchFamily="18" charset="2"/>
              </a:rPr>
              <a:t>nước tiểu.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vi-VN" sz="2800" b="1" i="1" dirty="0">
                <a:solidFill>
                  <a:srgbClr val="2B6A09"/>
                </a:solidFill>
                <a:sym typeface="Symbol" panose="05050102010706020507" pitchFamily="18" charset="2"/>
              </a:rPr>
              <a:t>Ống dẫn nước tiểu đưa xuống </a:t>
            </a:r>
            <a:r>
              <a:rPr lang="vi-VN" sz="2800" b="1" i="1" dirty="0">
                <a:solidFill>
                  <a:srgbClr val="0070C0"/>
                </a:solidFill>
                <a:sym typeface="Symbol" panose="05050102010706020507" pitchFamily="18" charset="2"/>
              </a:rPr>
              <a:t>bàng quang </a:t>
            </a:r>
            <a:r>
              <a:rPr lang="vi-VN" sz="2800" b="1" i="1" dirty="0">
                <a:solidFill>
                  <a:srgbClr val="2B6A09"/>
                </a:solidFill>
                <a:sym typeface="Symbol" panose="05050102010706020507" pitchFamily="18" charset="2"/>
              </a:rPr>
              <a:t>và thải ra ngoài qua </a:t>
            </a:r>
            <a:r>
              <a:rPr lang="vi-VN" sz="2800" b="1" i="1" dirty="0">
                <a:solidFill>
                  <a:srgbClr val="0070C0"/>
                </a:solidFill>
                <a:sym typeface="Symbol" panose="05050102010706020507" pitchFamily="18" charset="2"/>
              </a:rPr>
              <a:t>ống đái.</a:t>
            </a:r>
            <a:endParaRPr lang="en-US" sz="2800" b="1" i="1" dirty="0">
              <a:solidFill>
                <a:srgbClr val="0070C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B8DDC82-03D4-4C12-889D-BB8C4AE10DCE}"/>
              </a:ext>
            </a:extLst>
          </p:cNvPr>
          <p:cNvGrpSpPr/>
          <p:nvPr/>
        </p:nvGrpSpPr>
        <p:grpSpPr>
          <a:xfrm>
            <a:off x="6804191" y="1178511"/>
            <a:ext cx="2692400" cy="320040"/>
            <a:chOff x="8295640" y="1687671"/>
            <a:chExt cx="2692400" cy="32004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5C3CB4A-1E2B-44BF-B54E-473C0FBCDF6E}"/>
                </a:ext>
              </a:extLst>
            </p:cNvPr>
            <p:cNvSpPr/>
            <p:nvPr/>
          </p:nvSpPr>
          <p:spPr>
            <a:xfrm>
              <a:off x="8295640" y="1687671"/>
              <a:ext cx="2692400" cy="314960"/>
            </a:xfrm>
            <a:custGeom>
              <a:avLst/>
              <a:gdLst>
                <a:gd name="connsiteX0" fmla="*/ 0 w 2692400"/>
                <a:gd name="connsiteY0" fmla="*/ 314960 h 314960"/>
                <a:gd name="connsiteX1" fmla="*/ 0 w 2692400"/>
                <a:gd name="connsiteY1" fmla="*/ 0 h 314960"/>
                <a:gd name="connsiteX2" fmla="*/ 2692400 w 2692400"/>
                <a:gd name="connsiteY2" fmla="*/ 0 h 31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2400" h="314960">
                  <a:moveTo>
                    <a:pt x="0" y="314960"/>
                  </a:moveTo>
                  <a:lnTo>
                    <a:pt x="0" y="0"/>
                  </a:lnTo>
                  <a:lnTo>
                    <a:pt x="2692400" y="0"/>
                  </a:lnTo>
                </a:path>
              </a:pathLst>
            </a:custGeom>
            <a:noFill/>
            <a:ln w="28575">
              <a:solidFill>
                <a:srgbClr val="2B6A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96B06F0-084A-4CAF-B6E5-DF80FA8931FE}"/>
                </a:ext>
              </a:extLst>
            </p:cNvPr>
            <p:cNvCxnSpPr/>
            <p:nvPr/>
          </p:nvCxnSpPr>
          <p:spPr>
            <a:xfrm>
              <a:off x="9636760" y="1687671"/>
              <a:ext cx="0" cy="320040"/>
            </a:xfrm>
            <a:prstGeom prst="line">
              <a:avLst/>
            </a:prstGeom>
            <a:ln w="28575">
              <a:solidFill>
                <a:srgbClr val="2B6A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2F44E57-9A4C-42EB-A92C-B7EF4CAC2FA0}"/>
              </a:ext>
            </a:extLst>
          </p:cNvPr>
          <p:cNvSpPr txBox="1"/>
          <p:nvPr/>
        </p:nvSpPr>
        <p:spPr>
          <a:xfrm>
            <a:off x="9631154" y="993845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Thận</a:t>
            </a:r>
            <a:endParaRPr lang="en-US" b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1AA7AA-04AE-4762-98B8-5A840A1029A9}"/>
              </a:ext>
            </a:extLst>
          </p:cNvPr>
          <p:cNvGrpSpPr/>
          <p:nvPr/>
        </p:nvGrpSpPr>
        <p:grpSpPr>
          <a:xfrm>
            <a:off x="7350710" y="2834591"/>
            <a:ext cx="2068497" cy="725750"/>
            <a:chOff x="7350710" y="2834591"/>
            <a:chExt cx="2068497" cy="725750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B7B961F-F93F-42A2-8430-642B017E7E28}"/>
                </a:ext>
              </a:extLst>
            </p:cNvPr>
            <p:cNvCxnSpPr>
              <a:cxnSpLocks/>
            </p:cNvCxnSpPr>
            <p:nvPr/>
          </p:nvCxnSpPr>
          <p:spPr>
            <a:xfrm>
              <a:off x="7696939" y="2834591"/>
              <a:ext cx="1722268" cy="725750"/>
            </a:xfrm>
            <a:prstGeom prst="straightConnector1">
              <a:avLst/>
            </a:prstGeom>
            <a:ln w="28575">
              <a:solidFill>
                <a:srgbClr val="2B6A0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3A7F09F-8668-4987-AD14-E156B1597E2F}"/>
                </a:ext>
              </a:extLst>
            </p:cNvPr>
            <p:cNvCxnSpPr>
              <a:cxnSpLocks/>
            </p:cNvCxnSpPr>
            <p:nvPr/>
          </p:nvCxnSpPr>
          <p:spPr>
            <a:xfrm>
              <a:off x="7350710" y="2956659"/>
              <a:ext cx="2068497" cy="603682"/>
            </a:xfrm>
            <a:prstGeom prst="straightConnector1">
              <a:avLst/>
            </a:prstGeom>
            <a:ln w="28575">
              <a:solidFill>
                <a:srgbClr val="2B6A0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A1AB5FD-BC95-4967-9190-03635F036E8C}"/>
              </a:ext>
            </a:extLst>
          </p:cNvPr>
          <p:cNvSpPr txBox="1"/>
          <p:nvPr/>
        </p:nvSpPr>
        <p:spPr>
          <a:xfrm>
            <a:off x="9559763" y="3375675"/>
            <a:ext cx="2362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/>
              <a:t>Ống dẫn nước tiểu</a:t>
            </a:r>
            <a:endParaRPr lang="en-US" b="1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EA47D4C5-A0EF-4D61-995C-95CA021CFE5E}"/>
              </a:ext>
            </a:extLst>
          </p:cNvPr>
          <p:cNvSpPr/>
          <p:nvPr/>
        </p:nvSpPr>
        <p:spPr>
          <a:xfrm>
            <a:off x="7029592" y="2894146"/>
            <a:ext cx="162548" cy="346229"/>
          </a:xfrm>
          <a:prstGeom prst="down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C37A2816-DA94-4634-98F5-FC59E65DE133}"/>
              </a:ext>
            </a:extLst>
          </p:cNvPr>
          <p:cNvSpPr/>
          <p:nvPr/>
        </p:nvSpPr>
        <p:spPr>
          <a:xfrm>
            <a:off x="7845954" y="3240375"/>
            <a:ext cx="162548" cy="346229"/>
          </a:xfrm>
          <a:prstGeom prst="down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0AD34E4-33E2-477D-B5FD-213D6BCCA8A2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7562657" y="4415196"/>
            <a:ext cx="2068497" cy="0"/>
          </a:xfrm>
          <a:prstGeom prst="straightConnector1">
            <a:avLst/>
          </a:prstGeom>
          <a:ln w="28575">
            <a:solidFill>
              <a:srgbClr val="2B6A0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C7792D4-1859-4B3D-85C1-814D0DFDDBB8}"/>
              </a:ext>
            </a:extLst>
          </p:cNvPr>
          <p:cNvSpPr txBox="1"/>
          <p:nvPr/>
        </p:nvSpPr>
        <p:spPr>
          <a:xfrm>
            <a:off x="9631154" y="4230530"/>
            <a:ext cx="1717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Bàng quang</a:t>
            </a:r>
            <a:endParaRPr lang="en-US" b="1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F0A29DE-0AD9-423A-A137-A3D9FB379DF5}"/>
              </a:ext>
            </a:extLst>
          </p:cNvPr>
          <p:cNvCxnSpPr>
            <a:cxnSpLocks/>
            <a:endCxn id="24" idx="1"/>
          </p:cNvCxnSpPr>
          <p:nvPr/>
        </p:nvCxnSpPr>
        <p:spPr>
          <a:xfrm>
            <a:off x="7557232" y="4947826"/>
            <a:ext cx="2068497" cy="0"/>
          </a:xfrm>
          <a:prstGeom prst="straightConnector1">
            <a:avLst/>
          </a:prstGeom>
          <a:ln w="28575">
            <a:solidFill>
              <a:srgbClr val="2B6A0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7E9ECA6-58C1-42BC-928E-924C75F5E4C1}"/>
              </a:ext>
            </a:extLst>
          </p:cNvPr>
          <p:cNvSpPr txBox="1"/>
          <p:nvPr/>
        </p:nvSpPr>
        <p:spPr>
          <a:xfrm>
            <a:off x="9625729" y="4763160"/>
            <a:ext cx="1477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Ống đái</a:t>
            </a:r>
            <a:endParaRPr lang="en-US" b="1" dirty="0"/>
          </a:p>
        </p:txBody>
      </p:sp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880BD91B-CF0C-48A3-96A8-838BB37253BD}"/>
              </a:ext>
            </a:extLst>
          </p:cNvPr>
          <p:cNvSpPr/>
          <p:nvPr/>
        </p:nvSpPr>
        <p:spPr>
          <a:xfrm rot="10800000" flipH="1">
            <a:off x="0" y="0"/>
            <a:ext cx="1807027" cy="1807027"/>
          </a:xfrm>
          <a:prstGeom prst="rtTriangle">
            <a:avLst/>
          </a:prstGeom>
          <a:gradFill flip="none" rotWithShape="1">
            <a:gsLst>
              <a:gs pos="0">
                <a:srgbClr val="5B7305"/>
              </a:gs>
              <a:gs pos="38000">
                <a:srgbClr val="879804"/>
              </a:gs>
              <a:gs pos="72000">
                <a:srgbClr val="CDD402"/>
              </a:gs>
              <a:gs pos="100000">
                <a:srgbClr val="F6DC0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55B5FC6-3D60-477A-BBD5-C965B5217201}"/>
              </a:ext>
            </a:extLst>
          </p:cNvPr>
          <p:cNvSpPr/>
          <p:nvPr/>
        </p:nvSpPr>
        <p:spPr>
          <a:xfrm>
            <a:off x="1083453" y="5542235"/>
            <a:ext cx="1817227" cy="11042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5B7305"/>
              </a:gs>
              <a:gs pos="38000">
                <a:srgbClr val="879804"/>
              </a:gs>
              <a:gs pos="72000">
                <a:srgbClr val="CDD402"/>
              </a:gs>
              <a:gs pos="100000">
                <a:srgbClr val="F6DC0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9AF0D86-4C91-4F31-9F58-EEEA1AC26995}"/>
              </a:ext>
            </a:extLst>
          </p:cNvPr>
          <p:cNvGrpSpPr/>
          <p:nvPr/>
        </p:nvGrpSpPr>
        <p:grpSpPr>
          <a:xfrm>
            <a:off x="5792600" y="5374987"/>
            <a:ext cx="6064714" cy="646331"/>
            <a:chOff x="5792600" y="5374987"/>
            <a:chExt cx="6064714" cy="64633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E3897C8-4D2D-4A9F-8245-07CA222D2215}"/>
                </a:ext>
              </a:extLst>
            </p:cNvPr>
            <p:cNvSpPr txBox="1"/>
            <p:nvPr/>
          </p:nvSpPr>
          <p:spPr>
            <a:xfrm>
              <a:off x="7316037" y="5374987"/>
              <a:ext cx="45412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/>
                <a:t>Sơ đồ sự tạo thành nước tiểu và thải nước tiểu ra ngoài ở người</a:t>
              </a:r>
              <a:endParaRPr lang="en-US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A2B3BD4-465C-4C29-A4EB-F18A6DE13D79}"/>
                </a:ext>
              </a:extLst>
            </p:cNvPr>
            <p:cNvGrpSpPr/>
            <p:nvPr/>
          </p:nvGrpSpPr>
          <p:grpSpPr>
            <a:xfrm>
              <a:off x="5792600" y="5479712"/>
              <a:ext cx="1399540" cy="436880"/>
              <a:chOff x="5361940" y="5626100"/>
              <a:chExt cx="1399540" cy="436880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DDE9B333-9F23-4ED3-87AF-402F8D35E49A}"/>
                  </a:ext>
                </a:extLst>
              </p:cNvPr>
              <p:cNvSpPr/>
              <p:nvPr/>
            </p:nvSpPr>
            <p:spPr>
              <a:xfrm>
                <a:off x="5361940" y="5626100"/>
                <a:ext cx="1399540" cy="436880"/>
              </a:xfrm>
              <a:prstGeom prst="roundRect">
                <a:avLst>
                  <a:gd name="adj" fmla="val 33528"/>
                </a:avLst>
              </a:prstGeom>
              <a:solidFill>
                <a:srgbClr val="2B6A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ACFE005-6346-439B-9CDA-67ACF8DD111E}"/>
                  </a:ext>
                </a:extLst>
              </p:cNvPr>
              <p:cNvSpPr txBox="1"/>
              <p:nvPr/>
            </p:nvSpPr>
            <p:spPr>
              <a:xfrm>
                <a:off x="5462270" y="5659874"/>
                <a:ext cx="11988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b="1">
                    <a:solidFill>
                      <a:schemeClr val="bg1"/>
                    </a:solidFill>
                  </a:rPr>
                  <a:t>Hình 31.4</a:t>
                </a:r>
                <a:endParaRPr lang="en-US" b="1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748104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6" grpId="0"/>
      <p:bldP spid="17" grpId="0" animBg="1"/>
      <p:bldP spid="18" grpId="0" animBg="1"/>
      <p:bldP spid="21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andwich on a cutting board&#10;&#10;Description automatically generated with medium confidence">
            <a:extLst>
              <a:ext uri="{FF2B5EF4-FFF2-40B4-BE49-F238E27FC236}">
                <a16:creationId xmlns:a16="http://schemas.microsoft.com/office/drawing/2014/main" id="{8BC57C7D-CE3A-47DE-B439-68C3A047D7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AF9D9BE-2197-4002-AB82-4BF1DFA93346}"/>
              </a:ext>
            </a:extLst>
          </p:cNvPr>
          <p:cNvGrpSpPr/>
          <p:nvPr/>
        </p:nvGrpSpPr>
        <p:grpSpPr>
          <a:xfrm>
            <a:off x="-652848" y="-2608854"/>
            <a:ext cx="13052059" cy="4641448"/>
            <a:chOff x="-652848" y="-2608854"/>
            <a:chExt cx="13052059" cy="4641448"/>
          </a:xfrm>
        </p:grpSpPr>
        <p:sp>
          <p:nvSpPr>
            <p:cNvPr id="5" name="Parallelogram 4">
              <a:extLst>
                <a:ext uri="{FF2B5EF4-FFF2-40B4-BE49-F238E27FC236}">
                  <a16:creationId xmlns:a16="http://schemas.microsoft.com/office/drawing/2014/main" id="{78D37E37-EB8E-4FA2-9CE3-ADEC4591A790}"/>
                </a:ext>
              </a:extLst>
            </p:cNvPr>
            <p:cNvSpPr/>
            <p:nvPr/>
          </p:nvSpPr>
          <p:spPr>
            <a:xfrm rot="15615834">
              <a:off x="3552458" y="-6814160"/>
              <a:ext cx="4641448" cy="13052059"/>
            </a:xfrm>
            <a:prstGeom prst="parallelogram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7302A7C-04C9-4978-94CF-E8022946B3D1}"/>
                </a:ext>
              </a:extLst>
            </p:cNvPr>
            <p:cNvSpPr txBox="1"/>
            <p:nvPr/>
          </p:nvSpPr>
          <p:spPr>
            <a:xfrm>
              <a:off x="515073" y="188208"/>
              <a:ext cx="11161853" cy="1089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vi-VN" sz="2800" b="1" i="1" dirty="0">
                  <a:solidFill>
                    <a:schemeClr val="bg1"/>
                  </a:solidFill>
                </a:rPr>
                <a:t>Có bao giờ em tự hỏi chiếc bánh mì thơm ngon, hấp dẫn sẽ biến đổi như thế nào sau khi em ăn nó?</a:t>
              </a:r>
              <a:endParaRPr lang="en-US" sz="2800" b="1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7361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table, meal&#10;&#10;Description automatically generated">
            <a:extLst>
              <a:ext uri="{FF2B5EF4-FFF2-40B4-BE49-F238E27FC236}">
                <a16:creationId xmlns:a16="http://schemas.microsoft.com/office/drawing/2014/main" id="{13FE94A7-2595-462D-9899-BA3D563D68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7FD0A6-F7C6-4BA6-9846-BD5FF879A073}"/>
              </a:ext>
            </a:extLst>
          </p:cNvPr>
          <p:cNvSpPr/>
          <p:nvPr/>
        </p:nvSpPr>
        <p:spPr>
          <a:xfrm>
            <a:off x="0" y="4470400"/>
            <a:ext cx="12192000" cy="14224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E389FE-3A08-452B-A2D2-6550EC59E004}"/>
              </a:ext>
            </a:extLst>
          </p:cNvPr>
          <p:cNvSpPr txBox="1"/>
          <p:nvPr/>
        </p:nvSpPr>
        <p:spPr>
          <a:xfrm>
            <a:off x="1028700" y="4580361"/>
            <a:ext cx="10319881" cy="1231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 b="1" i="1" dirty="0">
                <a:solidFill>
                  <a:schemeClr val="bg1"/>
                </a:solidFill>
              </a:rPr>
              <a:t>Em có thể bổ sung nước cho cơ thể bằng những cách nào?</a:t>
            </a:r>
            <a:endParaRPr lang="en-US" sz="3200" b="1" i="1" dirty="0">
              <a:solidFill>
                <a:schemeClr val="bg1"/>
              </a:solidFill>
            </a:endParaRPr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6B1D7592-F923-416D-B0D2-240433AF1AF5}"/>
              </a:ext>
            </a:extLst>
          </p:cNvPr>
          <p:cNvSpPr/>
          <p:nvPr/>
        </p:nvSpPr>
        <p:spPr>
          <a:xfrm>
            <a:off x="533400" y="4627880"/>
            <a:ext cx="254000" cy="1107440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3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glasses with limes&#10;&#10;Description automatically generated with low confidence">
            <a:extLst>
              <a:ext uri="{FF2B5EF4-FFF2-40B4-BE49-F238E27FC236}">
                <a16:creationId xmlns:a16="http://schemas.microsoft.com/office/drawing/2014/main" id="{2FDC53B3-A774-4361-BB9C-3BE34CB713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3" b="31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2EBFF5-EF2F-41A9-B2FB-5C10E9B4CFC1}"/>
              </a:ext>
            </a:extLst>
          </p:cNvPr>
          <p:cNvSpPr txBox="1"/>
          <p:nvPr/>
        </p:nvSpPr>
        <p:spPr>
          <a:xfrm>
            <a:off x="3821430" y="5821680"/>
            <a:ext cx="4549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2B6A09"/>
                </a:solidFill>
                <a:effectLst>
                  <a:reflection blurRad="6350" stA="60000" endA="900" endPos="60000" dist="60007" dir="5400000" sy="-100000" algn="bl" rotWithShape="0"/>
                </a:effectLst>
              </a:rPr>
              <a:t>Uống nước hằng ngày</a:t>
            </a:r>
            <a:endParaRPr lang="en-US" sz="3200" b="1">
              <a:solidFill>
                <a:srgbClr val="2B6A09"/>
              </a:solidFill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4014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ooden, green, sliced, vegetable&#10;&#10;Description automatically generated">
            <a:extLst>
              <a:ext uri="{FF2B5EF4-FFF2-40B4-BE49-F238E27FC236}">
                <a16:creationId xmlns:a16="http://schemas.microsoft.com/office/drawing/2014/main" id="{306BD2EE-C9D9-4F5D-BE90-FB14D6CCED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0" b="77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Top Corners Snipped 4">
            <a:extLst>
              <a:ext uri="{FF2B5EF4-FFF2-40B4-BE49-F238E27FC236}">
                <a16:creationId xmlns:a16="http://schemas.microsoft.com/office/drawing/2014/main" id="{8E7F9EC8-518D-408A-9B70-6D807224827B}"/>
              </a:ext>
            </a:extLst>
          </p:cNvPr>
          <p:cNvSpPr/>
          <p:nvPr/>
        </p:nvSpPr>
        <p:spPr>
          <a:xfrm rot="5400000">
            <a:off x="2003158" y="-1369962"/>
            <a:ext cx="1388644" cy="5394960"/>
          </a:xfrm>
          <a:prstGeom prst="snip2SameRect">
            <a:avLst>
              <a:gd name="adj1" fmla="val 22889"/>
              <a:gd name="adj2" fmla="val 0"/>
            </a:avLst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BED9FA-0E57-4AE1-A021-14AF62C576FD}"/>
              </a:ext>
            </a:extLst>
          </p:cNvPr>
          <p:cNvSpPr txBox="1"/>
          <p:nvPr/>
        </p:nvSpPr>
        <p:spPr>
          <a:xfrm>
            <a:off x="238760" y="788909"/>
            <a:ext cx="4917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>
                <a:solidFill>
                  <a:srgbClr val="2B6A09"/>
                </a:solidFill>
              </a:rPr>
              <a:t>Sử dụng các thực phẩm có chứa nhiều nước</a:t>
            </a:r>
            <a:endParaRPr lang="en-US" sz="3200" b="1" i="1" dirty="0">
              <a:solidFill>
                <a:srgbClr val="2B6A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88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up, drink, milk, fresh&#10;&#10;Description automatically generated">
            <a:extLst>
              <a:ext uri="{FF2B5EF4-FFF2-40B4-BE49-F238E27FC236}">
                <a16:creationId xmlns:a16="http://schemas.microsoft.com/office/drawing/2014/main" id="{4030845B-C59C-4D90-8AFB-B46280C901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4" b="116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7A01FB-4038-4111-BACE-7D25A10CE0DC}"/>
              </a:ext>
            </a:extLst>
          </p:cNvPr>
          <p:cNvSpPr txBox="1"/>
          <p:nvPr/>
        </p:nvSpPr>
        <p:spPr>
          <a:xfrm>
            <a:off x="690880" y="1107440"/>
            <a:ext cx="5405120" cy="1145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vi-VN" sz="3200" b="1" i="1" dirty="0">
                <a:solidFill>
                  <a:srgbClr val="60311F"/>
                </a:solidFill>
              </a:rPr>
              <a:t>Bổ sung chất điện giải cần thiết khi cơ thể mệt mỏi</a:t>
            </a:r>
            <a:endParaRPr lang="en-US" sz="3200" b="1" i="1" dirty="0">
              <a:solidFill>
                <a:srgbClr val="6031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308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B9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Nam giới sống lâu thường có 4 đặc điểm chung khi uống nước, nếu thực hiện  đầy đủ thì sức khỏe có thể yên tâm">
            <a:extLst>
              <a:ext uri="{FF2B5EF4-FFF2-40B4-BE49-F238E27FC236}">
                <a16:creationId xmlns:a16="http://schemas.microsoft.com/office/drawing/2014/main" id="{CF293C7B-3012-E6DF-3A8C-2B309FB83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A73138-1644-C563-0857-0459359EBBF6}"/>
              </a:ext>
            </a:extLst>
          </p:cNvPr>
          <p:cNvSpPr/>
          <p:nvPr/>
        </p:nvSpPr>
        <p:spPr>
          <a:xfrm>
            <a:off x="4897676" y="363253"/>
            <a:ext cx="6964472" cy="5974917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661F02-4BDB-B4F9-83BC-9874F148FB2C}"/>
              </a:ext>
            </a:extLst>
          </p:cNvPr>
          <p:cNvSpPr txBox="1"/>
          <p:nvPr/>
        </p:nvSpPr>
        <p:spPr>
          <a:xfrm>
            <a:off x="5148196" y="1040397"/>
            <a:ext cx="6463431" cy="4777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3200" b="1" i="1" dirty="0">
                <a:solidFill>
                  <a:schemeClr val="bg1"/>
                </a:solidFill>
              </a:rPr>
              <a:t>Theo khuyến nghị năm 2012 của Viện Dinh dưỡng Quốc gia, trẻ em ở tuổi vị thành niên cần </a:t>
            </a:r>
            <a:r>
              <a:rPr lang="vi-VN" sz="3200" b="1" i="1" dirty="0">
                <a:solidFill>
                  <a:srgbClr val="FFFF00"/>
                </a:solidFill>
              </a:rPr>
              <a:t>40mL nước/1kg </a:t>
            </a:r>
            <a:r>
              <a:rPr lang="vi-VN" sz="3200" b="1" i="1" dirty="0">
                <a:solidFill>
                  <a:schemeClr val="bg1"/>
                </a:solidFill>
              </a:rPr>
              <a:t>thể trọng mỗi ngày. Dựa vào khuyến nghị này, </a:t>
            </a:r>
            <a:r>
              <a:rPr lang="vi-VN" sz="3200" b="1" i="1" dirty="0">
                <a:solidFill>
                  <a:srgbClr val="66FFFF"/>
                </a:solidFill>
              </a:rPr>
              <a:t>hãy tính lượng nước cần uống mỗi ngày của bản thân để đảm bảo nhu cầu nước cho cơ thể.</a:t>
            </a:r>
            <a:endParaRPr lang="en-US" sz="3200" b="1" i="1" dirty="0">
              <a:solidFill>
                <a:srgbClr val="66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59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10 cách tăng chiều cao cho trẻ hiệu quả - VnExpress Sức khỏe">
            <a:extLst>
              <a:ext uri="{FF2B5EF4-FFF2-40B4-BE49-F238E27FC236}">
                <a16:creationId xmlns:a16="http://schemas.microsoft.com/office/drawing/2014/main" id="{7EB05919-5847-1A33-BA54-3EB9FDC3A1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2" r="15987"/>
          <a:stretch/>
        </p:blipFill>
        <p:spPr bwMode="auto">
          <a:xfrm>
            <a:off x="6884126" y="0"/>
            <a:ext cx="53078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257450-ED7C-FE25-8E41-D8499DB98697}"/>
              </a:ext>
            </a:extLst>
          </p:cNvPr>
          <p:cNvSpPr/>
          <p:nvPr/>
        </p:nvSpPr>
        <p:spPr>
          <a:xfrm>
            <a:off x="388307" y="804796"/>
            <a:ext cx="6363222" cy="426824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028622-81F7-090A-4A2E-79EE0B3E3328}"/>
              </a:ext>
            </a:extLst>
          </p:cNvPr>
          <p:cNvSpPr txBox="1"/>
          <p:nvPr/>
        </p:nvSpPr>
        <p:spPr>
          <a:xfrm>
            <a:off x="512001" y="1057896"/>
            <a:ext cx="6115833" cy="3952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vi-VN" sz="2800" b="1" i="0" dirty="0">
                <a:solidFill>
                  <a:srgbClr val="FDB626"/>
                </a:solidFill>
                <a:effectLst/>
              </a:rPr>
              <a:t>Theo khuyến nghị năm 2012 của viện dinh dưỡng quốc gia, trẻ em ở tuổi vị thành niên cần 40 ml nước/ 1 kg thể trọng mỗi ngày. 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vi-VN" sz="2800" b="1" i="0" dirty="0">
                <a:solidFill>
                  <a:srgbClr val="FDB626"/>
                </a:solidFill>
                <a:effectLst/>
              </a:rPr>
              <a:t>Cơ thể em nặng khoảng 45 kg thì mỗi ngày em cần uống: </a:t>
            </a:r>
          </a:p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vi-VN" sz="3600" b="1" i="0" dirty="0">
                <a:solidFill>
                  <a:schemeClr val="bg1"/>
                </a:solidFill>
                <a:effectLst/>
              </a:rPr>
              <a:t>40 x 42 = 1680 ml</a:t>
            </a:r>
          </a:p>
        </p:txBody>
      </p:sp>
    </p:spTree>
    <p:extLst>
      <p:ext uri="{BB962C8B-B14F-4D97-AF65-F5344CB8AC3E}">
        <p14:creationId xmlns:p14="http://schemas.microsoft.com/office/powerpoint/2010/main" val="3300551943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8C82E8-BE84-4551-B83D-A30E0A6C1009}"/>
              </a:ext>
            </a:extLst>
          </p:cNvPr>
          <p:cNvSpPr txBox="1"/>
          <p:nvPr/>
        </p:nvSpPr>
        <p:spPr>
          <a:xfrm>
            <a:off x="490404" y="1180799"/>
            <a:ext cx="4812549" cy="2913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Nhu cầu sử dụng nước ở động vật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phụ thuộc vào tuổi, đặc điểm sinh học, môi trường sống,...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Động vật lấy nước vào cơ thể chủ yếu qua thức ăn, nước uống; nước thải ra khỏi cơ thể qua nước tiểu và mồ hôi.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0F82A98-EDF3-47EC-9381-25E4FE163FAE}"/>
              </a:ext>
            </a:extLst>
          </p:cNvPr>
          <p:cNvGrpSpPr/>
          <p:nvPr/>
        </p:nvGrpSpPr>
        <p:grpSpPr>
          <a:xfrm>
            <a:off x="3287891" y="-2303320"/>
            <a:ext cx="11035145" cy="11021291"/>
            <a:chOff x="2937163" y="-2303320"/>
            <a:chExt cx="11035145" cy="11021291"/>
          </a:xfrm>
          <a:blipFill dpi="0" rotWithShape="1">
            <a:blip r:embed="rId2"/>
            <a:srcRect/>
            <a:stretch>
              <a:fillRect l="-11000" r="-24000"/>
            </a:stretch>
          </a:blipFill>
        </p:grpSpPr>
        <p:sp>
          <p:nvSpPr>
            <p:cNvPr id="3" name="Diamond 2">
              <a:extLst>
                <a:ext uri="{FF2B5EF4-FFF2-40B4-BE49-F238E27FC236}">
                  <a16:creationId xmlns:a16="http://schemas.microsoft.com/office/drawing/2014/main" id="{8D47660F-B306-4AF9-A33F-29D56DCDF67F}"/>
                </a:ext>
              </a:extLst>
            </p:cNvPr>
            <p:cNvSpPr/>
            <p:nvPr/>
          </p:nvSpPr>
          <p:spPr>
            <a:xfrm>
              <a:off x="5735781" y="488371"/>
              <a:ext cx="5437909" cy="5437909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Diamond 3">
              <a:extLst>
                <a:ext uri="{FF2B5EF4-FFF2-40B4-BE49-F238E27FC236}">
                  <a16:creationId xmlns:a16="http://schemas.microsoft.com/office/drawing/2014/main" id="{FEBF44AB-7589-43CB-A67A-B53C3B62F3ED}"/>
                </a:ext>
              </a:extLst>
            </p:cNvPr>
            <p:cNvSpPr/>
            <p:nvPr/>
          </p:nvSpPr>
          <p:spPr>
            <a:xfrm>
              <a:off x="2937163" y="3280062"/>
              <a:ext cx="5437909" cy="5437909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Diamond 4">
              <a:extLst>
                <a:ext uri="{FF2B5EF4-FFF2-40B4-BE49-F238E27FC236}">
                  <a16:creationId xmlns:a16="http://schemas.microsoft.com/office/drawing/2014/main" id="{377921AD-328D-40C8-83B0-FF8B9A7C7799}"/>
                </a:ext>
              </a:extLst>
            </p:cNvPr>
            <p:cNvSpPr/>
            <p:nvPr/>
          </p:nvSpPr>
          <p:spPr>
            <a:xfrm>
              <a:off x="8534399" y="3280061"/>
              <a:ext cx="5437909" cy="5437909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Diamond 5">
              <a:extLst>
                <a:ext uri="{FF2B5EF4-FFF2-40B4-BE49-F238E27FC236}">
                  <a16:creationId xmlns:a16="http://schemas.microsoft.com/office/drawing/2014/main" id="{F4606CCA-B7FC-459B-AD27-28DC592DA9AF}"/>
                </a:ext>
              </a:extLst>
            </p:cNvPr>
            <p:cNvSpPr/>
            <p:nvPr/>
          </p:nvSpPr>
          <p:spPr>
            <a:xfrm>
              <a:off x="8534399" y="-2303320"/>
              <a:ext cx="5437909" cy="5437909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1CFF814B-25B4-49AB-A9E3-FF10448148E8}"/>
              </a:ext>
            </a:extLst>
          </p:cNvPr>
          <p:cNvSpPr/>
          <p:nvPr/>
        </p:nvSpPr>
        <p:spPr>
          <a:xfrm>
            <a:off x="8037185" y="6075616"/>
            <a:ext cx="1536555" cy="782384"/>
          </a:xfrm>
          <a:prstGeom prst="triangle">
            <a:avLst/>
          </a:prstGeom>
          <a:gradFill>
            <a:gsLst>
              <a:gs pos="0">
                <a:srgbClr val="5B7305"/>
              </a:gs>
              <a:gs pos="45000">
                <a:srgbClr val="648A07"/>
              </a:gs>
              <a:gs pos="100000">
                <a:srgbClr val="A5AE0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642B38A2-A4E1-453F-80A5-EA0B537ED521}"/>
              </a:ext>
            </a:extLst>
          </p:cNvPr>
          <p:cNvSpPr/>
          <p:nvPr/>
        </p:nvSpPr>
        <p:spPr>
          <a:xfrm rot="16200000">
            <a:off x="10909432" y="2772290"/>
            <a:ext cx="1695067" cy="870069"/>
          </a:xfrm>
          <a:prstGeom prst="triangle">
            <a:avLst/>
          </a:prstGeom>
          <a:gradFill>
            <a:gsLst>
              <a:gs pos="0">
                <a:srgbClr val="5B7305"/>
              </a:gs>
              <a:gs pos="45000">
                <a:srgbClr val="648A07"/>
              </a:gs>
              <a:gs pos="100000">
                <a:srgbClr val="A5AE0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D29B0C86-9444-4B55-9881-7A02D39FD019}"/>
              </a:ext>
            </a:extLst>
          </p:cNvPr>
          <p:cNvSpPr/>
          <p:nvPr/>
        </p:nvSpPr>
        <p:spPr>
          <a:xfrm>
            <a:off x="5207230" y="-2303320"/>
            <a:ext cx="3855720" cy="3855720"/>
          </a:xfrm>
          <a:prstGeom prst="diamond">
            <a:avLst/>
          </a:prstGeom>
          <a:noFill/>
          <a:ln w="28575">
            <a:solidFill>
              <a:srgbClr val="2B6A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id="{ACCF4749-BDBC-45C9-A019-5E2B4F7AF76E}"/>
              </a:ext>
            </a:extLst>
          </p:cNvPr>
          <p:cNvSpPr/>
          <p:nvPr/>
        </p:nvSpPr>
        <p:spPr>
          <a:xfrm>
            <a:off x="4390504" y="-2395306"/>
            <a:ext cx="3855720" cy="3855720"/>
          </a:xfrm>
          <a:prstGeom prst="diamond">
            <a:avLst/>
          </a:prstGeom>
          <a:noFill/>
          <a:ln w="28575">
            <a:solidFill>
              <a:srgbClr val="2B6A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41F5F81C-5242-4E67-A0E7-2CA8F899400A}"/>
              </a:ext>
            </a:extLst>
          </p:cNvPr>
          <p:cNvSpPr/>
          <p:nvPr/>
        </p:nvSpPr>
        <p:spPr>
          <a:xfrm>
            <a:off x="968819" y="4758487"/>
            <a:ext cx="3855720" cy="3855720"/>
          </a:xfrm>
          <a:prstGeom prst="diamond">
            <a:avLst/>
          </a:prstGeom>
          <a:solidFill>
            <a:srgbClr val="FFC000">
              <a:alpha val="6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53EF4F-52C8-44DF-8955-899AA9690D86}"/>
              </a:ext>
            </a:extLst>
          </p:cNvPr>
          <p:cNvSpPr/>
          <p:nvPr/>
        </p:nvSpPr>
        <p:spPr>
          <a:xfrm>
            <a:off x="1015579" y="297825"/>
            <a:ext cx="3762200" cy="81194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2B6A09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 đã học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848D7F7-D11E-4589-95F3-0BCD9A3B4EBB}"/>
              </a:ext>
            </a:extLst>
          </p:cNvPr>
          <p:cNvGrpSpPr/>
          <p:nvPr/>
        </p:nvGrpSpPr>
        <p:grpSpPr>
          <a:xfrm>
            <a:off x="1674200" y="590309"/>
            <a:ext cx="1597307" cy="1376989"/>
            <a:chOff x="1674200" y="590309"/>
            <a:chExt cx="1597307" cy="1376989"/>
          </a:xfrm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2ECDA5CB-1868-49F8-9985-86F418DEA3C9}"/>
                </a:ext>
              </a:extLst>
            </p:cNvPr>
            <p:cNvSpPr/>
            <p:nvPr/>
          </p:nvSpPr>
          <p:spPr>
            <a:xfrm>
              <a:off x="1674200" y="590309"/>
              <a:ext cx="1597307" cy="1376989"/>
            </a:xfrm>
            <a:prstGeom prst="hexagon">
              <a:avLst/>
            </a:prstGeom>
            <a:gradFill>
              <a:gsLst>
                <a:gs pos="69000">
                  <a:srgbClr val="AFAE02"/>
                </a:gs>
                <a:gs pos="28000">
                  <a:srgbClr val="7A8B04"/>
                </a:gs>
                <a:gs pos="0">
                  <a:srgbClr val="5B7305"/>
                </a:gs>
                <a:gs pos="100000">
                  <a:srgbClr val="F6DC00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/>
                <a:t>01</a:t>
              </a:r>
              <a:endParaRPr lang="en-US" sz="4400" b="1"/>
            </a:p>
          </p:txBody>
        </p:sp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C0638653-5C4C-43AA-9EF9-A610FC22D42A}"/>
                </a:ext>
              </a:extLst>
            </p:cNvPr>
            <p:cNvSpPr/>
            <p:nvPr/>
          </p:nvSpPr>
          <p:spPr>
            <a:xfrm>
              <a:off x="1826600" y="719559"/>
              <a:ext cx="1300145" cy="1120815"/>
            </a:xfrm>
            <a:prstGeom prst="hexagon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B9495A8-39AA-4330-B080-F2264145907B}"/>
              </a:ext>
            </a:extLst>
          </p:cNvPr>
          <p:cNvGrpSpPr/>
          <p:nvPr/>
        </p:nvGrpSpPr>
        <p:grpSpPr>
          <a:xfrm>
            <a:off x="2280212" y="0"/>
            <a:ext cx="13623402" cy="6858000"/>
            <a:chOff x="2280212" y="0"/>
            <a:chExt cx="13623402" cy="6858000"/>
          </a:xfrm>
          <a:blipFill>
            <a:blip r:embed="rId2"/>
            <a:stretch>
              <a:fillRect/>
            </a:stretch>
          </a:blipFill>
        </p:grpSpPr>
        <p:sp>
          <p:nvSpPr>
            <p:cNvPr id="2" name="Parallelogram 1">
              <a:extLst>
                <a:ext uri="{FF2B5EF4-FFF2-40B4-BE49-F238E27FC236}">
                  <a16:creationId xmlns:a16="http://schemas.microsoft.com/office/drawing/2014/main" id="{062A704F-0F20-4372-A8F9-6BAD91BDBCFD}"/>
                </a:ext>
              </a:extLst>
            </p:cNvPr>
            <p:cNvSpPr/>
            <p:nvPr/>
          </p:nvSpPr>
          <p:spPr>
            <a:xfrm>
              <a:off x="2280212" y="0"/>
              <a:ext cx="13623402" cy="6858000"/>
            </a:xfrm>
            <a:prstGeom prst="parallelogram">
              <a:avLst>
                <a:gd name="adj" fmla="val 8424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DB4BFFE1-67CA-4901-A199-3D0DC4BF1998}"/>
                </a:ext>
              </a:extLst>
            </p:cNvPr>
            <p:cNvSpPr/>
            <p:nvPr/>
          </p:nvSpPr>
          <p:spPr>
            <a:xfrm rot="10800000">
              <a:off x="5316906" y="0"/>
              <a:ext cx="2453833" cy="2115373"/>
            </a:xfrm>
            <a:prstGeom prst="triangle">
              <a:avLst>
                <a:gd name="adj" fmla="val 716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3E8227DD-429B-4462-895D-94209E05AC80}"/>
              </a:ext>
            </a:extLst>
          </p:cNvPr>
          <p:cNvSpPr/>
          <p:nvPr/>
        </p:nvSpPr>
        <p:spPr>
          <a:xfrm>
            <a:off x="10365397" y="4618299"/>
            <a:ext cx="2841317" cy="2239701"/>
          </a:xfrm>
          <a:prstGeom prst="triangle">
            <a:avLst>
              <a:gd name="adj" fmla="val 67065"/>
            </a:avLst>
          </a:prstGeom>
          <a:gradFill>
            <a:gsLst>
              <a:gs pos="69000">
                <a:srgbClr val="AFAE02"/>
              </a:gs>
              <a:gs pos="28000">
                <a:srgbClr val="7A8B04"/>
              </a:gs>
              <a:gs pos="0">
                <a:srgbClr val="5B7305"/>
              </a:gs>
              <a:gs pos="100000">
                <a:srgbClr val="F6DC00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28A2FF-B8A8-BA25-001A-CF1A49DA98F8}"/>
              </a:ext>
            </a:extLst>
          </p:cNvPr>
          <p:cNvSpPr txBox="1"/>
          <p:nvPr/>
        </p:nvSpPr>
        <p:spPr>
          <a:xfrm>
            <a:off x="291356" y="2115373"/>
            <a:ext cx="4097764" cy="3004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200" b="1" dirty="0">
                <a:solidFill>
                  <a:srgbClr val="0A5865"/>
                </a:solidFill>
              </a:rPr>
              <a:t>CON ĐƯỜNG THU NHẬN VÀ TIÊU HÓA THỨC ĂN TRONG ỐNG TIÊU HÓA Ở ĐỘNG VẬT</a:t>
            </a:r>
            <a:endParaRPr lang="en-US" sz="3200" b="1" dirty="0">
              <a:solidFill>
                <a:srgbClr val="0A58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17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nda eating a carrot&#10;&#10;Description automatically generated with medium confidence">
            <a:extLst>
              <a:ext uri="{FF2B5EF4-FFF2-40B4-BE49-F238E27FC236}">
                <a16:creationId xmlns:a16="http://schemas.microsoft.com/office/drawing/2014/main" id="{E61F7587-5A11-4792-9D03-822BA42DC8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0" b="2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5" name="Picture 4" descr="A bird on a branch&#10;&#10;Description automatically generated with medium confidence">
            <a:extLst>
              <a:ext uri="{FF2B5EF4-FFF2-40B4-BE49-F238E27FC236}">
                <a16:creationId xmlns:a16="http://schemas.microsoft.com/office/drawing/2014/main" id="{2A1EF6AA-E120-46B7-B177-8520516907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9" r="2542" b="-2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11" name="Picture 10" descr="A brown animal eating grass&#10;&#10;Description automatically generated with low confidence">
            <a:extLst>
              <a:ext uri="{FF2B5EF4-FFF2-40B4-BE49-F238E27FC236}">
                <a16:creationId xmlns:a16="http://schemas.microsoft.com/office/drawing/2014/main" id="{F118DC66-191A-42DD-A02A-66766F6283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221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3" name="Picture 2" descr="A cat licking a bowl of food&#10;&#10;Description automatically generated with medium confidence">
            <a:extLst>
              <a:ext uri="{FF2B5EF4-FFF2-40B4-BE49-F238E27FC236}">
                <a16:creationId xmlns:a16="http://schemas.microsoft.com/office/drawing/2014/main" id="{F21AF800-3056-44FC-B45D-8EEE13978E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7" name="Picture 6" descr="Two dogs eating from a bowl&#10;&#10;Description automatically generated with low confidence">
            <a:extLst>
              <a:ext uri="{FF2B5EF4-FFF2-40B4-BE49-F238E27FC236}">
                <a16:creationId xmlns:a16="http://schemas.microsoft.com/office/drawing/2014/main" id="{1749C473-113C-47C0-B68B-50DDDB56D7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" r="29516" b="-2"/>
          <a:stretch/>
        </p:blipFill>
        <p:spPr>
          <a:xfrm>
            <a:off x="8646160" y="4069976"/>
            <a:ext cx="3545819" cy="278802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A05B53A-E848-44B4-9002-F45BB8958E4C}"/>
              </a:ext>
            </a:extLst>
          </p:cNvPr>
          <p:cNvGrpSpPr/>
          <p:nvPr/>
        </p:nvGrpSpPr>
        <p:grpSpPr>
          <a:xfrm>
            <a:off x="0" y="5162528"/>
            <a:ext cx="7766910" cy="1273764"/>
            <a:chOff x="2053771" y="5116230"/>
            <a:chExt cx="7766910" cy="127376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609696A-EBF1-40EE-8864-772AED9FC20E}"/>
                </a:ext>
              </a:extLst>
            </p:cNvPr>
            <p:cNvSpPr/>
            <p:nvPr/>
          </p:nvSpPr>
          <p:spPr>
            <a:xfrm>
              <a:off x="2053771" y="5116230"/>
              <a:ext cx="7766910" cy="1273764"/>
            </a:xfrm>
            <a:prstGeom prst="rect">
              <a:avLst/>
            </a:prstGeom>
            <a:solidFill>
              <a:schemeClr val="tx1"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9E6C467-0FD8-4B55-92F3-31010E883B1B}"/>
                </a:ext>
              </a:extLst>
            </p:cNvPr>
            <p:cNvSpPr txBox="1"/>
            <p:nvPr/>
          </p:nvSpPr>
          <p:spPr>
            <a:xfrm>
              <a:off x="2371319" y="5274984"/>
              <a:ext cx="7258817" cy="946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vi-VN" sz="2400" b="1" i="1" dirty="0">
                  <a:solidFill>
                    <a:schemeClr val="bg1"/>
                  </a:solidFill>
                </a:rPr>
                <a:t>Động vật thu nhận thức ăn từ môi trường ngoài chủ yếu thông qua hoạt </a:t>
              </a:r>
              <a:r>
                <a:rPr lang="vi-VN" sz="2400" b="1" i="1" dirty="0">
                  <a:solidFill>
                    <a:srgbClr val="FFFF00"/>
                  </a:solidFill>
                </a:rPr>
                <a:t>động ăn và uống.</a:t>
              </a:r>
              <a:endParaRPr lang="en-US" sz="2400" b="1" i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067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2DDAEAD-D617-4A70-BB38-33A6FD869EEC}"/>
              </a:ext>
            </a:extLst>
          </p:cNvPr>
          <p:cNvGrpSpPr/>
          <p:nvPr/>
        </p:nvGrpSpPr>
        <p:grpSpPr>
          <a:xfrm>
            <a:off x="0" y="0"/>
            <a:ext cx="14657407" cy="6858000"/>
            <a:chOff x="0" y="0"/>
            <a:chExt cx="14657407" cy="6858000"/>
          </a:xfrm>
        </p:grpSpPr>
        <p:pic>
          <p:nvPicPr>
            <p:cNvPr id="3" name="Picture 2" descr="A picture containing food, fruit, meal, sliced&#10;&#10;Description automatically generated">
              <a:extLst>
                <a:ext uri="{FF2B5EF4-FFF2-40B4-BE49-F238E27FC236}">
                  <a16:creationId xmlns:a16="http://schemas.microsoft.com/office/drawing/2014/main" id="{DF4CEC8E-0D94-4124-A8BF-9C2DDD277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5407" y="0"/>
              <a:ext cx="12192000" cy="6858000"/>
            </a:xfrm>
            <a:prstGeom prst="rect">
              <a:avLst/>
            </a:prstGeom>
          </p:spPr>
        </p:pic>
        <p:pic>
          <p:nvPicPr>
            <p:cNvPr id="4" name="Picture 3" descr="A picture containing food, fruit, meal, sliced&#10;&#10;Description automatically generated">
              <a:extLst>
                <a:ext uri="{FF2B5EF4-FFF2-40B4-BE49-F238E27FC236}">
                  <a16:creationId xmlns:a16="http://schemas.microsoft.com/office/drawing/2014/main" id="{7F1A1C8B-2202-4272-8156-38D4151448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396"/>
            <a:stretch/>
          </p:blipFill>
          <p:spPr>
            <a:xfrm>
              <a:off x="0" y="0"/>
              <a:ext cx="3627120" cy="68580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3E1B3CD-C03B-4137-93EB-AE2DC8879B1E}"/>
              </a:ext>
            </a:extLst>
          </p:cNvPr>
          <p:cNvSpPr txBox="1"/>
          <p:nvPr/>
        </p:nvSpPr>
        <p:spPr>
          <a:xfrm>
            <a:off x="413359" y="466158"/>
            <a:ext cx="5498926" cy="2640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800" b="1" i="1" dirty="0"/>
              <a:t>Các chất dinh dưỡng có trong thức ăn như </a:t>
            </a:r>
            <a:r>
              <a:rPr lang="vi-VN" sz="2800" b="1" i="1" dirty="0">
                <a:solidFill>
                  <a:srgbClr val="FF0066"/>
                </a:solidFill>
              </a:rPr>
              <a:t>carbohydrate, protein, lipid</a:t>
            </a:r>
            <a:r>
              <a:rPr lang="vi-VN" sz="2800" b="1" i="1" dirty="0"/>
              <a:t>,... cần được biến đổi thành các chất đơn giản để cơ thể có thể hấp thụ được.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277470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80B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Organs That Make up the Digestive System">
            <a:extLst>
              <a:ext uri="{FF2B5EF4-FFF2-40B4-BE49-F238E27FC236}">
                <a16:creationId xmlns:a16="http://schemas.microsoft.com/office/drawing/2014/main" id="{28668F7C-540C-54BC-784E-FFB7E1D29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30"/>
          <a:stretch/>
        </p:blipFill>
        <p:spPr bwMode="auto">
          <a:xfrm>
            <a:off x="3283863" y="0"/>
            <a:ext cx="8908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21272F-2243-67AB-E960-762A3FE9FD18}"/>
              </a:ext>
            </a:extLst>
          </p:cNvPr>
          <p:cNvSpPr txBox="1"/>
          <p:nvPr/>
        </p:nvSpPr>
        <p:spPr>
          <a:xfrm>
            <a:off x="2420160" y="3105680"/>
            <a:ext cx="2854746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400" i="1" dirty="0">
                <a:solidFill>
                  <a:srgbClr val="FFFF00"/>
                </a:solidFill>
              </a:rPr>
              <a:t>Hoạt động tiêu hóa trong ống tiêu hóa</a:t>
            </a:r>
            <a:r>
              <a:rPr lang="en-US" sz="2400" i="1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401356-1121-BFDC-1306-0F023C42B094}"/>
              </a:ext>
            </a:extLst>
          </p:cNvPr>
          <p:cNvSpPr/>
          <p:nvPr/>
        </p:nvSpPr>
        <p:spPr>
          <a:xfrm>
            <a:off x="728553" y="1536226"/>
            <a:ext cx="3118980" cy="1114817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2400" b="1" dirty="0">
                <a:solidFill>
                  <a:schemeClr val="tx1"/>
                </a:solidFill>
              </a:rPr>
              <a:t>Chất dinh dưỡng có trong thức ăn</a:t>
            </a:r>
            <a:endParaRPr lang="en-US" sz="2400" b="1" dirty="0">
              <a:solidFill>
                <a:schemeClr val="tx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A98C79-3529-4B8F-4469-4AC270A1648A}"/>
              </a:ext>
            </a:extLst>
          </p:cNvPr>
          <p:cNvCxnSpPr>
            <a:cxnSpLocks/>
            <a:stCxn id="2" idx="2"/>
            <a:endCxn id="13" idx="0"/>
          </p:cNvCxnSpPr>
          <p:nvPr/>
        </p:nvCxnSpPr>
        <p:spPr>
          <a:xfrm>
            <a:off x="2288043" y="2651043"/>
            <a:ext cx="0" cy="1856072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6DF52970-BAEB-4809-3AE6-110E37D47A5E}"/>
              </a:ext>
            </a:extLst>
          </p:cNvPr>
          <p:cNvSpPr/>
          <p:nvPr/>
        </p:nvSpPr>
        <p:spPr>
          <a:xfrm>
            <a:off x="728553" y="4507115"/>
            <a:ext cx="3118980" cy="1114817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2400" b="1" dirty="0">
                <a:solidFill>
                  <a:schemeClr val="tx1"/>
                </a:solidFill>
              </a:rPr>
              <a:t>Chất đơn giản cơ thể hấp thu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5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E38BEB2-4F07-447F-B7A7-B279AC2A77FA}"/>
              </a:ext>
            </a:extLst>
          </p:cNvPr>
          <p:cNvGrpSpPr/>
          <p:nvPr/>
        </p:nvGrpSpPr>
        <p:grpSpPr>
          <a:xfrm>
            <a:off x="7239213" y="719282"/>
            <a:ext cx="4861347" cy="4745686"/>
            <a:chOff x="5520892" y="1340154"/>
            <a:chExt cx="4567429" cy="44587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1E4449F-13C6-4359-BF42-BB46F7AFD8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179"/>
            <a:stretch/>
          </p:blipFill>
          <p:spPr>
            <a:xfrm>
              <a:off x="5520892" y="1340154"/>
              <a:ext cx="4567429" cy="4458761"/>
            </a:xfrm>
            <a:prstGeom prst="rect">
              <a:avLst/>
            </a:prstGeom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555AD6D-536E-4C63-9CAA-B1D46315A719}"/>
                </a:ext>
              </a:extLst>
            </p:cNvPr>
            <p:cNvSpPr/>
            <p:nvPr/>
          </p:nvSpPr>
          <p:spPr>
            <a:xfrm>
              <a:off x="8157210" y="1800225"/>
              <a:ext cx="306705" cy="415290"/>
            </a:xfrm>
            <a:custGeom>
              <a:avLst/>
              <a:gdLst>
                <a:gd name="connsiteX0" fmla="*/ 22860 w 306705"/>
                <a:gd name="connsiteY0" fmla="*/ 179070 h 415290"/>
                <a:gd name="connsiteX1" fmla="*/ 19050 w 306705"/>
                <a:gd name="connsiteY1" fmla="*/ 270510 h 415290"/>
                <a:gd name="connsiteX2" fmla="*/ 32385 w 306705"/>
                <a:gd name="connsiteY2" fmla="*/ 304800 h 415290"/>
                <a:gd name="connsiteX3" fmla="*/ 70485 w 306705"/>
                <a:gd name="connsiteY3" fmla="*/ 325755 h 415290"/>
                <a:gd name="connsiteX4" fmla="*/ 99060 w 306705"/>
                <a:gd name="connsiteY4" fmla="*/ 373380 h 415290"/>
                <a:gd name="connsiteX5" fmla="*/ 120015 w 306705"/>
                <a:gd name="connsiteY5" fmla="*/ 413385 h 415290"/>
                <a:gd name="connsiteX6" fmla="*/ 167640 w 306705"/>
                <a:gd name="connsiteY6" fmla="*/ 415290 h 415290"/>
                <a:gd name="connsiteX7" fmla="*/ 306705 w 306705"/>
                <a:gd name="connsiteY7" fmla="*/ 274320 h 415290"/>
                <a:gd name="connsiteX8" fmla="*/ 255270 w 306705"/>
                <a:gd name="connsiteY8" fmla="*/ 62865 h 415290"/>
                <a:gd name="connsiteX9" fmla="*/ 89535 w 306705"/>
                <a:gd name="connsiteY9" fmla="*/ 0 h 415290"/>
                <a:gd name="connsiteX10" fmla="*/ 5715 w 306705"/>
                <a:gd name="connsiteY10" fmla="*/ 49530 h 415290"/>
                <a:gd name="connsiteX11" fmla="*/ 0 w 306705"/>
                <a:gd name="connsiteY11" fmla="*/ 64770 h 415290"/>
                <a:gd name="connsiteX12" fmla="*/ 22860 w 306705"/>
                <a:gd name="connsiteY12" fmla="*/ 179070 h 4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6705" h="415290">
                  <a:moveTo>
                    <a:pt x="22860" y="179070"/>
                  </a:moveTo>
                  <a:lnTo>
                    <a:pt x="19050" y="270510"/>
                  </a:lnTo>
                  <a:lnTo>
                    <a:pt x="32385" y="304800"/>
                  </a:lnTo>
                  <a:lnTo>
                    <a:pt x="70485" y="325755"/>
                  </a:lnTo>
                  <a:lnTo>
                    <a:pt x="99060" y="373380"/>
                  </a:lnTo>
                  <a:lnTo>
                    <a:pt x="120015" y="413385"/>
                  </a:lnTo>
                  <a:lnTo>
                    <a:pt x="167640" y="415290"/>
                  </a:lnTo>
                  <a:lnTo>
                    <a:pt x="306705" y="274320"/>
                  </a:lnTo>
                  <a:lnTo>
                    <a:pt x="255270" y="62865"/>
                  </a:lnTo>
                  <a:lnTo>
                    <a:pt x="89535" y="0"/>
                  </a:lnTo>
                  <a:lnTo>
                    <a:pt x="5715" y="49530"/>
                  </a:lnTo>
                  <a:lnTo>
                    <a:pt x="0" y="64770"/>
                  </a:lnTo>
                  <a:lnTo>
                    <a:pt x="22860" y="179070"/>
                  </a:lnTo>
                  <a:close/>
                </a:path>
              </a:pathLst>
            </a:custGeom>
            <a:solidFill>
              <a:srgbClr val="EFD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AB35D8E-6B2B-422B-A4AC-44FC2782E5F9}"/>
                </a:ext>
              </a:extLst>
            </p:cNvPr>
            <p:cNvSpPr/>
            <p:nvPr/>
          </p:nvSpPr>
          <p:spPr>
            <a:xfrm>
              <a:off x="8167577" y="1979295"/>
              <a:ext cx="91440" cy="236220"/>
            </a:xfrm>
            <a:custGeom>
              <a:avLst/>
              <a:gdLst>
                <a:gd name="connsiteX0" fmla="*/ 0 w 91440"/>
                <a:gd name="connsiteY0" fmla="*/ 0 h 236220"/>
                <a:gd name="connsiteX1" fmla="*/ 45720 w 91440"/>
                <a:gd name="connsiteY1" fmla="*/ 60960 h 236220"/>
                <a:gd name="connsiteX2" fmla="*/ 64770 w 91440"/>
                <a:gd name="connsiteY2" fmla="*/ 95250 h 236220"/>
                <a:gd name="connsiteX3" fmla="*/ 70485 w 91440"/>
                <a:gd name="connsiteY3" fmla="*/ 118110 h 236220"/>
                <a:gd name="connsiteX4" fmla="*/ 81915 w 91440"/>
                <a:gd name="connsiteY4" fmla="*/ 165735 h 236220"/>
                <a:gd name="connsiteX5" fmla="*/ 85725 w 91440"/>
                <a:gd name="connsiteY5" fmla="*/ 192405 h 236220"/>
                <a:gd name="connsiteX6" fmla="*/ 91440 w 91440"/>
                <a:gd name="connsiteY6" fmla="*/ 232410 h 236220"/>
                <a:gd name="connsiteX7" fmla="*/ 45720 w 91440"/>
                <a:gd name="connsiteY7" fmla="*/ 236220 h 236220"/>
                <a:gd name="connsiteX8" fmla="*/ 30480 w 91440"/>
                <a:gd name="connsiteY8" fmla="*/ 169545 h 236220"/>
                <a:gd name="connsiteX9" fmla="*/ 5715 w 91440"/>
                <a:gd name="connsiteY9" fmla="*/ 100965 h 236220"/>
                <a:gd name="connsiteX10" fmla="*/ 0 w 91440"/>
                <a:gd name="connsiteY10" fmla="*/ 0 h 23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440" h="236220">
                  <a:moveTo>
                    <a:pt x="0" y="0"/>
                  </a:moveTo>
                  <a:lnTo>
                    <a:pt x="45720" y="60960"/>
                  </a:lnTo>
                  <a:lnTo>
                    <a:pt x="64770" y="95250"/>
                  </a:lnTo>
                  <a:lnTo>
                    <a:pt x="70485" y="118110"/>
                  </a:lnTo>
                  <a:lnTo>
                    <a:pt x="81915" y="165735"/>
                  </a:lnTo>
                  <a:lnTo>
                    <a:pt x="85725" y="192405"/>
                  </a:lnTo>
                  <a:lnTo>
                    <a:pt x="91440" y="232410"/>
                  </a:lnTo>
                  <a:lnTo>
                    <a:pt x="45720" y="236220"/>
                  </a:lnTo>
                  <a:lnTo>
                    <a:pt x="30480" y="169545"/>
                  </a:lnTo>
                  <a:lnTo>
                    <a:pt x="5715" y="1009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53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8" name="Picture 7" descr="A picture containing food, snack food, sandwich, sitting&#10;&#10;Description automatically generated">
            <a:extLst>
              <a:ext uri="{FF2B5EF4-FFF2-40B4-BE49-F238E27FC236}">
                <a16:creationId xmlns:a16="http://schemas.microsoft.com/office/drawing/2014/main" id="{2319220D-688D-42EE-AC1E-41BFC1060F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00" t="14574" r="17885" b="12986"/>
          <a:stretch/>
        </p:blipFill>
        <p:spPr>
          <a:xfrm>
            <a:off x="6986815" y="1399552"/>
            <a:ext cx="1103588" cy="41823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9B9B90D-2291-45A7-860E-E9D27F4665D0}"/>
              </a:ext>
            </a:extLst>
          </p:cNvPr>
          <p:cNvGrpSpPr/>
          <p:nvPr/>
        </p:nvGrpSpPr>
        <p:grpSpPr>
          <a:xfrm>
            <a:off x="296562" y="1208959"/>
            <a:ext cx="5582398" cy="1161000"/>
            <a:chOff x="828352" y="2268000"/>
            <a:chExt cx="5731328" cy="11610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D0565BE-C6BE-4E5E-A634-31F174F3CE02}"/>
                </a:ext>
              </a:extLst>
            </p:cNvPr>
            <p:cNvSpPr/>
            <p:nvPr/>
          </p:nvSpPr>
          <p:spPr>
            <a:xfrm>
              <a:off x="828352" y="2268000"/>
              <a:ext cx="5731328" cy="1161000"/>
            </a:xfrm>
            <a:prstGeom prst="roundRect">
              <a:avLst/>
            </a:prstGeom>
            <a:solidFill>
              <a:srgbClr val="FFC000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7C61289-BA88-4F69-B444-F0561F41A406}"/>
                </a:ext>
              </a:extLst>
            </p:cNvPr>
            <p:cNvSpPr txBox="1"/>
            <p:nvPr/>
          </p:nvSpPr>
          <p:spPr>
            <a:xfrm>
              <a:off x="961102" y="2459835"/>
              <a:ext cx="5454209" cy="8043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vi-VN" sz="2000" b="1" dirty="0"/>
                <a:t>Giai đoạn 1: </a:t>
              </a:r>
              <a:r>
                <a:rPr lang="vi-VN" sz="2000" dirty="0"/>
                <a:t>Thức ăn được đưa vào miệng và bắt đầu quá trình biến đổi trong ống tiêu hóa.</a:t>
              </a:r>
              <a:endParaRPr lang="en-US" sz="20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0E7160A-B6E7-4D72-8320-BE5483C0E508}"/>
              </a:ext>
            </a:extLst>
          </p:cNvPr>
          <p:cNvGrpSpPr/>
          <p:nvPr/>
        </p:nvGrpSpPr>
        <p:grpSpPr>
          <a:xfrm>
            <a:off x="296562" y="2641579"/>
            <a:ext cx="5582398" cy="1310329"/>
            <a:chOff x="828352" y="2267999"/>
            <a:chExt cx="5731328" cy="131032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87AC462-FE60-4693-B5F7-8F3F4AAD4B09}"/>
                </a:ext>
              </a:extLst>
            </p:cNvPr>
            <p:cNvSpPr/>
            <p:nvPr/>
          </p:nvSpPr>
          <p:spPr>
            <a:xfrm>
              <a:off x="828352" y="2267999"/>
              <a:ext cx="5731328" cy="1310329"/>
            </a:xfrm>
            <a:prstGeom prst="roundRect">
              <a:avLst/>
            </a:prstGeom>
            <a:solidFill>
              <a:srgbClr val="FFC000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C64FA7D-6352-4E99-B42A-B094DA375268}"/>
                </a:ext>
              </a:extLst>
            </p:cNvPr>
            <p:cNvSpPr txBox="1"/>
            <p:nvPr/>
          </p:nvSpPr>
          <p:spPr>
            <a:xfrm>
              <a:off x="966912" y="2365903"/>
              <a:ext cx="5454209" cy="1173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vi-VN" sz="2000" b="1" dirty="0"/>
                <a:t>Giai đoạn 2: </a:t>
              </a:r>
              <a:r>
                <a:rPr lang="vi-VN" sz="2000" dirty="0"/>
                <a:t>Thức ăn được biến đổi trong ống tiêu hóa để trở thành các chất đơn giản và được hấp thụ vào máu.</a:t>
              </a:r>
              <a:endParaRPr lang="en-US" sz="2000" dirty="0"/>
            </a:p>
          </p:txBody>
        </p: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48F7274-FCE3-43D6-B11C-E24BA2FA3F0A}"/>
              </a:ext>
            </a:extLst>
          </p:cNvPr>
          <p:cNvCxnSpPr/>
          <p:nvPr/>
        </p:nvCxnSpPr>
        <p:spPr>
          <a:xfrm>
            <a:off x="8209722" y="1608670"/>
            <a:ext cx="1252330" cy="0"/>
          </a:xfrm>
          <a:prstGeom prst="straightConnector1">
            <a:avLst/>
          </a:prstGeom>
          <a:ln w="38100">
            <a:solidFill>
              <a:srgbClr val="2B6A0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53CC36-64FB-4F69-83C9-7F2A88C91ECD}"/>
              </a:ext>
            </a:extLst>
          </p:cNvPr>
          <p:cNvGrpSpPr/>
          <p:nvPr/>
        </p:nvGrpSpPr>
        <p:grpSpPr>
          <a:xfrm>
            <a:off x="296562" y="4336773"/>
            <a:ext cx="5582398" cy="1128195"/>
            <a:chOff x="828352" y="2267999"/>
            <a:chExt cx="5731328" cy="134381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6BEC85E-8D34-478A-8438-3405A8F38B60}"/>
                </a:ext>
              </a:extLst>
            </p:cNvPr>
            <p:cNvSpPr/>
            <p:nvPr/>
          </p:nvSpPr>
          <p:spPr>
            <a:xfrm>
              <a:off x="828352" y="2267999"/>
              <a:ext cx="5731328" cy="1343816"/>
            </a:xfrm>
            <a:prstGeom prst="roundRect">
              <a:avLst/>
            </a:prstGeom>
            <a:solidFill>
              <a:srgbClr val="FFC000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BE397C3-A4EB-4348-88E7-1E80C59659A2}"/>
                </a:ext>
              </a:extLst>
            </p:cNvPr>
            <p:cNvSpPr txBox="1"/>
            <p:nvPr/>
          </p:nvSpPr>
          <p:spPr>
            <a:xfrm>
              <a:off x="1001439" y="2471438"/>
              <a:ext cx="5332288" cy="95812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vi-VN" sz="2000" b="1" dirty="0"/>
                <a:t>Giai đoạn 3: </a:t>
              </a:r>
              <a:r>
                <a:rPr lang="vi-VN" sz="2000" dirty="0"/>
                <a:t>Các chất cặn bã còn lại được thải ra ngoài dưới dạng phân qua hậu môn.</a:t>
              </a:r>
              <a:endParaRPr lang="en-US" sz="2000" dirty="0"/>
            </a:p>
          </p:txBody>
        </p:sp>
      </p:grpSp>
      <p:pic>
        <p:nvPicPr>
          <p:cNvPr id="18" name="Picture 17" descr="A picture containing food, snack food, sandwich, sitting&#10;&#10;Description automatically generated">
            <a:extLst>
              <a:ext uri="{FF2B5EF4-FFF2-40B4-BE49-F238E27FC236}">
                <a16:creationId xmlns:a16="http://schemas.microsoft.com/office/drawing/2014/main" id="{396B048E-53E7-44B1-9879-8A80924367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00" t="14574" r="17885" b="12986"/>
          <a:stretch/>
        </p:blipFill>
        <p:spPr>
          <a:xfrm>
            <a:off x="5226580" y="677201"/>
            <a:ext cx="4624057" cy="175242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A0252F1-7EFD-4680-8A9A-6FF30B25B5C5}"/>
              </a:ext>
            </a:extLst>
          </p:cNvPr>
          <p:cNvGrpSpPr/>
          <p:nvPr/>
        </p:nvGrpSpPr>
        <p:grpSpPr>
          <a:xfrm>
            <a:off x="1971414" y="5932277"/>
            <a:ext cx="9201150" cy="445770"/>
            <a:chOff x="1757680" y="558800"/>
            <a:chExt cx="9201150" cy="44577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C1CAFA0-2CEB-46EF-87FC-18E99E0D6A98}"/>
                </a:ext>
              </a:extLst>
            </p:cNvPr>
            <p:cNvGrpSpPr/>
            <p:nvPr/>
          </p:nvGrpSpPr>
          <p:grpSpPr>
            <a:xfrm>
              <a:off x="1757680" y="558800"/>
              <a:ext cx="1316990" cy="416140"/>
              <a:chOff x="1757680" y="558800"/>
              <a:chExt cx="1316990" cy="416140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A3005D68-E191-4E29-8A55-9E1854CF02A7}"/>
                  </a:ext>
                </a:extLst>
              </p:cNvPr>
              <p:cNvSpPr/>
              <p:nvPr/>
            </p:nvSpPr>
            <p:spPr>
              <a:xfrm>
                <a:off x="1757680" y="558800"/>
                <a:ext cx="1316990" cy="400110"/>
              </a:xfrm>
              <a:prstGeom prst="roundRect">
                <a:avLst>
                  <a:gd name="adj" fmla="val 27142"/>
                </a:avLst>
              </a:prstGeom>
              <a:solidFill>
                <a:srgbClr val="2B6A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1875BD0-A616-4FE2-86E8-4C9EF456B113}"/>
                  </a:ext>
                </a:extLst>
              </p:cNvPr>
              <p:cNvSpPr txBox="1"/>
              <p:nvPr/>
            </p:nvSpPr>
            <p:spPr>
              <a:xfrm>
                <a:off x="1808395" y="574189"/>
                <a:ext cx="1215560" cy="4007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vi-VN" b="1">
                    <a:solidFill>
                      <a:schemeClr val="bg1"/>
                    </a:solidFill>
                  </a:rPr>
                  <a:t>Hình 31.1</a:t>
                </a:r>
                <a:endParaRPr lang="en-US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B549566-4E0E-46CB-8AA9-F34551B70A31}"/>
                </a:ext>
              </a:extLst>
            </p:cNvPr>
            <p:cNvSpPr txBox="1"/>
            <p:nvPr/>
          </p:nvSpPr>
          <p:spPr>
            <a:xfrm>
              <a:off x="3074670" y="569514"/>
              <a:ext cx="7884160" cy="435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vi-VN" sz="2000"/>
                <a:t>Con đường thu nhận và tiêu hóa thức ăn trong ống tiêu hóa ở người</a:t>
              </a:r>
              <a:endParaRPr lang="en-US" sz="2000"/>
            </a:p>
          </p:txBody>
        </p:sp>
      </p:grpSp>
      <p:pic>
        <p:nvPicPr>
          <p:cNvPr id="26" name="Picture 25" descr="A picture containing food, snack food, sandwich, sitting&#10;&#10;Description automatically generated">
            <a:extLst>
              <a:ext uri="{FF2B5EF4-FFF2-40B4-BE49-F238E27FC236}">
                <a16:creationId xmlns:a16="http://schemas.microsoft.com/office/drawing/2014/main" id="{A60C66FD-58AB-4E30-BA20-52CCD4A162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00" t="14574" r="17885" b="12986"/>
          <a:stretch/>
        </p:blipFill>
        <p:spPr>
          <a:xfrm>
            <a:off x="6987392" y="1399552"/>
            <a:ext cx="1103588" cy="418237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504BDE7-6E6E-46EC-897A-6CFE2EB5B0A8}"/>
              </a:ext>
            </a:extLst>
          </p:cNvPr>
          <p:cNvGrpSpPr/>
          <p:nvPr/>
        </p:nvGrpSpPr>
        <p:grpSpPr>
          <a:xfrm>
            <a:off x="5878960" y="3257809"/>
            <a:ext cx="4667120" cy="1313079"/>
            <a:chOff x="5878960" y="3909161"/>
            <a:chExt cx="4667120" cy="1313079"/>
          </a:xfrm>
        </p:grpSpPr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id="{1B71CCF6-1BE4-4F71-8785-B4213C605CBE}"/>
                </a:ext>
              </a:extLst>
            </p:cNvPr>
            <p:cNvCxnSpPr>
              <a:cxnSpLocks/>
            </p:cNvCxnSpPr>
            <p:nvPr/>
          </p:nvCxnSpPr>
          <p:spPr>
            <a:xfrm>
              <a:off x="5878960" y="4114800"/>
              <a:ext cx="3681600" cy="1107440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2B6A09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D7E0658-7762-460C-9602-8BE349CE2C9A}"/>
                </a:ext>
              </a:extLst>
            </p:cNvPr>
            <p:cNvCxnSpPr>
              <a:cxnSpLocks/>
            </p:cNvCxnSpPr>
            <p:nvPr/>
          </p:nvCxnSpPr>
          <p:spPr>
            <a:xfrm>
              <a:off x="7711882" y="4810962"/>
              <a:ext cx="2117918" cy="0"/>
            </a:xfrm>
            <a:prstGeom prst="straightConnector1">
              <a:avLst/>
            </a:prstGeom>
            <a:ln w="38100">
              <a:solidFill>
                <a:srgbClr val="2B6A0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or: Elbow 38">
              <a:extLst>
                <a:ext uri="{FF2B5EF4-FFF2-40B4-BE49-F238E27FC236}">
                  <a16:creationId xmlns:a16="http://schemas.microsoft.com/office/drawing/2014/main" id="{E117BD7C-A159-44F8-8FCB-DA86012577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960" y="3909161"/>
              <a:ext cx="4667120" cy="205639"/>
            </a:xfrm>
            <a:prstGeom prst="bentConnector3">
              <a:avLst>
                <a:gd name="adj1" fmla="val 39442"/>
              </a:avLst>
            </a:prstGeom>
            <a:ln w="38100">
              <a:solidFill>
                <a:srgbClr val="2B6A09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F8E2851-B3A3-47A4-898D-7FBE8239BC94}"/>
              </a:ext>
            </a:extLst>
          </p:cNvPr>
          <p:cNvCxnSpPr>
            <a:cxnSpLocks/>
          </p:cNvCxnSpPr>
          <p:nvPr/>
        </p:nvCxnSpPr>
        <p:spPr>
          <a:xfrm>
            <a:off x="5878960" y="5002470"/>
            <a:ext cx="4065140" cy="0"/>
          </a:xfrm>
          <a:prstGeom prst="straightConnector1">
            <a:avLst/>
          </a:prstGeom>
          <a:ln w="38100">
            <a:solidFill>
              <a:srgbClr val="2B6A0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32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82 -0.00162 L 0.17734 0.00023 " pathEditMode="relative" rAng="0" ptsTypes="AA">
                                          <p:cBhvr>
                                            <p:cTn id="32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776" y="93"/>
                                        </p:animMotion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31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repeatCount="3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8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4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8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5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5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2" presetClass="entr" presetSubtype="8" repeatCount="3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82 -0.00162 L 0.17734 0.00023 " pathEditMode="relative" rAng="0" ptsTypes="AA">
                                          <p:cBhvr>
                                            <p:cTn id="32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776" y="93"/>
                                        </p:animMotion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31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repeatCount="3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2" presetClass="entr" presetSubtype="8" repeatCount="3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2B631215-E2E1-4FAC-B1BC-86972D669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6" cy="18288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14A908-DB17-492A-B798-8D86A040F236}"/>
              </a:ext>
            </a:extLst>
          </p:cNvPr>
          <p:cNvSpPr txBox="1"/>
          <p:nvPr/>
        </p:nvSpPr>
        <p:spPr>
          <a:xfrm>
            <a:off x="1698171" y="533400"/>
            <a:ext cx="10134599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800" b="1" i="1"/>
            </a:lvl1pPr>
          </a:lstStyle>
          <a:p>
            <a:r>
              <a:rPr lang="vi-VN" sz="2400" dirty="0"/>
              <a:t>Quan sát hình 31.1, hãy mô tả con đường thu nhận và tiêu hóa thức ăn trong ống tiêu hóa ở người.</a:t>
            </a:r>
            <a:endParaRPr lang="en-US" sz="2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E0F31A-D042-41C6-83AC-4293CDE3E9D7}"/>
              </a:ext>
            </a:extLst>
          </p:cNvPr>
          <p:cNvGrpSpPr/>
          <p:nvPr/>
        </p:nvGrpSpPr>
        <p:grpSpPr>
          <a:xfrm>
            <a:off x="534203" y="1707835"/>
            <a:ext cx="1897580" cy="611525"/>
            <a:chOff x="5000676" y="619760"/>
            <a:chExt cx="1897580" cy="61152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32C98E5-6627-4F8D-A6BA-75E16763D501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 flip="none" rotWithShape="1">
              <a:gsLst>
                <a:gs pos="0">
                  <a:srgbClr val="5B7305"/>
                </a:gs>
                <a:gs pos="25000">
                  <a:srgbClr val="648A07"/>
                </a:gs>
                <a:gs pos="61000">
                  <a:srgbClr val="A5AE04"/>
                </a:gs>
                <a:gs pos="100000">
                  <a:srgbClr val="F6DC00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/>
                <a:t>Trả lời</a:t>
              </a:r>
              <a:endParaRPr lang="en-US" sz="2400" b="1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A532E95-8B6D-4231-B696-E98B546347F0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6ABAC626-854E-EA03-052F-32C8F6271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150" y="1480198"/>
            <a:ext cx="7730794" cy="470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B0B028-3BAF-D7A5-ADA6-3DE50D8E9DCC}"/>
              </a:ext>
            </a:extLst>
          </p:cNvPr>
          <p:cNvSpPr txBox="1"/>
          <p:nvPr/>
        </p:nvSpPr>
        <p:spPr>
          <a:xfrm>
            <a:off x="4300151" y="6324600"/>
            <a:ext cx="7748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b="1" i="1" dirty="0">
                <a:effectLst/>
              </a:rPr>
              <a:t>Hình. </a:t>
            </a:r>
            <a:r>
              <a:rPr lang="vi-VN" b="0" i="1" dirty="0">
                <a:effectLst/>
              </a:rPr>
              <a:t>Con đường thu nhận và tiêu hoá thức ăn trong ống tiêu hoá ở người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FA8EB1-44F1-4D38-0FEA-3C973430984B}"/>
              </a:ext>
            </a:extLst>
          </p:cNvPr>
          <p:cNvSpPr/>
          <p:nvPr/>
        </p:nvSpPr>
        <p:spPr>
          <a:xfrm>
            <a:off x="534203" y="2472456"/>
            <a:ext cx="3118980" cy="611526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2400" b="1" dirty="0">
                <a:solidFill>
                  <a:schemeClr val="tx1"/>
                </a:solidFill>
              </a:rPr>
              <a:t>Tiếp nhận thức ăn</a:t>
            </a:r>
            <a:endParaRPr lang="en-US" sz="2400" b="1" dirty="0">
              <a:solidFill>
                <a:schemeClr val="tx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8914395-F069-F77D-0E1A-BD2FEF4F0857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2093693" y="3083982"/>
            <a:ext cx="0" cy="466565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7179340F-74B2-F426-04CE-6749C1A2543D}"/>
              </a:ext>
            </a:extLst>
          </p:cNvPr>
          <p:cNvSpPr/>
          <p:nvPr/>
        </p:nvSpPr>
        <p:spPr>
          <a:xfrm>
            <a:off x="534203" y="3540629"/>
            <a:ext cx="3118980" cy="611526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2400" b="1" dirty="0">
                <a:solidFill>
                  <a:schemeClr val="tx1"/>
                </a:solidFill>
              </a:rPr>
              <a:t>Nghiền nát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401CC0-DCA9-6F1C-448C-97A635760DF3}"/>
              </a:ext>
            </a:extLst>
          </p:cNvPr>
          <p:cNvSpPr/>
          <p:nvPr/>
        </p:nvSpPr>
        <p:spPr>
          <a:xfrm>
            <a:off x="534203" y="4652316"/>
            <a:ext cx="3118975" cy="9205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2400" b="1" dirty="0">
                <a:solidFill>
                  <a:schemeClr val="tx1"/>
                </a:solidFill>
              </a:rPr>
              <a:t>Chuyển hóa </a:t>
            </a:r>
          </a:p>
          <a:p>
            <a:pPr algn="ctr">
              <a:lnSpc>
                <a:spcPct val="120000"/>
              </a:lnSpc>
            </a:pPr>
            <a:r>
              <a:rPr lang="vi-VN" sz="2400" b="1" dirty="0">
                <a:solidFill>
                  <a:schemeClr val="tx1"/>
                </a:solidFill>
              </a:rPr>
              <a:t>dinh dưỡng</a:t>
            </a:r>
            <a:endParaRPr lang="en-US" sz="2400" b="1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A48D3C-8732-B017-32F2-6F3D128547F8}"/>
              </a:ext>
            </a:extLst>
          </p:cNvPr>
          <p:cNvCxnSpPr>
            <a:cxnSpLocks/>
          </p:cNvCxnSpPr>
          <p:nvPr/>
        </p:nvCxnSpPr>
        <p:spPr>
          <a:xfrm>
            <a:off x="2093693" y="4152155"/>
            <a:ext cx="0" cy="466565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3DC2F2A-7601-6839-B4F9-717FA25A33A9}"/>
              </a:ext>
            </a:extLst>
          </p:cNvPr>
          <p:cNvCxnSpPr>
            <a:cxnSpLocks/>
          </p:cNvCxnSpPr>
          <p:nvPr/>
        </p:nvCxnSpPr>
        <p:spPr>
          <a:xfrm>
            <a:off x="2062024" y="5572895"/>
            <a:ext cx="0" cy="466565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A986CD1-EDE4-3AF2-3801-5807E2D00C1A}"/>
              </a:ext>
            </a:extLst>
          </p:cNvPr>
          <p:cNvSpPr/>
          <p:nvPr/>
        </p:nvSpPr>
        <p:spPr>
          <a:xfrm>
            <a:off x="502534" y="6073056"/>
            <a:ext cx="3118980" cy="6115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2400" b="1" dirty="0">
                <a:solidFill>
                  <a:schemeClr val="tx1"/>
                </a:solidFill>
              </a:rPr>
              <a:t>Đào thải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8939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5" grpId="0" animBg="1"/>
      <p:bldP spid="20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58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F9F33DF-D736-4E71-A1E5-5E74C9DD4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35" y="2886112"/>
            <a:ext cx="6877050" cy="38671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21D94B-276A-4200-80BE-E0A1CC6E606F}"/>
              </a:ext>
            </a:extLst>
          </p:cNvPr>
          <p:cNvSpPr txBox="1"/>
          <p:nvPr/>
        </p:nvSpPr>
        <p:spPr>
          <a:xfrm>
            <a:off x="613647" y="1280931"/>
            <a:ext cx="8856030" cy="1606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 đường trao đổi chất dinh dưỡng trong ống tiêu hóa ở động vật bao gồm ba giai đoạn: 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ăn, tiêu hóa và hấp thụ chất dinh dưỡng, thải phân.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4679E74-0CA6-5EE2-2F1D-1B2018D92BC6}"/>
              </a:ext>
            </a:extLst>
          </p:cNvPr>
          <p:cNvCxnSpPr/>
          <p:nvPr/>
        </p:nvCxnSpPr>
        <p:spPr>
          <a:xfrm>
            <a:off x="764089" y="1189973"/>
            <a:ext cx="234236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Picture 2">
            <a:extLst>
              <a:ext uri="{FF2B5EF4-FFF2-40B4-BE49-F238E27FC236}">
                <a16:creationId xmlns:a16="http://schemas.microsoft.com/office/drawing/2014/main" id="{58EB072E-031F-2C8A-95E2-CCD9C7950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809" y="2029215"/>
            <a:ext cx="3567191" cy="515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Single Corner Rounded 4">
            <a:extLst>
              <a:ext uri="{FF2B5EF4-FFF2-40B4-BE49-F238E27FC236}">
                <a16:creationId xmlns:a16="http://schemas.microsoft.com/office/drawing/2014/main" id="{E69702B3-DF4D-9683-E780-EBCF9F324436}"/>
              </a:ext>
            </a:extLst>
          </p:cNvPr>
          <p:cNvSpPr/>
          <p:nvPr/>
        </p:nvSpPr>
        <p:spPr>
          <a:xfrm>
            <a:off x="764089" y="472715"/>
            <a:ext cx="2342367" cy="626301"/>
          </a:xfrm>
          <a:prstGeom prst="round1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i="1" dirty="0">
                <a:solidFill>
                  <a:schemeClr val="tx1"/>
                </a:solidFill>
              </a:rPr>
              <a:t>Em đã học</a:t>
            </a:r>
            <a:endParaRPr lang="en-US" sz="28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56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2147</TotalTime>
  <Words>804</Words>
  <Application>Microsoft Office PowerPoint</Application>
  <PresentationFormat>Widescreen</PresentationFormat>
  <Paragraphs>64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HQV</dc:creator>
  <cp:lastModifiedBy>SingPC</cp:lastModifiedBy>
  <cp:revision>106</cp:revision>
  <dcterms:created xsi:type="dcterms:W3CDTF">2022-04-28T03:48:52Z</dcterms:created>
  <dcterms:modified xsi:type="dcterms:W3CDTF">2025-02-11T03:08:13Z</dcterms:modified>
</cp:coreProperties>
</file>