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2" r:id="rId4"/>
    <p:sldId id="290" r:id="rId5"/>
    <p:sldId id="259" r:id="rId6"/>
    <p:sldId id="291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DAE3F3"/>
    <a:srgbClr val="FF0066"/>
    <a:srgbClr val="836EBD"/>
    <a:srgbClr val="7D68B5"/>
    <a:srgbClr val="006897"/>
    <a:srgbClr val="F9E9DB"/>
    <a:srgbClr val="F9F6ED"/>
    <a:srgbClr val="F3EFEC"/>
    <a:srgbClr val="FC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CEE6-0CDB-4686-A647-83A6E8D21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194DF-F4FA-4ED5-9AB0-792365B1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DE75F-7510-4BB5-868C-85131747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5374A-CE72-4796-B4F1-6383B7F4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EE502-C043-486D-BD71-4EAA7CEC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4C0-7AB4-4BF8-89DA-857FE14B3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83DDA-72CC-41B7-B79A-7BBEB384A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D59C4-D66E-408E-8D47-C73C7DC3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C54C2-CBF0-44A6-88CF-B404DFFBE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11209-56D9-4115-8DFC-A6F55F4F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9BA61-E0C3-47B4-92BC-62E59257F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2D1C1-9EFA-4BD5-85D6-0FF50CD7C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657A5-27DA-4133-BB5C-E6D15A77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77584-FD04-4CAA-9191-4B474F61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02010-8E2B-4CA8-BE76-50E55F10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F34C-D4B9-4BCD-AE09-20A2BDA4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CDAC-4A6F-44C1-AEEC-0EE58FAD6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0D9B9-0150-474A-A78A-AF4CE0B3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86A6B-BFFB-4E25-840A-8C0CF329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ABFFA-D5F3-4E9D-96C1-9BACB908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DAA8-5F7B-40A5-895B-03D2CAF6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D707A-0A78-48DD-96AF-15C7A0EFD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D8472-8B60-4A5C-B20C-50DA2A01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1D762-4498-439A-963D-9B31469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60BB7-7D6A-4C4F-858A-467B67B9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10F7-414A-4023-B7EF-F07E60C15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AD6E-3CCD-4075-996C-9544CA77F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8B113-B7FA-41D6-9A0A-9ACFF870F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48ADE-4D76-4B8C-974D-16F2D56A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BFD83-32E0-4482-A5BD-5F86F957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A1A42-316E-489E-BEEC-E09F3CDE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F78E-BA75-4433-94CA-0B43DF80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4D8A-FCD2-4C16-A2EA-6E941B304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FBCBC-5AD6-4233-8326-CB6A15B9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7FBC4-A697-4C46-BC76-0CE969A75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EB172-A25F-4A5B-9CEB-6E974E0D6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EBE9B-C396-4203-8081-FF0EE629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8DC57-28CF-4ABC-80B4-B4108A47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7C064-288F-48D5-95EC-4038DE45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1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D2341-3314-4349-B08C-5ADBCADC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046FF-2B06-46EC-9D68-213610D2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40E26-66C2-435E-87D1-4A16BEDE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805E2-3903-4725-B014-5FA637AE2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C0538-A207-4091-8DE9-C9B16F2E7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78A5E-FB8A-4416-959C-FEBF4BBC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9D45-C3D5-4780-A9D5-DA433A4D8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0E35-7997-4CC2-9B40-0CFF8AEA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39AA-A81A-4E67-9CCE-1954D2DD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F844F1-829E-43DE-836D-BBC992590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B9ADC-765F-41FB-BAFA-3B84981F8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7A798-C02D-4D27-BA95-633E9E667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E7F90-D9DF-40B8-8DA3-31AF7178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D5DC-27DF-40BF-8066-DC8A870C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550588-F076-4969-80FF-C6D58502B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ED615-3E03-4029-B8C2-1A265DF81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EA71B-0629-4B6A-B891-EED45D4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206D-2AA7-4138-ABC8-09FFC9B8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1E1BA-07A0-4E4D-8CE5-F37956C9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6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2A8E0-EEE2-47E5-B046-9419BE0D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8383B-5864-4B49-ABB7-7FA27673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2944-01A4-4FAE-8141-9D22EC30E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05E1-A2C2-4682-9C56-AD2CF8E081C6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62894-063F-40E6-94CA-D101FE952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EB94D-E3C5-4172-86C3-5E9EE2730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CAD1-EDA6-42E5-9414-6B7A8A67F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5F960-BDCC-A6E7-27E8-255D94D5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47" y="374079"/>
            <a:ext cx="10017022" cy="57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1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CA48E79-E1C6-4661-B2C7-E9BBABD543B6}"/>
              </a:ext>
            </a:extLst>
          </p:cNvPr>
          <p:cNvSpPr/>
          <p:nvPr/>
        </p:nvSpPr>
        <p:spPr>
          <a:xfrm>
            <a:off x="4190035" y="-1070880"/>
            <a:ext cx="8720557" cy="7928880"/>
          </a:xfrm>
          <a:custGeom>
            <a:avLst/>
            <a:gdLst>
              <a:gd name="connsiteX0" fmla="*/ 582512 w 7307484"/>
              <a:gd name="connsiteY0" fmla="*/ 0 h 6858000"/>
              <a:gd name="connsiteX1" fmla="*/ 7307484 w 7307484"/>
              <a:gd name="connsiteY1" fmla="*/ 0 h 6858000"/>
              <a:gd name="connsiteX2" fmla="*/ 7307484 w 7307484"/>
              <a:gd name="connsiteY2" fmla="*/ 6858000 h 6858000"/>
              <a:gd name="connsiteX3" fmla="*/ 2659170 w 7307484"/>
              <a:gd name="connsiteY3" fmla="*/ 6858000 h 6858000"/>
              <a:gd name="connsiteX4" fmla="*/ 2516115 w 7307484"/>
              <a:gd name="connsiteY4" fmla="*/ 6776816 h 6858000"/>
              <a:gd name="connsiteX5" fmla="*/ 0 w 7307484"/>
              <a:gd name="connsiteY5" fmla="*/ 2365622 h 6858000"/>
              <a:gd name="connsiteX6" fmla="*/ 515338 w 7307484"/>
              <a:gd name="connsiteY6" fmla="*/ 1294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7484" h="6858000">
                <a:moveTo>
                  <a:pt x="582512" y="0"/>
                </a:moveTo>
                <a:lnTo>
                  <a:pt x="7307484" y="0"/>
                </a:lnTo>
                <a:lnTo>
                  <a:pt x="7307484" y="6858000"/>
                </a:lnTo>
                <a:lnTo>
                  <a:pt x="2659170" y="6858000"/>
                </a:lnTo>
                <a:lnTo>
                  <a:pt x="2516115" y="6776816"/>
                </a:lnTo>
                <a:cubicBezTo>
                  <a:pt x="1007645" y="5872182"/>
                  <a:pt x="0" y="4235044"/>
                  <a:pt x="0" y="2365622"/>
                </a:cubicBezTo>
                <a:cubicBezTo>
                  <a:pt x="0" y="1564441"/>
                  <a:pt x="185078" y="805925"/>
                  <a:pt x="515338" y="1294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4EFA79-B59E-4190-9F8B-830F66C7E84D}"/>
              </a:ext>
            </a:extLst>
          </p:cNvPr>
          <p:cNvSpPr/>
          <p:nvPr/>
        </p:nvSpPr>
        <p:spPr>
          <a:xfrm>
            <a:off x="4422319" y="-661266"/>
            <a:ext cx="8270044" cy="7519266"/>
          </a:xfrm>
          <a:custGeom>
            <a:avLst/>
            <a:gdLst>
              <a:gd name="connsiteX0" fmla="*/ 582512 w 7307484"/>
              <a:gd name="connsiteY0" fmla="*/ 0 h 6858000"/>
              <a:gd name="connsiteX1" fmla="*/ 7307484 w 7307484"/>
              <a:gd name="connsiteY1" fmla="*/ 0 h 6858000"/>
              <a:gd name="connsiteX2" fmla="*/ 7307484 w 7307484"/>
              <a:gd name="connsiteY2" fmla="*/ 6858000 h 6858000"/>
              <a:gd name="connsiteX3" fmla="*/ 2659170 w 7307484"/>
              <a:gd name="connsiteY3" fmla="*/ 6858000 h 6858000"/>
              <a:gd name="connsiteX4" fmla="*/ 2516115 w 7307484"/>
              <a:gd name="connsiteY4" fmla="*/ 6776816 h 6858000"/>
              <a:gd name="connsiteX5" fmla="*/ 0 w 7307484"/>
              <a:gd name="connsiteY5" fmla="*/ 2365622 h 6858000"/>
              <a:gd name="connsiteX6" fmla="*/ 515338 w 7307484"/>
              <a:gd name="connsiteY6" fmla="*/ 1294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7484" h="6858000">
                <a:moveTo>
                  <a:pt x="582512" y="0"/>
                </a:moveTo>
                <a:lnTo>
                  <a:pt x="7307484" y="0"/>
                </a:lnTo>
                <a:lnTo>
                  <a:pt x="7307484" y="6858000"/>
                </a:lnTo>
                <a:lnTo>
                  <a:pt x="2659170" y="6858000"/>
                </a:lnTo>
                <a:lnTo>
                  <a:pt x="2516115" y="6776816"/>
                </a:lnTo>
                <a:cubicBezTo>
                  <a:pt x="1007645" y="5872182"/>
                  <a:pt x="0" y="4235044"/>
                  <a:pt x="0" y="2365622"/>
                </a:cubicBezTo>
                <a:cubicBezTo>
                  <a:pt x="0" y="1564441"/>
                  <a:pt x="185078" y="805925"/>
                  <a:pt x="515338" y="129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2E16E72-4B1E-4897-A654-599A8144B51D}"/>
              </a:ext>
            </a:extLst>
          </p:cNvPr>
          <p:cNvSpPr/>
          <p:nvPr/>
        </p:nvSpPr>
        <p:spPr>
          <a:xfrm>
            <a:off x="4649248" y="0"/>
            <a:ext cx="7542752" cy="6858000"/>
          </a:xfrm>
          <a:custGeom>
            <a:avLst/>
            <a:gdLst>
              <a:gd name="connsiteX0" fmla="*/ 582512 w 7307484"/>
              <a:gd name="connsiteY0" fmla="*/ 0 h 6858000"/>
              <a:gd name="connsiteX1" fmla="*/ 7307484 w 7307484"/>
              <a:gd name="connsiteY1" fmla="*/ 0 h 6858000"/>
              <a:gd name="connsiteX2" fmla="*/ 7307484 w 7307484"/>
              <a:gd name="connsiteY2" fmla="*/ 6858000 h 6858000"/>
              <a:gd name="connsiteX3" fmla="*/ 2659170 w 7307484"/>
              <a:gd name="connsiteY3" fmla="*/ 6858000 h 6858000"/>
              <a:gd name="connsiteX4" fmla="*/ 2516115 w 7307484"/>
              <a:gd name="connsiteY4" fmla="*/ 6776816 h 6858000"/>
              <a:gd name="connsiteX5" fmla="*/ 0 w 7307484"/>
              <a:gd name="connsiteY5" fmla="*/ 2365622 h 6858000"/>
              <a:gd name="connsiteX6" fmla="*/ 515338 w 7307484"/>
              <a:gd name="connsiteY6" fmla="*/ 1294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7484" h="6858000">
                <a:moveTo>
                  <a:pt x="582512" y="0"/>
                </a:moveTo>
                <a:lnTo>
                  <a:pt x="7307484" y="0"/>
                </a:lnTo>
                <a:lnTo>
                  <a:pt x="7307484" y="6858000"/>
                </a:lnTo>
                <a:lnTo>
                  <a:pt x="2659170" y="6858000"/>
                </a:lnTo>
                <a:lnTo>
                  <a:pt x="2516115" y="6776816"/>
                </a:lnTo>
                <a:cubicBezTo>
                  <a:pt x="1007645" y="5872182"/>
                  <a:pt x="0" y="4235044"/>
                  <a:pt x="0" y="2365622"/>
                </a:cubicBezTo>
                <a:cubicBezTo>
                  <a:pt x="0" y="1564441"/>
                  <a:pt x="185078" y="805925"/>
                  <a:pt x="515338" y="129449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E89BE-FF8E-49C1-9DE3-7CC5FC3378AE}"/>
              </a:ext>
            </a:extLst>
          </p:cNvPr>
          <p:cNvSpPr txBox="1"/>
          <p:nvPr/>
        </p:nvSpPr>
        <p:spPr>
          <a:xfrm>
            <a:off x="196041" y="2893560"/>
            <a:ext cx="3993994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3200" b="1" dirty="0"/>
              <a:t>THÀNH PHẦN HÓA HỌC, CẤU TRÚC VÀ TÍNH CHẤT CỦA NƯỚC</a:t>
            </a:r>
            <a:endParaRPr lang="en-US" sz="32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F82913-8355-40AF-81FF-3784DD261BFD}"/>
              </a:ext>
            </a:extLst>
          </p:cNvPr>
          <p:cNvGrpSpPr/>
          <p:nvPr/>
        </p:nvGrpSpPr>
        <p:grpSpPr>
          <a:xfrm>
            <a:off x="1516284" y="926315"/>
            <a:ext cx="1770926" cy="1686596"/>
            <a:chOff x="1516284" y="926315"/>
            <a:chExt cx="1770926" cy="1686596"/>
          </a:xfrm>
        </p:grpSpPr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7A80C536-18DA-4F69-B906-E0327ACD5C57}"/>
                </a:ext>
              </a:extLst>
            </p:cNvPr>
            <p:cNvSpPr/>
            <p:nvPr/>
          </p:nvSpPr>
          <p:spPr>
            <a:xfrm>
              <a:off x="1516284" y="926315"/>
              <a:ext cx="1770926" cy="1686596"/>
            </a:xfrm>
            <a:prstGeom prst="pentagon">
              <a:avLst/>
            </a:prstGeom>
            <a:gradFill>
              <a:gsLst>
                <a:gs pos="36000">
                  <a:srgbClr val="009994"/>
                </a:gs>
                <a:gs pos="0">
                  <a:srgbClr val="0099FF"/>
                </a:gs>
                <a:gs pos="73000">
                  <a:srgbClr val="009964"/>
                </a:gs>
                <a:gs pos="100000">
                  <a:srgbClr val="00992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id="{34D7C12D-5C62-4C96-863D-B7E6862E40EB}"/>
                </a:ext>
              </a:extLst>
            </p:cNvPr>
            <p:cNvSpPr/>
            <p:nvPr/>
          </p:nvSpPr>
          <p:spPr>
            <a:xfrm>
              <a:off x="1667719" y="1093689"/>
              <a:ext cx="1468055" cy="1398147"/>
            </a:xfrm>
            <a:prstGeom prst="pent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C952C9-3EFB-4540-975A-FA344DCAC497}"/>
                </a:ext>
              </a:extLst>
            </p:cNvPr>
            <p:cNvSpPr txBox="1"/>
            <p:nvPr/>
          </p:nvSpPr>
          <p:spPr>
            <a:xfrm>
              <a:off x="1993015" y="1512216"/>
              <a:ext cx="855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solidFill>
                    <a:schemeClr val="bg1"/>
                  </a:solidFill>
                </a:rPr>
                <a:t>01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0BAE366-7938-41CA-8A58-F5E54291B49B}"/>
              </a:ext>
            </a:extLst>
          </p:cNvPr>
          <p:cNvGrpSpPr/>
          <p:nvPr/>
        </p:nvGrpSpPr>
        <p:grpSpPr>
          <a:xfrm>
            <a:off x="0" y="5645926"/>
            <a:ext cx="2929127" cy="135470"/>
            <a:chOff x="0" y="5645926"/>
            <a:chExt cx="2929127" cy="13547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4253B5F-0089-4BEF-A0C2-73DDDE7B9F8D}"/>
                </a:ext>
              </a:extLst>
            </p:cNvPr>
            <p:cNvSpPr/>
            <p:nvPr/>
          </p:nvSpPr>
          <p:spPr>
            <a:xfrm>
              <a:off x="0" y="5645926"/>
              <a:ext cx="2141316" cy="133784"/>
            </a:xfrm>
            <a:prstGeom prst="roundRect">
              <a:avLst>
                <a:gd name="adj" fmla="val 0"/>
              </a:avLst>
            </a:prstGeom>
            <a:gradFill>
              <a:gsLst>
                <a:gs pos="36000">
                  <a:srgbClr val="009994"/>
                </a:gs>
                <a:gs pos="0">
                  <a:srgbClr val="0099FF"/>
                </a:gs>
                <a:gs pos="73000">
                  <a:srgbClr val="009964"/>
                </a:gs>
                <a:gs pos="100000">
                  <a:srgbClr val="00992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4D45EF8-869D-4704-81AD-0BF877D9C9F9}"/>
                </a:ext>
              </a:extLst>
            </p:cNvPr>
            <p:cNvSpPr/>
            <p:nvPr/>
          </p:nvSpPr>
          <p:spPr>
            <a:xfrm>
              <a:off x="2245127" y="5647612"/>
              <a:ext cx="684000" cy="133784"/>
            </a:xfrm>
            <a:prstGeom prst="roundRect">
              <a:avLst>
                <a:gd name="adj" fmla="val 0"/>
              </a:avLst>
            </a:prstGeom>
            <a:gradFill>
              <a:gsLst>
                <a:gs pos="36000">
                  <a:srgbClr val="009994"/>
                </a:gs>
                <a:gs pos="0">
                  <a:srgbClr val="0099FF"/>
                </a:gs>
                <a:gs pos="73000">
                  <a:srgbClr val="009964"/>
                </a:gs>
                <a:gs pos="100000">
                  <a:srgbClr val="00992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278337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toy, doll&#10;&#10;Description automatically generated">
            <a:extLst>
              <a:ext uri="{FF2B5EF4-FFF2-40B4-BE49-F238E27FC236}">
                <a16:creationId xmlns:a16="http://schemas.microsoft.com/office/drawing/2014/main" id="{2F29FAA9-3055-4568-AD71-19C48DEBC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0" t="7801" r="9684" b="14921"/>
          <a:stretch/>
        </p:blipFill>
        <p:spPr>
          <a:xfrm>
            <a:off x="289367" y="474565"/>
            <a:ext cx="1286581" cy="1504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A063FA-3B20-4B42-8CF5-50A5E7234065}"/>
              </a:ext>
            </a:extLst>
          </p:cNvPr>
          <p:cNvSpPr txBox="1"/>
          <p:nvPr/>
        </p:nvSpPr>
        <p:spPr>
          <a:xfrm>
            <a:off x="1575948" y="393539"/>
            <a:ext cx="10127848" cy="227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b="1" dirty="0"/>
              <a:t>Quan sát hình 29.1 và liên hệ với kiến thức đã học để trả lời những câu hỏi sau: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400" dirty="0"/>
              <a:t>Phân tử nước được cấu tạo từ những nguyên tố nào? Trong phân tử nước, các nguyên tử liên kết với nhau bằng liên kết gì?</a:t>
            </a:r>
          </a:p>
          <a:p>
            <a:pPr marL="342900" indent="-342900" algn="just">
              <a:lnSpc>
                <a:spcPct val="120000"/>
              </a:lnSpc>
              <a:buAutoNum type="arabicPeriod"/>
            </a:pPr>
            <a:r>
              <a:rPr lang="vi-VN" sz="2400" dirty="0"/>
              <a:t>Tính phân cực của phân tử nước được thể hiện như thế nào?</a:t>
            </a:r>
            <a:endParaRPr lang="en-US" sz="2400" dirty="0"/>
          </a:p>
        </p:txBody>
      </p:sp>
      <p:pic>
        <p:nvPicPr>
          <p:cNvPr id="5" name="Picture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CF2D049-942F-4A9E-BBDB-D5D2363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44" b="89862" l="4462" r="90000">
                        <a14:foregroundMark x1="15692" y1="42089" x2="15692" y2="42089"/>
                        <a14:foregroundMark x1="12615" y1="46544" x2="12615" y2="46544"/>
                        <a14:foregroundMark x1="12308" y1="49155" x2="12308" y2="49155"/>
                        <a14:foregroundMark x1="17846" y1="52074" x2="17846" y2="52074"/>
                        <a14:foregroundMark x1="8000" y1="49002" x2="8000" y2="49002"/>
                        <a14:foregroundMark x1="9231" y1="44086" x2="9231" y2="44086"/>
                        <a14:foregroundMark x1="4769" y1="50230" x2="4769" y2="50230"/>
                        <a14:foregroundMark x1="57385" y1="19048" x2="57385" y2="19048"/>
                        <a14:foregroundMark x1="57077" y1="9831" x2="57077" y2="9831"/>
                        <a14:foregroundMark x1="62769" y1="6144" x2="62769" y2="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63" b="17261"/>
          <a:stretch/>
        </p:blipFill>
        <p:spPr>
          <a:xfrm>
            <a:off x="1744206" y="2715783"/>
            <a:ext cx="3096213" cy="31351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DFBFD7-1C0A-4526-A732-487FD9DFA287}"/>
              </a:ext>
            </a:extLst>
          </p:cNvPr>
          <p:cNvGrpSpPr/>
          <p:nvPr/>
        </p:nvGrpSpPr>
        <p:grpSpPr>
          <a:xfrm>
            <a:off x="932657" y="5896785"/>
            <a:ext cx="4955478" cy="419878"/>
            <a:chOff x="767621" y="6087614"/>
            <a:chExt cx="4955478" cy="41987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92980C8-9514-4C26-B50C-3A291E854E75}"/>
                </a:ext>
              </a:extLst>
            </p:cNvPr>
            <p:cNvSpPr/>
            <p:nvPr/>
          </p:nvSpPr>
          <p:spPr>
            <a:xfrm>
              <a:off x="767621" y="6087614"/>
              <a:ext cx="1539551" cy="419878"/>
            </a:xfrm>
            <a:prstGeom prst="roundRect">
              <a:avLst>
                <a:gd name="adj" fmla="val 30000"/>
              </a:avLst>
            </a:prstGeom>
            <a:gradFill flip="none" rotWithShape="1">
              <a:gsLst>
                <a:gs pos="61000">
                  <a:srgbClr val="00A686"/>
                </a:gs>
                <a:gs pos="31000">
                  <a:srgbClr val="00A25A"/>
                </a:gs>
                <a:gs pos="0">
                  <a:srgbClr val="009C1D"/>
                </a:gs>
                <a:gs pos="79000">
                  <a:srgbClr val="00AAAC"/>
                </a:gs>
                <a:gs pos="100000">
                  <a:srgbClr val="0099FF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/>
                <a:t>Hình 29.1</a:t>
              </a:r>
              <a:endParaRPr lang="en-US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56A328C-F82E-43CD-9733-B4D8C198F6F0}"/>
                </a:ext>
              </a:extLst>
            </p:cNvPr>
            <p:cNvSpPr txBox="1"/>
            <p:nvPr/>
          </p:nvSpPr>
          <p:spPr>
            <a:xfrm>
              <a:off x="2280803" y="6133466"/>
              <a:ext cx="3442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/>
                <a:t>Mô hình cấu tạo phân tử nước</a:t>
              </a:r>
              <a:endParaRPr lang="en-US" dirty="0"/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B9D98008-2C41-6BB4-B286-B390B9484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53924"/>
            <a:ext cx="53911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DF23F3B9-DF02-47AF-80F9-0D9D0FEDE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44" b="89862" l="4462" r="90000">
                        <a14:foregroundMark x1="15692" y1="42089" x2="15692" y2="42089"/>
                        <a14:foregroundMark x1="12615" y1="46544" x2="12615" y2="46544"/>
                        <a14:foregroundMark x1="12308" y1="49155" x2="12308" y2="49155"/>
                        <a14:foregroundMark x1="17846" y1="52074" x2="17846" y2="52074"/>
                        <a14:foregroundMark x1="8000" y1="49002" x2="8000" y2="49002"/>
                        <a14:foregroundMark x1="9231" y1="44086" x2="9231" y2="44086"/>
                        <a14:foregroundMark x1="4769" y1="50230" x2="4769" y2="50230"/>
                        <a14:foregroundMark x1="57385" y1="19048" x2="57385" y2="19048"/>
                        <a14:foregroundMark x1="57077" y1="9831" x2="57077" y2="9831"/>
                        <a14:foregroundMark x1="62769" y1="6144" x2="62769" y2="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63" b="17261"/>
          <a:stretch/>
        </p:blipFill>
        <p:spPr>
          <a:xfrm>
            <a:off x="669973" y="2682956"/>
            <a:ext cx="3096213" cy="31351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1C3899-E229-4E7A-B14F-7D982EF4B3DE}"/>
              </a:ext>
            </a:extLst>
          </p:cNvPr>
          <p:cNvSpPr/>
          <p:nvPr/>
        </p:nvSpPr>
        <p:spPr>
          <a:xfrm>
            <a:off x="3804992" y="4821029"/>
            <a:ext cx="355266" cy="620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F78BFF-A386-49A0-B143-579C084C3664}"/>
              </a:ext>
            </a:extLst>
          </p:cNvPr>
          <p:cNvSpPr/>
          <p:nvPr/>
        </p:nvSpPr>
        <p:spPr>
          <a:xfrm>
            <a:off x="2952339" y="5810151"/>
            <a:ext cx="355266" cy="6209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C8CA36E8-C436-45F3-9973-BE655BBD7270}"/>
              </a:ext>
            </a:extLst>
          </p:cNvPr>
          <p:cNvSpPr/>
          <p:nvPr/>
        </p:nvSpPr>
        <p:spPr>
          <a:xfrm>
            <a:off x="2735075" y="2525653"/>
            <a:ext cx="255098" cy="252511"/>
          </a:xfrm>
          <a:prstGeom prst="plus">
            <a:avLst>
              <a:gd name="adj" fmla="val 41598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ross 21">
            <a:extLst>
              <a:ext uri="{FF2B5EF4-FFF2-40B4-BE49-F238E27FC236}">
                <a16:creationId xmlns:a16="http://schemas.microsoft.com/office/drawing/2014/main" id="{0E079B4C-DA49-44DF-9089-B40768E59CA1}"/>
              </a:ext>
            </a:extLst>
          </p:cNvPr>
          <p:cNvSpPr/>
          <p:nvPr/>
        </p:nvSpPr>
        <p:spPr>
          <a:xfrm>
            <a:off x="376066" y="4610928"/>
            <a:ext cx="255098" cy="252511"/>
          </a:xfrm>
          <a:prstGeom prst="plus">
            <a:avLst>
              <a:gd name="adj" fmla="val 41598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F68A20-DB81-474F-9B20-AEE37FAA3F1E}"/>
              </a:ext>
            </a:extLst>
          </p:cNvPr>
          <p:cNvGrpSpPr/>
          <p:nvPr/>
        </p:nvGrpSpPr>
        <p:grpSpPr>
          <a:xfrm>
            <a:off x="2855453" y="2890098"/>
            <a:ext cx="549037" cy="272573"/>
            <a:chOff x="2922420" y="3763425"/>
            <a:chExt cx="549037" cy="27257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A2168AC-4DEC-439C-A26E-F37CCEADB740}"/>
                </a:ext>
              </a:extLst>
            </p:cNvPr>
            <p:cNvSpPr/>
            <p:nvPr/>
          </p:nvSpPr>
          <p:spPr>
            <a:xfrm>
              <a:off x="2922420" y="3763425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9F61042-EA60-4FC0-97C3-28608BE5BA04}"/>
                </a:ext>
              </a:extLst>
            </p:cNvPr>
            <p:cNvSpPr/>
            <p:nvPr/>
          </p:nvSpPr>
          <p:spPr>
            <a:xfrm>
              <a:off x="3354116" y="3918657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6A3014-5612-4E76-90CB-D1044B39D886}"/>
              </a:ext>
            </a:extLst>
          </p:cNvPr>
          <p:cNvGrpSpPr/>
          <p:nvPr/>
        </p:nvGrpSpPr>
        <p:grpSpPr>
          <a:xfrm>
            <a:off x="976970" y="4338355"/>
            <a:ext cx="117341" cy="525084"/>
            <a:chOff x="1874293" y="4397795"/>
            <a:chExt cx="117341" cy="52508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A1B3D3-D3F8-4D97-8B11-177E38F45DE9}"/>
                </a:ext>
              </a:extLst>
            </p:cNvPr>
            <p:cNvSpPr/>
            <p:nvPr/>
          </p:nvSpPr>
          <p:spPr>
            <a:xfrm>
              <a:off x="1874293" y="4397795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6F3C5B6-1C9B-4347-BF84-3F580900D3ED}"/>
                </a:ext>
              </a:extLst>
            </p:cNvPr>
            <p:cNvSpPr/>
            <p:nvPr/>
          </p:nvSpPr>
          <p:spPr>
            <a:xfrm>
              <a:off x="1874293" y="4805538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141652-30EC-4208-A523-6EAC7663DA31}"/>
              </a:ext>
            </a:extLst>
          </p:cNvPr>
          <p:cNvGrpSpPr/>
          <p:nvPr/>
        </p:nvGrpSpPr>
        <p:grpSpPr>
          <a:xfrm>
            <a:off x="4003329" y="4613341"/>
            <a:ext cx="226004" cy="539560"/>
            <a:chOff x="3899894" y="4562448"/>
            <a:chExt cx="226004" cy="53956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154C469-7BCD-4E05-A47D-1696FCDDA3BF}"/>
                </a:ext>
              </a:extLst>
            </p:cNvPr>
            <p:cNvSpPr/>
            <p:nvPr/>
          </p:nvSpPr>
          <p:spPr>
            <a:xfrm>
              <a:off x="4008557" y="4562448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542105D-9B25-4550-8431-ACAE616A300B}"/>
                </a:ext>
              </a:extLst>
            </p:cNvPr>
            <p:cNvSpPr/>
            <p:nvPr/>
          </p:nvSpPr>
          <p:spPr>
            <a:xfrm>
              <a:off x="3899894" y="4984667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F6CEBBE-5582-4DB3-AA9E-84054E16385E}"/>
              </a:ext>
            </a:extLst>
          </p:cNvPr>
          <p:cNvGrpSpPr/>
          <p:nvPr/>
        </p:nvGrpSpPr>
        <p:grpSpPr>
          <a:xfrm>
            <a:off x="2617324" y="5914767"/>
            <a:ext cx="593598" cy="209446"/>
            <a:chOff x="2917641" y="5522973"/>
            <a:chExt cx="593598" cy="20944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65D7F0E-52D3-440F-956A-DE74D47E0E66}"/>
                </a:ext>
              </a:extLst>
            </p:cNvPr>
            <p:cNvSpPr/>
            <p:nvPr/>
          </p:nvSpPr>
          <p:spPr>
            <a:xfrm>
              <a:off x="3393898" y="5522973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5F44FA1-56DF-4E6E-A40D-83750EBA0C1F}"/>
                </a:ext>
              </a:extLst>
            </p:cNvPr>
            <p:cNvSpPr/>
            <p:nvPr/>
          </p:nvSpPr>
          <p:spPr>
            <a:xfrm>
              <a:off x="2917641" y="5615078"/>
              <a:ext cx="117341" cy="11734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629A534-1A81-4BEA-AEE0-3881EA4847AC}"/>
              </a:ext>
            </a:extLst>
          </p:cNvPr>
          <p:cNvSpPr txBox="1"/>
          <p:nvPr/>
        </p:nvSpPr>
        <p:spPr>
          <a:xfrm>
            <a:off x="4936104" y="3030245"/>
            <a:ext cx="6585923" cy="183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400" dirty="0"/>
              <a:t>Do cặp electron trong liên kết cộng hóa trị bị lệch về phía nguyên tử oxygen dẫn đến đầu </a:t>
            </a:r>
            <a:r>
              <a:rPr lang="vi-VN" sz="2400" b="1" dirty="0">
                <a:solidFill>
                  <a:srgbClr val="C00000"/>
                </a:solidFill>
              </a:rPr>
              <a:t>oxygen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dirty="0"/>
              <a:t>của phân tử nước </a:t>
            </a:r>
            <a:r>
              <a:rPr lang="vi-VN" sz="2400" b="1" dirty="0">
                <a:solidFill>
                  <a:srgbClr val="C00000"/>
                </a:solidFill>
              </a:rPr>
              <a:t>tích điện âm, </a:t>
            </a:r>
            <a:r>
              <a:rPr lang="vi-VN" sz="2400" dirty="0"/>
              <a:t>đầu mang nguyên tử </a:t>
            </a:r>
            <a:r>
              <a:rPr lang="vi-VN" sz="2400" b="1" dirty="0">
                <a:solidFill>
                  <a:srgbClr val="0070C0"/>
                </a:solidFill>
              </a:rPr>
              <a:t>hydrogen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sz="2400" b="1" dirty="0">
                <a:solidFill>
                  <a:srgbClr val="0070C0"/>
                </a:solidFill>
              </a:rPr>
              <a:t>tích điện dương.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7D6DB3D-FEBC-4677-9BB2-484BFDCB3BDC}"/>
              </a:ext>
            </a:extLst>
          </p:cNvPr>
          <p:cNvGrpSpPr/>
          <p:nvPr/>
        </p:nvGrpSpPr>
        <p:grpSpPr>
          <a:xfrm>
            <a:off x="582963" y="1127249"/>
            <a:ext cx="11026067" cy="1227908"/>
            <a:chOff x="582966" y="399112"/>
            <a:chExt cx="11026067" cy="1227908"/>
          </a:xfrm>
          <a:gradFill>
            <a:gsLst>
              <a:gs pos="55000">
                <a:srgbClr val="00A687"/>
              </a:gs>
              <a:gs pos="29000">
                <a:srgbClr val="00A25A"/>
              </a:gs>
              <a:gs pos="0">
                <a:srgbClr val="009C1D"/>
              </a:gs>
              <a:gs pos="79000">
                <a:srgbClr val="00AAAC"/>
              </a:gs>
              <a:gs pos="100000">
                <a:srgbClr val="0099FF"/>
              </a:gs>
            </a:gsLst>
            <a:lin ang="13500000" scaled="1"/>
          </a:gra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FB6FBB5-EB95-498F-9EC0-9CB1AEDC49A0}"/>
                </a:ext>
              </a:extLst>
            </p:cNvPr>
            <p:cNvSpPr/>
            <p:nvPr/>
          </p:nvSpPr>
          <p:spPr>
            <a:xfrm>
              <a:off x="582966" y="399112"/>
              <a:ext cx="11026067" cy="122790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AEC908-4258-483E-8C64-47870DF018D4}"/>
                </a:ext>
              </a:extLst>
            </p:cNvPr>
            <p:cNvSpPr txBox="1"/>
            <p:nvPr/>
          </p:nvSpPr>
          <p:spPr>
            <a:xfrm>
              <a:off x="853735" y="558063"/>
              <a:ext cx="10484528" cy="9467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vi-VN" sz="2400" dirty="0">
                  <a:solidFill>
                    <a:schemeClr val="bg1"/>
                  </a:solidFill>
                </a:rPr>
                <a:t>1. Mỗi phân tử nước được tạo thành từ một nguyên tử oxygen liên kết với hai nguyên tử hydrogen bằng </a:t>
              </a:r>
              <a:r>
                <a:rPr lang="vi-VN" sz="2400" b="1" dirty="0">
                  <a:solidFill>
                    <a:srgbClr val="FFFF00"/>
                  </a:solidFill>
                </a:rPr>
                <a:t>liên kết cộng hóa trị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7D212E-6408-46F9-9851-21F91670FDBF}"/>
              </a:ext>
            </a:extLst>
          </p:cNvPr>
          <p:cNvSpPr txBox="1"/>
          <p:nvPr/>
        </p:nvSpPr>
        <p:spPr>
          <a:xfrm>
            <a:off x="4936104" y="5164340"/>
            <a:ext cx="6856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Đặc điểm này tạo nên </a:t>
            </a:r>
            <a:r>
              <a:rPr lang="vi-VN" sz="2400" b="1" dirty="0">
                <a:solidFill>
                  <a:srgbClr val="009900"/>
                </a:solidFill>
              </a:rPr>
              <a:t>tính phân cực của nước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4B2CD5-DEA0-496E-9FFE-345D49358622}"/>
              </a:ext>
            </a:extLst>
          </p:cNvPr>
          <p:cNvGrpSpPr/>
          <p:nvPr/>
        </p:nvGrpSpPr>
        <p:grpSpPr>
          <a:xfrm>
            <a:off x="5135684" y="236744"/>
            <a:ext cx="1920630" cy="597056"/>
            <a:chOff x="4734813" y="305769"/>
            <a:chExt cx="1920630" cy="59705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8CC93B-959F-4215-9213-3FD77DDFE627}"/>
                </a:ext>
              </a:extLst>
            </p:cNvPr>
            <p:cNvSpPr/>
            <p:nvPr/>
          </p:nvSpPr>
          <p:spPr>
            <a:xfrm>
              <a:off x="4734813" y="305769"/>
              <a:ext cx="1920630" cy="597056"/>
            </a:xfrm>
            <a:prstGeom prst="roundRect">
              <a:avLst>
                <a:gd name="adj" fmla="val 32176"/>
              </a:avLst>
            </a:prstGeom>
            <a:gradFill>
              <a:gsLst>
                <a:gs pos="55000">
                  <a:srgbClr val="00A687"/>
                </a:gs>
                <a:gs pos="29000">
                  <a:srgbClr val="00A25A"/>
                </a:gs>
                <a:gs pos="0">
                  <a:srgbClr val="009C1D"/>
                </a:gs>
                <a:gs pos="79000">
                  <a:srgbClr val="00AAAC"/>
                </a:gs>
                <a:gs pos="100000">
                  <a:srgbClr val="0099FF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3708B3-3A52-4D04-94E7-5A0DBE9A2B96}"/>
                </a:ext>
              </a:extLst>
            </p:cNvPr>
            <p:cNvSpPr txBox="1"/>
            <p:nvPr/>
          </p:nvSpPr>
          <p:spPr>
            <a:xfrm>
              <a:off x="5127968" y="371901"/>
              <a:ext cx="1134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</a:rPr>
                <a:t>Trả lời</a:t>
              </a:r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2A98AA3-EAE7-4A2E-A248-5AD398058148}"/>
                </a:ext>
              </a:extLst>
            </p:cNvPr>
            <p:cNvSpPr/>
            <p:nvPr/>
          </p:nvSpPr>
          <p:spPr>
            <a:xfrm>
              <a:off x="4846331" y="364720"/>
              <a:ext cx="1697591" cy="466452"/>
            </a:xfrm>
            <a:prstGeom prst="roundRect">
              <a:avLst>
                <a:gd name="adj" fmla="val 32176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86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31 L 0.03789 -0.0062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-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394 L -0.01367 -0.06435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" y="-303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278 L -0.04427 -0.01435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8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7 L -0.02813 0.1157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8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op of water falling into a pool of water&#10;&#10;Description automatically generated with medium confidence">
            <a:extLst>
              <a:ext uri="{FF2B5EF4-FFF2-40B4-BE49-F238E27FC236}">
                <a16:creationId xmlns:a16="http://schemas.microsoft.com/office/drawing/2014/main" id="{372C53B9-4B9F-475C-A750-BE2F272FA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E1E16D-23FD-4FE3-8E71-6AAD5C30C101}"/>
              </a:ext>
            </a:extLst>
          </p:cNvPr>
          <p:cNvSpPr/>
          <p:nvPr/>
        </p:nvSpPr>
        <p:spPr>
          <a:xfrm>
            <a:off x="0" y="4927600"/>
            <a:ext cx="12192000" cy="128016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FA1DC-4F84-47D3-B4DF-34BFB4746473}"/>
              </a:ext>
            </a:extLst>
          </p:cNvPr>
          <p:cNvSpPr txBox="1"/>
          <p:nvPr/>
        </p:nvSpPr>
        <p:spPr>
          <a:xfrm>
            <a:off x="483951" y="5094281"/>
            <a:ext cx="11511280" cy="946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400" b="1" i="1" dirty="0">
                <a:solidFill>
                  <a:schemeClr val="bg1"/>
                </a:solidFill>
              </a:rPr>
              <a:t>2. Do tính chất phân cực nên các phân tử nước hút lẫn nhau và hút các phân tử phân cực khác, nhờ đó nước trở thành </a:t>
            </a:r>
            <a:r>
              <a:rPr lang="vi-VN" sz="2400" b="1" i="1" dirty="0">
                <a:solidFill>
                  <a:srgbClr val="FFFF00"/>
                </a:solidFill>
              </a:rPr>
              <a:t>dung môi hòa tan nhiều chất.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1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lt shaker on a table&#10;&#10;Description automatically generated with medium confidence">
            <a:extLst>
              <a:ext uri="{FF2B5EF4-FFF2-40B4-BE49-F238E27FC236}">
                <a16:creationId xmlns:a16="http://schemas.microsoft.com/office/drawing/2014/main" id="{0580153C-89C1-43D0-B27A-E3FE29903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1" b="78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F5DA9E-420A-483C-9BAC-EE6BBFA35F45}"/>
              </a:ext>
            </a:extLst>
          </p:cNvPr>
          <p:cNvSpPr/>
          <p:nvPr/>
        </p:nvSpPr>
        <p:spPr>
          <a:xfrm>
            <a:off x="289367" y="277792"/>
            <a:ext cx="2187615" cy="763929"/>
          </a:xfrm>
          <a:prstGeom prst="roundRect">
            <a:avLst>
              <a:gd name="adj" fmla="val 22727"/>
            </a:avLst>
          </a:prstGeom>
          <a:gradFill>
            <a:gsLst>
              <a:gs pos="55000">
                <a:srgbClr val="00A687"/>
              </a:gs>
              <a:gs pos="29000">
                <a:srgbClr val="00A25A"/>
              </a:gs>
              <a:gs pos="0">
                <a:srgbClr val="009C1D"/>
              </a:gs>
              <a:gs pos="79000">
                <a:srgbClr val="00AAAC"/>
              </a:gs>
              <a:gs pos="100000">
                <a:srgbClr val="0099FF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/>
              <a:t>Ví dụ</a:t>
            </a:r>
            <a:endParaRPr lang="en-US" sz="28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98B13-B04E-4F20-8763-CB0D0C436B1D}"/>
              </a:ext>
            </a:extLst>
          </p:cNvPr>
          <p:cNvSpPr txBox="1"/>
          <p:nvPr/>
        </p:nvSpPr>
        <p:spPr>
          <a:xfrm rot="20419175">
            <a:off x="2951544" y="4932014"/>
            <a:ext cx="1041721" cy="52322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chemeClr val="bg1"/>
                </a:solidFill>
              </a:rPr>
              <a:t>Muối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2551EF8-868C-4B3E-9E5E-B9250EBB18EA}"/>
              </a:ext>
            </a:extLst>
          </p:cNvPr>
          <p:cNvGrpSpPr/>
          <p:nvPr/>
        </p:nvGrpSpPr>
        <p:grpSpPr>
          <a:xfrm>
            <a:off x="5181471" y="780111"/>
            <a:ext cx="6485809" cy="4679024"/>
            <a:chOff x="5181471" y="780111"/>
            <a:chExt cx="6485809" cy="4679024"/>
          </a:xfrm>
        </p:grpSpPr>
        <p:pic>
          <p:nvPicPr>
            <p:cNvPr id="3" name="Picture 2" descr="A picture containing dessert&#10;&#10;Description automatically generated">
              <a:extLst>
                <a:ext uri="{FF2B5EF4-FFF2-40B4-BE49-F238E27FC236}">
                  <a16:creationId xmlns:a16="http://schemas.microsoft.com/office/drawing/2014/main" id="{0F9FB4DC-6FF1-46F1-82B6-BA816D96B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71" y="1135262"/>
              <a:ext cx="6485809" cy="4323873"/>
            </a:xfrm>
            <a:prstGeom prst="rect">
              <a:avLst/>
            </a:prstGeom>
            <a:ln w="190500"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88B41D-AC26-412C-A64F-9546CCDC6F74}"/>
                </a:ext>
              </a:extLst>
            </p:cNvPr>
            <p:cNvSpPr txBox="1"/>
            <p:nvPr/>
          </p:nvSpPr>
          <p:spPr>
            <a:xfrm>
              <a:off x="7658453" y="780111"/>
              <a:ext cx="140475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2">
                      <a:lumMod val="25000"/>
                    </a:schemeClr>
                  </a:solidFill>
                </a:rPr>
                <a:t>Đường</a:t>
              </a:r>
              <a:endParaRPr lang="en-US" sz="28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92809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789E737-17AF-4D8E-A62B-D476DB75A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53" y="2012659"/>
            <a:ext cx="9680294" cy="48401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F514A2-660F-454F-B4C5-48D98B643E6B}"/>
              </a:ext>
            </a:extLst>
          </p:cNvPr>
          <p:cNvGrpSpPr/>
          <p:nvPr/>
        </p:nvGrpSpPr>
        <p:grpSpPr>
          <a:xfrm>
            <a:off x="497711" y="150471"/>
            <a:ext cx="11019099" cy="2199190"/>
            <a:chOff x="497711" y="150471"/>
            <a:chExt cx="11019099" cy="21991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F16901-16B1-4A73-933E-96DB24308173}"/>
                </a:ext>
              </a:extLst>
            </p:cNvPr>
            <p:cNvGrpSpPr/>
            <p:nvPr/>
          </p:nvGrpSpPr>
          <p:grpSpPr>
            <a:xfrm>
              <a:off x="497711" y="712227"/>
              <a:ext cx="11019099" cy="1637434"/>
              <a:chOff x="497711" y="1013169"/>
              <a:chExt cx="11019099" cy="1637434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A99F1C0-2ABC-4AF3-AC77-38BF75B8BC24}"/>
                  </a:ext>
                </a:extLst>
              </p:cNvPr>
              <p:cNvSpPr/>
              <p:nvPr/>
            </p:nvSpPr>
            <p:spPr>
              <a:xfrm>
                <a:off x="497711" y="1013169"/>
                <a:ext cx="11019099" cy="1637434"/>
              </a:xfrm>
              <a:prstGeom prst="roundRect">
                <a:avLst/>
              </a:prstGeom>
              <a:solidFill>
                <a:srgbClr val="F9E9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F1465A-F789-4EDD-B3BF-4E40996744A0}"/>
                  </a:ext>
                </a:extLst>
              </p:cNvPr>
              <p:cNvSpPr txBox="1"/>
              <p:nvPr/>
            </p:nvSpPr>
            <p:spPr>
              <a:xfrm>
                <a:off x="989635" y="1113272"/>
                <a:ext cx="10212730" cy="138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b="1" i="1" dirty="0">
                    <a:solidFill>
                      <a:srgbClr val="FF0066"/>
                    </a:solidFill>
                  </a:rPr>
                  <a:t>Sớm nhận biết tình trạng thiếu hoặc thừa nước và chất dinh dưỡng ở sinh vật để bổ sung và điều chỉnh kịp thời giúp sinh vật sinh trưởng, phát triển tốt.</a:t>
                </a:r>
                <a:endParaRPr lang="en-US" sz="2400" b="1" i="1" dirty="0">
                  <a:solidFill>
                    <a:srgbClr val="FF0066"/>
                  </a:solidFill>
                </a:endParaRPr>
              </a:p>
            </p:txBody>
          </p:sp>
        </p:grp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90D7ED4-2AA6-424A-9F8D-706EA22F2D70}"/>
                </a:ext>
              </a:extLst>
            </p:cNvPr>
            <p:cNvSpPr/>
            <p:nvPr/>
          </p:nvSpPr>
          <p:spPr>
            <a:xfrm>
              <a:off x="4201610" y="150471"/>
              <a:ext cx="3449256" cy="56175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45000">
                  <a:srgbClr val="00A686"/>
                </a:gs>
                <a:gs pos="25000">
                  <a:srgbClr val="00A25A"/>
                </a:gs>
                <a:gs pos="0">
                  <a:srgbClr val="009C1D"/>
                </a:gs>
                <a:gs pos="58000">
                  <a:srgbClr val="00AAAC"/>
                </a:gs>
                <a:gs pos="100000">
                  <a:srgbClr val="0099FF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E5A2229-DFC2-4770-8B18-FB049B8D9624}"/>
                </a:ext>
              </a:extLst>
            </p:cNvPr>
            <p:cNvSpPr txBox="1"/>
            <p:nvPr/>
          </p:nvSpPr>
          <p:spPr>
            <a:xfrm>
              <a:off x="4791918" y="189006"/>
              <a:ext cx="243068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</a:rPr>
                <a:t>EM CÓ THỂ</a:t>
              </a:r>
              <a:endParaRPr lang="en-US" sz="28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2204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239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SingPC</cp:lastModifiedBy>
  <cp:revision>84</cp:revision>
  <dcterms:created xsi:type="dcterms:W3CDTF">2022-05-12T08:48:53Z</dcterms:created>
  <dcterms:modified xsi:type="dcterms:W3CDTF">2025-02-11T03:03:21Z</dcterms:modified>
</cp:coreProperties>
</file>