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1" r:id="rId2"/>
    <p:sldId id="257" r:id="rId3"/>
    <p:sldId id="259" r:id="rId4"/>
    <p:sldId id="265" r:id="rId5"/>
    <p:sldId id="282" r:id="rId6"/>
    <p:sldId id="283" r:id="rId7"/>
    <p:sldId id="284" r:id="rId8"/>
    <p:sldId id="269" r:id="rId9"/>
    <p:sldId id="285" r:id="rId10"/>
    <p:sldId id="286" r:id="rId11"/>
    <p:sldId id="287" r:id="rId12"/>
    <p:sldId id="288" r:id="rId13"/>
  </p:sldIdLst>
  <p:sldSz cx="12192000" cy="6858000"/>
  <p:notesSz cx="7104063" cy="10234613"/>
  <p:embeddedFontLst>
    <p:embeddedFont>
      <p:font typeface="微软雅黑" panose="020B0503020204020204" pitchFamily="34" charset="-122"/>
      <p:regular r:id="rId16"/>
      <p:bold r:id="rId17"/>
    </p:embeddedFont>
    <p:embeddedFont>
      <p:font typeface="#9Slide03 Arima Madurai Bold" panose="020B0604020202020204" charset="0"/>
      <p:bold r:id="rId18"/>
    </p:embeddedFont>
    <p:embeddedFont>
      <p:font typeface="#9Slide03 BoosterNextFYBlack" panose="020B0604020202020204" charset="0"/>
      <p:regular r:id="rId19"/>
    </p:embeddedFont>
    <p:embeddedFont>
      <p:font typeface="#9Slide06 Deepika Sketch" panose="020B0604020202020204" charset="0"/>
      <p:regular r:id="rId20"/>
    </p:embeddedFont>
    <p:embeddedFont>
      <p:font typeface="#9Slide06 Ong Do Gia" panose="020B0604020202020204" charset="0"/>
      <p:regular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D2DEEF"/>
    <a:srgbClr val="EAEFF7"/>
    <a:srgbClr val="AFB1B5"/>
    <a:srgbClr val="DC5D3D"/>
    <a:srgbClr val="202020"/>
    <a:srgbClr val="323232"/>
    <a:srgbClr val="CC3300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551823-5F72-45A7-AC9C-CCE0777EE039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C84D5C64-CE51-49E8-BC2C-1C6835CD19FB}">
      <dgm:prSet phldrT="[Text]" custT="1"/>
      <dgm:spPr/>
      <dgm:t>
        <a:bodyPr/>
        <a:lstStyle/>
        <a:p>
          <a:r>
            <a:rPr lang="en-US" sz="2400">
              <a:solidFill>
                <a:sysClr val="windowText" lastClr="00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Truyện viết về sự kiện gì? Ai là nhân vật chính?</a:t>
          </a:r>
        </a:p>
      </dgm:t>
    </dgm:pt>
    <dgm:pt modelId="{99217DED-5336-45CB-9C40-12483D098129}" type="parTrans" cxnId="{61365DDF-7B27-4441-A727-F61CCDF857EF}">
      <dgm:prSet/>
      <dgm:spPr/>
      <dgm:t>
        <a:bodyPr/>
        <a:lstStyle/>
        <a:p>
          <a:endParaRPr lang="en-US" sz="24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913443DD-50E5-4349-9B45-578594EA8065}" type="sibTrans" cxnId="{61365DDF-7B27-4441-A727-F61CCDF857EF}">
      <dgm:prSet custT="1"/>
      <dgm:spPr/>
      <dgm:t>
        <a:bodyPr/>
        <a:lstStyle/>
        <a:p>
          <a:endParaRPr lang="en-US" sz="24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82B86AF9-B8F3-4B21-8121-68D71EE1CD91}">
      <dgm:prSet phldrT="[Text]" custT="1"/>
      <dgm:spPr/>
      <dgm:t>
        <a:bodyPr/>
        <a:lstStyle/>
        <a:p>
          <a:r>
            <a:rPr lang="en-US" sz="2400">
              <a:solidFill>
                <a:sysClr val="windowText" lastClr="00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Nhân vật chính là người như thế nào? (Có đặc điểm gì?)</a:t>
          </a:r>
        </a:p>
      </dgm:t>
    </dgm:pt>
    <dgm:pt modelId="{E8D47C1D-2B83-4D47-B24D-B9F63C9AF826}" type="parTrans" cxnId="{3BF1EC19-E1BF-41E6-AA17-913C27CA4ED5}">
      <dgm:prSet/>
      <dgm:spPr/>
      <dgm:t>
        <a:bodyPr/>
        <a:lstStyle/>
        <a:p>
          <a:endParaRPr lang="en-US" sz="24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5DDB50D2-6AC5-4B47-829E-48FE2921EDF4}" type="sibTrans" cxnId="{3BF1EC19-E1BF-41E6-AA17-913C27CA4ED5}">
      <dgm:prSet custT="1"/>
      <dgm:spPr/>
      <dgm:t>
        <a:bodyPr/>
        <a:lstStyle/>
        <a:p>
          <a:endParaRPr lang="en-US" sz="24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091E9EEC-40B1-4F14-88EA-7B56478DE2DE}">
      <dgm:prSet phldrT="[Text]" custT="1"/>
      <dgm:spPr/>
      <dgm:t>
        <a:bodyPr/>
        <a:lstStyle/>
        <a:p>
          <a:r>
            <a:rPr lang="en-US" sz="2400">
              <a:solidFill>
                <a:sysClr val="windowText" lastClr="00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Em có nhận xét, đánh giá gì về nhân vật (đánh giá, suy nghĩ, cảm xúc,...)</a:t>
          </a:r>
        </a:p>
      </dgm:t>
    </dgm:pt>
    <dgm:pt modelId="{F7E2618A-F8E5-48E6-A1D2-C609162B10A5}" type="parTrans" cxnId="{D54B7C8D-B91E-43CB-926B-374BFC9D1633}">
      <dgm:prSet/>
      <dgm:spPr/>
      <dgm:t>
        <a:bodyPr/>
        <a:lstStyle/>
        <a:p>
          <a:endParaRPr lang="en-US" sz="24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DE07B37B-41C5-44CF-AC68-6190859E39A7}" type="sibTrans" cxnId="{D54B7C8D-B91E-43CB-926B-374BFC9D1633}">
      <dgm:prSet/>
      <dgm:spPr/>
      <dgm:t>
        <a:bodyPr/>
        <a:lstStyle/>
        <a:p>
          <a:endParaRPr lang="en-US" sz="24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BB98A5A-167F-48F8-8D3C-0B7D7F87D0D0}" type="pres">
      <dgm:prSet presAssocID="{B5551823-5F72-45A7-AC9C-CCE0777EE039}" presName="Name0" presStyleCnt="0">
        <dgm:presLayoutVars>
          <dgm:dir/>
          <dgm:resizeHandles val="exact"/>
        </dgm:presLayoutVars>
      </dgm:prSet>
      <dgm:spPr/>
    </dgm:pt>
    <dgm:pt modelId="{B15FDF7D-53BD-4655-A5FF-BDD0CA62B323}" type="pres">
      <dgm:prSet presAssocID="{C84D5C64-CE51-49E8-BC2C-1C6835CD19FB}" presName="node" presStyleLbl="node1" presStyleIdx="0" presStyleCnt="3">
        <dgm:presLayoutVars>
          <dgm:bulletEnabled val="1"/>
        </dgm:presLayoutVars>
      </dgm:prSet>
      <dgm:spPr/>
    </dgm:pt>
    <dgm:pt modelId="{DB831498-8454-4157-9134-AE897EEC3B17}" type="pres">
      <dgm:prSet presAssocID="{913443DD-50E5-4349-9B45-578594EA8065}" presName="sibTrans" presStyleLbl="sibTrans2D1" presStyleIdx="0" presStyleCnt="2"/>
      <dgm:spPr/>
    </dgm:pt>
    <dgm:pt modelId="{20A60876-C6E3-4E76-BA34-82C8024DE2BB}" type="pres">
      <dgm:prSet presAssocID="{913443DD-50E5-4349-9B45-578594EA8065}" presName="connectorText" presStyleLbl="sibTrans2D1" presStyleIdx="0" presStyleCnt="2"/>
      <dgm:spPr/>
    </dgm:pt>
    <dgm:pt modelId="{8E2B7EF3-ED70-4BC7-9F87-FA4C827B414D}" type="pres">
      <dgm:prSet presAssocID="{82B86AF9-B8F3-4B21-8121-68D71EE1CD91}" presName="node" presStyleLbl="node1" presStyleIdx="1" presStyleCnt="3">
        <dgm:presLayoutVars>
          <dgm:bulletEnabled val="1"/>
        </dgm:presLayoutVars>
      </dgm:prSet>
      <dgm:spPr/>
    </dgm:pt>
    <dgm:pt modelId="{C1C82E99-21C0-4006-AFE4-C057A8D3BB9E}" type="pres">
      <dgm:prSet presAssocID="{5DDB50D2-6AC5-4B47-829E-48FE2921EDF4}" presName="sibTrans" presStyleLbl="sibTrans2D1" presStyleIdx="1" presStyleCnt="2"/>
      <dgm:spPr/>
    </dgm:pt>
    <dgm:pt modelId="{11A82039-6BF7-4E0F-BE5D-D784FF5B47A7}" type="pres">
      <dgm:prSet presAssocID="{5DDB50D2-6AC5-4B47-829E-48FE2921EDF4}" presName="connectorText" presStyleLbl="sibTrans2D1" presStyleIdx="1" presStyleCnt="2"/>
      <dgm:spPr/>
    </dgm:pt>
    <dgm:pt modelId="{D772AE75-B4A7-44FA-9AE5-23530D37A351}" type="pres">
      <dgm:prSet presAssocID="{091E9EEC-40B1-4F14-88EA-7B56478DE2DE}" presName="node" presStyleLbl="node1" presStyleIdx="2" presStyleCnt="3">
        <dgm:presLayoutVars>
          <dgm:bulletEnabled val="1"/>
        </dgm:presLayoutVars>
      </dgm:prSet>
      <dgm:spPr/>
    </dgm:pt>
  </dgm:ptLst>
  <dgm:cxnLst>
    <dgm:cxn modelId="{3BF1EC19-E1BF-41E6-AA17-913C27CA4ED5}" srcId="{B5551823-5F72-45A7-AC9C-CCE0777EE039}" destId="{82B86AF9-B8F3-4B21-8121-68D71EE1CD91}" srcOrd="1" destOrd="0" parTransId="{E8D47C1D-2B83-4D47-B24D-B9F63C9AF826}" sibTransId="{5DDB50D2-6AC5-4B47-829E-48FE2921EDF4}"/>
    <dgm:cxn modelId="{D5640B24-79E2-4B44-B91D-530A4A329990}" type="presOf" srcId="{C84D5C64-CE51-49E8-BC2C-1C6835CD19FB}" destId="{B15FDF7D-53BD-4655-A5FF-BDD0CA62B323}" srcOrd="0" destOrd="0" presId="urn:microsoft.com/office/officeart/2005/8/layout/process1"/>
    <dgm:cxn modelId="{D7224E2B-305B-4CF7-8C00-DFCB47D70136}" type="presOf" srcId="{82B86AF9-B8F3-4B21-8121-68D71EE1CD91}" destId="{8E2B7EF3-ED70-4BC7-9F87-FA4C827B414D}" srcOrd="0" destOrd="0" presId="urn:microsoft.com/office/officeart/2005/8/layout/process1"/>
    <dgm:cxn modelId="{5C49F742-7A2D-4271-BF84-63C2021DD3B8}" type="presOf" srcId="{5DDB50D2-6AC5-4B47-829E-48FE2921EDF4}" destId="{11A82039-6BF7-4E0F-BE5D-D784FF5B47A7}" srcOrd="1" destOrd="0" presId="urn:microsoft.com/office/officeart/2005/8/layout/process1"/>
    <dgm:cxn modelId="{9D39CD63-828A-42ED-8783-5088C57CC3C3}" type="presOf" srcId="{913443DD-50E5-4349-9B45-578594EA8065}" destId="{20A60876-C6E3-4E76-BA34-82C8024DE2BB}" srcOrd="1" destOrd="0" presId="urn:microsoft.com/office/officeart/2005/8/layout/process1"/>
    <dgm:cxn modelId="{C2278E57-61B2-4552-A553-533FB3CCAF92}" type="presOf" srcId="{B5551823-5F72-45A7-AC9C-CCE0777EE039}" destId="{7BB98A5A-167F-48F8-8D3C-0B7D7F87D0D0}" srcOrd="0" destOrd="0" presId="urn:microsoft.com/office/officeart/2005/8/layout/process1"/>
    <dgm:cxn modelId="{D54B7C8D-B91E-43CB-926B-374BFC9D1633}" srcId="{B5551823-5F72-45A7-AC9C-CCE0777EE039}" destId="{091E9EEC-40B1-4F14-88EA-7B56478DE2DE}" srcOrd="2" destOrd="0" parTransId="{F7E2618A-F8E5-48E6-A1D2-C609162B10A5}" sibTransId="{DE07B37B-41C5-44CF-AC68-6190859E39A7}"/>
    <dgm:cxn modelId="{87300ED6-0A81-4ACE-B5A5-7F4F857AF11E}" type="presOf" srcId="{5DDB50D2-6AC5-4B47-829E-48FE2921EDF4}" destId="{C1C82E99-21C0-4006-AFE4-C057A8D3BB9E}" srcOrd="0" destOrd="0" presId="urn:microsoft.com/office/officeart/2005/8/layout/process1"/>
    <dgm:cxn modelId="{E6D675DE-1955-4A62-AC07-5A0813037B8B}" type="presOf" srcId="{091E9EEC-40B1-4F14-88EA-7B56478DE2DE}" destId="{D772AE75-B4A7-44FA-9AE5-23530D37A351}" srcOrd="0" destOrd="0" presId="urn:microsoft.com/office/officeart/2005/8/layout/process1"/>
    <dgm:cxn modelId="{61365DDF-7B27-4441-A727-F61CCDF857EF}" srcId="{B5551823-5F72-45A7-AC9C-CCE0777EE039}" destId="{C84D5C64-CE51-49E8-BC2C-1C6835CD19FB}" srcOrd="0" destOrd="0" parTransId="{99217DED-5336-45CB-9C40-12483D098129}" sibTransId="{913443DD-50E5-4349-9B45-578594EA8065}"/>
    <dgm:cxn modelId="{0F47ABF7-5CE0-4628-8DDF-F8AA03E0545F}" type="presOf" srcId="{913443DD-50E5-4349-9B45-578594EA8065}" destId="{DB831498-8454-4157-9134-AE897EEC3B17}" srcOrd="0" destOrd="0" presId="urn:microsoft.com/office/officeart/2005/8/layout/process1"/>
    <dgm:cxn modelId="{A89AFF7F-226C-41CA-89DF-942E5AD83280}" type="presParOf" srcId="{7BB98A5A-167F-48F8-8D3C-0B7D7F87D0D0}" destId="{B15FDF7D-53BD-4655-A5FF-BDD0CA62B323}" srcOrd="0" destOrd="0" presId="urn:microsoft.com/office/officeart/2005/8/layout/process1"/>
    <dgm:cxn modelId="{419160C5-C0FE-44D3-B4C2-7F94819A305E}" type="presParOf" srcId="{7BB98A5A-167F-48F8-8D3C-0B7D7F87D0D0}" destId="{DB831498-8454-4157-9134-AE897EEC3B17}" srcOrd="1" destOrd="0" presId="urn:microsoft.com/office/officeart/2005/8/layout/process1"/>
    <dgm:cxn modelId="{F6C8DBDA-0B64-4AD2-A277-D3EC2FD9BA1C}" type="presParOf" srcId="{DB831498-8454-4157-9134-AE897EEC3B17}" destId="{20A60876-C6E3-4E76-BA34-82C8024DE2BB}" srcOrd="0" destOrd="0" presId="urn:microsoft.com/office/officeart/2005/8/layout/process1"/>
    <dgm:cxn modelId="{021B2159-C626-45C1-B56E-8F4021A33CA0}" type="presParOf" srcId="{7BB98A5A-167F-48F8-8D3C-0B7D7F87D0D0}" destId="{8E2B7EF3-ED70-4BC7-9F87-FA4C827B414D}" srcOrd="2" destOrd="0" presId="urn:microsoft.com/office/officeart/2005/8/layout/process1"/>
    <dgm:cxn modelId="{F69E4B68-8809-4216-AA84-25ABD4094A69}" type="presParOf" srcId="{7BB98A5A-167F-48F8-8D3C-0B7D7F87D0D0}" destId="{C1C82E99-21C0-4006-AFE4-C057A8D3BB9E}" srcOrd="3" destOrd="0" presId="urn:microsoft.com/office/officeart/2005/8/layout/process1"/>
    <dgm:cxn modelId="{D6FEA244-1A45-4A2D-9106-AD17A3C87B34}" type="presParOf" srcId="{C1C82E99-21C0-4006-AFE4-C057A8D3BB9E}" destId="{11A82039-6BF7-4E0F-BE5D-D784FF5B47A7}" srcOrd="0" destOrd="0" presId="urn:microsoft.com/office/officeart/2005/8/layout/process1"/>
    <dgm:cxn modelId="{4691A6C5-E58E-4011-9B6A-CF50AFCDEFDC}" type="presParOf" srcId="{7BB98A5A-167F-48F8-8D3C-0B7D7F87D0D0}" destId="{D772AE75-B4A7-44FA-9AE5-23530D37A35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FDF7D-53BD-4655-A5FF-BDD0CA62B323}">
      <dsp:nvSpPr>
        <dsp:cNvPr id="0" name=""/>
        <dsp:cNvSpPr/>
      </dsp:nvSpPr>
      <dsp:spPr>
        <a:xfrm>
          <a:off x="9420" y="19208"/>
          <a:ext cx="2815559" cy="26148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ysClr val="windowText" lastClr="00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Truyện viết về sự kiện gì? Ai là nhân vật chính?</a:t>
          </a:r>
        </a:p>
      </dsp:txBody>
      <dsp:txXfrm>
        <a:off x="86006" y="95794"/>
        <a:ext cx="2662387" cy="2461669"/>
      </dsp:txXfrm>
    </dsp:sp>
    <dsp:sp modelId="{DB831498-8454-4157-9134-AE897EEC3B17}">
      <dsp:nvSpPr>
        <dsp:cNvPr id="0" name=""/>
        <dsp:cNvSpPr/>
      </dsp:nvSpPr>
      <dsp:spPr>
        <a:xfrm>
          <a:off x="3106535" y="977500"/>
          <a:ext cx="596898" cy="6982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3106535" y="1117152"/>
        <a:ext cx="417829" cy="418954"/>
      </dsp:txXfrm>
    </dsp:sp>
    <dsp:sp modelId="{8E2B7EF3-ED70-4BC7-9F87-FA4C827B414D}">
      <dsp:nvSpPr>
        <dsp:cNvPr id="0" name=""/>
        <dsp:cNvSpPr/>
      </dsp:nvSpPr>
      <dsp:spPr>
        <a:xfrm>
          <a:off x="3951203" y="19208"/>
          <a:ext cx="2815559" cy="261484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ysClr val="windowText" lastClr="00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Nhân vật chính là người như thế nào? (Có đặc điểm gì?)</a:t>
          </a:r>
        </a:p>
      </dsp:txBody>
      <dsp:txXfrm>
        <a:off x="4027789" y="95794"/>
        <a:ext cx="2662387" cy="2461669"/>
      </dsp:txXfrm>
    </dsp:sp>
    <dsp:sp modelId="{C1C82E99-21C0-4006-AFE4-C057A8D3BB9E}">
      <dsp:nvSpPr>
        <dsp:cNvPr id="0" name=""/>
        <dsp:cNvSpPr/>
      </dsp:nvSpPr>
      <dsp:spPr>
        <a:xfrm>
          <a:off x="7048319" y="977500"/>
          <a:ext cx="596898" cy="6982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7048319" y="1117152"/>
        <a:ext cx="417829" cy="418954"/>
      </dsp:txXfrm>
    </dsp:sp>
    <dsp:sp modelId="{D772AE75-B4A7-44FA-9AE5-23530D37A351}">
      <dsp:nvSpPr>
        <dsp:cNvPr id="0" name=""/>
        <dsp:cNvSpPr/>
      </dsp:nvSpPr>
      <dsp:spPr>
        <a:xfrm>
          <a:off x="7892987" y="19208"/>
          <a:ext cx="2815559" cy="261484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ysClr val="windowText" lastClr="00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Em có nhận xét, đánh giá gì về nhân vật (đánh giá, suy nghĩ, cảm xúc,...)</a:t>
          </a:r>
        </a:p>
      </dsp:txBody>
      <dsp:txXfrm>
        <a:off x="7969573" y="95794"/>
        <a:ext cx="2662387" cy="2461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56367"/>
            <a:ext cx="5002213" cy="1549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644575" y="-460195"/>
            <a:ext cx="8943340" cy="8431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46066C-1814-0CE3-673F-3DF010D3A8E3}"/>
              </a:ext>
            </a:extLst>
          </p:cNvPr>
          <p:cNvSpPr txBox="1"/>
          <p:nvPr/>
        </p:nvSpPr>
        <p:spPr>
          <a:xfrm>
            <a:off x="2852835" y="2896873"/>
            <a:ext cx="6097554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Kể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tên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ít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nhất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03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ngụ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hoặc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nhận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xét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ấn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nhất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000" dirty="0">
              <a:solidFill>
                <a:schemeClr val="accent6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56367"/>
            <a:ext cx="5002213" cy="154997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F91FFB7-5FE0-A078-72ED-D6BC75B5DD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6501963"/>
              </p:ext>
            </p:extLst>
          </p:nvPr>
        </p:nvGraphicFramePr>
        <p:xfrm>
          <a:off x="733472" y="2841743"/>
          <a:ext cx="10717967" cy="2653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C84951-7405-6E4B-8196-B038A21A8E74}"/>
              </a:ext>
            </a:extLst>
          </p:cNvPr>
          <p:cNvSpPr txBox="1"/>
          <p:nvPr/>
        </p:nvSpPr>
        <p:spPr>
          <a:xfrm>
            <a:off x="348522" y="1789395"/>
            <a:ext cx="8394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1. HS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2060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74E2644-0837-A763-E4A1-5E96F51DD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054585"/>
              </p:ext>
            </p:extLst>
          </p:nvPr>
        </p:nvGraphicFramePr>
        <p:xfrm>
          <a:off x="343822" y="758274"/>
          <a:ext cx="11497268" cy="5734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80646">
                  <a:extLst>
                    <a:ext uri="{9D8B030D-6E8A-4147-A177-3AD203B41FA5}">
                      <a16:colId xmlns:a16="http://schemas.microsoft.com/office/drawing/2014/main" val="796590532"/>
                    </a:ext>
                  </a:extLst>
                </a:gridCol>
                <a:gridCol w="3368351">
                  <a:extLst>
                    <a:ext uri="{9D8B030D-6E8A-4147-A177-3AD203B41FA5}">
                      <a16:colId xmlns:a16="http://schemas.microsoft.com/office/drawing/2014/main" val="2352546284"/>
                    </a:ext>
                  </a:extLst>
                </a:gridCol>
                <a:gridCol w="3648271">
                  <a:extLst>
                    <a:ext uri="{9D8B030D-6E8A-4147-A177-3AD203B41FA5}">
                      <a16:colId xmlns:a16="http://schemas.microsoft.com/office/drawing/2014/main" val="3480016135"/>
                    </a:ext>
                  </a:extLst>
                </a:gridCol>
              </a:tblGrid>
              <a:tr h="12055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Mở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Giới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thiệu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ấn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 dirty="0"/>
                    </a:p>
                  </a:txBody>
                  <a:tcPr marL="32783" marR="32783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43710" marR="43710" marT="21855" marB="21855"/>
                </a:tc>
                <a:extLst>
                  <a:ext uri="{0D108BD9-81ED-4DB2-BD59-A6C34878D82A}">
                    <a16:rowId xmlns:a16="http://schemas.microsoft.com/office/drawing/2014/main" val="3973200724"/>
                  </a:ext>
                </a:extLst>
              </a:tr>
              <a:tr h="961461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Giới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thiệu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thông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tin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ngụ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giả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nếu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tóm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tắt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giúp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hơn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Lần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lượt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 anchor="ctr"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43710" marR="43710" marT="21855" marB="21855"/>
                </a:tc>
                <a:extLst>
                  <a:ext uri="{0D108BD9-81ED-4DB2-BD59-A6C34878D82A}">
                    <a16:rowId xmlns:a16="http://schemas.microsoft.com/office/drawing/2014/main" val="1376380404"/>
                  </a:ext>
                </a:extLst>
              </a:tr>
              <a:tr h="79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Ý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Lí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lẽ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(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lí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giải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Bằng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chứng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(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chi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tiết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trích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dẫn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804449"/>
                  </a:ext>
                </a:extLst>
              </a:tr>
              <a:tr h="4792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1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872964"/>
                  </a:ext>
                </a:extLst>
              </a:tr>
              <a:tr h="4751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2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7045"/>
                  </a:ext>
                </a:extLst>
              </a:tr>
              <a:tr h="4908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…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   </a:t>
                      </a:r>
                    </a:p>
                  </a:txBody>
                  <a:tcPr marL="32783" marR="32783" marT="0" marB="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505564"/>
                  </a:ext>
                </a:extLst>
              </a:tr>
              <a:tr h="5052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thuật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xây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dựng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 anchor="ctr">
                    <a:solidFill>
                      <a:srgbClr val="D2DEE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 anchor="ctr"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43710" marR="43710" marT="21855" marB="21855"/>
                </a:tc>
                <a:extLst>
                  <a:ext uri="{0D108BD9-81ED-4DB2-BD59-A6C34878D82A}">
                    <a16:rowId xmlns:a16="http://schemas.microsoft.com/office/drawing/2014/main" val="1173285286"/>
                  </a:ext>
                </a:extLst>
              </a:tr>
              <a:tr h="7929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đánh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giá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Rút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2783" marR="32783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43710" marR="43710" marT="21855" marB="21855"/>
                </a:tc>
                <a:extLst>
                  <a:ext uri="{0D108BD9-81ED-4DB2-BD59-A6C34878D82A}">
                    <a16:rowId xmlns:a16="http://schemas.microsoft.com/office/drawing/2014/main" val="400428452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761D740-CB33-14A0-12E6-64AB94C69A35}"/>
              </a:ext>
            </a:extLst>
          </p:cNvPr>
          <p:cNvSpPr txBox="1"/>
          <p:nvPr/>
        </p:nvSpPr>
        <p:spPr>
          <a:xfrm>
            <a:off x="268255" y="181933"/>
            <a:ext cx="104526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>
              <a:spcBef>
                <a:spcPts val="600"/>
              </a:spcBef>
              <a:spcAft>
                <a:spcPts val="600"/>
              </a:spcAft>
              <a:defRPr sz="2800" b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sz="1600" dirty="0"/>
              <a:t>2. </a:t>
            </a:r>
            <a:r>
              <a:rPr lang="en-US" sz="1600" dirty="0" err="1"/>
              <a:t>Từ</a:t>
            </a:r>
            <a:r>
              <a:rPr lang="en-US" sz="1600" dirty="0"/>
              <a:t> </a:t>
            </a:r>
            <a:r>
              <a:rPr lang="en-US" sz="1600" dirty="0" err="1"/>
              <a:t>phiếu</a:t>
            </a:r>
            <a:r>
              <a:rPr lang="en-US" sz="1600" dirty="0"/>
              <a:t> </a:t>
            </a:r>
            <a:r>
              <a:rPr lang="en-US" sz="1600" dirty="0" err="1"/>
              <a:t>tìm</a:t>
            </a:r>
            <a:r>
              <a:rPr lang="en-US" sz="1600" dirty="0"/>
              <a:t> ý, </a:t>
            </a:r>
            <a:r>
              <a:rPr lang="en-US" sz="1600" dirty="0" err="1"/>
              <a:t>lập</a:t>
            </a:r>
            <a:r>
              <a:rPr lang="en-US" sz="1600" dirty="0"/>
              <a:t> </a:t>
            </a:r>
            <a:r>
              <a:rPr lang="en-US" sz="1600" dirty="0" err="1"/>
              <a:t>dàn</a:t>
            </a:r>
            <a:r>
              <a:rPr lang="en-US" sz="1600" dirty="0"/>
              <a:t> ý </a:t>
            </a:r>
            <a:r>
              <a:rPr lang="en-US" sz="1600" dirty="0" err="1"/>
              <a:t>cho</a:t>
            </a:r>
            <a:r>
              <a:rPr lang="en-US" sz="1600" dirty="0"/>
              <a:t> </a:t>
            </a:r>
            <a:r>
              <a:rPr lang="en-US" sz="1600" dirty="0" err="1"/>
              <a:t>bài</a:t>
            </a:r>
            <a:r>
              <a:rPr lang="en-US" sz="1600" dirty="0"/>
              <a:t> </a:t>
            </a:r>
            <a:r>
              <a:rPr lang="en-US" sz="1600" dirty="0" err="1"/>
              <a:t>văn</a:t>
            </a:r>
            <a:r>
              <a:rPr lang="en-US" sz="1600" dirty="0"/>
              <a:t> </a:t>
            </a:r>
            <a:r>
              <a:rPr lang="en-US" sz="1600" dirty="0" err="1"/>
              <a:t>theo</a:t>
            </a:r>
            <a:r>
              <a:rPr lang="en-US" sz="1600" dirty="0"/>
              <a:t> </a:t>
            </a:r>
            <a:r>
              <a:rPr lang="en-US" sz="1600" dirty="0" err="1"/>
              <a:t>mẫu</a:t>
            </a:r>
            <a:r>
              <a:rPr lang="en-US" sz="1600" dirty="0"/>
              <a:t> </a:t>
            </a:r>
            <a:r>
              <a:rPr lang="en-US" sz="1600" dirty="0" err="1"/>
              <a:t>sau</a:t>
            </a:r>
            <a:r>
              <a:rPr lang="en-US" sz="1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95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CA328F-5765-D007-6B3D-4331E7377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615514"/>
              </p:ext>
            </p:extLst>
          </p:nvPr>
        </p:nvGraphicFramePr>
        <p:xfrm>
          <a:off x="268777" y="232302"/>
          <a:ext cx="11647358" cy="63933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4577">
                  <a:extLst>
                    <a:ext uri="{9D8B030D-6E8A-4147-A177-3AD203B41FA5}">
                      <a16:colId xmlns:a16="http://schemas.microsoft.com/office/drawing/2014/main" val="3834605355"/>
                    </a:ext>
                  </a:extLst>
                </a:gridCol>
                <a:gridCol w="3417758">
                  <a:extLst>
                    <a:ext uri="{9D8B030D-6E8A-4147-A177-3AD203B41FA5}">
                      <a16:colId xmlns:a16="http://schemas.microsoft.com/office/drawing/2014/main" val="784880442"/>
                    </a:ext>
                  </a:extLst>
                </a:gridCol>
                <a:gridCol w="3987383">
                  <a:extLst>
                    <a:ext uri="{9D8B030D-6E8A-4147-A177-3AD203B41FA5}">
                      <a16:colId xmlns:a16="http://schemas.microsoft.com/office/drawing/2014/main" val="3794684543"/>
                    </a:ext>
                  </a:extLst>
                </a:gridCol>
                <a:gridCol w="3597640">
                  <a:extLst>
                    <a:ext uri="{9D8B030D-6E8A-4147-A177-3AD203B41FA5}">
                      <a16:colId xmlns:a16="http://schemas.microsoft.com/office/drawing/2014/main" val="3533263089"/>
                    </a:ext>
                  </a:extLst>
                </a:gridCol>
              </a:tblGrid>
              <a:tr h="561364">
                <a:tc gridSpan="4">
                  <a:txBody>
                    <a:bodyPr/>
                    <a:lstStyle/>
                    <a:p>
                      <a:pPr marL="0" marR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Rubric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đánh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giá</a:t>
                      </a:r>
                      <a:endParaRPr lang="en-US" sz="1400" dirty="0">
                        <a:effectLst/>
                        <a:latin typeface="#9Slide03 BoosterNextFYBlack" panose="02000A03000000020004" pitchFamily="2" charset="0"/>
                      </a:endParaRPr>
                    </a:p>
                    <a:p>
                      <a:pPr marL="0" marR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văn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phân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tích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đặc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điểm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nhân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vật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truyện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ngụ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ngôn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099007"/>
                  </a:ext>
                </a:extLst>
              </a:tr>
              <a:tr h="720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Yêu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cầu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Mức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Tốt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445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Mức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Đạt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445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Mức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Chưa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đạt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02265"/>
                  </a:ext>
                </a:extLst>
              </a:tr>
              <a:tr h="544584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Về</a:t>
                      </a:r>
                      <a:endParaRPr lang="en-US" sz="1400" dirty="0">
                        <a:effectLst/>
                        <a:latin typeface="#9Slide03 BoosterNextFYBlack" panose="02000A03000000020004" pitchFamily="2" charset="0"/>
                      </a:endParaRP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nội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dung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Bài viết lựa chọn được nhân vật truyện ngụ ngôn có đặc điểm thú vị, hấp dẫn 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Bài viết lựa chọn đúng nhân vật truyện ngụ ngôn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effectLst/>
                        </a:rPr>
                        <a:t>Bài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viết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chưa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lựa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chọn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đúng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truyện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ngụ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ngôn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extLst>
                  <a:ext uri="{0D108BD9-81ED-4DB2-BD59-A6C34878D82A}">
                    <a16:rowId xmlns:a16="http://schemas.microsoft.com/office/drawing/2014/main" val="2847260518"/>
                  </a:ext>
                </a:extLst>
              </a:tr>
              <a:tr h="802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effectLst/>
                        </a:rPr>
                        <a:t>Các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đặc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điểm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được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tích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đầy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đủ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kĩ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lưỡng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có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lí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giải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minh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thuyết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phục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effectLst/>
                        </a:rPr>
                        <a:t>Các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đặc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điểm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được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tích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đầy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đủ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có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lí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giải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minh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phù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hợp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Các đặc điểm của nhân vật được phân tích chưa đúng, chưa phù hợp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extLst>
                  <a:ext uri="{0D108BD9-81ED-4DB2-BD59-A6C34878D82A}">
                    <a16:rowId xmlns:a16="http://schemas.microsoft.com/office/drawing/2014/main" val="2211104929"/>
                  </a:ext>
                </a:extLst>
              </a:tr>
              <a:tr h="802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effectLst/>
                        </a:rPr>
                        <a:t>Bài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viết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hiện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sâu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sắc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ấn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tượng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nghĩ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tình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viết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về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có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lập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luận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lí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giải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thuyết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phục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effectLst/>
                        </a:rPr>
                        <a:t>Bài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viết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hiện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được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ấn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tượng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nghĩ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tình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viết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về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lập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luận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lí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giải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phù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hợp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Bài viết chưa có hoặc có câu văn thể hiện ấn tượng, suy nghĩ, tình cảm của người viết về nhân vật nhưng còn chung chung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extLst>
                  <a:ext uri="{0D108BD9-81ED-4DB2-BD59-A6C34878D82A}">
                    <a16:rowId xmlns:a16="http://schemas.microsoft.com/office/drawing/2014/main" val="728513543"/>
                  </a:ext>
                </a:extLst>
              </a:tr>
              <a:tr h="1156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effectLst/>
                        </a:rPr>
                        <a:t>Bài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viết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đưa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ra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những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nhận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xét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chính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xác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về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nghệ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thuật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dựng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en-US" sz="1400" dirty="0" err="1">
                          <a:effectLst/>
                        </a:rPr>
                        <a:t>cách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lựa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chọn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xây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dựng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cốt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truyện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tình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huống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cách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kể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tả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các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biểu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hiện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,…)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effectLst/>
                        </a:rPr>
                        <a:t>Bài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viết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đưa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ra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nhất</a:t>
                      </a:r>
                      <a:r>
                        <a:rPr lang="en-US" sz="1400" dirty="0">
                          <a:effectLst/>
                        </a:rPr>
                        <a:t> 1 </a:t>
                      </a:r>
                      <a:r>
                        <a:rPr lang="en-US" sz="1400" dirty="0" err="1">
                          <a:effectLst/>
                        </a:rPr>
                        <a:t>nhận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xét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về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nghệ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thuật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dựng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en-US" sz="1400" dirty="0" err="1">
                          <a:effectLst/>
                        </a:rPr>
                        <a:t>cách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lựa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chọn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xây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dựng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cốt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truyện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tình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huống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cách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kể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tả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các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biểu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hiện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,…)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Bài viết không có hoặc có đưa ra nhận xét về cách xây dựng nhân vật nhưng còn chung chung, chưa chính xác.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extLst>
                  <a:ext uri="{0D108BD9-81ED-4DB2-BD59-A6C34878D82A}">
                    <a16:rowId xmlns:a16="http://schemas.microsoft.com/office/drawing/2014/main" val="987617216"/>
                  </a:ext>
                </a:extLst>
              </a:tr>
              <a:tr h="597160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Về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hình</a:t>
                      </a:r>
                      <a:r>
                        <a:rPr lang="en-US" sz="1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#9Slide03 BoosterNextFYBlack" panose="02000A03000000020004" pitchFamily="2" charset="0"/>
                        </a:rPr>
                        <a:t>thức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Bài viết có bố cục đủ 3 phần, trình bày rõ ràng, mạch lạc, khoa học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Bài viết có bố cục 3 phần rõ ràng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Bố cục bài viết chưa rõ, chưa đủ 3 phần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extLst>
                  <a:ext uri="{0D108BD9-81ED-4DB2-BD59-A6C34878D82A}">
                    <a16:rowId xmlns:a16="http://schemas.microsoft.com/office/drawing/2014/main" val="3664815318"/>
                  </a:ext>
                </a:extLst>
              </a:tr>
              <a:tr h="84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Diễn đạt chặt chẽ; các ý triển khai logic; hệ thống ý kiến, lí lẽ, bằng chứng trình bày theo một trình tự hợp lí, thuyết phục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Diễn đạt mạch lạc; các ý triển khai logic; hệ thống ý kiến, lí lẽ, bằng chứng trình bày theo một trình tự hợp lí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Diễn đạt chưa chặt chẽ; các ý triển khai chưa logic; hệ thống ý kiến, lí lẽ, bằng chứng chưa liên kết, chưa hợp lí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extLst>
                  <a:ext uri="{0D108BD9-81ED-4DB2-BD59-A6C34878D82A}">
                    <a16:rowId xmlns:a16="http://schemas.microsoft.com/office/drawing/2014/main" val="4182724459"/>
                  </a:ext>
                </a:extLst>
              </a:tr>
              <a:tr h="6529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Sử dụng từ ngữ chính xác, viết câu đúng ngữ pháp, diễn đạt sắc sảo, giàu hình ảnh, mang cá tính riêng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Sử dụng đúng từ ngữ, chính tả, viết câu đúng ngữ pháp, diễn đạt rõ ràng, mạch lạc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effectLst/>
                        </a:rPr>
                        <a:t>Chữ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viết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khó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đọc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mắc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trên</a:t>
                      </a:r>
                      <a:r>
                        <a:rPr lang="en-US" sz="1400" dirty="0">
                          <a:effectLst/>
                        </a:rPr>
                        <a:t> 10 </a:t>
                      </a:r>
                      <a:r>
                        <a:rPr lang="en-US" sz="1400" dirty="0" err="1">
                          <a:effectLst/>
                        </a:rPr>
                        <a:t>lỗi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về</a:t>
                      </a:r>
                      <a:r>
                        <a:rPr lang="en-US" sz="1400" dirty="0">
                          <a:effectLst/>
                        </a:rPr>
                        <a:t>: </a:t>
                      </a:r>
                      <a:r>
                        <a:rPr lang="en-US" sz="1400" dirty="0" err="1">
                          <a:effectLst/>
                        </a:rPr>
                        <a:t>chính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tả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từ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đặt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câu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diễn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đạt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49" marR="18249" marT="0" marB="0" anchor="ctr"/>
                </a:tc>
                <a:extLst>
                  <a:ext uri="{0D108BD9-81ED-4DB2-BD59-A6C34878D82A}">
                    <a16:rowId xmlns:a16="http://schemas.microsoft.com/office/drawing/2014/main" val="758383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2"/>
          <a:srcRect l="11908" t="16713" b="14111"/>
          <a:stretch>
            <a:fillRect/>
          </a:stretch>
        </p:blipFill>
        <p:spPr>
          <a:xfrm>
            <a:off x="1922106" y="666115"/>
            <a:ext cx="7557796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456498" y="3239622"/>
            <a:ext cx="6202309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0"/>
            <a:ext cx="3482340" cy="3165475"/>
          </a:xfrm>
          <a:prstGeom prst="rect">
            <a:avLst/>
          </a:prstGeom>
        </p:spPr>
      </p:pic>
      <p:sp>
        <p:nvSpPr>
          <p:cNvPr id="4" name="文本框 26"/>
          <p:cNvSpPr txBox="1">
            <a:spLocks noChangeArrowheads="1"/>
          </p:cNvSpPr>
          <p:nvPr/>
        </p:nvSpPr>
        <p:spPr bwMode="auto">
          <a:xfrm>
            <a:off x="2780522" y="2265545"/>
            <a:ext cx="56306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err="1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b="1" dirty="0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văn</a:t>
            </a:r>
            <a:r>
              <a:rPr lang="en-US" altLang="zh-CN" sz="4000" b="1" dirty="0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phân</a:t>
            </a:r>
            <a:r>
              <a:rPr lang="en-US" altLang="zh-CN" sz="4000" b="1" dirty="0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tích</a:t>
            </a:r>
            <a:r>
              <a:rPr lang="en-US" altLang="zh-CN" sz="4000" b="1" dirty="0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đặc</a:t>
            </a:r>
            <a:r>
              <a:rPr lang="en-US" altLang="zh-CN" sz="4000" b="1" dirty="0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điểm</a:t>
            </a:r>
            <a:r>
              <a:rPr lang="en-US" altLang="zh-CN" sz="4000" b="1" dirty="0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nhân</a:t>
            </a:r>
            <a:r>
              <a:rPr lang="en-US" altLang="zh-CN" sz="4000" b="1" dirty="0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Times New Roman" panose="02020603050405020304" pitchFamily="18" charset="0"/>
              </a:rPr>
              <a:t>vật</a:t>
            </a:r>
            <a:endParaRPr lang="zh-CN" altLang="en-US" sz="4000" b="1" dirty="0">
              <a:solidFill>
                <a:srgbClr val="DC5D3D"/>
              </a:solidFill>
              <a:latin typeface="#9Slide06 Deepika Sketch" panose="02000507000000020004" pitchFamily="2" charset="0"/>
              <a:ea typeface="幼圆" panose="02010509060101010101" charset="-122"/>
              <a:cs typeface="Times New Roman" panose="02020603050405020304" pitchFamily="18" charset="0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35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370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19363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96698" y="3221959"/>
            <a:ext cx="5100408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buNone/>
            </a:pPr>
            <a:r>
              <a:rPr lang="en-US" altLang="zh-CN" sz="6000" b="1" dirty="0" err="1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+mn-ea"/>
                <a:sym typeface="+mn-lt"/>
              </a:rPr>
              <a:t>Định</a:t>
            </a:r>
            <a:r>
              <a:rPr lang="en-US" altLang="zh-CN" sz="6000" b="1" dirty="0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+mn-ea"/>
                <a:sym typeface="+mn-lt"/>
              </a:rPr>
              <a:t>hướng</a:t>
            </a:r>
            <a:endParaRPr lang="zh-CN" altLang="en-US" sz="6000" b="1" dirty="0">
              <a:solidFill>
                <a:srgbClr val="DC5D3D"/>
              </a:solidFill>
              <a:latin typeface="#9Slide06 Deepika Sketch" panose="02000507000000020004" pitchFamily="2" charset="0"/>
              <a:ea typeface="幼圆" panose="02010509060101010101" charset="-122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80" y="4085590"/>
            <a:ext cx="2421890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35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460" y="-261620"/>
            <a:ext cx="8234680" cy="81235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56367"/>
            <a:ext cx="5002213" cy="1549970"/>
          </a:xfrm>
          <a:prstGeom prst="rect">
            <a:avLst/>
          </a:prstGeom>
        </p:spPr>
      </p:pic>
      <p:pic>
        <p:nvPicPr>
          <p:cNvPr id="17" name="图片 16" descr="2223be3d229db37d30f334096b915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74" y="2595776"/>
            <a:ext cx="3454918" cy="325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F20DCA-141F-E774-CACA-DFBE2C19FBFA}"/>
              </a:ext>
            </a:extLst>
          </p:cNvPr>
          <p:cNvSpPr txBox="1"/>
          <p:nvPr/>
        </p:nvSpPr>
        <p:spPr>
          <a:xfrm>
            <a:off x="4251650" y="2569050"/>
            <a:ext cx="589694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Thế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nào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phân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tích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đặc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vật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  <a:endParaRPr lang="en-US" sz="2000" dirty="0">
              <a:solidFill>
                <a:srgbClr val="00206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phân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tích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đặc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vật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ta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cần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căn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cứ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trên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yếu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tố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(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biểu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hiện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)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nào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vật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  <a:endParaRPr lang="en-US" sz="2000" dirty="0">
              <a:solidFill>
                <a:srgbClr val="00206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Cần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lưu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gì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đối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văn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phân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tích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đặc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vật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truyện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ngụ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ngôn</a:t>
            </a:r>
            <a:r>
              <a:rPr lang="en-US" sz="2400" i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  <a:endParaRPr lang="en-US" sz="2000" dirty="0">
              <a:solidFill>
                <a:srgbClr val="00206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56367"/>
            <a:ext cx="5002213" cy="15499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DFD008-9BEC-8B4E-5F86-CA634D7D8F98}"/>
              </a:ext>
            </a:extLst>
          </p:cNvPr>
          <p:cNvSpPr txBox="1"/>
          <p:nvPr/>
        </p:nvSpPr>
        <p:spPr>
          <a:xfrm>
            <a:off x="741350" y="1797541"/>
            <a:ext cx="10926147" cy="3793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1200"/>
              </a:spcAft>
            </a:pPr>
            <a:r>
              <a:rPr lang="en-US" sz="22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1.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hân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tích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đặc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nhận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xét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đặc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làm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sáng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tỏ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đặc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ấy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thông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qua 6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yếu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tố</a:t>
            </a:r>
            <a:r>
              <a:rPr lang="en-US" sz="2200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: </a:t>
            </a:r>
            <a:endParaRPr lang="en-US" sz="2200" dirty="0">
              <a:solidFill>
                <a:srgbClr val="002060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Lai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lịch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hoàn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cảnh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endParaRPr lang="en-US" sz="2200" dirty="0">
              <a:solidFill>
                <a:schemeClr val="accent5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Ngoại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hình</a:t>
            </a:r>
            <a:endParaRPr lang="en-US" sz="2200" dirty="0">
              <a:solidFill>
                <a:schemeClr val="accent5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Hành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động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cử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chỉ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endParaRPr lang="en-US" sz="2200" dirty="0">
              <a:solidFill>
                <a:schemeClr val="accent5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Lời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nói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endParaRPr lang="en-US" sz="2200" dirty="0">
              <a:solidFill>
                <a:schemeClr val="accent5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Suy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nghĩ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tình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cảm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cảm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xúc</a:t>
            </a:r>
            <a:endParaRPr lang="en-US" sz="2200" dirty="0">
              <a:solidFill>
                <a:schemeClr val="accent5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R="0" algn="just">
              <a:spcBef>
                <a:spcPts val="300"/>
              </a:spcBef>
              <a:spcAft>
                <a:spcPts val="30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Mối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hệ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vật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khác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nhận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xét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vật</a:t>
            </a:r>
            <a:endParaRPr lang="en-US" sz="2200" dirty="0">
              <a:solidFill>
                <a:schemeClr val="accent5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R="0" algn="just">
              <a:spcBef>
                <a:spcPts val="300"/>
              </a:spcBef>
              <a:spcAft>
                <a:spcPts val="30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khác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hoặc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tác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giả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vật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đó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200" dirty="0">
              <a:solidFill>
                <a:schemeClr val="accent5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3" name="图片 22">
            <a:extLst>
              <a:ext uri="{FF2B5EF4-FFF2-40B4-BE49-F238E27FC236}">
                <a16:creationId xmlns:a16="http://schemas.microsoft.com/office/drawing/2014/main" id="{F18F40CB-8518-CAFC-5760-92C1C286F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4" y="4536996"/>
            <a:ext cx="2421890" cy="2250440"/>
          </a:xfrm>
          <a:prstGeom prst="rect">
            <a:avLst/>
          </a:prstGeom>
        </p:spPr>
      </p:pic>
      <p:pic>
        <p:nvPicPr>
          <p:cNvPr id="4" name="图片 20">
            <a:extLst>
              <a:ext uri="{FF2B5EF4-FFF2-40B4-BE49-F238E27FC236}">
                <a16:creationId xmlns:a16="http://schemas.microsoft.com/office/drawing/2014/main" id="{2F8D0663-D305-AAB8-6577-6F1856BC0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64" y="203667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1096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56367"/>
            <a:ext cx="5002213" cy="1549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40CE5-5835-ECF8-B7BC-32E2F6819B24}"/>
              </a:ext>
            </a:extLst>
          </p:cNvPr>
          <p:cNvSpPr txBox="1"/>
          <p:nvPr/>
        </p:nvSpPr>
        <p:spPr>
          <a:xfrm>
            <a:off x="783771" y="1797541"/>
            <a:ext cx="10888825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2.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ngụ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</a:p>
          <a:p>
            <a:pPr marL="0" marR="0" algn="just">
              <a:spcBef>
                <a:spcPts val="12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con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loài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bộ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phận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con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con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,…</a:t>
            </a:r>
          </a:p>
          <a:p>
            <a:pPr marL="0" marR="0" algn="just">
              <a:spcBef>
                <a:spcPts val="12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nhận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xét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đánh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suy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tỏ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ấy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qua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chi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tiết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tiêu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Nhận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xét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xây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dựng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3" name="图片 22">
            <a:extLst>
              <a:ext uri="{FF2B5EF4-FFF2-40B4-BE49-F238E27FC236}">
                <a16:creationId xmlns:a16="http://schemas.microsoft.com/office/drawing/2014/main" id="{C14E1CB9-8E0B-25B4-3C17-827E0445D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4" y="4536996"/>
            <a:ext cx="2421890" cy="22504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A72C4C39-D87D-E484-BC1E-3BA25624A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64" y="203667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907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19363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381940" y="3221959"/>
            <a:ext cx="5100408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+mn-ea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 err="1">
                <a:sym typeface="+mn-lt"/>
              </a:rPr>
              <a:t>Thực</a:t>
            </a:r>
            <a:r>
              <a:rPr lang="en-US" altLang="zh-CN" dirty="0">
                <a:sym typeface="+mn-lt"/>
              </a:rPr>
              <a:t> </a:t>
            </a:r>
            <a:r>
              <a:rPr lang="en-US" altLang="zh-CN" dirty="0" err="1">
                <a:sym typeface="+mn-lt"/>
              </a:rPr>
              <a:t>hành</a:t>
            </a:r>
            <a:endParaRPr lang="zh-CN" altLang="en-US" dirty="0"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80" y="4085590"/>
            <a:ext cx="2421890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35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116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56367"/>
            <a:ext cx="5002213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45796" y="304077"/>
            <a:ext cx="5100408" cy="54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>
                <a:solidFill>
                  <a:srgbClr val="DC5D3D"/>
                </a:solidFill>
                <a:latin typeface="#9Slide06 Deepika Sketch" panose="02000507000000020004" pitchFamily="2" charset="0"/>
                <a:ea typeface="幼圆" panose="02010509060101010101" charset="-122"/>
                <a:cs typeface="+mn-ea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dirty="0" err="1">
                <a:sym typeface="+mn-lt"/>
              </a:rPr>
              <a:t>Thực</a:t>
            </a:r>
            <a:r>
              <a:rPr lang="en-US" altLang="zh-CN" sz="3200" dirty="0">
                <a:sym typeface="+mn-lt"/>
              </a:rPr>
              <a:t> </a:t>
            </a:r>
            <a:r>
              <a:rPr lang="en-US" altLang="zh-CN" sz="3200" dirty="0" err="1">
                <a:sym typeface="+mn-lt"/>
              </a:rPr>
              <a:t>hành</a:t>
            </a:r>
            <a:endParaRPr lang="zh-CN" altLang="en-US" sz="3200" dirty="0"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" y="1174750"/>
            <a:ext cx="4508500" cy="45085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244975" y="1174750"/>
            <a:ext cx="7476490" cy="5035550"/>
            <a:chOff x="6737" y="1709"/>
            <a:chExt cx="11774" cy="7930"/>
          </a:xfrm>
        </p:grpSpPr>
        <p:pic>
          <p:nvPicPr>
            <p:cNvPr id="13" name="图片 12" descr="8c028dabe04d64ea3c3aa11767f6d8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7" y="1709"/>
              <a:ext cx="11774" cy="793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1503" y="2825"/>
              <a:ext cx="2242" cy="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#9Slide03 BoosterNextFYBlack" panose="02000A03000000020004" pitchFamily="2" charset="0"/>
                  <a:ea typeface="幼圆" panose="02010509060101010101" charset="-122"/>
                </a:rPr>
                <a:t>Đề</a:t>
              </a:r>
              <a:r>
                <a:rPr lang="en-US" altLang="zh-CN" sz="3200" b="1" dirty="0">
                  <a:solidFill>
                    <a:schemeClr val="bg1"/>
                  </a:solidFill>
                  <a:latin typeface="#9Slide03 BoosterNextFYBlack" panose="02000A03000000020004" pitchFamily="2" charset="0"/>
                  <a:ea typeface="幼圆" panose="02010509060101010101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#9Slide03 BoosterNextFYBlack" panose="02000A03000000020004" pitchFamily="2" charset="0"/>
                  <a:ea typeface="幼圆" panose="02010509060101010101" charset="-122"/>
                </a:rPr>
                <a:t>bài</a:t>
              </a:r>
              <a:endParaRPr lang="zh-CN" altLang="en-US" sz="3200" b="1" dirty="0">
                <a:solidFill>
                  <a:schemeClr val="bg1"/>
                </a:solidFill>
                <a:latin typeface="#9Slide03 BoosterNextFYBlack" panose="02000A03000000020004" pitchFamily="2" charset="0"/>
                <a:ea typeface="幼圆" panose="02010509060101010101" charset="-122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81B3DB6-C4BF-A8E5-FFC3-4B2BCCA27538}"/>
              </a:ext>
            </a:extLst>
          </p:cNvPr>
          <p:cNvSpPr txBox="1"/>
          <p:nvPr/>
        </p:nvSpPr>
        <p:spPr>
          <a:xfrm>
            <a:off x="5212434" y="3215821"/>
            <a:ext cx="58000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Times New Roman" panose="02020603050405020304" pitchFamily="18" charset="0"/>
              </a:rPr>
              <a:t>: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Viết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bài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văn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tích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đặc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điểm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một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nhân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vật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truyện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ngụ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ngôn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để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lại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ấn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tượng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sâu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sắc</a:t>
            </a:r>
            <a:r>
              <a:rPr lang="en-US" sz="3600" i="1" dirty="0">
                <a:solidFill>
                  <a:srgbClr val="002060"/>
                </a:solidFill>
                <a:effectLst/>
                <a:latin typeface="#9Slide06 Ong Do Gia" panose="020406030505060202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effectLst/>
              <a:latin typeface="#9Slide06 Ong Do Gia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56367"/>
            <a:ext cx="5002213" cy="154997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B1CBF4-F798-5A34-B297-32348A0B0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66071"/>
              </p:ext>
            </p:extLst>
          </p:nvPr>
        </p:nvGraphicFramePr>
        <p:xfrm>
          <a:off x="422272" y="331201"/>
          <a:ext cx="11340368" cy="62162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4380">
                  <a:extLst>
                    <a:ext uri="{9D8B030D-6E8A-4147-A177-3AD203B41FA5}">
                      <a16:colId xmlns:a16="http://schemas.microsoft.com/office/drawing/2014/main" val="2790664089"/>
                    </a:ext>
                  </a:extLst>
                </a:gridCol>
                <a:gridCol w="3451646">
                  <a:extLst>
                    <a:ext uri="{9D8B030D-6E8A-4147-A177-3AD203B41FA5}">
                      <a16:colId xmlns:a16="http://schemas.microsoft.com/office/drawing/2014/main" val="2284389586"/>
                    </a:ext>
                  </a:extLst>
                </a:gridCol>
                <a:gridCol w="3504342">
                  <a:extLst>
                    <a:ext uri="{9D8B030D-6E8A-4147-A177-3AD203B41FA5}">
                      <a16:colId xmlns:a16="http://schemas.microsoft.com/office/drawing/2014/main" val="1421807241"/>
                    </a:ext>
                  </a:extLst>
                </a:gridCol>
              </a:tblGrid>
              <a:tr h="190313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</a:t>
                      </a:r>
                      <a:r>
                        <a:rPr lang="en-US" sz="16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16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16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SỐ</a:t>
                      </a:r>
                      <a:r>
                        <a:rPr lang="en-US" sz="16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1 (</a:t>
                      </a:r>
                      <a:r>
                        <a:rPr lang="en-US" sz="16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thực</a:t>
                      </a:r>
                      <a:r>
                        <a:rPr lang="en-US" sz="16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hiện</a:t>
                      </a:r>
                      <a:r>
                        <a:rPr lang="en-US" sz="16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ở </a:t>
                      </a:r>
                      <a:r>
                        <a:rPr lang="en-US" sz="16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lựa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chọn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phân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ngụ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giả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hoặc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không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): 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6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144920"/>
                  </a:ext>
                </a:extLst>
              </a:tr>
              <a:tr h="600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Phương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diện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hiện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05238"/>
                  </a:ext>
                </a:extLst>
              </a:tr>
              <a:tr h="3557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spc="-1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Lai lịch, hoàn cảnh sống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extLst>
                  <a:ext uri="{0D108BD9-81ED-4DB2-BD59-A6C34878D82A}">
                    <a16:rowId xmlns:a16="http://schemas.microsoft.com/office/drawing/2014/main" val="2239622544"/>
                  </a:ext>
                </a:extLst>
              </a:tr>
              <a:tr h="35011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Ngoại hình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extLst>
                  <a:ext uri="{0D108BD9-81ED-4DB2-BD59-A6C34878D82A}">
                    <a16:rowId xmlns:a16="http://schemas.microsoft.com/office/drawing/2014/main" val="3951372450"/>
                  </a:ext>
                </a:extLst>
              </a:tr>
              <a:tr h="36834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Hành động, cử chỉ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extLst>
                  <a:ext uri="{0D108BD9-81ED-4DB2-BD59-A6C34878D82A}">
                    <a16:rowId xmlns:a16="http://schemas.microsoft.com/office/drawing/2014/main" val="2783359095"/>
                  </a:ext>
                </a:extLst>
              </a:tr>
              <a:tr h="43853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Lời nói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extLst>
                  <a:ext uri="{0D108BD9-81ED-4DB2-BD59-A6C34878D82A}">
                    <a16:rowId xmlns:a16="http://schemas.microsoft.com/office/drawing/2014/main" val="2466706334"/>
                  </a:ext>
                </a:extLst>
              </a:tr>
              <a:tr h="4006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5.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Suy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tình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endParaRPr lang="en-US" sz="16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extLst>
                  <a:ext uri="{0D108BD9-81ED-4DB2-BD59-A6C34878D82A}">
                    <a16:rowId xmlns:a16="http://schemas.microsoft.com/office/drawing/2014/main" val="2286917635"/>
                  </a:ext>
                </a:extLst>
              </a:tr>
              <a:tr h="42976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6. Trong mối quan hệ với các nhân vật khác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6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794" marR="53794" marT="0" marB="0" anchor="ctr"/>
                </a:tc>
                <a:extLst>
                  <a:ext uri="{0D108BD9-81ED-4DB2-BD59-A6C34878D82A}">
                    <a16:rowId xmlns:a16="http://schemas.microsoft.com/office/drawing/2014/main" val="2793886396"/>
                  </a:ext>
                </a:extLst>
              </a:tr>
              <a:tr h="1368922"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thuật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xây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dựng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</a:t>
                      </a: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 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 marL="53794" marR="5379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777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9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1197</Words>
  <Application>Microsoft Office PowerPoint</Application>
  <PresentationFormat>Widescreen</PresentationFormat>
  <Paragraphs>111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#9Slide03 BoosterNextFYBlack</vt:lpstr>
      <vt:lpstr>#9Slide06 Deepika Sketch</vt:lpstr>
      <vt:lpstr>#9Slide06 Ong Do Gia</vt:lpstr>
      <vt:lpstr>微软雅黑</vt:lpstr>
      <vt:lpstr>Times New Roman</vt:lpstr>
      <vt:lpstr>#9Slide03 Arima Madurai Bold</vt:lpstr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SingPC</cp:lastModifiedBy>
  <cp:revision>136</cp:revision>
  <dcterms:created xsi:type="dcterms:W3CDTF">2017-08-03T09:01:00Z</dcterms:created>
  <dcterms:modified xsi:type="dcterms:W3CDTF">2025-02-10T04:00:55Z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