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78" r:id="rId4"/>
    <p:sldId id="260" r:id="rId5"/>
    <p:sldId id="273" r:id="rId6"/>
    <p:sldId id="274" r:id="rId7"/>
    <p:sldId id="276" r:id="rId8"/>
    <p:sldId id="275" r:id="rId9"/>
    <p:sldId id="279" r:id="rId10"/>
    <p:sldId id="259" r:id="rId11"/>
    <p:sldId id="280" r:id="rId12"/>
    <p:sldId id="262" r:id="rId13"/>
  </p:sldIdLst>
  <p:sldSz cx="18288000" cy="10287000"/>
  <p:notesSz cx="6858000" cy="9144000"/>
  <p:embeddedFontLst>
    <p:embeddedFont>
      <p:font typeface="#9Slide03 Arima Madurai Bold" panose="00000800000000000000" pitchFamily="2" charset="0"/>
      <p:bold r:id="rId14"/>
    </p:embeddedFont>
    <p:embeddedFont>
      <p:font typeface="#9Slide03 BoosterNextFYBlack" panose="02000A03000000020004" pitchFamily="2" charset="0"/>
      <p:regular r:id="rId15"/>
    </p:embeddedFont>
    <p:embeddedFont>
      <p:font typeface="#9Slide05 FS Blonde Script" panose="03000503000000000000" pitchFamily="65" charset="0"/>
      <p:italic r:id="rId16"/>
    </p:embeddedFont>
    <p:embeddedFont>
      <p:font typeface="#9Slide05 IcielSanelma" pitchFamily="2" charset="0"/>
      <p:regular r:id="rId17"/>
    </p:embeddedFont>
    <p:embeddedFont>
      <p:font typeface="#9Slide06 Hellvina Hand Script" pitchFamily="2" charset="0"/>
      <p:regular r:id="rId18"/>
    </p:embeddedFont>
    <p:embeddedFont>
      <p:font typeface="#9Slide06 SVNBonjour" pitchFamily="2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86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44.svg"/><Relationship Id="rId18" Type="http://schemas.openxmlformats.org/officeDocument/2006/relationships/image" Target="../media/image59.png"/><Relationship Id="rId3" Type="http://schemas.openxmlformats.org/officeDocument/2006/relationships/image" Target="../media/image50.svg"/><Relationship Id="rId7" Type="http://schemas.openxmlformats.org/officeDocument/2006/relationships/image" Target="../media/image48.svg"/><Relationship Id="rId12" Type="http://schemas.openxmlformats.org/officeDocument/2006/relationships/image" Target="../media/image43.png"/><Relationship Id="rId17" Type="http://schemas.openxmlformats.org/officeDocument/2006/relationships/image" Target="../media/image58.svg"/><Relationship Id="rId2" Type="http://schemas.openxmlformats.org/officeDocument/2006/relationships/image" Target="../media/image49.png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56.svg"/><Relationship Id="rId5" Type="http://schemas.openxmlformats.org/officeDocument/2006/relationships/image" Target="../media/image52.svg"/><Relationship Id="rId15" Type="http://schemas.openxmlformats.org/officeDocument/2006/relationships/image" Target="../media/image10.svg"/><Relationship Id="rId10" Type="http://schemas.openxmlformats.org/officeDocument/2006/relationships/image" Target="../media/image55.png"/><Relationship Id="rId19" Type="http://schemas.openxmlformats.org/officeDocument/2006/relationships/image" Target="../media/image60.svg"/><Relationship Id="rId4" Type="http://schemas.openxmlformats.org/officeDocument/2006/relationships/image" Target="../media/image51.png"/><Relationship Id="rId9" Type="http://schemas.openxmlformats.org/officeDocument/2006/relationships/image" Target="../media/image54.svg"/><Relationship Id="rId1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svg"/><Relationship Id="rId18" Type="http://schemas.openxmlformats.org/officeDocument/2006/relationships/image" Target="../media/image39.png"/><Relationship Id="rId3" Type="http://schemas.openxmlformats.org/officeDocument/2006/relationships/image" Target="../media/image22.svg"/><Relationship Id="rId21" Type="http://schemas.openxmlformats.org/officeDocument/2006/relationships/image" Target="../media/image42.svg"/><Relationship Id="rId7" Type="http://schemas.openxmlformats.org/officeDocument/2006/relationships/image" Target="../media/image30.svg"/><Relationship Id="rId12" Type="http://schemas.openxmlformats.org/officeDocument/2006/relationships/image" Target="../media/image35.png"/><Relationship Id="rId17" Type="http://schemas.openxmlformats.org/officeDocument/2006/relationships/image" Target="../media/image2.svg"/><Relationship Id="rId2" Type="http://schemas.openxmlformats.org/officeDocument/2006/relationships/image" Target="../media/image21.png"/><Relationship Id="rId16" Type="http://schemas.openxmlformats.org/officeDocument/2006/relationships/image" Target="../media/image1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svg"/><Relationship Id="rId5" Type="http://schemas.openxmlformats.org/officeDocument/2006/relationships/image" Target="../media/image28.svg"/><Relationship Id="rId15" Type="http://schemas.openxmlformats.org/officeDocument/2006/relationships/image" Target="../media/image38.svg"/><Relationship Id="rId10" Type="http://schemas.openxmlformats.org/officeDocument/2006/relationships/image" Target="../media/image33.png"/><Relationship Id="rId19" Type="http://schemas.openxmlformats.org/officeDocument/2006/relationships/image" Target="../media/image40.svg"/><Relationship Id="rId4" Type="http://schemas.openxmlformats.org/officeDocument/2006/relationships/image" Target="../media/image27.png"/><Relationship Id="rId9" Type="http://schemas.openxmlformats.org/officeDocument/2006/relationships/image" Target="../media/image32.svg"/><Relationship Id="rId1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0.svg"/><Relationship Id="rId3" Type="http://schemas.openxmlformats.org/officeDocument/2006/relationships/image" Target="../media/image62.svg"/><Relationship Id="rId7" Type="http://schemas.openxmlformats.org/officeDocument/2006/relationships/image" Target="../media/image66.svg"/><Relationship Id="rId12" Type="http://schemas.openxmlformats.org/officeDocument/2006/relationships/image" Target="../media/image69.png"/><Relationship Id="rId17" Type="http://schemas.openxmlformats.org/officeDocument/2006/relationships/image" Target="../media/image2.svg"/><Relationship Id="rId2" Type="http://schemas.openxmlformats.org/officeDocument/2006/relationships/image" Target="../media/image61.png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11" Type="http://schemas.openxmlformats.org/officeDocument/2006/relationships/image" Target="../media/image18.svg"/><Relationship Id="rId5" Type="http://schemas.openxmlformats.org/officeDocument/2006/relationships/image" Target="../media/image64.svg"/><Relationship Id="rId15" Type="http://schemas.openxmlformats.org/officeDocument/2006/relationships/image" Target="../media/image72.svg"/><Relationship Id="rId10" Type="http://schemas.openxmlformats.org/officeDocument/2006/relationships/image" Target="../media/image17.png"/><Relationship Id="rId4" Type="http://schemas.openxmlformats.org/officeDocument/2006/relationships/image" Target="../media/image63.png"/><Relationship Id="rId9" Type="http://schemas.openxmlformats.org/officeDocument/2006/relationships/image" Target="../media/image68.svg"/><Relationship Id="rId14" Type="http://schemas.openxmlformats.org/officeDocument/2006/relationships/image" Target="../media/image7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14.svg"/><Relationship Id="rId3" Type="http://schemas.openxmlformats.org/officeDocument/2006/relationships/image" Target="../media/image22.svg"/><Relationship Id="rId7" Type="http://schemas.openxmlformats.org/officeDocument/2006/relationships/image" Target="../media/image12.svg"/><Relationship Id="rId12" Type="http://schemas.openxmlformats.org/officeDocument/2006/relationships/image" Target="../media/image13.png"/><Relationship Id="rId17" Type="http://schemas.openxmlformats.org/officeDocument/2006/relationships/image" Target="../media/image26.svg"/><Relationship Id="rId2" Type="http://schemas.openxmlformats.org/officeDocument/2006/relationships/image" Target="../media/image21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8.svg"/><Relationship Id="rId5" Type="http://schemas.openxmlformats.org/officeDocument/2006/relationships/image" Target="../media/image10.svg"/><Relationship Id="rId15" Type="http://schemas.openxmlformats.org/officeDocument/2006/relationships/image" Target="../media/image2.svg"/><Relationship Id="rId10" Type="http://schemas.openxmlformats.org/officeDocument/2006/relationships/image" Target="../media/image7.png"/><Relationship Id="rId4" Type="http://schemas.openxmlformats.org/officeDocument/2006/relationships/image" Target="../media/image9.png"/><Relationship Id="rId9" Type="http://schemas.openxmlformats.org/officeDocument/2006/relationships/image" Target="../media/image24.svg"/><Relationship Id="rId1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svg"/><Relationship Id="rId18" Type="http://schemas.openxmlformats.org/officeDocument/2006/relationships/image" Target="../media/image39.png"/><Relationship Id="rId3" Type="http://schemas.openxmlformats.org/officeDocument/2006/relationships/image" Target="../media/image22.svg"/><Relationship Id="rId21" Type="http://schemas.openxmlformats.org/officeDocument/2006/relationships/image" Target="../media/image42.svg"/><Relationship Id="rId7" Type="http://schemas.openxmlformats.org/officeDocument/2006/relationships/image" Target="../media/image30.svg"/><Relationship Id="rId12" Type="http://schemas.openxmlformats.org/officeDocument/2006/relationships/image" Target="../media/image35.png"/><Relationship Id="rId17" Type="http://schemas.openxmlformats.org/officeDocument/2006/relationships/image" Target="../media/image2.svg"/><Relationship Id="rId2" Type="http://schemas.openxmlformats.org/officeDocument/2006/relationships/image" Target="../media/image21.png"/><Relationship Id="rId16" Type="http://schemas.openxmlformats.org/officeDocument/2006/relationships/image" Target="../media/image1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svg"/><Relationship Id="rId5" Type="http://schemas.openxmlformats.org/officeDocument/2006/relationships/image" Target="../media/image28.svg"/><Relationship Id="rId15" Type="http://schemas.openxmlformats.org/officeDocument/2006/relationships/image" Target="../media/image38.svg"/><Relationship Id="rId10" Type="http://schemas.openxmlformats.org/officeDocument/2006/relationships/image" Target="../media/image33.png"/><Relationship Id="rId19" Type="http://schemas.openxmlformats.org/officeDocument/2006/relationships/image" Target="../media/image40.svg"/><Relationship Id="rId4" Type="http://schemas.openxmlformats.org/officeDocument/2006/relationships/image" Target="../media/image27.png"/><Relationship Id="rId9" Type="http://schemas.openxmlformats.org/officeDocument/2006/relationships/image" Target="../media/image32.svg"/><Relationship Id="rId1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7" Type="http://schemas.openxmlformats.org/officeDocument/2006/relationships/image" Target="../media/image48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4.svg"/><Relationship Id="rId7" Type="http://schemas.openxmlformats.org/officeDocument/2006/relationships/image" Target="../media/image46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Relationship Id="rId9" Type="http://schemas.openxmlformats.org/officeDocument/2006/relationships/image" Target="../media/image4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4.svg"/><Relationship Id="rId7" Type="http://schemas.openxmlformats.org/officeDocument/2006/relationships/image" Target="../media/image46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Relationship Id="rId9" Type="http://schemas.openxmlformats.org/officeDocument/2006/relationships/image" Target="../media/image4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28.svg"/><Relationship Id="rId7" Type="http://schemas.openxmlformats.org/officeDocument/2006/relationships/image" Target="../media/image46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svg"/><Relationship Id="rId4" Type="http://schemas.openxmlformats.org/officeDocument/2006/relationships/image" Target="../media/image43.png"/><Relationship Id="rId9" Type="http://schemas.openxmlformats.org/officeDocument/2006/relationships/image" Target="../media/image4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28.svg"/><Relationship Id="rId7" Type="http://schemas.openxmlformats.org/officeDocument/2006/relationships/image" Target="../media/image46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svg"/><Relationship Id="rId4" Type="http://schemas.openxmlformats.org/officeDocument/2006/relationships/image" Target="../media/image43.png"/><Relationship Id="rId9" Type="http://schemas.openxmlformats.org/officeDocument/2006/relationships/image" Target="../media/image4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svg"/><Relationship Id="rId18" Type="http://schemas.openxmlformats.org/officeDocument/2006/relationships/image" Target="../media/image39.png"/><Relationship Id="rId3" Type="http://schemas.openxmlformats.org/officeDocument/2006/relationships/image" Target="../media/image22.svg"/><Relationship Id="rId21" Type="http://schemas.openxmlformats.org/officeDocument/2006/relationships/image" Target="../media/image42.svg"/><Relationship Id="rId7" Type="http://schemas.openxmlformats.org/officeDocument/2006/relationships/image" Target="../media/image30.svg"/><Relationship Id="rId12" Type="http://schemas.openxmlformats.org/officeDocument/2006/relationships/image" Target="../media/image35.png"/><Relationship Id="rId17" Type="http://schemas.openxmlformats.org/officeDocument/2006/relationships/image" Target="../media/image2.svg"/><Relationship Id="rId2" Type="http://schemas.openxmlformats.org/officeDocument/2006/relationships/image" Target="../media/image21.png"/><Relationship Id="rId16" Type="http://schemas.openxmlformats.org/officeDocument/2006/relationships/image" Target="../media/image1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svg"/><Relationship Id="rId5" Type="http://schemas.openxmlformats.org/officeDocument/2006/relationships/image" Target="../media/image28.svg"/><Relationship Id="rId15" Type="http://schemas.openxmlformats.org/officeDocument/2006/relationships/image" Target="../media/image38.svg"/><Relationship Id="rId10" Type="http://schemas.openxmlformats.org/officeDocument/2006/relationships/image" Target="../media/image33.png"/><Relationship Id="rId19" Type="http://schemas.openxmlformats.org/officeDocument/2006/relationships/image" Target="../media/image40.svg"/><Relationship Id="rId4" Type="http://schemas.openxmlformats.org/officeDocument/2006/relationships/image" Target="../media/image27.png"/><Relationship Id="rId9" Type="http://schemas.openxmlformats.org/officeDocument/2006/relationships/image" Target="../media/image32.svg"/><Relationship Id="rId1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9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677384"/>
            <a:ext cx="9326880" cy="2566953"/>
            <a:chOff x="0" y="0"/>
            <a:chExt cx="4166870" cy="11468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168140" cy="1146810"/>
            </a:xfrm>
            <a:custGeom>
              <a:avLst/>
              <a:gdLst/>
              <a:ahLst/>
              <a:cxnLst/>
              <a:rect l="l" t="t" r="r" b="b"/>
              <a:pathLst>
                <a:path w="4168140" h="1146810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146810"/>
                  </a:lnTo>
                  <a:lnTo>
                    <a:pt x="4166870" y="1146810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3066C2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9279255" y="8880084"/>
            <a:ext cx="9326880" cy="2364252"/>
            <a:chOff x="0" y="0"/>
            <a:chExt cx="4166870" cy="105625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168140" cy="1056252"/>
            </a:xfrm>
            <a:custGeom>
              <a:avLst/>
              <a:gdLst/>
              <a:ahLst/>
              <a:cxnLst/>
              <a:rect l="l" t="t" r="r" b="b"/>
              <a:pathLst>
                <a:path w="4168140" h="1056252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056252"/>
                  </a:lnTo>
                  <a:lnTo>
                    <a:pt x="4166870" y="1056252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3066C2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579972" y="7976532"/>
            <a:ext cx="1895360" cy="208567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302353" y="3012889"/>
            <a:ext cx="11501020" cy="39887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7200" dirty="0">
                <a:solidFill>
                  <a:srgbClr val="FFFFFF"/>
                </a:solidFill>
                <a:latin typeface="#9Slide06 Hellvina Hand Script" pitchFamily="2" charset="0"/>
              </a:rPr>
              <a:t>SỨC HẤP DẪN CỦA VĂN BẢN “</a:t>
            </a:r>
            <a:r>
              <a:rPr lang="en-US" sz="7200" dirty="0" err="1">
                <a:solidFill>
                  <a:srgbClr val="FFFFFF"/>
                </a:solidFill>
                <a:latin typeface="#9Slide06 Hellvina Hand Script" pitchFamily="2" charset="0"/>
              </a:rPr>
              <a:t>hAI</a:t>
            </a:r>
            <a:r>
              <a:rPr lang="en-US" sz="7200" dirty="0">
                <a:solidFill>
                  <a:srgbClr val="FFFFFF"/>
                </a:solidFill>
                <a:latin typeface="#9Slide06 Hellvina Hand Script" pitchFamily="2" charset="0"/>
              </a:rPr>
              <a:t> VẠN DẶM DƯỚI ĐÁY BIỂN”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18922">
            <a:off x="16634020" y="6515491"/>
            <a:ext cx="1335556" cy="244495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91962">
            <a:off x="357460" y="1352701"/>
            <a:ext cx="2280285" cy="41148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86760">
            <a:off x="8496459" y="316138"/>
            <a:ext cx="1295082" cy="142512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269738" y="8261996"/>
            <a:ext cx="2593979" cy="269695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2750793" y="8079445"/>
            <a:ext cx="3229585" cy="358842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-1220942" y="6543784"/>
            <a:ext cx="4499284" cy="41148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4515716" y="797419"/>
            <a:ext cx="3481901" cy="360507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855193">
            <a:off x="4659907" y="643630"/>
            <a:ext cx="1178914" cy="129729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2128909">
            <a:off x="8360051" y="8800822"/>
            <a:ext cx="1004066" cy="91495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0">
            <a:alphaModFix amt="63000"/>
          </a:blip>
          <a:srcRect/>
          <a:stretch>
            <a:fillRect/>
          </a:stretch>
        </p:blipFill>
        <p:spPr>
          <a:xfrm>
            <a:off x="2573319" y="6000660"/>
            <a:ext cx="1410046" cy="1476488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4284464" y="7382952"/>
            <a:ext cx="9755837" cy="73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algn="ctr">
              <a:spcBef>
                <a:spcPts val="200"/>
              </a:spcBef>
              <a:spcAft>
                <a:spcPts val="200"/>
              </a:spcAft>
            </a:pPr>
            <a:r>
              <a:rPr lang="en-US" sz="4800" dirty="0">
                <a:solidFill>
                  <a:schemeClr val="bg1"/>
                </a:solidFill>
                <a:effectLst/>
                <a:latin typeface="#9Slide05 FS Blonde Script" panose="03000503000000000000" pitchFamily="65" charset="0"/>
                <a:ea typeface="Times New Roman" panose="02020603050405020304" pitchFamily="18" charset="0"/>
              </a:rPr>
              <a:t>(Lê </a:t>
            </a:r>
            <a:r>
              <a:rPr lang="en-US" sz="4800" dirty="0" err="1">
                <a:solidFill>
                  <a:schemeClr val="bg1"/>
                </a:solidFill>
                <a:effectLst/>
                <a:latin typeface="#9Slide05 FS Blonde Script" panose="03000503000000000000" pitchFamily="65" charset="0"/>
                <a:ea typeface="Times New Roman" panose="02020603050405020304" pitchFamily="18" charset="0"/>
              </a:rPr>
              <a:t>Phương</a:t>
            </a:r>
            <a:r>
              <a:rPr lang="en-US" sz="4800" dirty="0">
                <a:solidFill>
                  <a:schemeClr val="bg1"/>
                </a:solidFill>
                <a:effectLst/>
                <a:latin typeface="#9Slide05 FS Blonde Script" panose="03000503000000000000" pitchFamily="65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effectLst/>
                <a:latin typeface="#9Slide05 FS Blonde Script" panose="03000503000000000000" pitchFamily="65" charset="0"/>
                <a:ea typeface="Times New Roman" panose="02020603050405020304" pitchFamily="18" charset="0"/>
              </a:rPr>
              <a:t>Liên</a:t>
            </a:r>
            <a:r>
              <a:rPr lang="en-US" sz="4800" dirty="0">
                <a:solidFill>
                  <a:schemeClr val="bg1"/>
                </a:solidFill>
                <a:effectLst/>
                <a:latin typeface="#9Slide05 FS Blonde Script" panose="03000503000000000000" pitchFamily="65" charset="0"/>
                <a:ea typeface="Times New Roman" panose="02020603050405020304" pitchFamily="18" charset="0"/>
              </a:rPr>
              <a:t>)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21">
            <a:alphaModFix amt="48000"/>
          </a:blip>
          <a:srcRect/>
          <a:stretch>
            <a:fillRect/>
          </a:stretch>
        </p:blipFill>
        <p:spPr>
          <a:xfrm>
            <a:off x="2979370" y="2599956"/>
            <a:ext cx="1153361" cy="1207708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1">
            <a:alphaModFix amt="55000"/>
          </a:blip>
          <a:srcRect/>
          <a:stretch>
            <a:fillRect/>
          </a:stretch>
        </p:blipFill>
        <p:spPr>
          <a:xfrm>
            <a:off x="14814259" y="5510066"/>
            <a:ext cx="1410046" cy="147648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9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 rot="-10800000">
            <a:off x="1029185" y="4254801"/>
            <a:ext cx="3856171" cy="5289249"/>
            <a:chOff x="0" y="0"/>
            <a:chExt cx="643227" cy="882271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5" name="Freeform 5"/>
            <p:cNvSpPr/>
            <p:nvPr/>
          </p:nvSpPr>
          <p:spPr>
            <a:xfrm>
              <a:off x="0" y="0"/>
              <a:ext cx="643227" cy="882271"/>
            </a:xfrm>
            <a:custGeom>
              <a:avLst/>
              <a:gdLst/>
              <a:ahLst/>
              <a:cxnLst/>
              <a:rect l="l" t="t" r="r" b="b"/>
              <a:pathLst>
                <a:path w="643227" h="882271">
                  <a:moveTo>
                    <a:pt x="214525" y="863202"/>
                  </a:moveTo>
                  <a:cubicBezTo>
                    <a:pt x="247501" y="874716"/>
                    <a:pt x="284992" y="882271"/>
                    <a:pt x="321787" y="882271"/>
                  </a:cubicBezTo>
                  <a:cubicBezTo>
                    <a:pt x="358583" y="882271"/>
                    <a:pt x="393990" y="875794"/>
                    <a:pt x="426619" y="864280"/>
                  </a:cubicBezTo>
                  <a:cubicBezTo>
                    <a:pt x="427314" y="863921"/>
                    <a:pt x="428008" y="863921"/>
                    <a:pt x="428702" y="863562"/>
                  </a:cubicBezTo>
                  <a:cubicBezTo>
                    <a:pt x="551238" y="817506"/>
                    <a:pt x="641492" y="695892"/>
                    <a:pt x="643227" y="552226"/>
                  </a:cubicBezTo>
                  <a:lnTo>
                    <a:pt x="643227" y="0"/>
                  </a:lnTo>
                  <a:lnTo>
                    <a:pt x="0" y="0"/>
                  </a:lnTo>
                  <a:lnTo>
                    <a:pt x="0" y="551816"/>
                  </a:lnTo>
                  <a:cubicBezTo>
                    <a:pt x="1736" y="696611"/>
                    <a:pt x="90600" y="818226"/>
                    <a:pt x="214525" y="863202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660400" cy="7239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 rot="-10800000">
            <a:off x="5153995" y="4254801"/>
            <a:ext cx="3856171" cy="5289249"/>
            <a:chOff x="0" y="0"/>
            <a:chExt cx="643227" cy="882271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8" name="Freeform 8"/>
            <p:cNvSpPr/>
            <p:nvPr/>
          </p:nvSpPr>
          <p:spPr>
            <a:xfrm>
              <a:off x="0" y="0"/>
              <a:ext cx="643227" cy="882271"/>
            </a:xfrm>
            <a:custGeom>
              <a:avLst/>
              <a:gdLst/>
              <a:ahLst/>
              <a:cxnLst/>
              <a:rect l="l" t="t" r="r" b="b"/>
              <a:pathLst>
                <a:path w="643227" h="882271">
                  <a:moveTo>
                    <a:pt x="214525" y="863202"/>
                  </a:moveTo>
                  <a:cubicBezTo>
                    <a:pt x="247501" y="874716"/>
                    <a:pt x="284992" y="882271"/>
                    <a:pt x="321787" y="882271"/>
                  </a:cubicBezTo>
                  <a:cubicBezTo>
                    <a:pt x="358583" y="882271"/>
                    <a:pt x="393990" y="875794"/>
                    <a:pt x="426619" y="864280"/>
                  </a:cubicBezTo>
                  <a:cubicBezTo>
                    <a:pt x="427314" y="863921"/>
                    <a:pt x="428008" y="863921"/>
                    <a:pt x="428702" y="863562"/>
                  </a:cubicBezTo>
                  <a:cubicBezTo>
                    <a:pt x="551238" y="817506"/>
                    <a:pt x="641492" y="695892"/>
                    <a:pt x="643227" y="552226"/>
                  </a:cubicBezTo>
                  <a:lnTo>
                    <a:pt x="643227" y="0"/>
                  </a:lnTo>
                  <a:lnTo>
                    <a:pt x="0" y="0"/>
                  </a:lnTo>
                  <a:lnTo>
                    <a:pt x="0" y="551816"/>
                  </a:lnTo>
                  <a:cubicBezTo>
                    <a:pt x="1736" y="696611"/>
                    <a:pt x="90600" y="818226"/>
                    <a:pt x="214525" y="863202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660400" cy="7239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 rot="-10800000">
            <a:off x="9278804" y="4254801"/>
            <a:ext cx="3856171" cy="5289249"/>
            <a:chOff x="0" y="0"/>
            <a:chExt cx="643227" cy="882271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1" name="Freeform 11"/>
            <p:cNvSpPr/>
            <p:nvPr/>
          </p:nvSpPr>
          <p:spPr>
            <a:xfrm>
              <a:off x="0" y="0"/>
              <a:ext cx="643227" cy="882271"/>
            </a:xfrm>
            <a:custGeom>
              <a:avLst/>
              <a:gdLst/>
              <a:ahLst/>
              <a:cxnLst/>
              <a:rect l="l" t="t" r="r" b="b"/>
              <a:pathLst>
                <a:path w="643227" h="882271">
                  <a:moveTo>
                    <a:pt x="214525" y="863202"/>
                  </a:moveTo>
                  <a:cubicBezTo>
                    <a:pt x="247501" y="874716"/>
                    <a:pt x="284992" y="882271"/>
                    <a:pt x="321787" y="882271"/>
                  </a:cubicBezTo>
                  <a:cubicBezTo>
                    <a:pt x="358583" y="882271"/>
                    <a:pt x="393990" y="875794"/>
                    <a:pt x="426619" y="864280"/>
                  </a:cubicBezTo>
                  <a:cubicBezTo>
                    <a:pt x="427314" y="863921"/>
                    <a:pt x="428008" y="863921"/>
                    <a:pt x="428702" y="863562"/>
                  </a:cubicBezTo>
                  <a:cubicBezTo>
                    <a:pt x="551238" y="817506"/>
                    <a:pt x="641492" y="695892"/>
                    <a:pt x="643227" y="552226"/>
                  </a:cubicBezTo>
                  <a:lnTo>
                    <a:pt x="643227" y="0"/>
                  </a:lnTo>
                  <a:lnTo>
                    <a:pt x="0" y="0"/>
                  </a:lnTo>
                  <a:lnTo>
                    <a:pt x="0" y="551816"/>
                  </a:lnTo>
                  <a:cubicBezTo>
                    <a:pt x="1736" y="696611"/>
                    <a:pt x="90600" y="818226"/>
                    <a:pt x="214525" y="863202"/>
                  </a:cubicBezTo>
                  <a:close/>
                </a:path>
              </a:pathLst>
            </a:custGeom>
            <a:grpFill/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660400" cy="7239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 rot="-10800000">
            <a:off x="13403614" y="4254801"/>
            <a:ext cx="3856171" cy="5289249"/>
            <a:chOff x="0" y="0"/>
            <a:chExt cx="643227" cy="882271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4" name="Freeform 14"/>
            <p:cNvSpPr/>
            <p:nvPr/>
          </p:nvSpPr>
          <p:spPr>
            <a:xfrm>
              <a:off x="0" y="0"/>
              <a:ext cx="643227" cy="882271"/>
            </a:xfrm>
            <a:custGeom>
              <a:avLst/>
              <a:gdLst/>
              <a:ahLst/>
              <a:cxnLst/>
              <a:rect l="l" t="t" r="r" b="b"/>
              <a:pathLst>
                <a:path w="643227" h="882271">
                  <a:moveTo>
                    <a:pt x="214525" y="863202"/>
                  </a:moveTo>
                  <a:cubicBezTo>
                    <a:pt x="247501" y="874716"/>
                    <a:pt x="284992" y="882271"/>
                    <a:pt x="321787" y="882271"/>
                  </a:cubicBezTo>
                  <a:cubicBezTo>
                    <a:pt x="358583" y="882271"/>
                    <a:pt x="393990" y="875794"/>
                    <a:pt x="426619" y="864280"/>
                  </a:cubicBezTo>
                  <a:cubicBezTo>
                    <a:pt x="427314" y="863921"/>
                    <a:pt x="428008" y="863921"/>
                    <a:pt x="428702" y="863562"/>
                  </a:cubicBezTo>
                  <a:cubicBezTo>
                    <a:pt x="551238" y="817506"/>
                    <a:pt x="641492" y="695892"/>
                    <a:pt x="643227" y="552226"/>
                  </a:cubicBezTo>
                  <a:lnTo>
                    <a:pt x="643227" y="0"/>
                  </a:lnTo>
                  <a:lnTo>
                    <a:pt x="0" y="0"/>
                  </a:lnTo>
                  <a:lnTo>
                    <a:pt x="0" y="551816"/>
                  </a:lnTo>
                  <a:cubicBezTo>
                    <a:pt x="1736" y="696611"/>
                    <a:pt x="90600" y="818226"/>
                    <a:pt x="214525" y="863202"/>
                  </a:cubicBezTo>
                  <a:close/>
                </a:path>
              </a:pathLst>
            </a:custGeom>
            <a:grpFill/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660400" cy="7239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279799" y="5474566"/>
            <a:ext cx="3251990" cy="2954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5750" marR="0" indent="-28575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600" kern="100" spc="-9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Đọc</a:t>
            </a:r>
            <a:r>
              <a:rPr lang="en-US" sz="2600" kern="100" spc="-9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600" kern="100" spc="-9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lướt</a:t>
            </a:r>
            <a:r>
              <a:rPr lang="en-US" sz="2600" kern="100" spc="-9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600" kern="100" spc="-9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văn</a:t>
            </a:r>
            <a:r>
              <a:rPr lang="en-US" sz="2600" kern="100" spc="-9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600" kern="100" spc="-9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bản</a:t>
            </a:r>
            <a:r>
              <a:rPr lang="en-US" sz="2600" kern="100" spc="-9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600" kern="100" spc="-9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xác</a:t>
            </a:r>
            <a:r>
              <a:rPr lang="en-US" sz="2600" kern="100" spc="-9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600" kern="100" spc="-9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định</a:t>
            </a:r>
            <a:r>
              <a:rPr lang="en-US" sz="2600" kern="100" spc="-9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600" kern="100" spc="-9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thể</a:t>
            </a:r>
            <a:r>
              <a:rPr lang="en-US" sz="2600" kern="100" spc="-9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600" kern="100" spc="-9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loại</a:t>
            </a:r>
            <a:r>
              <a:rPr lang="en-US" sz="2600" kern="100" spc="-9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, </a:t>
            </a:r>
            <a:r>
              <a:rPr lang="en-US" sz="2600" kern="100" spc="-4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vấn</a:t>
            </a:r>
            <a:r>
              <a:rPr lang="en-US" sz="2600" kern="100" spc="-4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600" kern="100" spc="-4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đề</a:t>
            </a:r>
            <a:r>
              <a:rPr lang="en-US" sz="2600" kern="100" spc="-9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;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600" kern="1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Đọc</a:t>
            </a:r>
            <a:r>
              <a:rPr lang="en-US" sz="2600" kern="1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chi </a:t>
            </a:r>
            <a:r>
              <a:rPr lang="en-US" sz="2600" kern="1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tiết</a:t>
            </a:r>
            <a:r>
              <a:rPr lang="en-US" sz="2600" kern="1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, </a:t>
            </a:r>
            <a:r>
              <a:rPr lang="en-US" sz="2600" kern="1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đánh</a:t>
            </a:r>
            <a:r>
              <a:rPr lang="en-US" sz="2600" kern="1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600" kern="1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dấu</a:t>
            </a:r>
            <a:r>
              <a:rPr lang="en-US" sz="2600" kern="1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, </a:t>
            </a:r>
            <a:r>
              <a:rPr lang="en-US" sz="2600" kern="1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ghi</a:t>
            </a:r>
            <a:r>
              <a:rPr lang="en-US" sz="2600" kern="1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600" kern="1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chép</a:t>
            </a:r>
            <a:r>
              <a:rPr lang="en-US" sz="2600" kern="1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600" kern="1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lí</a:t>
            </a:r>
            <a:r>
              <a:rPr lang="en-US" sz="2600" kern="1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600" kern="1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lẽ</a:t>
            </a:r>
            <a:r>
              <a:rPr lang="en-US" sz="2600" kern="1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, </a:t>
            </a:r>
            <a:r>
              <a:rPr lang="en-US" sz="2600" kern="1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bằng</a:t>
            </a:r>
            <a:r>
              <a:rPr lang="en-US" sz="2600" kern="1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600" kern="1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chứng</a:t>
            </a:r>
            <a:r>
              <a:rPr lang="en-US" sz="2600" kern="1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600" kern="1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người</a:t>
            </a:r>
            <a:r>
              <a:rPr lang="en-US" sz="2600" kern="1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600" kern="1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viết</a:t>
            </a:r>
            <a:r>
              <a:rPr lang="en-US" sz="2600" kern="1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600" kern="1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thuyết</a:t>
            </a:r>
            <a:r>
              <a:rPr lang="en-US" sz="2600" kern="1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600" kern="1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phục</a:t>
            </a:r>
            <a:r>
              <a:rPr lang="en-US" sz="2600" kern="1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600" kern="1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người</a:t>
            </a:r>
            <a:r>
              <a:rPr lang="en-US" sz="2600" kern="1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600" kern="1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đọc</a:t>
            </a:r>
            <a:r>
              <a:rPr lang="en-US" sz="2600" kern="1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;.</a:t>
            </a:r>
            <a:endParaRPr lang="en-US" sz="26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394769" y="3698359"/>
            <a:ext cx="1125003" cy="1237967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505839" y="3742246"/>
            <a:ext cx="1257041" cy="1150192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574467" y="3698359"/>
            <a:ext cx="1264845" cy="1237967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544325" y="3845811"/>
            <a:ext cx="1574750" cy="1090514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800000" flipH="1">
            <a:off x="14019816" y="-895039"/>
            <a:ext cx="2623794" cy="2471137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800000">
            <a:off x="1644390" y="-895039"/>
            <a:ext cx="2623794" cy="2471137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35173" b="3345"/>
          <a:stretch>
            <a:fillRect/>
          </a:stretch>
        </p:blipFill>
        <p:spPr>
          <a:xfrm rot="-10800000">
            <a:off x="17355405" y="1763171"/>
            <a:ext cx="1150866" cy="4993380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1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35173" b="3345"/>
          <a:stretch>
            <a:fillRect/>
          </a:stretch>
        </p:blipFill>
        <p:spPr>
          <a:xfrm rot="-10800000">
            <a:off x="-231421" y="1763171"/>
            <a:ext cx="1150866" cy="4993380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10800000" flipH="1">
            <a:off x="-903722" y="-538469"/>
            <a:ext cx="3195572" cy="3322428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10800000">
            <a:off x="15996151" y="-538469"/>
            <a:ext cx="3195572" cy="3322428"/>
          </a:xfrm>
          <a:prstGeom prst="rect">
            <a:avLst/>
          </a:prstGeom>
        </p:spPr>
      </p:pic>
      <p:grpSp>
        <p:nvGrpSpPr>
          <p:cNvPr id="34" name="Group 34"/>
          <p:cNvGrpSpPr/>
          <p:nvPr/>
        </p:nvGrpSpPr>
        <p:grpSpPr>
          <a:xfrm>
            <a:off x="0" y="8677384"/>
            <a:ext cx="9326880" cy="2566953"/>
            <a:chOff x="0" y="0"/>
            <a:chExt cx="4166870" cy="114681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4168140" cy="1146810"/>
            </a:xfrm>
            <a:custGeom>
              <a:avLst/>
              <a:gdLst/>
              <a:ahLst/>
              <a:cxnLst/>
              <a:rect l="l" t="t" r="r" b="b"/>
              <a:pathLst>
                <a:path w="4168140" h="1146810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146810"/>
                  </a:lnTo>
                  <a:lnTo>
                    <a:pt x="4166870" y="1146810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3066C2"/>
            </a:solidFill>
          </p:spPr>
        </p:sp>
      </p:grpSp>
      <p:grpSp>
        <p:nvGrpSpPr>
          <p:cNvPr id="36" name="Group 36"/>
          <p:cNvGrpSpPr/>
          <p:nvPr/>
        </p:nvGrpSpPr>
        <p:grpSpPr>
          <a:xfrm>
            <a:off x="9279255" y="8880084"/>
            <a:ext cx="9326880" cy="2364252"/>
            <a:chOff x="0" y="0"/>
            <a:chExt cx="4166870" cy="1056252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4168140" cy="1056252"/>
            </a:xfrm>
            <a:custGeom>
              <a:avLst/>
              <a:gdLst/>
              <a:ahLst/>
              <a:cxnLst/>
              <a:rect l="l" t="t" r="r" b="b"/>
              <a:pathLst>
                <a:path w="4168140" h="1056252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056252"/>
                  </a:lnTo>
                  <a:lnTo>
                    <a:pt x="4166870" y="1056252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3066C2"/>
            </a:solidFill>
          </p:spPr>
        </p:sp>
      </p:grpSp>
      <p:pic>
        <p:nvPicPr>
          <p:cNvPr id="38" name="Picture 3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066761">
            <a:off x="16688530" y="7818776"/>
            <a:ext cx="1572680" cy="2879048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329280">
            <a:off x="-277430" y="7734112"/>
            <a:ext cx="1942988" cy="2712723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0C54F355-27C0-9E4B-7843-D04C1B82C6A3}"/>
              </a:ext>
            </a:extLst>
          </p:cNvPr>
          <p:cNvSpPr txBox="1"/>
          <p:nvPr/>
        </p:nvSpPr>
        <p:spPr>
          <a:xfrm>
            <a:off x="5214298" y="1000041"/>
            <a:ext cx="772807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algn="ctr">
              <a:spcBef>
                <a:spcPts val="600"/>
              </a:spcBef>
              <a:spcAft>
                <a:spcPts val="600"/>
              </a:spcAft>
              <a:defRPr sz="2800" b="1">
                <a:solidFill>
                  <a:schemeClr val="bg1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defRPr>
            </a:lvl1pPr>
          </a:lstStyle>
          <a:p>
            <a:r>
              <a:rPr lang="en-US" sz="4000" dirty="0" err="1"/>
              <a:t>Kinh</a:t>
            </a:r>
            <a:r>
              <a:rPr lang="en-US" sz="4000" dirty="0"/>
              <a:t> </a:t>
            </a:r>
            <a:r>
              <a:rPr lang="en-US" sz="4000" dirty="0" err="1"/>
              <a:t>nghiệm</a:t>
            </a:r>
            <a:r>
              <a:rPr lang="en-US" sz="4000" dirty="0"/>
              <a:t> </a:t>
            </a:r>
            <a:r>
              <a:rPr lang="en-US" sz="4000" dirty="0" err="1"/>
              <a:t>đọc</a:t>
            </a:r>
            <a:r>
              <a:rPr lang="en-US" sz="4000" dirty="0"/>
              <a:t> </a:t>
            </a:r>
            <a:r>
              <a:rPr lang="en-US" sz="4000" dirty="0" err="1"/>
              <a:t>hiểu</a:t>
            </a:r>
            <a:r>
              <a:rPr lang="en-US" sz="4000" dirty="0"/>
              <a:t> </a:t>
            </a:r>
            <a:r>
              <a:rPr lang="en-US" sz="4000" dirty="0" err="1"/>
              <a:t>văn</a:t>
            </a:r>
            <a:r>
              <a:rPr lang="en-US" sz="4000" dirty="0"/>
              <a:t> </a:t>
            </a:r>
            <a:r>
              <a:rPr lang="en-US" sz="4000" dirty="0" err="1"/>
              <a:t>bản</a:t>
            </a:r>
            <a:r>
              <a:rPr lang="en-US" sz="4000" dirty="0"/>
              <a:t> </a:t>
            </a:r>
          </a:p>
          <a:p>
            <a:r>
              <a:rPr lang="en-US" sz="4000" dirty="0" err="1"/>
              <a:t>nghị</a:t>
            </a:r>
            <a:r>
              <a:rPr lang="en-US" sz="4000" dirty="0"/>
              <a:t> </a:t>
            </a:r>
            <a:r>
              <a:rPr lang="en-US" sz="4000" dirty="0" err="1"/>
              <a:t>luận</a:t>
            </a:r>
            <a:r>
              <a:rPr lang="en-US" sz="4000" dirty="0"/>
              <a:t> </a:t>
            </a:r>
            <a:r>
              <a:rPr lang="en-US" sz="4000" dirty="0" err="1"/>
              <a:t>văn</a:t>
            </a:r>
            <a:r>
              <a:rPr lang="en-US" sz="4000" dirty="0"/>
              <a:t> </a:t>
            </a:r>
            <a:r>
              <a:rPr lang="en-US" sz="4000" dirty="0" err="1"/>
              <a:t>học</a:t>
            </a:r>
            <a:r>
              <a:rPr lang="en-US" sz="4000" dirty="0"/>
              <a:t>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CBDF561-3E36-5016-E88B-ECF21035B103}"/>
              </a:ext>
            </a:extLst>
          </p:cNvPr>
          <p:cNvSpPr txBox="1"/>
          <p:nvPr/>
        </p:nvSpPr>
        <p:spPr>
          <a:xfrm>
            <a:off x="5701186" y="5900465"/>
            <a:ext cx="2884831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2600" kern="1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- </a:t>
            </a:r>
            <a:r>
              <a:rPr lang="en-US" sz="2600" kern="1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Tìm</a:t>
            </a:r>
            <a:r>
              <a:rPr lang="en-US" sz="2600" kern="1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600" kern="1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hiểu</a:t>
            </a:r>
            <a:r>
              <a:rPr lang="en-US" sz="2600" kern="1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600" kern="1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cách</a:t>
            </a:r>
            <a:r>
              <a:rPr lang="en-US" sz="2600" kern="1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600" kern="1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tác</a:t>
            </a:r>
            <a:r>
              <a:rPr lang="en-US" sz="2600" kern="1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600" kern="1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giả</a:t>
            </a:r>
            <a:r>
              <a:rPr lang="en-US" sz="2600" kern="1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600" kern="1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triển</a:t>
            </a:r>
            <a:r>
              <a:rPr lang="en-US" sz="2600" kern="1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600" kern="1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khai</a:t>
            </a:r>
            <a:r>
              <a:rPr lang="en-US" sz="2600" kern="1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, </a:t>
            </a:r>
            <a:r>
              <a:rPr lang="en-US" sz="2600" kern="1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dẫn</a:t>
            </a:r>
            <a:r>
              <a:rPr lang="en-US" sz="2600" kern="1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600" kern="1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dắt</a:t>
            </a:r>
            <a:r>
              <a:rPr lang="en-US" sz="2600" kern="1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, </a:t>
            </a:r>
            <a:r>
              <a:rPr lang="en-US" sz="2600" kern="1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phân</a:t>
            </a:r>
            <a:r>
              <a:rPr lang="en-US" sz="2600" kern="1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600" kern="1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tích</a:t>
            </a:r>
            <a:r>
              <a:rPr lang="en-US" sz="2600" kern="1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, </a:t>
            </a:r>
            <a:r>
              <a:rPr lang="en-US" sz="2600" kern="1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chứng</a:t>
            </a:r>
            <a:r>
              <a:rPr lang="en-US" sz="2600" kern="1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600" kern="1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minh</a:t>
            </a:r>
            <a:r>
              <a:rPr lang="en-US" sz="2600" kern="1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600" kern="1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vấn</a:t>
            </a:r>
            <a:r>
              <a:rPr lang="en-US" sz="2600" kern="1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600" kern="1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đề</a:t>
            </a:r>
            <a:r>
              <a:rPr lang="en-US" sz="2600" kern="1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.</a:t>
            </a:r>
            <a:endParaRPr lang="en-US" sz="26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3BC40D2-B665-EEFD-94D3-D74A167CE840}"/>
              </a:ext>
            </a:extLst>
          </p:cNvPr>
          <p:cNvSpPr txBox="1"/>
          <p:nvPr/>
        </p:nvSpPr>
        <p:spPr>
          <a:xfrm>
            <a:off x="9723436" y="5905704"/>
            <a:ext cx="2863952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2600" kern="1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- </a:t>
            </a:r>
            <a:r>
              <a:rPr lang="en-US" sz="2600" kern="1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Tìm</a:t>
            </a:r>
            <a:r>
              <a:rPr lang="en-US" sz="2600" kern="1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600" kern="1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hiểu</a:t>
            </a:r>
            <a:r>
              <a:rPr lang="en-US" sz="2600" kern="1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600" kern="1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q</a:t>
            </a:r>
            <a:r>
              <a:rPr lang="en-US" sz="2600" kern="1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uan</a:t>
            </a:r>
            <a:r>
              <a:rPr lang="en-US" sz="2600" kern="1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600" kern="1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điểm</a:t>
            </a:r>
            <a:r>
              <a:rPr lang="en-US" sz="2600" kern="1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, </a:t>
            </a:r>
            <a:r>
              <a:rPr lang="en-US" sz="2600" kern="1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tư</a:t>
            </a:r>
            <a:r>
              <a:rPr lang="en-US" sz="2600" kern="1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600" kern="1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tưởng</a:t>
            </a:r>
            <a:r>
              <a:rPr lang="en-US" sz="2600" kern="1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, </a:t>
            </a:r>
            <a:r>
              <a:rPr lang="en-US" sz="2600" kern="1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tình</a:t>
            </a:r>
            <a:r>
              <a:rPr lang="en-US" sz="2600" kern="1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600" kern="1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cảm</a:t>
            </a:r>
            <a:r>
              <a:rPr lang="en-US" sz="2600" kern="1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600" kern="1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của</a:t>
            </a:r>
            <a:r>
              <a:rPr lang="en-US" sz="2600" kern="1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600" kern="1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người</a:t>
            </a:r>
            <a:r>
              <a:rPr lang="en-US" sz="2600" kern="1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600" kern="1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viết</a:t>
            </a:r>
            <a:r>
              <a:rPr lang="en-US" sz="2600" kern="1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qua </a:t>
            </a:r>
            <a:r>
              <a:rPr lang="en-US" sz="2600" kern="1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văn</a:t>
            </a:r>
            <a:r>
              <a:rPr lang="en-US" sz="2600" kern="1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600" kern="1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bản</a:t>
            </a:r>
            <a:r>
              <a:rPr lang="en-US" sz="2600" kern="1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.</a:t>
            </a:r>
            <a:endParaRPr lang="en-US" sz="26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DE5A19E-045A-89FF-22CB-347E390DDCA8}"/>
              </a:ext>
            </a:extLst>
          </p:cNvPr>
          <p:cNvSpPr txBox="1"/>
          <p:nvPr/>
        </p:nvSpPr>
        <p:spPr>
          <a:xfrm>
            <a:off x="13953551" y="6051782"/>
            <a:ext cx="2950729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30480" algn="just">
              <a:spcBef>
                <a:spcPts val="600"/>
              </a:spcBef>
              <a:spcAft>
                <a:spcPts val="600"/>
              </a:spcAft>
            </a:pPr>
            <a:r>
              <a:rPr lang="vi-VN" sz="2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- Liên hệ bài học cho bản thân về suy nghĩ, tình cảm từ vấn đề đặt ra trong văn bản.</a:t>
            </a:r>
            <a:endParaRPr lang="en-US" sz="26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5" grpId="0"/>
      <p:bldP spid="47" grpId="0"/>
      <p:bldP spid="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66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-1735705" y="3870426"/>
            <a:ext cx="4816010" cy="225575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228267">
            <a:off x="-665768" y="-60049"/>
            <a:ext cx="2999528" cy="333280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194103">
            <a:off x="15945832" y="-70577"/>
            <a:ext cx="2999528" cy="333280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786013" y="7682745"/>
            <a:ext cx="2609616" cy="324726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442613" y="7682745"/>
            <a:ext cx="2609616" cy="324726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b="2497"/>
          <a:stretch>
            <a:fillRect/>
          </a:stretch>
        </p:blipFill>
        <p:spPr>
          <a:xfrm>
            <a:off x="7605780" y="6356150"/>
            <a:ext cx="2624173" cy="393085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4746585" y="6751117"/>
            <a:ext cx="4816010" cy="225575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891145" y="3548317"/>
            <a:ext cx="4334302" cy="278478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384976">
            <a:off x="13559081" y="8280039"/>
            <a:ext cx="1643277" cy="300828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302877" y="8343039"/>
            <a:ext cx="1663486" cy="183052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2326669" y="7203961"/>
            <a:ext cx="1105088" cy="121605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968717">
            <a:off x="-386078" y="8023059"/>
            <a:ext cx="2796955" cy="2737520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2914740" y="3325331"/>
            <a:ext cx="12188131" cy="25545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ct val="120000"/>
              </a:lnSpc>
              <a:defRPr sz="7200">
                <a:solidFill>
                  <a:srgbClr val="FFFFFF"/>
                </a:solidFill>
                <a:latin typeface="#9Slide06 Hellvina Hand Script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6 SVNBonjour" pitchFamily="2" charset="0"/>
                <a:ea typeface="+mn-ea"/>
                <a:cs typeface="+mn-cs"/>
              </a:rPr>
              <a:t>Vận</a:t>
            </a:r>
            <a:r>
              <a:rPr kumimoji="0" 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6 SVNBonjour" pitchFamily="2" charset="0"/>
                <a:ea typeface="+mn-ea"/>
                <a:cs typeface="+mn-cs"/>
              </a:rPr>
              <a:t> </a:t>
            </a:r>
            <a:r>
              <a:rPr kumimoji="0" lang="en-US" sz="16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6 SVNBonjour" pitchFamily="2" charset="0"/>
                <a:ea typeface="+mn-ea"/>
                <a:cs typeface="+mn-cs"/>
              </a:rPr>
              <a:t>dụng</a:t>
            </a:r>
            <a:endParaRPr kumimoji="0" lang="en-US" sz="16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#9Slide06 SVNBonjour" pitchFamily="2" charset="0"/>
              <a:ea typeface="+mn-ea"/>
              <a:cs typeface="+mn-cs"/>
            </a:endParaR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1286931">
            <a:off x="14996464" y="7555604"/>
            <a:ext cx="709775" cy="64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664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9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927182" y="1028700"/>
            <a:ext cx="8332118" cy="8229600"/>
            <a:chOff x="0" y="0"/>
            <a:chExt cx="1937732" cy="191389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1937732" cy="1913890"/>
            </a:xfrm>
            <a:custGeom>
              <a:avLst/>
              <a:gdLst/>
              <a:ahLst/>
              <a:cxnLst/>
              <a:rect l="l" t="t" r="r" b="b"/>
              <a:pathLst>
                <a:path w="1937732" h="1913890">
                  <a:moveTo>
                    <a:pt x="1813272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813272" y="0"/>
                  </a:lnTo>
                  <a:cubicBezTo>
                    <a:pt x="1881852" y="0"/>
                    <a:pt x="1937732" y="55880"/>
                    <a:pt x="1937732" y="124460"/>
                  </a:cubicBezTo>
                  <a:lnTo>
                    <a:pt x="1937732" y="1789430"/>
                  </a:lnTo>
                  <a:cubicBezTo>
                    <a:pt x="1937732" y="1858010"/>
                    <a:pt x="1881852" y="1913890"/>
                    <a:pt x="1813272" y="191389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5" name="TextBox 5"/>
          <p:cNvSpPr txBox="1"/>
          <p:nvPr/>
        </p:nvSpPr>
        <p:spPr>
          <a:xfrm>
            <a:off x="1238250" y="1485178"/>
            <a:ext cx="7195402" cy="1769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spcBef>
                <a:spcPct val="0"/>
              </a:spcBef>
            </a:pPr>
            <a:r>
              <a:rPr lang="en-US" sz="11500" u="none" dirty="0" err="1">
                <a:solidFill>
                  <a:srgbClr val="FFFFFF"/>
                </a:solidFill>
                <a:latin typeface="#9Slide05 IcielSanelma" pitchFamily="2" charset="0"/>
              </a:rPr>
              <a:t>Hồ</a:t>
            </a:r>
            <a:r>
              <a:rPr lang="en-US" sz="11500" u="none" dirty="0">
                <a:solidFill>
                  <a:srgbClr val="FFFFFF"/>
                </a:solidFill>
                <a:latin typeface="#9Slide05 IcielSanelma" pitchFamily="2" charset="0"/>
              </a:rPr>
              <a:t> </a:t>
            </a:r>
            <a:r>
              <a:rPr lang="en-US" sz="11500" u="none" dirty="0" err="1">
                <a:solidFill>
                  <a:srgbClr val="FFFFFF"/>
                </a:solidFill>
                <a:latin typeface="#9Slide05 IcielSanelma" pitchFamily="2" charset="0"/>
              </a:rPr>
              <a:t>s</a:t>
            </a:r>
            <a:r>
              <a:rPr lang="en-US" sz="11500" dirty="0" err="1">
                <a:solidFill>
                  <a:srgbClr val="FFFFFF"/>
                </a:solidFill>
                <a:latin typeface="#9Slide05 IcielSanelma" pitchFamily="2" charset="0"/>
              </a:rPr>
              <a:t>ơ</a:t>
            </a:r>
            <a:r>
              <a:rPr lang="en-US" sz="11500" dirty="0">
                <a:solidFill>
                  <a:srgbClr val="FFFFFF"/>
                </a:solidFill>
                <a:latin typeface="#9Slide05 IcielSanelma" pitchFamily="2" charset="0"/>
              </a:rPr>
              <a:t> </a:t>
            </a:r>
            <a:r>
              <a:rPr lang="en-US" sz="11500" dirty="0" err="1">
                <a:solidFill>
                  <a:srgbClr val="FFFFFF"/>
                </a:solidFill>
                <a:latin typeface="#9Slide05 IcielSanelma" pitchFamily="2" charset="0"/>
              </a:rPr>
              <a:t>học</a:t>
            </a:r>
            <a:r>
              <a:rPr lang="en-US" sz="11500" dirty="0">
                <a:solidFill>
                  <a:srgbClr val="FFFFFF"/>
                </a:solidFill>
                <a:latin typeface="#9Slide05 IcielSanelma" pitchFamily="2" charset="0"/>
              </a:rPr>
              <a:t> </a:t>
            </a:r>
            <a:r>
              <a:rPr lang="en-US" sz="11500" dirty="0" err="1">
                <a:solidFill>
                  <a:srgbClr val="FFFFFF"/>
                </a:solidFill>
                <a:latin typeface="#9Slide05 IcielSanelma" pitchFamily="2" charset="0"/>
              </a:rPr>
              <a:t>tập</a:t>
            </a:r>
            <a:endParaRPr lang="en-US" sz="11500" u="none" dirty="0">
              <a:solidFill>
                <a:srgbClr val="FFFFFF"/>
              </a:solidFill>
              <a:latin typeface="#9Slide05 IcielSanelma" pitchFamily="2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812" b="23804"/>
          <a:stretch>
            <a:fillRect/>
          </a:stretch>
        </p:blipFill>
        <p:spPr>
          <a:xfrm>
            <a:off x="0" y="5484674"/>
            <a:ext cx="4548543" cy="480232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41838"/>
          <a:stretch>
            <a:fillRect/>
          </a:stretch>
        </p:blipFill>
        <p:spPr>
          <a:xfrm>
            <a:off x="4510443" y="8091287"/>
            <a:ext cx="3631081" cy="219571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56879">
            <a:off x="16540605" y="-3375"/>
            <a:ext cx="1535932" cy="277160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497646" y="4530312"/>
            <a:ext cx="3605712" cy="373326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128909">
            <a:off x="1795904" y="4246572"/>
            <a:ext cx="880455" cy="8023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852390" y="5045705"/>
            <a:ext cx="813819" cy="84612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2738067" y="8876765"/>
            <a:ext cx="710348" cy="76306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726938">
            <a:off x="7804160" y="7374671"/>
            <a:ext cx="1258985" cy="138540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6F06045-50DB-D209-5AE4-F28927D31A6D}"/>
              </a:ext>
            </a:extLst>
          </p:cNvPr>
          <p:cNvSpPr txBox="1"/>
          <p:nvPr/>
        </p:nvSpPr>
        <p:spPr>
          <a:xfrm>
            <a:off x="9144000" y="1508432"/>
            <a:ext cx="7708390" cy="7294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457200" algn="just"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-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Yêu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cầu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sản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phẩm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: 1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tập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san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có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sưu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tầm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ít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nhất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03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bài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nghị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luận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về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tác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phẩm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truyện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03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bài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nghị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luận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về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tác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phẩm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thơ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. Sau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mỗi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bài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nghị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luận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có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phần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ghi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chép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cách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nghị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luận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của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văn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bản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đó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(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Ví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dụ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: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cách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nêu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vấn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đề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cách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phân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tích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nhân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vật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trình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tự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phân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tích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bài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thơ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...)</a:t>
            </a:r>
          </a:p>
          <a:p>
            <a:pPr marL="0" marR="0" indent="457200" algn="just"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-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Cách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tiến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hành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:</a:t>
            </a:r>
          </a:p>
          <a:p>
            <a:pPr marL="0" marR="0" indent="457200" algn="just"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+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Mỗi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nhóm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gồm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6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thành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viên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cử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nhóm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trưởng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điều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hành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và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phân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công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nhiệm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vụ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cho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các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thành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viên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trong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nhóm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.</a:t>
            </a:r>
          </a:p>
          <a:p>
            <a:pPr marL="0" marR="0" indent="457200" algn="just"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+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Các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nhóm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khai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thác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các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nguồn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tư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liệu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từ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sách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báo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tài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liệu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(</a:t>
            </a:r>
            <a:r>
              <a:rPr lang="en-US" sz="2200" i="1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ví</a:t>
            </a:r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i="1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dụ</a:t>
            </a:r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: </a:t>
            </a:r>
            <a:r>
              <a:rPr lang="en-US" sz="2200" i="1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Tuyển</a:t>
            </a:r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i="1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tập</a:t>
            </a:r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i="1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các</a:t>
            </a:r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i="1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bài</a:t>
            </a:r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i="1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nghị</a:t>
            </a:r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i="1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luận</a:t>
            </a:r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i="1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văn</a:t>
            </a:r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i="1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học</a:t>
            </a:r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hay </a:t>
            </a:r>
            <a:r>
              <a:rPr lang="en-US" sz="2200" i="1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nhất</a:t>
            </a:r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; </a:t>
            </a:r>
            <a:r>
              <a:rPr lang="en-US" sz="2200" i="1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Các</a:t>
            </a:r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i="1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bài</a:t>
            </a:r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i="1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văn</a:t>
            </a:r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i="1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nghị</a:t>
            </a:r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i="1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luận</a:t>
            </a:r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i="1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đạt</a:t>
            </a:r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i="1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giải</a:t>
            </a:r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i="1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trong</a:t>
            </a:r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i="1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các</a:t>
            </a:r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i="1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kì</a:t>
            </a:r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i="1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thi</a:t>
            </a:r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2200" i="1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Tạp</a:t>
            </a:r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i="1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chí</a:t>
            </a:r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i="1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giáo</a:t>
            </a:r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i="1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dục</a:t>
            </a:r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i="1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và</a:t>
            </a:r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i="1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thời</a:t>
            </a:r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i="1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đại</a:t>
            </a:r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2200" i="1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Thế</a:t>
            </a:r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i="1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giới</a:t>
            </a:r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i="1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trong</a:t>
            </a:r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ta..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.);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tài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nguyên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mạng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(</a:t>
            </a:r>
            <a:r>
              <a:rPr lang="en-US" sz="2200" i="1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các</a:t>
            </a:r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i="1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trang</a:t>
            </a:r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: </a:t>
            </a:r>
            <a:r>
              <a:rPr lang="en-US" sz="2200" i="1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họcvăn</a:t>
            </a:r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2200" i="1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baivanhay</a:t>
            </a:r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...).</a:t>
            </a:r>
            <a:endParaRPr lang="en-US" sz="2200" dirty="0">
              <a:solidFill>
                <a:schemeClr val="accent2">
                  <a:lumMod val="50000"/>
                </a:schemeClr>
              </a:solidFill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  <a:p>
            <a:pPr marL="0" marR="0" indent="457200" algn="just"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+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Sưu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tầm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chọn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lọc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và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tập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hợp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những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bài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nghị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luận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văn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học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mà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khi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đọc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thấy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hiểu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nội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dung,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thấy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hay,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ấn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tượng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.</a:t>
            </a:r>
          </a:p>
          <a:p>
            <a:pPr marL="0" marR="0" indent="457200" algn="just"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+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Thiết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kế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tập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san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trên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khổ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giấy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A4,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các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bài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sưu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tầm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có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thể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đánh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máy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/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viết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tay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hoặc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cắt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dán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từ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tạp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chí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;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thiết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kế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trang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bìa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sinh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động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đúng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chủ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đề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9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677384"/>
            <a:ext cx="9326880" cy="2566953"/>
            <a:chOff x="0" y="0"/>
            <a:chExt cx="4166870" cy="11468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168140" cy="1146810"/>
            </a:xfrm>
            <a:custGeom>
              <a:avLst/>
              <a:gdLst/>
              <a:ahLst/>
              <a:cxnLst/>
              <a:rect l="l" t="t" r="r" b="b"/>
              <a:pathLst>
                <a:path w="4168140" h="1146810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146810"/>
                  </a:lnTo>
                  <a:lnTo>
                    <a:pt x="4166870" y="1146810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3066C2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9279255" y="8880084"/>
            <a:ext cx="9326880" cy="2364252"/>
            <a:chOff x="0" y="0"/>
            <a:chExt cx="4166870" cy="105625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168140" cy="1056252"/>
            </a:xfrm>
            <a:custGeom>
              <a:avLst/>
              <a:gdLst/>
              <a:ahLst/>
              <a:cxnLst/>
              <a:rect l="l" t="t" r="r" b="b"/>
              <a:pathLst>
                <a:path w="4168140" h="1056252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056252"/>
                  </a:lnTo>
                  <a:lnTo>
                    <a:pt x="4166870" y="1056252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3066C2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4765037" y="6859287"/>
            <a:ext cx="4798412" cy="22475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2597944" y="8078958"/>
            <a:ext cx="3442542" cy="357920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800000">
            <a:off x="15404572" y="-1678860"/>
            <a:ext cx="3703320" cy="41148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2195336" y="-1535585"/>
            <a:ext cx="3323535" cy="345547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399179" y="378540"/>
            <a:ext cx="1171659" cy="128930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-1584776" y="1305906"/>
            <a:ext cx="5226952" cy="244823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715800">
            <a:off x="-2015824" y="4928807"/>
            <a:ext cx="6141060" cy="561627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949624" y="1594060"/>
            <a:ext cx="1235285" cy="135932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8073792" y="1280026"/>
            <a:ext cx="1459658" cy="1249998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259331" y="8078958"/>
            <a:ext cx="3451355" cy="3834839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FAF651F-256D-5970-6DE1-C4817C4AEB43}"/>
              </a:ext>
            </a:extLst>
          </p:cNvPr>
          <p:cNvSpPr/>
          <p:nvPr/>
        </p:nvSpPr>
        <p:spPr>
          <a:xfrm>
            <a:off x="2392554" y="3246345"/>
            <a:ext cx="13502891" cy="451991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101600"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6A1BC1C-B9C7-C45B-A24B-FE1BB24B43AE}"/>
              </a:ext>
            </a:extLst>
          </p:cNvPr>
          <p:cNvSpPr txBox="1"/>
          <p:nvPr/>
        </p:nvSpPr>
        <p:spPr>
          <a:xfrm>
            <a:off x="2846090" y="3627101"/>
            <a:ext cx="12805263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457200" algn="just">
              <a:spcBef>
                <a:spcPts val="1200"/>
              </a:spcBef>
              <a:spcAft>
                <a:spcPts val="1200"/>
              </a:spcAft>
            </a:pPr>
            <a:r>
              <a:rPr lang="en-US" sz="2400" dirty="0" err="1">
                <a:solidFill>
                  <a:schemeClr val="bg1"/>
                </a:solidFill>
                <a:latin typeface="#9Slide03 BoosterNextFYBlack" panose="02000A03000000020004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hiệm</a:t>
            </a:r>
            <a:r>
              <a:rPr lang="en-US" sz="2400" dirty="0">
                <a:solidFill>
                  <a:schemeClr val="bg1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vụ</a:t>
            </a:r>
            <a:r>
              <a:rPr lang="en-US" sz="2400" dirty="0">
                <a:solidFill>
                  <a:schemeClr val="bg1"/>
                </a:solidFill>
                <a:latin typeface="#9Slide03 BoosterNextFYBlack" panose="02000A03000000020004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:</a:t>
            </a:r>
            <a:endParaRPr lang="en-US" sz="2400" dirty="0">
              <a:solidFill>
                <a:schemeClr val="bg1"/>
              </a:solidFill>
              <a:effectLst/>
              <a:latin typeface="#9Slide03 BoosterNextFYBlack" panose="02000A03000000020004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  <a:p>
            <a:pPr marL="0" marR="0" indent="457200" algn="just">
              <a:spcBef>
                <a:spcPts val="1200"/>
              </a:spcBef>
              <a:spcAft>
                <a:spcPts val="12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+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Dựng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hoạt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cảnh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cuộc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phỏng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vấn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trò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chuyện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giữa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nhà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văn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Giuyn</a:t>
            </a:r>
            <a:r>
              <a:rPr lang="en-US" sz="2400" spc="-2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Vec-nơ</a:t>
            </a:r>
            <a:r>
              <a:rPr lang="en-US" sz="2400" spc="-2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với</a:t>
            </a:r>
            <a:r>
              <a:rPr lang="en-US" sz="2400" spc="-2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2 HS </a:t>
            </a:r>
            <a:r>
              <a:rPr lang="en-US" sz="2400" spc="-2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lớp</a:t>
            </a:r>
            <a:r>
              <a:rPr lang="en-US" sz="2400" spc="-2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7.</a:t>
            </a:r>
            <a:endParaRPr lang="en-US" sz="2400" dirty="0">
              <a:solidFill>
                <a:schemeClr val="bg1"/>
              </a:solidFill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  <a:p>
            <a:pPr marL="0" marR="0" indent="457200" algn="just">
              <a:spcBef>
                <a:spcPts val="1200"/>
              </a:spcBef>
              <a:spcAft>
                <a:spcPts val="1200"/>
              </a:spcAft>
            </a:pPr>
            <a:r>
              <a:rPr lang="en-US" sz="2400" spc="-2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+ </a:t>
            </a:r>
            <a:r>
              <a:rPr lang="en-US" sz="2400" spc="-2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Nội</a:t>
            </a:r>
            <a:r>
              <a:rPr lang="en-US" sz="2400" spc="-2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dung </a:t>
            </a:r>
            <a:r>
              <a:rPr lang="en-US" sz="2400" spc="-2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cuộc</a:t>
            </a:r>
            <a:r>
              <a:rPr lang="en-US" sz="2400" spc="-2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phỏng</a:t>
            </a:r>
            <a:r>
              <a:rPr lang="en-US" sz="2400" spc="-2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vấn</a:t>
            </a:r>
            <a:r>
              <a:rPr lang="en-US" sz="2400" spc="-2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: </a:t>
            </a:r>
            <a:r>
              <a:rPr lang="en-US" sz="2400" i="1" spc="-2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về</a:t>
            </a:r>
            <a:r>
              <a:rPr lang="en-US" sz="2400" i="1" spc="-2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i="1" spc="-2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những</a:t>
            </a:r>
            <a:r>
              <a:rPr lang="en-US" sz="2400" i="1" spc="-2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ý </a:t>
            </a:r>
            <a:r>
              <a:rPr lang="en-US" sz="2400" i="1" spc="-2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tưởng</a:t>
            </a:r>
            <a:r>
              <a:rPr lang="en-US" sz="2400" i="1" spc="-2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2400" i="1" spc="-2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suy</a:t>
            </a:r>
            <a:r>
              <a:rPr lang="en-US" sz="2400" i="1" spc="-2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i="1" spc="-2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nghĩ</a:t>
            </a:r>
            <a:r>
              <a:rPr lang="en-US" sz="2400" i="1" spc="-2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2400" i="1" spc="-2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những</a:t>
            </a:r>
            <a:r>
              <a:rPr lang="en-US" sz="2400" i="1" spc="-2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i="1" spc="-2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thông</a:t>
            </a:r>
            <a:r>
              <a:rPr lang="en-US" sz="2400" i="1" spc="-2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i="1" spc="-2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điệp</a:t>
            </a:r>
            <a:r>
              <a:rPr lang="en-US" sz="2400" spc="-2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của</a:t>
            </a:r>
            <a:r>
              <a:rPr lang="en-US" sz="2400" spc="-2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nhà</a:t>
            </a:r>
            <a:r>
              <a:rPr lang="en-US" sz="2400" spc="-2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văn</a:t>
            </a:r>
            <a:r>
              <a:rPr lang="en-US" sz="2400" spc="-2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khi</a:t>
            </a:r>
            <a:r>
              <a:rPr lang="en-US" sz="2400" spc="-2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viết</a:t>
            </a:r>
            <a:r>
              <a:rPr lang="en-US" sz="2400" spc="-2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truyện</a:t>
            </a:r>
            <a:r>
              <a:rPr lang="en-US" sz="2400" spc="-2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KH </a:t>
            </a:r>
            <a:r>
              <a:rPr lang="en-US" sz="2400" spc="-2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viễn</a:t>
            </a:r>
            <a:r>
              <a:rPr lang="en-US" sz="2400" spc="-2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tưởng</a:t>
            </a:r>
            <a:r>
              <a:rPr lang="en-US" sz="2400" spc="-2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nói</a:t>
            </a:r>
            <a:r>
              <a:rPr lang="en-US" sz="2400" spc="-2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chung</a:t>
            </a:r>
            <a:r>
              <a:rPr lang="en-US" sz="2400" spc="-2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và</a:t>
            </a:r>
            <a:r>
              <a:rPr lang="en-US" sz="2400" spc="-2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tác</a:t>
            </a:r>
            <a:r>
              <a:rPr lang="en-US" sz="2400" spc="-2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phẩm</a:t>
            </a:r>
            <a:r>
              <a:rPr lang="en-US" sz="2400" spc="-2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i="1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Hai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vạn</a:t>
            </a:r>
            <a:r>
              <a:rPr lang="en-US" sz="2400" i="1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dặm</a:t>
            </a:r>
            <a:r>
              <a:rPr lang="en-US" sz="2400" i="1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dưới</a:t>
            </a:r>
            <a:r>
              <a:rPr lang="en-US" sz="2400" i="1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đáy</a:t>
            </a:r>
            <a:r>
              <a:rPr lang="en-US" sz="2400" i="1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biển</a:t>
            </a:r>
            <a:r>
              <a:rPr lang="en-US" sz="2400" i="1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nói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riêng</a:t>
            </a:r>
            <a:r>
              <a:rPr lang="en-US" sz="2400" i="1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.</a:t>
            </a:r>
            <a:endParaRPr lang="en-US" sz="2400" dirty="0">
              <a:solidFill>
                <a:schemeClr val="bg1"/>
              </a:solidFill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  <a:p>
            <a:pPr marL="0" marR="0" indent="457200" algn="just">
              <a:spcBef>
                <a:spcPts val="1200"/>
              </a:spcBef>
              <a:spcAft>
                <a:spcPts val="12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+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Thời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gian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thực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hiện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cuộc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phỏng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vấn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: 5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phút</a:t>
            </a:r>
            <a:endParaRPr lang="en-US" sz="2400" dirty="0">
              <a:solidFill>
                <a:schemeClr val="bg1"/>
              </a:solidFill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  <a:p>
            <a:pPr marL="0" marR="0" indent="457200" algn="just">
              <a:spcBef>
                <a:spcPts val="1200"/>
              </a:spcBef>
              <a:spcAft>
                <a:spcPts val="12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+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Phân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vai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: 01 HS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nam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đóng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vai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nhà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văn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Giuyn</a:t>
            </a:r>
            <a:r>
              <a:rPr lang="en-US" sz="2400" spc="-2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Vec-nơ</a:t>
            </a:r>
            <a:r>
              <a:rPr lang="en-US" sz="2400" spc="-2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; 02 HS </a:t>
            </a:r>
            <a:r>
              <a:rPr lang="en-US" sz="2400" spc="-2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lớp</a:t>
            </a:r>
            <a:r>
              <a:rPr lang="en-US" sz="2400" spc="-2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(1 </a:t>
            </a:r>
            <a:r>
              <a:rPr lang="en-US" sz="2400" spc="-2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nam</a:t>
            </a:r>
            <a:r>
              <a:rPr lang="en-US" sz="2400" spc="-2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1 </a:t>
            </a:r>
            <a:r>
              <a:rPr lang="en-US" sz="2400" spc="-2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nữ</a:t>
            </a:r>
            <a:r>
              <a:rPr lang="en-US" sz="2400" spc="-2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) chia </a:t>
            </a:r>
            <a:r>
              <a:rPr lang="en-US" sz="2400" spc="-2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sẻ</a:t>
            </a:r>
            <a:r>
              <a:rPr lang="en-US" sz="2400" spc="-2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suy</a:t>
            </a:r>
            <a:r>
              <a:rPr lang="en-US" sz="2400" spc="-2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nghĩ</a:t>
            </a:r>
            <a:r>
              <a:rPr lang="en-US" sz="2400" spc="-2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2400" spc="-2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trò</a:t>
            </a:r>
            <a:r>
              <a:rPr lang="en-US" sz="2400" spc="-2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chuyện</a:t>
            </a:r>
            <a:r>
              <a:rPr lang="en-US" sz="2400" spc="-2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với</a:t>
            </a:r>
            <a:r>
              <a:rPr lang="en-US" sz="2400" spc="-2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nhà</a:t>
            </a:r>
            <a:r>
              <a:rPr lang="en-US" sz="2400" spc="-2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văn</a:t>
            </a:r>
            <a:r>
              <a:rPr lang="en-US" sz="2400" spc="-2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.</a:t>
            </a:r>
            <a:endParaRPr lang="en-US" sz="2400" dirty="0">
              <a:solidFill>
                <a:schemeClr val="bg1"/>
              </a:solidFill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66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-1735705" y="3870426"/>
            <a:ext cx="4816010" cy="225575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228267">
            <a:off x="-665768" y="-60049"/>
            <a:ext cx="2999528" cy="333280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194103">
            <a:off x="15945832" y="-70577"/>
            <a:ext cx="2999528" cy="333280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786013" y="7682745"/>
            <a:ext cx="2609616" cy="324726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442613" y="7682745"/>
            <a:ext cx="2609616" cy="324726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b="2497"/>
          <a:stretch>
            <a:fillRect/>
          </a:stretch>
        </p:blipFill>
        <p:spPr>
          <a:xfrm>
            <a:off x="7605780" y="6356150"/>
            <a:ext cx="2624173" cy="393085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4746585" y="6751117"/>
            <a:ext cx="4816010" cy="225575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891145" y="3548317"/>
            <a:ext cx="4334302" cy="278478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384976">
            <a:off x="13559081" y="8280039"/>
            <a:ext cx="1643277" cy="300828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302877" y="8343039"/>
            <a:ext cx="1663486" cy="183052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2326669" y="7203961"/>
            <a:ext cx="1105088" cy="121605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968717">
            <a:off x="-386078" y="8023059"/>
            <a:ext cx="2796955" cy="2737520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3209827" y="3576892"/>
            <a:ext cx="12188131" cy="21236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ct val="120000"/>
              </a:lnSpc>
              <a:defRPr sz="7200">
                <a:solidFill>
                  <a:srgbClr val="FFFFFF"/>
                </a:solidFill>
                <a:latin typeface="#9Slide06 Hellvina Hand Script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6 SVNBonjour" pitchFamily="2" charset="0"/>
                <a:ea typeface="+mn-ea"/>
                <a:cs typeface="+mn-cs"/>
              </a:rPr>
              <a:t>Thực</a:t>
            </a:r>
            <a:r>
              <a:rPr kumimoji="0" lang="en-US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6 SVNBonjour" pitchFamily="2" charset="0"/>
                <a:ea typeface="+mn-ea"/>
                <a:cs typeface="+mn-cs"/>
              </a:rPr>
              <a:t> </a:t>
            </a:r>
            <a:r>
              <a:rPr kumimoji="0" lang="en-US" sz="13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6 SVNBonjour" pitchFamily="2" charset="0"/>
                <a:ea typeface="+mn-ea"/>
                <a:cs typeface="+mn-cs"/>
              </a:rPr>
              <a:t>hành</a:t>
            </a:r>
            <a:r>
              <a:rPr kumimoji="0" lang="en-US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6 SVNBonjour" pitchFamily="2" charset="0"/>
                <a:ea typeface="+mn-ea"/>
                <a:cs typeface="+mn-cs"/>
              </a:rPr>
              <a:t> </a:t>
            </a:r>
            <a:r>
              <a:rPr kumimoji="0" lang="en-US" sz="13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6 SVNBonjour" pitchFamily="2" charset="0"/>
                <a:ea typeface="+mn-ea"/>
                <a:cs typeface="+mn-cs"/>
              </a:rPr>
              <a:t>đọc</a:t>
            </a:r>
            <a:r>
              <a:rPr kumimoji="0" lang="en-US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6 SVNBonjour" pitchFamily="2" charset="0"/>
                <a:ea typeface="+mn-ea"/>
                <a:cs typeface="+mn-cs"/>
              </a:rPr>
              <a:t> </a:t>
            </a:r>
            <a:r>
              <a:rPr kumimoji="0" lang="en-US" sz="13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6 SVNBonjour" pitchFamily="2" charset="0"/>
                <a:ea typeface="+mn-ea"/>
                <a:cs typeface="+mn-cs"/>
              </a:rPr>
              <a:t>hiểu</a:t>
            </a:r>
            <a:endParaRPr kumimoji="0" lang="en-US" sz="13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#9Slide06 SVNBonjour" pitchFamily="2" charset="0"/>
              <a:ea typeface="+mn-ea"/>
              <a:cs typeface="+mn-cs"/>
            </a:endParaR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1286931">
            <a:off x="14996464" y="7555604"/>
            <a:ext cx="709775" cy="64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271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9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>
            <a:extLst>
              <a:ext uri="{FF2B5EF4-FFF2-40B4-BE49-F238E27FC236}">
                <a16:creationId xmlns:a16="http://schemas.microsoft.com/office/drawing/2014/main" id="{332D1C76-B068-D93C-8005-9D5233419B1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5173" b="3345"/>
          <a:stretch>
            <a:fillRect/>
          </a:stretch>
        </p:blipFill>
        <p:spPr>
          <a:xfrm rot="5400000">
            <a:off x="14157309" y="-2590823"/>
            <a:ext cx="1561876" cy="6776669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CF793546-E82B-DF58-0203-9497F2F9E33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5173" b="3345"/>
          <a:stretch>
            <a:fillRect/>
          </a:stretch>
        </p:blipFill>
        <p:spPr>
          <a:xfrm rot="5400000">
            <a:off x="2636405" y="-2619831"/>
            <a:ext cx="1579253" cy="6852064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5173" b="3345"/>
          <a:stretch>
            <a:fillRect/>
          </a:stretch>
        </p:blipFill>
        <p:spPr>
          <a:xfrm rot="5400000">
            <a:off x="4623946" y="7144004"/>
            <a:ext cx="1266500" cy="549509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904945">
            <a:off x="-137384" y="7870097"/>
            <a:ext cx="2871619" cy="319068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5173" b="3345"/>
          <a:stretch>
            <a:fillRect/>
          </a:stretch>
        </p:blipFill>
        <p:spPr>
          <a:xfrm rot="5400000">
            <a:off x="9765575" y="7144004"/>
            <a:ext cx="1266500" cy="549509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5173" b="3345"/>
          <a:stretch>
            <a:fillRect/>
          </a:stretch>
        </p:blipFill>
        <p:spPr>
          <a:xfrm rot="5400000">
            <a:off x="14907205" y="7144004"/>
            <a:ext cx="1266500" cy="5495091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49621">
            <a:off x="16339318" y="8532211"/>
            <a:ext cx="2262655" cy="2214574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0CEF9474-0D64-93C3-953C-65CD66EBB3C1}"/>
              </a:ext>
            </a:extLst>
          </p:cNvPr>
          <p:cNvSpPr txBox="1"/>
          <p:nvPr/>
        </p:nvSpPr>
        <p:spPr>
          <a:xfrm>
            <a:off x="4245429" y="466821"/>
            <a:ext cx="97971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chemeClr val="bg1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Xây</a:t>
            </a:r>
            <a:r>
              <a:rPr lang="en-US" sz="2800" b="1" dirty="0">
                <a:solidFill>
                  <a:schemeClr val="bg1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dựng</a:t>
            </a:r>
            <a:r>
              <a:rPr lang="en-US" sz="2800" b="1" dirty="0">
                <a:solidFill>
                  <a:schemeClr val="bg1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hướng</a:t>
            </a:r>
            <a:r>
              <a:rPr lang="en-US" sz="2800" b="1" dirty="0">
                <a:solidFill>
                  <a:schemeClr val="bg1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dẫn</a:t>
            </a:r>
            <a:r>
              <a:rPr lang="en-US" sz="2800" b="1" dirty="0">
                <a:solidFill>
                  <a:schemeClr val="bg1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chemeClr val="bg1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chemeClr val="bg1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hiểu</a:t>
            </a:r>
            <a:endParaRPr lang="en-US" sz="2400" dirty="0">
              <a:solidFill>
                <a:schemeClr val="bg1"/>
              </a:solidFill>
              <a:effectLst/>
              <a:latin typeface="#9Slide03 BoosterNextFYBlack" panose="02000A03000000020004" pitchFamily="2" charset="0"/>
              <a:ea typeface="Times New Roman" panose="02020603050405020304" pitchFamily="18" charset="0"/>
            </a:endParaRPr>
          </a:p>
        </p:txBody>
      </p:sp>
      <p:graphicFrame>
        <p:nvGraphicFramePr>
          <p:cNvPr id="49" name="Table 48">
            <a:extLst>
              <a:ext uri="{FF2B5EF4-FFF2-40B4-BE49-F238E27FC236}">
                <a16:creationId xmlns:a16="http://schemas.microsoft.com/office/drawing/2014/main" id="{B2CA67D2-B21E-703D-E778-F8B7E1F66A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5578014"/>
              </p:ext>
            </p:extLst>
          </p:nvPr>
        </p:nvGraphicFramePr>
        <p:xfrm>
          <a:off x="838200" y="1336593"/>
          <a:ext cx="16611600" cy="8113446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0749782">
                  <a:extLst>
                    <a:ext uri="{9D8B030D-6E8A-4147-A177-3AD203B41FA5}">
                      <a16:colId xmlns:a16="http://schemas.microsoft.com/office/drawing/2014/main" val="2501904016"/>
                    </a:ext>
                  </a:extLst>
                </a:gridCol>
                <a:gridCol w="5861818">
                  <a:extLst>
                    <a:ext uri="{9D8B030D-6E8A-4147-A177-3AD203B41FA5}">
                      <a16:colId xmlns:a16="http://schemas.microsoft.com/office/drawing/2014/main" val="3234591247"/>
                    </a:ext>
                  </a:extLst>
                </a:gridCol>
              </a:tblGrid>
              <a:tr h="1063565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Phiếu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học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tập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#9Slide03 BoosterNextFYBlack" panose="02000A03000000020004" pitchFamily="2" charset="0"/>
                        <a:cs typeface="#9Slide03 Arima Madurai Bold" panose="00000800000000000000" pitchFamily="2" charset="0"/>
                      </a:endParaRPr>
                    </a:p>
                    <a:p>
                      <a:pPr marL="0" marR="20955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THĐH: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Sức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hấp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dẫn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của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tác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phẩm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"Hai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vạn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dặm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dưới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đáy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biển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"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20495" marR="20495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5808613"/>
                  </a:ext>
                </a:extLst>
              </a:tr>
              <a:tr h="6999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Yêu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cầu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20495" marR="2049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Nội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dung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20495" marR="20495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447844"/>
                  </a:ext>
                </a:extLst>
              </a:tr>
              <a:tr h="70998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0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1. Nhan đề văn bản cho em biết vấn đề trọng tâm mà tác giả muốn nêu lên là gì?</a:t>
                      </a:r>
                      <a:endParaRPr lang="en-US" sz="200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20495" marR="20495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20495" marR="20495" marT="0" marB="0" anchor="ctr"/>
                </a:tc>
                <a:extLst>
                  <a:ext uri="{0D108BD9-81ED-4DB2-BD59-A6C34878D82A}">
                    <a16:rowId xmlns:a16="http://schemas.microsoft.com/office/drawing/2014/main" val="1128460985"/>
                  </a:ext>
                </a:extLst>
              </a:tr>
              <a:tr h="146774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2. Tóm tắt nội dung các phần của văn bản bằng cách nêu 1-2 câu hỏi ngắn gọn cho mỗi phần.</a:t>
                      </a:r>
                      <a:endParaRPr lang="en-US" sz="20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20495" marR="20495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spc="-2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Ví</a:t>
                      </a:r>
                      <a:r>
                        <a:rPr lang="en-US" sz="2000" spc="-2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spc="-2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dụ</a:t>
                      </a:r>
                      <a:r>
                        <a:rPr lang="en-US" sz="2000" spc="-2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: </a:t>
                      </a:r>
                      <a:r>
                        <a:rPr lang="en-US" sz="2000" spc="-2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Phần</a:t>
                      </a:r>
                      <a:r>
                        <a:rPr lang="en-US" sz="2000" spc="-2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1, </a:t>
                      </a:r>
                      <a:r>
                        <a:rPr lang="en-US" sz="2000" spc="-2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tác</a:t>
                      </a:r>
                      <a:r>
                        <a:rPr lang="en-US" sz="2000" spc="-2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spc="-2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phẩm</a:t>
                      </a:r>
                      <a:r>
                        <a:rPr lang="en-US" sz="2000" spc="-2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Hai </a:t>
                      </a:r>
                      <a:r>
                        <a:rPr lang="en-US" sz="2000" spc="-2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vạn</a:t>
                      </a:r>
                      <a:r>
                        <a:rPr lang="en-US" sz="2000" spc="-2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spc="-2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dặm</a:t>
                      </a:r>
                      <a:r>
                        <a:rPr lang="en-US" sz="2000" spc="-2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spc="-2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dưới</a:t>
                      </a:r>
                      <a:r>
                        <a:rPr lang="en-US" sz="2000" spc="-2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spc="-2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đáy</a:t>
                      </a:r>
                      <a:r>
                        <a:rPr lang="en-US" sz="2000" spc="-2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spc="-2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biển</a:t>
                      </a:r>
                      <a:r>
                        <a:rPr lang="en-US" sz="2000" spc="-2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spc="-2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viết</a:t>
                      </a:r>
                      <a:r>
                        <a:rPr lang="en-US" sz="2000" spc="-2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spc="-2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về</a:t>
                      </a:r>
                      <a:r>
                        <a:rPr lang="en-US" sz="2000" spc="-2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ai, </a:t>
                      </a:r>
                      <a:r>
                        <a:rPr lang="en-US" sz="2000" spc="-2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về</a:t>
                      </a:r>
                      <a:r>
                        <a:rPr lang="en-US" sz="2000" spc="-2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spc="-2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sự</a:t>
                      </a:r>
                      <a:r>
                        <a:rPr lang="en-US" sz="2000" spc="-2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spc="-2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kiện</a:t>
                      </a:r>
                      <a:r>
                        <a:rPr lang="en-US" sz="2000" spc="-2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spc="-2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gì</a:t>
                      </a:r>
                      <a:r>
                        <a:rPr lang="en-US" sz="2000" spc="-2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? </a:t>
                      </a:r>
                      <a:r>
                        <a:rPr lang="en-US" sz="2000" spc="-2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Điều</a:t>
                      </a:r>
                      <a:r>
                        <a:rPr lang="en-US" sz="2000" spc="-2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spc="-2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gì</a:t>
                      </a:r>
                      <a:r>
                        <a:rPr lang="en-US" sz="2000" spc="-2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spc="-2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tạo</a:t>
                      </a:r>
                      <a:r>
                        <a:rPr lang="en-US" sz="2000" spc="-2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spc="-2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nên</a:t>
                      </a:r>
                      <a:r>
                        <a:rPr lang="en-US" sz="2000" spc="-2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spc="-2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sức</a:t>
                      </a:r>
                      <a:r>
                        <a:rPr lang="en-US" sz="2000" spc="-2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spc="-2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hấp</a:t>
                      </a:r>
                      <a:r>
                        <a:rPr lang="en-US" sz="2000" spc="-2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spc="-2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dẫn</a:t>
                      </a:r>
                      <a:r>
                        <a:rPr lang="en-US" sz="2000" spc="-2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spc="-2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của</a:t>
                      </a:r>
                      <a:r>
                        <a:rPr lang="en-US" sz="2000" spc="-2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spc="-2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tác</a:t>
                      </a:r>
                      <a:r>
                        <a:rPr lang="en-US" sz="2000" spc="-2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spc="-2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phẩm</a:t>
                      </a:r>
                      <a:r>
                        <a:rPr lang="en-US" sz="2000" spc="-2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?</a:t>
                      </a:r>
                      <a:endParaRPr lang="en-US" sz="2000" dirty="0">
                        <a:effectLst/>
                        <a:latin typeface="#9Slide03 Arima Madurai Bold" panose="00000800000000000000" pitchFamily="2" charset="0"/>
                        <a:cs typeface="#9Slide03 Arima Madurai Bold" panose="00000800000000000000" pitchFamily="2" charset="0"/>
                      </a:endParaRPr>
                    </a:p>
                  </a:txBody>
                  <a:tcPr marL="20495" marR="20495" marT="0" marB="0" anchor="ctr"/>
                </a:tc>
                <a:extLst>
                  <a:ext uri="{0D108BD9-81ED-4DB2-BD59-A6C34878D82A}">
                    <a16:rowId xmlns:a16="http://schemas.microsoft.com/office/drawing/2014/main" val="1728298436"/>
                  </a:ext>
                </a:extLst>
              </a:tr>
              <a:tr h="116664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2000" spc="-3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3. </a:t>
                      </a:r>
                      <a:r>
                        <a:rPr lang="en-US" sz="20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Tìm</a:t>
                      </a:r>
                      <a:r>
                        <a:rPr lang="en-US" sz="20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 </a:t>
                      </a:r>
                      <a:r>
                        <a:rPr lang="en-US" sz="20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lý</a:t>
                      </a:r>
                      <a:r>
                        <a:rPr lang="en-US" sz="20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lẽ</a:t>
                      </a:r>
                      <a:r>
                        <a:rPr lang="en-US" sz="20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/ </a:t>
                      </a:r>
                      <a:r>
                        <a:rPr lang="en-US" sz="20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dẫn</a:t>
                      </a:r>
                      <a:r>
                        <a:rPr lang="en-US" sz="20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chứng</a:t>
                      </a:r>
                      <a:r>
                        <a:rPr lang="en-US" sz="20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mà</a:t>
                      </a:r>
                      <a:r>
                        <a:rPr lang="en-US" sz="20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tác</a:t>
                      </a:r>
                      <a:r>
                        <a:rPr lang="en-US" sz="20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giả</a:t>
                      </a:r>
                      <a:r>
                        <a:rPr lang="en-US" sz="20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dẫn</a:t>
                      </a:r>
                      <a:r>
                        <a:rPr lang="en-US" sz="20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ra</a:t>
                      </a:r>
                      <a:r>
                        <a:rPr lang="en-US" sz="20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để</a:t>
                      </a:r>
                      <a:r>
                        <a:rPr lang="en-US" sz="20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làm</a:t>
                      </a:r>
                      <a:r>
                        <a:rPr lang="en-US" sz="20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rõ</a:t>
                      </a:r>
                      <a:r>
                        <a:rPr lang="en-US" sz="20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ý </a:t>
                      </a:r>
                      <a:r>
                        <a:rPr lang="en-US" sz="20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kiến</a:t>
                      </a:r>
                      <a:r>
                        <a:rPr lang="en-US" sz="20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: "</a:t>
                      </a:r>
                      <a:r>
                        <a:rPr lang="en-US" sz="20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Thuyền</a:t>
                      </a:r>
                      <a:r>
                        <a:rPr lang="en-US" sz="20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trưởng</a:t>
                      </a:r>
                      <a:r>
                        <a:rPr lang="en-US" sz="20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Nê-mo</a:t>
                      </a:r>
                      <a:r>
                        <a:rPr lang="en-US" sz="20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là</a:t>
                      </a:r>
                      <a:r>
                        <a:rPr lang="en-US" sz="20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hình</a:t>
                      </a:r>
                      <a:r>
                        <a:rPr lang="en-US" sz="20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tượng</a:t>
                      </a:r>
                      <a:r>
                        <a:rPr lang="en-US" sz="20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anh</a:t>
                      </a:r>
                      <a:r>
                        <a:rPr lang="en-US" sz="20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hùng</a:t>
                      </a:r>
                      <a:r>
                        <a:rPr lang="en-US" sz="20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mang</a:t>
                      </a:r>
                      <a:r>
                        <a:rPr lang="en-US" sz="20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tư</a:t>
                      </a:r>
                      <a:r>
                        <a:rPr lang="en-US" sz="20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tưởng</a:t>
                      </a:r>
                      <a:r>
                        <a:rPr lang="en-US" sz="20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của</a:t>
                      </a:r>
                      <a:r>
                        <a:rPr lang="en-US" sz="20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tác</a:t>
                      </a:r>
                      <a:r>
                        <a:rPr lang="en-US" sz="20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giả</a:t>
                      </a:r>
                      <a:r>
                        <a:rPr lang="en-US" sz="20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Véc-nơ</a:t>
                      </a:r>
                      <a:r>
                        <a:rPr lang="en-US" sz="20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.</a:t>
                      </a:r>
                      <a:endParaRPr lang="en-US" sz="20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20495" marR="20495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20495" marR="20495" marT="0" marB="0" anchor="ctr"/>
                </a:tc>
                <a:extLst>
                  <a:ext uri="{0D108BD9-81ED-4DB2-BD59-A6C34878D82A}">
                    <a16:rowId xmlns:a16="http://schemas.microsoft.com/office/drawing/2014/main" val="1432091742"/>
                  </a:ext>
                </a:extLst>
              </a:tr>
              <a:tr h="116664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4. Theo </a:t>
                      </a:r>
                      <a:r>
                        <a:rPr lang="en-US" sz="20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tác</a:t>
                      </a:r>
                      <a:r>
                        <a:rPr lang="en-US" sz="20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giả</a:t>
                      </a:r>
                      <a:r>
                        <a:rPr lang="en-US" sz="20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bài</a:t>
                      </a:r>
                      <a:r>
                        <a:rPr lang="en-US" sz="20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nghị</a:t>
                      </a:r>
                      <a:r>
                        <a:rPr lang="en-US" sz="20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luận</a:t>
                      </a:r>
                      <a:r>
                        <a:rPr lang="en-US" sz="20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 "</a:t>
                      </a:r>
                      <a:r>
                        <a:rPr lang="en-US" sz="20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những</a:t>
                      </a:r>
                      <a:r>
                        <a:rPr lang="en-US" sz="20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giá</a:t>
                      </a:r>
                      <a:r>
                        <a:rPr lang="en-US" sz="20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trị</a:t>
                      </a:r>
                      <a:r>
                        <a:rPr lang="en-US" sz="20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nhân</a:t>
                      </a:r>
                      <a:r>
                        <a:rPr lang="en-US" sz="20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văn</a:t>
                      </a:r>
                      <a:r>
                        <a:rPr lang="en-US" sz="20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" </a:t>
                      </a:r>
                      <a:r>
                        <a:rPr lang="en-US" sz="20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trong</a:t>
                      </a:r>
                      <a:r>
                        <a:rPr lang="en-US" sz="20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tác</a:t>
                      </a:r>
                      <a:r>
                        <a:rPr lang="en-US" sz="20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phẩm</a:t>
                      </a:r>
                      <a:r>
                        <a:rPr lang="en-US" sz="20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của</a:t>
                      </a:r>
                      <a:r>
                        <a:rPr lang="en-US" sz="20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Vec-nơ</a:t>
                      </a:r>
                      <a:r>
                        <a:rPr lang="en-US" sz="20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được</a:t>
                      </a:r>
                      <a:r>
                        <a:rPr lang="en-US" sz="20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thể</a:t>
                      </a:r>
                      <a:r>
                        <a:rPr lang="en-US" sz="20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hiện</a:t>
                      </a:r>
                      <a:r>
                        <a:rPr lang="en-US" sz="20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như</a:t>
                      </a:r>
                      <a:r>
                        <a:rPr lang="en-US" sz="20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thế</a:t>
                      </a:r>
                      <a:r>
                        <a:rPr lang="en-US" sz="20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nào</a:t>
                      </a:r>
                      <a:r>
                        <a:rPr lang="en-US" sz="20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?</a:t>
                      </a:r>
                      <a:endParaRPr lang="en-US" sz="20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20495" marR="20495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20495" marR="20495" marT="0" marB="0" anchor="ctr"/>
                </a:tc>
                <a:extLst>
                  <a:ext uri="{0D108BD9-81ED-4DB2-BD59-A6C34878D82A}">
                    <a16:rowId xmlns:a16="http://schemas.microsoft.com/office/drawing/2014/main" val="4175479146"/>
                  </a:ext>
                </a:extLst>
              </a:tr>
              <a:tr h="100665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5. </a:t>
                      </a:r>
                      <a:r>
                        <a:rPr lang="en-US" sz="20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Văn</a:t>
                      </a:r>
                      <a:r>
                        <a:rPr lang="en-US" sz="20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bản</a:t>
                      </a:r>
                      <a:r>
                        <a:rPr lang="en-US" sz="20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nghị</a:t>
                      </a:r>
                      <a:r>
                        <a:rPr lang="en-US" sz="20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luận</a:t>
                      </a:r>
                      <a:r>
                        <a:rPr lang="en-US" sz="20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này</a:t>
                      </a:r>
                      <a:r>
                        <a:rPr lang="en-US" sz="20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giúp</a:t>
                      </a:r>
                      <a:r>
                        <a:rPr lang="en-US" sz="20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em</a:t>
                      </a:r>
                      <a:r>
                        <a:rPr lang="en-US" sz="20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hiểu</a:t>
                      </a:r>
                      <a:r>
                        <a:rPr lang="en-US" sz="20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thêm</a:t>
                      </a:r>
                      <a:r>
                        <a:rPr lang="en-US" sz="20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được</a:t>
                      </a:r>
                      <a:r>
                        <a:rPr lang="en-US" sz="20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điều</a:t>
                      </a:r>
                      <a:r>
                        <a:rPr lang="en-US" sz="20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gì</a:t>
                      </a:r>
                      <a:r>
                        <a:rPr lang="en-US" sz="20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về</a:t>
                      </a:r>
                      <a:r>
                        <a:rPr lang="en-US" sz="20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văn</a:t>
                      </a:r>
                      <a:r>
                        <a:rPr lang="en-US" sz="20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bản</a:t>
                      </a:r>
                      <a:r>
                        <a:rPr lang="en-US" sz="20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Bạch</a:t>
                      </a:r>
                      <a:r>
                        <a:rPr lang="en-US" sz="20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tuộc</a:t>
                      </a:r>
                      <a:r>
                        <a:rPr lang="en-US" sz="20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(</a:t>
                      </a:r>
                      <a:r>
                        <a:rPr lang="en-US" sz="20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trích</a:t>
                      </a:r>
                      <a:r>
                        <a:rPr lang="en-US" sz="20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tiểu</a:t>
                      </a:r>
                      <a:r>
                        <a:rPr lang="en-US" sz="20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thuyết</a:t>
                      </a:r>
                      <a:r>
                        <a:rPr lang="en-US" sz="20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Hai </a:t>
                      </a:r>
                      <a:r>
                        <a:rPr lang="en-US" sz="20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vạn</a:t>
                      </a:r>
                      <a:r>
                        <a:rPr lang="en-US" sz="20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dặm</a:t>
                      </a:r>
                      <a:r>
                        <a:rPr lang="en-US" sz="20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dưới</a:t>
                      </a:r>
                      <a:r>
                        <a:rPr lang="en-US" sz="20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đáy</a:t>
                      </a:r>
                      <a:r>
                        <a:rPr lang="en-US" sz="20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biển</a:t>
                      </a:r>
                      <a:r>
                        <a:rPr lang="en-US" sz="20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) </a:t>
                      </a:r>
                      <a:r>
                        <a:rPr lang="en-US" sz="20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đã</a:t>
                      </a:r>
                      <a:r>
                        <a:rPr lang="en-US" sz="20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học</a:t>
                      </a:r>
                      <a:r>
                        <a:rPr lang="en-US" sz="20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ở </a:t>
                      </a:r>
                      <a:r>
                        <a:rPr lang="en-US" sz="20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bài</a:t>
                      </a:r>
                      <a:r>
                        <a:rPr lang="en-US" sz="20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3.</a:t>
                      </a:r>
                      <a:endParaRPr lang="en-US" sz="20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20495" marR="20495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20495" marR="20495" marT="0" marB="0" anchor="ctr"/>
                </a:tc>
                <a:extLst>
                  <a:ext uri="{0D108BD9-81ED-4DB2-BD59-A6C34878D82A}">
                    <a16:rowId xmlns:a16="http://schemas.microsoft.com/office/drawing/2014/main" val="4088606793"/>
                  </a:ext>
                </a:extLst>
              </a:tr>
              <a:tr h="83223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6. Qua </a:t>
                      </a:r>
                      <a:r>
                        <a:rPr lang="en-US" sz="20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văn</a:t>
                      </a:r>
                      <a:r>
                        <a:rPr lang="en-US" sz="20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bản</a:t>
                      </a:r>
                      <a:r>
                        <a:rPr lang="en-US" sz="20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 </a:t>
                      </a:r>
                      <a:r>
                        <a:rPr lang="en-US" sz="20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em</a:t>
                      </a:r>
                      <a:r>
                        <a:rPr lang="en-US" sz="20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học</a:t>
                      </a:r>
                      <a:r>
                        <a:rPr lang="en-US" sz="20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tập</a:t>
                      </a:r>
                      <a:r>
                        <a:rPr lang="en-US" sz="20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được</a:t>
                      </a:r>
                      <a:r>
                        <a:rPr lang="en-US" sz="20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gì</a:t>
                      </a:r>
                      <a:r>
                        <a:rPr lang="en-US" sz="20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từ</a:t>
                      </a:r>
                      <a:r>
                        <a:rPr lang="en-US" sz="20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cách</a:t>
                      </a:r>
                      <a:r>
                        <a:rPr lang="en-US" sz="20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nghị</a:t>
                      </a:r>
                      <a:r>
                        <a:rPr lang="en-US" sz="20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luận</a:t>
                      </a:r>
                      <a:r>
                        <a:rPr lang="en-US" sz="20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về</a:t>
                      </a:r>
                      <a:r>
                        <a:rPr lang="en-US" sz="20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tác</a:t>
                      </a:r>
                      <a:r>
                        <a:rPr lang="en-US" sz="20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phẩm</a:t>
                      </a:r>
                      <a:r>
                        <a:rPr lang="en-US" sz="20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truyện</a:t>
                      </a:r>
                      <a:r>
                        <a:rPr lang="en-US" sz="20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của</a:t>
                      </a:r>
                      <a:r>
                        <a:rPr lang="en-US" sz="20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tác</a:t>
                      </a:r>
                      <a:r>
                        <a:rPr lang="en-US" sz="20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giả</a:t>
                      </a:r>
                      <a:r>
                        <a:rPr lang="en-US" sz="20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Lê </a:t>
                      </a:r>
                      <a:r>
                        <a:rPr lang="en-US" sz="20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Phương</a:t>
                      </a:r>
                      <a:r>
                        <a:rPr lang="en-US" sz="20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Liên</a:t>
                      </a:r>
                      <a:r>
                        <a:rPr lang="en-US" sz="20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?</a:t>
                      </a:r>
                      <a:endParaRPr lang="en-US" sz="20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20495" marR="20495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20495" marR="20495" marT="0" marB="0" anchor="ctr"/>
                </a:tc>
                <a:extLst>
                  <a:ext uri="{0D108BD9-81ED-4DB2-BD59-A6C34878D82A}">
                    <a16:rowId xmlns:a16="http://schemas.microsoft.com/office/drawing/2014/main" val="235408822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9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D75D93F-ECBB-962D-5807-9C387AF322F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5173" b="3345"/>
          <a:stretch>
            <a:fillRect/>
          </a:stretch>
        </p:blipFill>
        <p:spPr>
          <a:xfrm rot="5400000">
            <a:off x="14157309" y="-2590823"/>
            <a:ext cx="1561876" cy="6776669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B83B1332-D690-BF14-E652-1D5B805A787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5173" b="3345"/>
          <a:stretch>
            <a:fillRect/>
          </a:stretch>
        </p:blipFill>
        <p:spPr>
          <a:xfrm rot="5400000">
            <a:off x="2636405" y="-2619831"/>
            <a:ext cx="1579253" cy="6852064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A41B750A-B48F-DBE3-CD9E-391BADDF87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228267">
            <a:off x="-665768" y="-60049"/>
            <a:ext cx="2999528" cy="3332809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03205554-E0E0-5CDB-7060-D4B23F2249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194103">
            <a:off x="15945832" y="-70577"/>
            <a:ext cx="2999528" cy="3332809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5173" b="3345"/>
          <a:stretch>
            <a:fillRect/>
          </a:stretch>
        </p:blipFill>
        <p:spPr>
          <a:xfrm rot="5400000">
            <a:off x="4623946" y="7144004"/>
            <a:ext cx="1266500" cy="549509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904945">
            <a:off x="-137384" y="7870097"/>
            <a:ext cx="2871619" cy="319068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5173" b="3345"/>
          <a:stretch>
            <a:fillRect/>
          </a:stretch>
        </p:blipFill>
        <p:spPr>
          <a:xfrm rot="5400000">
            <a:off x="9765575" y="7144004"/>
            <a:ext cx="1266500" cy="549509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5173" b="3345"/>
          <a:stretch>
            <a:fillRect/>
          </a:stretch>
        </p:blipFill>
        <p:spPr>
          <a:xfrm rot="5400000">
            <a:off x="14907205" y="7144004"/>
            <a:ext cx="1266500" cy="5495091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49621">
            <a:off x="16339318" y="8532211"/>
            <a:ext cx="2262655" cy="2214574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0CEF9474-0D64-93C3-953C-65CD66EBB3C1}"/>
              </a:ext>
            </a:extLst>
          </p:cNvPr>
          <p:cNvSpPr txBox="1"/>
          <p:nvPr/>
        </p:nvSpPr>
        <p:spPr>
          <a:xfrm>
            <a:off x="4245429" y="568608"/>
            <a:ext cx="97971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algn="ctr">
              <a:spcBef>
                <a:spcPts val="600"/>
              </a:spcBef>
              <a:spcAft>
                <a:spcPts val="600"/>
              </a:spcAft>
              <a:defRPr sz="2800" b="1">
                <a:solidFill>
                  <a:schemeClr val="bg1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defRPr>
            </a:lvl1pPr>
          </a:lstStyle>
          <a:p>
            <a:r>
              <a:rPr lang="en-US" dirty="0"/>
              <a:t>2.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hành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hiểu</a:t>
            </a:r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4A4B0CE-A88C-90E9-CBCD-3F077535EF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5189079"/>
              </p:ext>
            </p:extLst>
          </p:nvPr>
        </p:nvGraphicFramePr>
        <p:xfrm>
          <a:off x="1257300" y="1578448"/>
          <a:ext cx="15773400" cy="8139944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4601547">
                  <a:extLst>
                    <a:ext uri="{9D8B030D-6E8A-4147-A177-3AD203B41FA5}">
                      <a16:colId xmlns:a16="http://schemas.microsoft.com/office/drawing/2014/main" val="2966648818"/>
                    </a:ext>
                  </a:extLst>
                </a:gridCol>
                <a:gridCol w="11171853">
                  <a:extLst>
                    <a:ext uri="{9D8B030D-6E8A-4147-A177-3AD203B41FA5}">
                      <a16:colId xmlns:a16="http://schemas.microsoft.com/office/drawing/2014/main" val="3769592085"/>
                    </a:ext>
                  </a:extLst>
                </a:gridCol>
              </a:tblGrid>
              <a:tr h="10428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effectLst/>
                          <a:latin typeface="#9Slide03 BoosterNextFYBlack" panose="02000A03000000020004" pitchFamily="2" charset="0"/>
                        </a:rPr>
                        <a:t>Yêu</a:t>
                      </a:r>
                      <a:r>
                        <a:rPr lang="en-US" sz="24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BoosterNextFYBlack" panose="02000A03000000020004" pitchFamily="2" charset="0"/>
                        </a:rPr>
                        <a:t>cầu</a:t>
                      </a:r>
                      <a:endParaRPr lang="en-US" sz="2400" dirty="0"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effectLst/>
                          <a:latin typeface="#9Slide03 BoosterNextFYBlack" panose="02000A03000000020004" pitchFamily="2" charset="0"/>
                        </a:rPr>
                        <a:t>Nội</a:t>
                      </a:r>
                      <a:r>
                        <a:rPr lang="en-US" sz="2400" dirty="0">
                          <a:effectLst/>
                          <a:latin typeface="#9Slide03 BoosterNextFYBlack" panose="02000A03000000020004" pitchFamily="2" charset="0"/>
                        </a:rPr>
                        <a:t> dung</a:t>
                      </a:r>
                      <a:endParaRPr lang="en-US" sz="2400" dirty="0"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/>
                </a:tc>
                <a:extLst>
                  <a:ext uri="{0D108BD9-81ED-4DB2-BD59-A6C34878D82A}">
                    <a16:rowId xmlns:a16="http://schemas.microsoft.com/office/drawing/2014/main" val="2212355626"/>
                  </a:ext>
                </a:extLst>
              </a:tr>
              <a:tr h="20792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1.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Nhan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đề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văn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bản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cho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em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biết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vấn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đề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trọng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tâm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mà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tác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giả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muốn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nêu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lên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là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gì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?</a:t>
                      </a:r>
                      <a:endParaRPr lang="en-US" sz="24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32592" marR="32592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24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endParaRPr lang="en-US" sz="24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32592" marR="32592" marT="0" marB="0" anchor="ctr"/>
                </a:tc>
                <a:extLst>
                  <a:ext uri="{0D108BD9-81ED-4DB2-BD59-A6C34878D82A}">
                    <a16:rowId xmlns:a16="http://schemas.microsoft.com/office/drawing/2014/main" val="3571151084"/>
                  </a:ext>
                </a:extLst>
              </a:tr>
              <a:tr h="50177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4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2. Tóm tắt nội dung các phần của văn bản bằng cách nêu 1-2 câu hỏi ngắn gọn cho mỗi phần.</a:t>
                      </a:r>
                      <a:endParaRPr lang="en-US" sz="24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32592" marR="32592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32592" marR="32592" marT="0" marB="0" anchor="ctr"/>
                </a:tc>
                <a:extLst>
                  <a:ext uri="{0D108BD9-81ED-4DB2-BD59-A6C34878D82A}">
                    <a16:rowId xmlns:a16="http://schemas.microsoft.com/office/drawing/2014/main" val="3822118725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19A96AA4-2A43-2C00-155A-CA7CC0DA3729}"/>
              </a:ext>
            </a:extLst>
          </p:cNvPr>
          <p:cNvSpPr txBox="1"/>
          <p:nvPr/>
        </p:nvSpPr>
        <p:spPr>
          <a:xfrm>
            <a:off x="5995218" y="2893552"/>
            <a:ext cx="10847802" cy="14317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2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- Vấn đề trọng tâm của văn bản: sức hấp dẫn của tiểu thuyết 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Hai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vạn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dặm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dưới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đáy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biển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.</a:t>
            </a:r>
            <a:endParaRPr lang="en-US" sz="2400" dirty="0">
              <a:effectLst/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  <a:p>
            <a:pPr marL="0" marR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=&gt;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Trọng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tâm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bài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viết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được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nêu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ngay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trong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nhan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đề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văn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bản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.</a:t>
            </a:r>
            <a:endParaRPr lang="en-US" sz="24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60E5ED-0E46-12AB-C7EB-AEA10C484642}"/>
              </a:ext>
            </a:extLst>
          </p:cNvPr>
          <p:cNvSpPr txBox="1"/>
          <p:nvPr/>
        </p:nvSpPr>
        <p:spPr>
          <a:xfrm>
            <a:off x="5939038" y="4847166"/>
            <a:ext cx="10847801" cy="4813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*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Ví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dụ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:</a:t>
            </a:r>
            <a:endParaRPr lang="en-US" sz="2400" dirty="0">
              <a:effectLst/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  <a:p>
            <a:pPr marL="0" marR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-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Phần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1: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Tác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phẩm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Hai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vạn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dặm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dưới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đáy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biển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viết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về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ai?về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sự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kiện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gì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?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Điều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gì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tạo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nên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sức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hấp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dẫn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của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tác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phẩm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?</a:t>
            </a:r>
            <a:endParaRPr lang="en-US" sz="2400" dirty="0">
              <a:effectLst/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  <a:p>
            <a:pPr marL="0" marR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-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Phần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2: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Khát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vọng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khám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phá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cuộc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sống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được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thể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hiện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như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thế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nào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trong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tác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phẩm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Hai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vạn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dặm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dưới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đáy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biển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?</a:t>
            </a:r>
            <a:endParaRPr lang="en-US" sz="2400" dirty="0">
              <a:effectLst/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  <a:p>
            <a:pPr marL="0" marR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-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Phần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3: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Tác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giả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đã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có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những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nhận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xét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gì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về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nhà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văn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Giuyn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Véc-nơ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?</a:t>
            </a:r>
            <a:endParaRPr lang="en-US" sz="2400" dirty="0">
              <a:effectLst/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  <a:p>
            <a:pPr marL="0" marR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-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Phần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4: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Điều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gì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tạo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nên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giá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trị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nhân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văn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cho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tác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phẩm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Hai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vạn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dặm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dưới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đáy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biển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?</a:t>
            </a:r>
            <a:endParaRPr lang="en-US" sz="2400" dirty="0">
              <a:effectLst/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  <a:p>
            <a:pPr marL="0" marR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-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Phần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5: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Những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tác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phẩm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của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Giuyn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Véc-nơ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có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vị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trí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như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thế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nào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trong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nền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văn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học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thế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giới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?</a:t>
            </a:r>
            <a:endParaRPr lang="en-US" sz="24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1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9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>
            <a:extLst>
              <a:ext uri="{FF2B5EF4-FFF2-40B4-BE49-F238E27FC236}">
                <a16:creationId xmlns:a16="http://schemas.microsoft.com/office/drawing/2014/main" id="{1668E22D-516D-6FC4-56E6-3B8186650F4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5173" b="3345"/>
          <a:stretch>
            <a:fillRect/>
          </a:stretch>
        </p:blipFill>
        <p:spPr>
          <a:xfrm rot="5400000">
            <a:off x="14157309" y="-2590823"/>
            <a:ext cx="1561876" cy="6776669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09F7B117-5308-3F7F-EFB1-CD9306AED03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5173" b="3345"/>
          <a:stretch>
            <a:fillRect/>
          </a:stretch>
        </p:blipFill>
        <p:spPr>
          <a:xfrm rot="5400000">
            <a:off x="2636405" y="-2619831"/>
            <a:ext cx="1579253" cy="6852064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737ED354-E825-071E-4458-20A61695C7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228267">
            <a:off x="-665768" y="-60049"/>
            <a:ext cx="2999528" cy="3332809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291F9ABC-6032-ED99-7E67-4BD29A67B7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194103">
            <a:off x="15945832" y="-70577"/>
            <a:ext cx="2999528" cy="3332809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5173" b="3345"/>
          <a:stretch>
            <a:fillRect/>
          </a:stretch>
        </p:blipFill>
        <p:spPr>
          <a:xfrm rot="5400000">
            <a:off x="4623946" y="7144004"/>
            <a:ext cx="1266500" cy="549509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904945">
            <a:off x="-137384" y="7870097"/>
            <a:ext cx="2871619" cy="319068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5173" b="3345"/>
          <a:stretch>
            <a:fillRect/>
          </a:stretch>
        </p:blipFill>
        <p:spPr>
          <a:xfrm rot="5400000">
            <a:off x="9765575" y="7144004"/>
            <a:ext cx="1266500" cy="549509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5173" b="3345"/>
          <a:stretch>
            <a:fillRect/>
          </a:stretch>
        </p:blipFill>
        <p:spPr>
          <a:xfrm rot="5400000">
            <a:off x="14907205" y="7144004"/>
            <a:ext cx="1266500" cy="5495091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49621">
            <a:off x="16339318" y="8532211"/>
            <a:ext cx="2262655" cy="2214574"/>
          </a:xfrm>
          <a:prstGeom prst="rect">
            <a:avLst/>
          </a:prstGeo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DC6BB85C-6DE6-D532-B12B-BC6C1CAE37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318142"/>
              </p:ext>
            </p:extLst>
          </p:nvPr>
        </p:nvGraphicFramePr>
        <p:xfrm>
          <a:off x="1219200" y="1927706"/>
          <a:ext cx="15849600" cy="7178193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5718928">
                  <a:extLst>
                    <a:ext uri="{9D8B030D-6E8A-4147-A177-3AD203B41FA5}">
                      <a16:colId xmlns:a16="http://schemas.microsoft.com/office/drawing/2014/main" val="2722778103"/>
                    </a:ext>
                  </a:extLst>
                </a:gridCol>
                <a:gridCol w="10130672">
                  <a:extLst>
                    <a:ext uri="{9D8B030D-6E8A-4147-A177-3AD203B41FA5}">
                      <a16:colId xmlns:a16="http://schemas.microsoft.com/office/drawing/2014/main" val="3364274615"/>
                    </a:ext>
                  </a:extLst>
                </a:gridCol>
              </a:tblGrid>
              <a:tr h="10780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Yêu</a:t>
                      </a:r>
                      <a:r>
                        <a:rPr lang="en-US" sz="24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cầu</a:t>
                      </a:r>
                      <a:endParaRPr lang="en-US" sz="2400" dirty="0"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32592" marR="3259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Nội</a:t>
                      </a:r>
                      <a:r>
                        <a:rPr lang="en-US" sz="24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dung</a:t>
                      </a:r>
                      <a:endParaRPr lang="en-US" sz="2400" dirty="0"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32592" marR="32592" marT="0" marB="0" anchor="ctr"/>
                </a:tc>
                <a:extLst>
                  <a:ext uri="{0D108BD9-81ED-4DB2-BD59-A6C34878D82A}">
                    <a16:rowId xmlns:a16="http://schemas.microsoft.com/office/drawing/2014/main" val="2319497419"/>
                  </a:ext>
                </a:extLst>
              </a:tr>
              <a:tr h="19749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2400" spc="-3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3.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Tìm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lý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lẽ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/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dẫn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chứng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mà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tác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giả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dẫn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ra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để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làm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rõ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ý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kiến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: "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Thuyền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trưởng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Nê-mo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là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hình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tượng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anh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hùng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mang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tư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tưởng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của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tác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giả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Véc-nơ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.</a:t>
                      </a:r>
                      <a:endParaRPr lang="en-US" sz="24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31559" marR="31559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31559" marR="31559" marT="0" marB="0" anchor="ctr"/>
                </a:tc>
                <a:extLst>
                  <a:ext uri="{0D108BD9-81ED-4DB2-BD59-A6C34878D82A}">
                    <a16:rowId xmlns:a16="http://schemas.microsoft.com/office/drawing/2014/main" val="3455647697"/>
                  </a:ext>
                </a:extLst>
              </a:tr>
              <a:tr h="41251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4. Theo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tác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giả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, "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những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giá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trị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nhân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văn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"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trong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tác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phẩm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của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Vec-nơ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được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thể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hiện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như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thế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nào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?</a:t>
                      </a:r>
                      <a:endParaRPr lang="en-US" sz="24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31559" marR="31559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31559" marR="31559" marT="0" marB="0" anchor="ctr"/>
                </a:tc>
                <a:extLst>
                  <a:ext uri="{0D108BD9-81ED-4DB2-BD59-A6C34878D82A}">
                    <a16:rowId xmlns:a16="http://schemas.microsoft.com/office/drawing/2014/main" val="119439654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74D2EDD-31A1-A99E-CFE1-329C7BADCB94}"/>
              </a:ext>
            </a:extLst>
          </p:cNvPr>
          <p:cNvSpPr txBox="1"/>
          <p:nvPr/>
        </p:nvSpPr>
        <p:spPr>
          <a:xfrm>
            <a:off x="4245429" y="657881"/>
            <a:ext cx="97971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algn="ctr">
              <a:spcBef>
                <a:spcPts val="600"/>
              </a:spcBef>
              <a:spcAft>
                <a:spcPts val="600"/>
              </a:spcAft>
              <a:defRPr sz="2800" b="1">
                <a:solidFill>
                  <a:schemeClr val="bg1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defRPr>
            </a:lvl1pPr>
          </a:lstStyle>
          <a:p>
            <a:r>
              <a:rPr lang="en-US" dirty="0"/>
              <a:t>2.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hành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hiểu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30DA95-53FA-EECC-5AE3-AA52204752C6}"/>
              </a:ext>
            </a:extLst>
          </p:cNvPr>
          <p:cNvSpPr txBox="1"/>
          <p:nvPr/>
        </p:nvSpPr>
        <p:spPr>
          <a:xfrm>
            <a:off x="7060626" y="3139199"/>
            <a:ext cx="9855774" cy="18269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2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- Thuyền trưởng Nê-mô là một con người vừa có trí tuệ vừa có tính phiêu lưu mạo hiểm.</a:t>
            </a:r>
            <a:endParaRPr lang="en-US" sz="2400" dirty="0">
              <a:effectLst/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  <a:p>
            <a:pPr marL="0" marR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2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- Ông đã trải qua nhiều đau khổ nên đứng trước mọi khó khăn đều quả quyết hành động dũng mãnh với một bản lĩnh sáng suốt, tự tin.</a:t>
            </a:r>
            <a:endParaRPr lang="en-US" sz="24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C5551D5-A6A8-7D53-A27C-A40020673226}"/>
              </a:ext>
            </a:extLst>
          </p:cNvPr>
          <p:cNvSpPr txBox="1"/>
          <p:nvPr/>
        </p:nvSpPr>
        <p:spPr>
          <a:xfrm>
            <a:off x="7044297" y="5118509"/>
            <a:ext cx="9872103" cy="37153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-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cuốn</a:t>
            </a:r>
            <a:r>
              <a:rPr lang="en-US" sz="2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sách</a:t>
            </a:r>
            <a:r>
              <a:rPr lang="en-US" sz="2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đã</a:t>
            </a:r>
            <a:r>
              <a:rPr lang="en-US" sz="2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nêu</a:t>
            </a:r>
            <a:r>
              <a:rPr lang="en-US" sz="2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lên</a:t>
            </a:r>
            <a:r>
              <a:rPr lang="en-US" sz="2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khát</a:t>
            </a:r>
            <a:r>
              <a:rPr lang="en-US" sz="2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vọng</a:t>
            </a:r>
            <a:r>
              <a:rPr lang="en-US" sz="2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chinh</a:t>
            </a:r>
            <a:r>
              <a:rPr lang="en-US" sz="2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phục</a:t>
            </a:r>
            <a:r>
              <a:rPr lang="en-US" sz="2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biển</a:t>
            </a:r>
            <a:r>
              <a:rPr lang="en-US" sz="2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cả</a:t>
            </a:r>
            <a:r>
              <a:rPr lang="en-US" sz="2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của</a:t>
            </a:r>
            <a:r>
              <a:rPr lang="en-US" sz="2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con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người</a:t>
            </a:r>
            <a:r>
              <a:rPr lang="en-US" sz="2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; ca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ngợi</a:t>
            </a:r>
            <a:r>
              <a:rPr lang="en-US" sz="2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sự</a:t>
            </a:r>
            <a:r>
              <a:rPr lang="en-US" sz="2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dũng</a:t>
            </a:r>
            <a:r>
              <a:rPr lang="en-US" sz="2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cảm</a:t>
            </a:r>
            <a:r>
              <a:rPr lang="en-US" sz="2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,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lòng</a:t>
            </a:r>
            <a:r>
              <a:rPr lang="en-US" sz="2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can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đảm</a:t>
            </a:r>
            <a:r>
              <a:rPr lang="en-US" sz="2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,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sự</a:t>
            </a:r>
            <a:r>
              <a:rPr lang="en-US" sz="2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quả</a:t>
            </a:r>
            <a:r>
              <a:rPr lang="en-US" sz="2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quyết</a:t>
            </a:r>
            <a:r>
              <a:rPr lang="en-US" sz="2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của</a:t>
            </a:r>
            <a:r>
              <a:rPr lang="en-US" sz="2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con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người</a:t>
            </a:r>
            <a:r>
              <a:rPr lang="en-US" sz="2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...</a:t>
            </a:r>
          </a:p>
          <a:p>
            <a:pPr marL="0" marR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-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truyện</a:t>
            </a:r>
            <a:r>
              <a:rPr lang="en-US" sz="2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lại</a:t>
            </a:r>
            <a:r>
              <a:rPr lang="en-US" sz="2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được</a:t>
            </a:r>
            <a:r>
              <a:rPr lang="en-US" sz="2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diễn</a:t>
            </a:r>
            <a:r>
              <a:rPr lang="en-US" sz="2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đạt</a:t>
            </a:r>
            <a:r>
              <a:rPr lang="en-US" sz="2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bằng</a:t>
            </a:r>
            <a:r>
              <a:rPr lang="en-US" sz="2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một</a:t>
            </a:r>
            <a:r>
              <a:rPr lang="en-US" sz="2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giọng</a:t>
            </a:r>
            <a:r>
              <a:rPr lang="en-US" sz="2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văn</a:t>
            </a:r>
            <a:r>
              <a:rPr lang="en-US" sz="2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hài</a:t>
            </a:r>
            <a:r>
              <a:rPr lang="en-US" sz="2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hước</a:t>
            </a:r>
            <a:r>
              <a:rPr lang="en-US" sz="2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,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dí</a:t>
            </a:r>
            <a:r>
              <a:rPr lang="en-US" sz="2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dỏm</a:t>
            </a:r>
            <a:r>
              <a:rPr lang="en-US" sz="2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,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chan</a:t>
            </a:r>
            <a:r>
              <a:rPr lang="en-US" sz="2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chứa</a:t>
            </a:r>
            <a:r>
              <a:rPr lang="en-US" sz="2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tình</a:t>
            </a:r>
            <a:r>
              <a:rPr lang="en-US" sz="2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cảm</a:t>
            </a:r>
            <a:r>
              <a:rPr lang="en-US" sz="2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yêu</a:t>
            </a:r>
            <a:r>
              <a:rPr lang="en-US" sz="2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thương</a:t>
            </a:r>
            <a:r>
              <a:rPr lang="en-US" sz="2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con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người</a:t>
            </a:r>
            <a:r>
              <a:rPr lang="en-US" sz="2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.</a:t>
            </a:r>
          </a:p>
          <a:p>
            <a:pPr marL="0" marR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-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khiến</a:t>
            </a:r>
            <a:r>
              <a:rPr lang="en-US" sz="2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người</a:t>
            </a:r>
            <a:r>
              <a:rPr lang="en-US" sz="2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đọc</a:t>
            </a:r>
            <a:r>
              <a:rPr lang="en-US" sz="2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nhận</a:t>
            </a:r>
            <a:r>
              <a:rPr lang="en-US" sz="2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ra</a:t>
            </a:r>
            <a:r>
              <a:rPr lang="en-US" sz="2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rằng</a:t>
            </a:r>
            <a:r>
              <a:rPr lang="en-US" sz="2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con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người</a:t>
            </a:r>
            <a:r>
              <a:rPr lang="en-US" sz="2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mới</a:t>
            </a:r>
            <a:r>
              <a:rPr lang="en-US" sz="2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thật</a:t>
            </a:r>
            <a:r>
              <a:rPr lang="en-US" sz="2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là</a:t>
            </a:r>
            <a:r>
              <a:rPr lang="en-US" sz="2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dữ</a:t>
            </a:r>
            <a:r>
              <a:rPr lang="en-US" sz="2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dội</a:t>
            </a:r>
            <a:r>
              <a:rPr lang="en-US" sz="2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,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bởi</a:t>
            </a:r>
            <a:r>
              <a:rPr lang="en-US" sz="2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con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người</a:t>
            </a:r>
            <a:r>
              <a:rPr lang="en-US" sz="2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chứa</a:t>
            </a:r>
            <a:r>
              <a:rPr lang="en-US" sz="2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trong</a:t>
            </a:r>
            <a:r>
              <a:rPr lang="en-US" sz="2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tâm</a:t>
            </a:r>
            <a:r>
              <a:rPr lang="en-US" sz="2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can "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một</a:t>
            </a:r>
            <a:r>
              <a:rPr lang="en-US" sz="2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đại</a:t>
            </a:r>
            <a:r>
              <a:rPr lang="en-US" sz="2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dương</a:t>
            </a:r>
            <a:r>
              <a:rPr lang="en-US" sz="2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".</a:t>
            </a:r>
          </a:p>
          <a:p>
            <a:pPr marL="0" marR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-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ông</a:t>
            </a:r>
            <a:r>
              <a:rPr lang="en-US" sz="2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không</a:t>
            </a:r>
            <a:r>
              <a:rPr lang="en-US" sz="2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chỉ</a:t>
            </a:r>
            <a:r>
              <a:rPr lang="en-US" sz="2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đơn</a:t>
            </a:r>
            <a:r>
              <a:rPr lang="en-US" sz="2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giản</a:t>
            </a:r>
            <a:r>
              <a:rPr lang="en-US" sz="2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là</a:t>
            </a:r>
            <a:r>
              <a:rPr lang="en-US" sz="2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người</a:t>
            </a:r>
            <a:r>
              <a:rPr lang="en-US" sz="2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kể</a:t>
            </a:r>
            <a:r>
              <a:rPr lang="en-US" sz="2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chuyện</a:t>
            </a:r>
            <a:r>
              <a:rPr lang="en-US" sz="2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hấp</a:t>
            </a:r>
            <a:r>
              <a:rPr lang="en-US" sz="2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dẫn</a:t>
            </a:r>
            <a:r>
              <a:rPr lang="en-US" sz="2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,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những</a:t>
            </a:r>
            <a:r>
              <a:rPr lang="en-US" sz="2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trang</a:t>
            </a:r>
            <a:r>
              <a:rPr lang="en-US" sz="2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sách</a:t>
            </a:r>
            <a:r>
              <a:rPr lang="en-US" sz="2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của</a:t>
            </a:r>
            <a:r>
              <a:rPr lang="en-US" sz="2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ông</a:t>
            </a:r>
            <a:r>
              <a:rPr lang="en-US" sz="2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còn</a:t>
            </a:r>
            <a:r>
              <a:rPr lang="en-US" sz="2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là</a:t>
            </a:r>
            <a:r>
              <a:rPr lang="en-US" sz="2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một</a:t>
            </a:r>
            <a:r>
              <a:rPr lang="en-US" sz="2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đại</a:t>
            </a:r>
            <a:r>
              <a:rPr lang="en-US" sz="2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dương</a:t>
            </a:r>
            <a:r>
              <a:rPr lang="en-US" sz="2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tình</a:t>
            </a:r>
            <a:r>
              <a:rPr lang="en-US" sz="2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người</a:t>
            </a:r>
            <a:r>
              <a:rPr lang="en-US" sz="2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.</a:t>
            </a:r>
            <a:endParaRPr lang="en-US" sz="24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56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9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extLst>
              <a:ext uri="{FF2B5EF4-FFF2-40B4-BE49-F238E27FC236}">
                <a16:creationId xmlns:a16="http://schemas.microsoft.com/office/drawing/2014/main" id="{7F4AEADD-0FF4-B4DD-25C8-647C92363D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228267">
            <a:off x="-665768" y="-60049"/>
            <a:ext cx="2999528" cy="3332809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9A23D865-A7F3-25A2-38AC-FED6EC0B61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4103">
            <a:off x="15945832" y="-70577"/>
            <a:ext cx="2999528" cy="3332809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5173" b="3345"/>
          <a:stretch>
            <a:fillRect/>
          </a:stretch>
        </p:blipFill>
        <p:spPr>
          <a:xfrm rot="5400000">
            <a:off x="4623946" y="7144004"/>
            <a:ext cx="1266500" cy="549509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904945">
            <a:off x="-137384" y="7870097"/>
            <a:ext cx="2871619" cy="319068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5173" b="3345"/>
          <a:stretch>
            <a:fillRect/>
          </a:stretch>
        </p:blipFill>
        <p:spPr>
          <a:xfrm rot="5400000">
            <a:off x="9765575" y="7144004"/>
            <a:ext cx="1266500" cy="549509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5173" b="3345"/>
          <a:stretch>
            <a:fillRect/>
          </a:stretch>
        </p:blipFill>
        <p:spPr>
          <a:xfrm rot="5400000">
            <a:off x="14907205" y="7144004"/>
            <a:ext cx="1266500" cy="5495091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49621">
            <a:off x="16339318" y="8532211"/>
            <a:ext cx="2262655" cy="2214574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A415E19-3DB4-E85B-8CD8-19C21BBE7F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281333"/>
              </p:ext>
            </p:extLst>
          </p:nvPr>
        </p:nvGraphicFramePr>
        <p:xfrm>
          <a:off x="1143000" y="1600200"/>
          <a:ext cx="15925800" cy="721759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6249554">
                  <a:extLst>
                    <a:ext uri="{9D8B030D-6E8A-4147-A177-3AD203B41FA5}">
                      <a16:colId xmlns:a16="http://schemas.microsoft.com/office/drawing/2014/main" val="4202102963"/>
                    </a:ext>
                  </a:extLst>
                </a:gridCol>
                <a:gridCol w="9676246">
                  <a:extLst>
                    <a:ext uri="{9D8B030D-6E8A-4147-A177-3AD203B41FA5}">
                      <a16:colId xmlns:a16="http://schemas.microsoft.com/office/drawing/2014/main" val="2882962293"/>
                    </a:ext>
                  </a:extLst>
                </a:gridCol>
              </a:tblGrid>
              <a:tr h="13016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effectLst/>
                          <a:latin typeface="#9Slide03 BoosterNextFYBlack" panose="02000A03000000020004" pitchFamily="2" charset="0"/>
                        </a:rPr>
                        <a:t>Yêu</a:t>
                      </a:r>
                      <a:r>
                        <a:rPr lang="en-US" sz="24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BoosterNextFYBlack" panose="02000A03000000020004" pitchFamily="2" charset="0"/>
                        </a:rPr>
                        <a:t>cầu</a:t>
                      </a:r>
                      <a:endParaRPr lang="en-US" sz="2400" dirty="0"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effectLst/>
                          <a:latin typeface="#9Slide03 BoosterNextFYBlack" panose="02000A03000000020004" pitchFamily="2" charset="0"/>
                        </a:rPr>
                        <a:t>Nội</a:t>
                      </a:r>
                      <a:r>
                        <a:rPr lang="en-US" sz="2400" dirty="0">
                          <a:effectLst/>
                          <a:latin typeface="#9Slide03 BoosterNextFYBlack" panose="02000A03000000020004" pitchFamily="2" charset="0"/>
                        </a:rPr>
                        <a:t> dung</a:t>
                      </a:r>
                      <a:endParaRPr lang="en-US" sz="2400" dirty="0"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/>
                </a:tc>
                <a:extLst>
                  <a:ext uri="{0D108BD9-81ED-4DB2-BD59-A6C34878D82A}">
                    <a16:rowId xmlns:a16="http://schemas.microsoft.com/office/drawing/2014/main" val="1793014941"/>
                  </a:ext>
                </a:extLst>
              </a:tr>
              <a:tr h="33567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5.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Văn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bản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nghị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luận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này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giúp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em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hiểu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thêm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được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điều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gì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về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văn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bản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Bạch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tuộc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(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trích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tiểu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thuyết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Hai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vạn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dặm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dưới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đáy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biển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)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đã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học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ở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bài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3.</a:t>
                      </a:r>
                      <a:endParaRPr lang="en-US" sz="24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40091" marR="4009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40091" marR="40091" marT="0" marB="0" anchor="ctr"/>
                </a:tc>
                <a:extLst>
                  <a:ext uri="{0D108BD9-81ED-4DB2-BD59-A6C34878D82A}">
                    <a16:rowId xmlns:a16="http://schemas.microsoft.com/office/drawing/2014/main" val="177546504"/>
                  </a:ext>
                </a:extLst>
              </a:tr>
              <a:tr h="25592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6. Qua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văn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bản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em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học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tập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được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gì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từ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cách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nghị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luận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về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tác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phẩm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truyện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của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tác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giả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Lê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Phương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Liên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?</a:t>
                      </a:r>
                      <a:endParaRPr lang="en-US" sz="24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40091" marR="4009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40091" marR="40091" marT="0" marB="0" anchor="ctr"/>
                </a:tc>
                <a:extLst>
                  <a:ext uri="{0D108BD9-81ED-4DB2-BD59-A6C34878D82A}">
                    <a16:rowId xmlns:a16="http://schemas.microsoft.com/office/drawing/2014/main" val="121781688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D29662F-3089-9269-49F1-41DF35A84E12}"/>
              </a:ext>
            </a:extLst>
          </p:cNvPr>
          <p:cNvSpPr txBox="1"/>
          <p:nvPr/>
        </p:nvSpPr>
        <p:spPr>
          <a:xfrm>
            <a:off x="4245429" y="495300"/>
            <a:ext cx="97971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algn="ctr">
              <a:spcBef>
                <a:spcPts val="600"/>
              </a:spcBef>
              <a:spcAft>
                <a:spcPts val="600"/>
              </a:spcAft>
              <a:defRPr sz="2800" b="1">
                <a:solidFill>
                  <a:schemeClr val="bg1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defRPr>
            </a:lvl1pPr>
          </a:lstStyle>
          <a:p>
            <a:r>
              <a:rPr lang="en-US" dirty="0"/>
              <a:t>2.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hành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hiểu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11C83CE-88A0-CBBF-3875-E2DE302CCB2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5173" b="3345"/>
          <a:stretch>
            <a:fillRect/>
          </a:stretch>
        </p:blipFill>
        <p:spPr>
          <a:xfrm rot="5400000">
            <a:off x="14157309" y="-2590823"/>
            <a:ext cx="1561876" cy="6776669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F7DB10B2-7220-8494-6A42-093DC8A8F83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5173" b="3345"/>
          <a:stretch>
            <a:fillRect/>
          </a:stretch>
        </p:blipFill>
        <p:spPr>
          <a:xfrm rot="5400000">
            <a:off x="2636405" y="-2619831"/>
            <a:ext cx="1579253" cy="685206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A92A74F-0FE7-0F4E-463C-783CE32D6559}"/>
              </a:ext>
            </a:extLst>
          </p:cNvPr>
          <p:cNvSpPr txBox="1"/>
          <p:nvPr/>
        </p:nvSpPr>
        <p:spPr>
          <a:xfrm>
            <a:off x="7447699" y="3206871"/>
            <a:ext cx="9525000" cy="27711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2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- HS có thể chỉ ra những điều mới mẻ, những điều chưa biết về nhà văn Giuyn Véc-nơ hay về tác phẩm </a:t>
            </a:r>
            <a:r>
              <a:rPr lang="vi-VN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Hai vạn dặm dưới đáy biển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,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ví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dụ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:</a:t>
            </a:r>
            <a:endParaRPr lang="en-US" sz="2400" dirty="0">
              <a:effectLst/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  <a:p>
            <a:pPr marL="0" marR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+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Tác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giả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không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những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có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nền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tảng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văn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hóa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vững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vàng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mà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còn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có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một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trí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tưởng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tượng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thăng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hoa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,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sáng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tạo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. </a:t>
            </a:r>
            <a:endParaRPr lang="en-US" sz="2400" dirty="0">
              <a:effectLst/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  <a:p>
            <a:pPr marL="0" marR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+ </a:t>
            </a:r>
            <a:r>
              <a:rPr lang="it-IT" sz="2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Tác phẩm </a:t>
            </a:r>
            <a:r>
              <a:rPr lang="vi-VN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Hai vạn dặm dưới đáy biển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mang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đến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giá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trị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nhân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văn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sâu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sắc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cho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cuộc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spc="-2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sống</a:t>
            </a:r>
            <a:r>
              <a:rPr lang="en-US" sz="2400" spc="-2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.</a:t>
            </a:r>
            <a:endParaRPr lang="en-US" sz="24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0B9E49-8A4C-7EBE-B7A0-C5CDC39A2ACB}"/>
              </a:ext>
            </a:extLst>
          </p:cNvPr>
          <p:cNvSpPr txBox="1"/>
          <p:nvPr/>
        </p:nvSpPr>
        <p:spPr>
          <a:xfrm>
            <a:off x="7447699" y="6336345"/>
            <a:ext cx="9392501" cy="2529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2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- HS trả lời theo nhận thức và kinh nghiệm của bản thân, ví dụ:</a:t>
            </a:r>
            <a:endParaRPr lang="en-US" sz="2400" dirty="0">
              <a:effectLst/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  <a:p>
            <a:pPr marL="0" marR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2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+ Cách triển khai và giải quyết từng vấn đề rõ ràng.</a:t>
            </a:r>
            <a:endParaRPr lang="en-US" sz="2400" dirty="0">
              <a:effectLst/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  <a:p>
            <a:pPr marL="0" marR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2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+ Xây dựng bố cục bài viết ngắn gọn, súc tích.</a:t>
            </a:r>
            <a:endParaRPr lang="en-US" sz="2400" dirty="0">
              <a:effectLst/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  <a:p>
            <a:pPr marL="0" marR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2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+ Bày tỏ thái độ, quan điểm về tác giả và tác phẩm nhất quán, cụ thể.</a:t>
            </a:r>
            <a:endParaRPr lang="en-US" sz="24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05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9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>
            <a:extLst>
              <a:ext uri="{FF2B5EF4-FFF2-40B4-BE49-F238E27FC236}">
                <a16:creationId xmlns:a16="http://schemas.microsoft.com/office/drawing/2014/main" id="{4AD014D1-CB62-F9D6-98B2-E5AD0884A3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4103">
            <a:off x="15945832" y="-70577"/>
            <a:ext cx="2999528" cy="3332809"/>
          </a:xfrm>
          <a:prstGeom prst="rect">
            <a:avLst/>
          </a:prstGeom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2ABECADA-04AD-9D5F-8EE3-A0D82825262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5173" b="3345"/>
          <a:stretch>
            <a:fillRect/>
          </a:stretch>
        </p:blipFill>
        <p:spPr>
          <a:xfrm rot="5400000">
            <a:off x="14157309" y="-2590823"/>
            <a:ext cx="1561876" cy="6776669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2ABBDCBC-01CC-B42D-E935-7CE2D91FCB1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5173" b="3345"/>
          <a:stretch>
            <a:fillRect/>
          </a:stretch>
        </p:blipFill>
        <p:spPr>
          <a:xfrm rot="5400000">
            <a:off x="2636405" y="-2619831"/>
            <a:ext cx="1579253" cy="6852064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3AC65231-135E-D34B-040B-C8B0F02AE3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228267">
            <a:off x="-665768" y="-60049"/>
            <a:ext cx="2999528" cy="3332809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5173" b="3345"/>
          <a:stretch>
            <a:fillRect/>
          </a:stretch>
        </p:blipFill>
        <p:spPr>
          <a:xfrm rot="5400000">
            <a:off x="4623946" y="7144004"/>
            <a:ext cx="1266500" cy="549509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904945">
            <a:off x="-137384" y="7870097"/>
            <a:ext cx="2871619" cy="319068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5173" b="3345"/>
          <a:stretch>
            <a:fillRect/>
          </a:stretch>
        </p:blipFill>
        <p:spPr>
          <a:xfrm rot="5400000">
            <a:off x="9765575" y="7144004"/>
            <a:ext cx="1266500" cy="549509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5173" b="3345"/>
          <a:stretch>
            <a:fillRect/>
          </a:stretch>
        </p:blipFill>
        <p:spPr>
          <a:xfrm rot="5400000">
            <a:off x="14907205" y="7144004"/>
            <a:ext cx="1266500" cy="5495091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49621">
            <a:off x="16339318" y="8532211"/>
            <a:ext cx="2262655" cy="22145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A0265C-77D1-6B79-7ACE-51FB4AB5C70D}"/>
              </a:ext>
            </a:extLst>
          </p:cNvPr>
          <p:cNvSpPr txBox="1"/>
          <p:nvPr/>
        </p:nvSpPr>
        <p:spPr>
          <a:xfrm>
            <a:off x="3810000" y="818053"/>
            <a:ext cx="11125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algn="ctr">
              <a:spcBef>
                <a:spcPts val="600"/>
              </a:spcBef>
              <a:spcAft>
                <a:spcPts val="600"/>
              </a:spcAft>
              <a:defRPr sz="2800" b="1">
                <a:solidFill>
                  <a:schemeClr val="bg1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defRPr>
            </a:lvl1pPr>
          </a:lstStyle>
          <a:p>
            <a:r>
              <a:rPr lang="vi-VN" dirty="0"/>
              <a:t>Bảng kiểm đ</a:t>
            </a:r>
            <a:r>
              <a:rPr lang="en-US" dirty="0" err="1"/>
              <a:t>ọc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VB </a:t>
            </a:r>
            <a:r>
              <a:rPr lang="en-US" dirty="0" err="1"/>
              <a:t>nghị</a:t>
            </a:r>
            <a:r>
              <a:rPr lang="en-US" dirty="0"/>
              <a:t> </a:t>
            </a:r>
            <a:r>
              <a:rPr lang="en-US" dirty="0" err="1"/>
              <a:t>luận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65D0B36-7519-31C1-6A6D-380CCBA0C0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550594"/>
              </p:ext>
            </p:extLst>
          </p:nvPr>
        </p:nvGraphicFramePr>
        <p:xfrm>
          <a:off x="1219199" y="1681374"/>
          <a:ext cx="16306801" cy="7787573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278865">
                  <a:extLst>
                    <a:ext uri="{9D8B030D-6E8A-4147-A177-3AD203B41FA5}">
                      <a16:colId xmlns:a16="http://schemas.microsoft.com/office/drawing/2014/main" val="3688313316"/>
                    </a:ext>
                  </a:extLst>
                </a:gridCol>
                <a:gridCol w="4264935">
                  <a:extLst>
                    <a:ext uri="{9D8B030D-6E8A-4147-A177-3AD203B41FA5}">
                      <a16:colId xmlns:a16="http://schemas.microsoft.com/office/drawing/2014/main" val="2425380829"/>
                    </a:ext>
                  </a:extLst>
                </a:gridCol>
                <a:gridCol w="4495800">
                  <a:extLst>
                    <a:ext uri="{9D8B030D-6E8A-4147-A177-3AD203B41FA5}">
                      <a16:colId xmlns:a16="http://schemas.microsoft.com/office/drawing/2014/main" val="3363161385"/>
                    </a:ext>
                  </a:extLst>
                </a:gridCol>
                <a:gridCol w="4267201">
                  <a:extLst>
                    <a:ext uri="{9D8B030D-6E8A-4147-A177-3AD203B41FA5}">
                      <a16:colId xmlns:a16="http://schemas.microsoft.com/office/drawing/2014/main" val="3137511141"/>
                    </a:ext>
                  </a:extLst>
                </a:gridCol>
              </a:tblGrid>
              <a:tr h="798381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400">
                          <a:effectLst/>
                          <a:latin typeface="#9Slide03 BoosterNextFYBlack" panose="02000A03000000020004" pitchFamily="2" charset="0"/>
                        </a:rPr>
                        <a:t>Tiêu chí</a:t>
                      </a:r>
                      <a:endParaRPr lang="en-US" sz="2400"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96" marR="21196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400" dirty="0" err="1">
                          <a:effectLst/>
                        </a:rPr>
                        <a:t>Mức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độ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96" marR="21196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48139"/>
                  </a:ext>
                </a:extLst>
              </a:tr>
              <a:tr h="5445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400">
                          <a:effectLst/>
                          <a:latin typeface="#9Slide03 BoosterNextFYBlack" panose="02000A03000000020004" pitchFamily="2" charset="0"/>
                        </a:rPr>
                        <a:t>Chưa đạt</a:t>
                      </a:r>
                      <a:endParaRPr lang="en-US" sz="2400"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96" marR="2119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400">
                          <a:effectLst/>
                          <a:latin typeface="#9Slide03 BoosterNextFYBlack" panose="02000A03000000020004" pitchFamily="2" charset="0"/>
                        </a:rPr>
                        <a:t>Đạt</a:t>
                      </a:r>
                      <a:endParaRPr lang="en-US" sz="2400"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96" marR="2119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400" dirty="0" err="1">
                          <a:effectLst/>
                          <a:latin typeface="#9Slide03 BoosterNextFYBlack" panose="02000A03000000020004" pitchFamily="2" charset="0"/>
                        </a:rPr>
                        <a:t>Tốt</a:t>
                      </a:r>
                      <a:endParaRPr lang="en-US" sz="2400" dirty="0"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96" marR="21196" marT="0" marB="0" anchor="ctr"/>
                </a:tc>
                <a:extLst>
                  <a:ext uri="{0D108BD9-81ED-4DB2-BD59-A6C34878D82A}">
                    <a16:rowId xmlns:a16="http://schemas.microsoft.com/office/drawing/2014/main" val="3711900724"/>
                  </a:ext>
                </a:extLst>
              </a:tr>
              <a:tr h="16337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1.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Vấn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đề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của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văn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bản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.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Cách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biểu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hiện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vấn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đề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.</a:t>
                      </a:r>
                      <a:endParaRPr lang="en-US" sz="24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21196" marR="21196" marT="0" marB="0" anchor="ctr"/>
                </a:tc>
                <a:tc>
                  <a:txBody>
                    <a:bodyPr/>
                    <a:lstStyle/>
                    <a:p>
                      <a:pPr marL="0" marR="0" indent="114300" algn="ctr">
                        <a:spcBef>
                          <a:spcPts val="500"/>
                        </a:spcBef>
                        <a:spcAft>
                          <a:spcPts val="500"/>
                        </a:spcAft>
                        <a:tabLst>
                          <a:tab pos="4114800" algn="l"/>
                        </a:tabLst>
                      </a:pPr>
                      <a:r>
                        <a:rPr lang="en-US" sz="24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Hiểu</a:t>
                      </a:r>
                      <a:r>
                        <a:rPr lang="en-US" sz="24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chưa</a:t>
                      </a:r>
                      <a:r>
                        <a:rPr lang="en-US" sz="24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đúng</a:t>
                      </a:r>
                      <a:r>
                        <a:rPr lang="en-US" sz="24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vấn</a:t>
                      </a:r>
                      <a:r>
                        <a:rPr lang="en-US" sz="24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đề</a:t>
                      </a:r>
                      <a:r>
                        <a:rPr lang="en-US" sz="24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văn</a:t>
                      </a:r>
                      <a:r>
                        <a:rPr lang="en-US" sz="24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bản</a:t>
                      </a:r>
                      <a:endParaRPr lang="en-US" sz="24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21196" marR="2119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4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Hiểu</a:t>
                      </a:r>
                      <a:r>
                        <a:rPr lang="en-US" sz="24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đúng</a:t>
                      </a:r>
                      <a:r>
                        <a:rPr lang="en-US" sz="24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vấn</a:t>
                      </a:r>
                      <a:r>
                        <a:rPr lang="en-US" sz="24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đề</a:t>
                      </a:r>
                      <a:r>
                        <a:rPr lang="en-US" sz="24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văn</a:t>
                      </a:r>
                      <a:r>
                        <a:rPr lang="en-US" sz="24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bản</a:t>
                      </a:r>
                      <a:endParaRPr lang="en-US" sz="24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21196" marR="2119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4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Hiểu</a:t>
                      </a:r>
                      <a:r>
                        <a:rPr lang="en-US" sz="24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đúng</a:t>
                      </a:r>
                      <a:r>
                        <a:rPr lang="en-US" sz="24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sâu</a:t>
                      </a:r>
                      <a:r>
                        <a:rPr lang="en-US" sz="24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sắc</a:t>
                      </a:r>
                      <a:r>
                        <a:rPr lang="en-US" sz="24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vấn</a:t>
                      </a:r>
                      <a:r>
                        <a:rPr lang="en-US" sz="24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đề</a:t>
                      </a:r>
                      <a:r>
                        <a:rPr lang="en-US" sz="24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văn</a:t>
                      </a:r>
                      <a:r>
                        <a:rPr lang="en-US" sz="24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bản</a:t>
                      </a:r>
                      <a:endParaRPr lang="en-US" sz="24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21196" marR="21196" marT="0" marB="0" anchor="ctr"/>
                </a:tc>
                <a:extLst>
                  <a:ext uri="{0D108BD9-81ED-4DB2-BD59-A6C34878D82A}">
                    <a16:rowId xmlns:a16="http://schemas.microsoft.com/office/drawing/2014/main" val="3087166409"/>
                  </a:ext>
                </a:extLst>
              </a:tr>
              <a:tr h="1570908">
                <a:tc>
                  <a:txBody>
                    <a:bodyPr/>
                    <a:lstStyle/>
                    <a:p>
                      <a:pPr marL="0" marR="0" algn="ctr"/>
                      <a:r>
                        <a:rPr lang="nl-NL" sz="240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2. </a:t>
                      </a:r>
                      <a:r>
                        <a:rPr lang="en-US" sz="2400" kern="10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Cách làm nổi bật vấn đề của văn bản</a:t>
                      </a:r>
                      <a:endParaRPr lang="en-US" sz="240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21196" marR="2119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4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Hiểu</a:t>
                      </a:r>
                      <a:r>
                        <a:rPr lang="en-US" sz="24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chưa</a:t>
                      </a:r>
                      <a:r>
                        <a:rPr lang="en-US" sz="24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đúng</a:t>
                      </a:r>
                      <a:r>
                        <a:rPr lang="en-US" sz="24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nl-NL" sz="2400" spc="-3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cách triển khai vấn đề.</a:t>
                      </a:r>
                      <a:endParaRPr lang="en-US" sz="24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21196" marR="2119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4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Hiểu</a:t>
                      </a:r>
                      <a:r>
                        <a:rPr lang="en-US" sz="24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đúng</a:t>
                      </a:r>
                      <a:r>
                        <a:rPr lang="en-US" sz="24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nl-NL" sz="2400" spc="-3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cách triển khai vấn đề.</a:t>
                      </a:r>
                      <a:endParaRPr lang="en-US" sz="24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21196" marR="2119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4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Hiểu</a:t>
                      </a:r>
                      <a:r>
                        <a:rPr lang="en-US" sz="24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đúng</a:t>
                      </a:r>
                      <a:r>
                        <a:rPr lang="en-US" sz="24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sâu</a:t>
                      </a:r>
                      <a:r>
                        <a:rPr lang="en-US" sz="24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sắc</a:t>
                      </a:r>
                      <a:r>
                        <a:rPr lang="en-US" sz="24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nl-NL" sz="2400" spc="-3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cách triển khai vấn đề.</a:t>
                      </a:r>
                      <a:endParaRPr lang="en-US" sz="24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21196" marR="21196" marT="0" marB="0" anchor="ctr"/>
                </a:tc>
                <a:extLst>
                  <a:ext uri="{0D108BD9-81ED-4DB2-BD59-A6C34878D82A}">
                    <a16:rowId xmlns:a16="http://schemas.microsoft.com/office/drawing/2014/main" val="4028005032"/>
                  </a:ext>
                </a:extLst>
              </a:tr>
              <a:tr h="1472727">
                <a:tc>
                  <a:txBody>
                    <a:bodyPr/>
                    <a:lstStyle/>
                    <a:p>
                      <a:pPr marL="0" marR="0" algn="ctr"/>
                      <a:r>
                        <a:rPr lang="it-IT" sz="2400" spc="-3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3.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Lí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lẽ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và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bằng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chứng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của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văn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bản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.</a:t>
                      </a:r>
                      <a:endParaRPr lang="en-US" sz="24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21196" marR="2119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Đưa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ra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chưa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đúng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lí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lẽ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và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bằng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chứng</a:t>
                      </a:r>
                      <a:endParaRPr lang="en-US" sz="24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21196" marR="2119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Đưa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ra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đúng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lí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lẽ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và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bằng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chứng</a:t>
                      </a:r>
                      <a:endParaRPr lang="en-US" sz="24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21196" marR="2119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400" kern="10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Đưa ra đúng lí lẽ và bằng chứng</a:t>
                      </a:r>
                      <a:endParaRPr lang="en-US" sz="240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21196" marR="21196" marT="0" marB="0" anchor="ctr"/>
                </a:tc>
                <a:extLst>
                  <a:ext uri="{0D108BD9-81ED-4DB2-BD59-A6C34878D82A}">
                    <a16:rowId xmlns:a16="http://schemas.microsoft.com/office/drawing/2014/main" val="3643799477"/>
                  </a:ext>
                </a:extLst>
              </a:tr>
              <a:tr h="1767271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4.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Mục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đích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của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bài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viết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.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Tình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cảm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của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tác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giả</a:t>
                      </a:r>
                      <a:endParaRPr lang="en-US" sz="24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21196" marR="2119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Xác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định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chưa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đúng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mục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đích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và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tình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cảm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của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người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viết</a:t>
                      </a:r>
                      <a:endParaRPr lang="en-US" sz="24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21196" marR="2119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Xác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định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đúng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mục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đích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và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tình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cảm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của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người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viết</a:t>
                      </a:r>
                      <a:endParaRPr lang="en-US" sz="24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21196" marR="2119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Xác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định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đúng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mục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đích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và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hiểu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sâu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sắc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tình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cảm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của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người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viết</a:t>
                      </a:r>
                      <a:endParaRPr lang="en-US" sz="24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21196" marR="21196" marT="0" marB="0" anchor="ctr"/>
                </a:tc>
                <a:extLst>
                  <a:ext uri="{0D108BD9-81ED-4DB2-BD59-A6C34878D82A}">
                    <a16:rowId xmlns:a16="http://schemas.microsoft.com/office/drawing/2014/main" val="2078018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1049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66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-1735705" y="3870426"/>
            <a:ext cx="4816010" cy="225575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228267">
            <a:off x="-665768" y="-60049"/>
            <a:ext cx="2999528" cy="333280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194103">
            <a:off x="15945832" y="-70577"/>
            <a:ext cx="2999528" cy="333280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786013" y="7682745"/>
            <a:ext cx="2609616" cy="324726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442613" y="7682745"/>
            <a:ext cx="2609616" cy="324726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b="2497"/>
          <a:stretch>
            <a:fillRect/>
          </a:stretch>
        </p:blipFill>
        <p:spPr>
          <a:xfrm>
            <a:off x="7605780" y="6356150"/>
            <a:ext cx="2624173" cy="393085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4746585" y="6751117"/>
            <a:ext cx="4816010" cy="225575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891145" y="3548317"/>
            <a:ext cx="4334302" cy="278478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384976">
            <a:off x="13559081" y="8280039"/>
            <a:ext cx="1643277" cy="300828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302877" y="8343039"/>
            <a:ext cx="1663486" cy="183052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2326669" y="7203961"/>
            <a:ext cx="1105088" cy="121605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968717">
            <a:off x="-386078" y="8023059"/>
            <a:ext cx="2796955" cy="2737520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2914740" y="3325331"/>
            <a:ext cx="12188131" cy="25545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ct val="120000"/>
              </a:lnSpc>
              <a:defRPr sz="7200">
                <a:solidFill>
                  <a:srgbClr val="FFFFFF"/>
                </a:solidFill>
                <a:latin typeface="#9Slide06 Hellvina Hand Script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6 SVNBonjour" pitchFamily="2" charset="0"/>
                <a:ea typeface="+mn-ea"/>
                <a:cs typeface="+mn-cs"/>
              </a:rPr>
              <a:t>Tổng</a:t>
            </a:r>
            <a:r>
              <a:rPr kumimoji="0" 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6 SVNBonjour" pitchFamily="2" charset="0"/>
                <a:ea typeface="+mn-ea"/>
                <a:cs typeface="+mn-cs"/>
              </a:rPr>
              <a:t> </a:t>
            </a:r>
            <a:r>
              <a:rPr kumimoji="0" lang="en-US" sz="16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6 SVNBonjour" pitchFamily="2" charset="0"/>
                <a:ea typeface="+mn-ea"/>
                <a:cs typeface="+mn-cs"/>
              </a:rPr>
              <a:t>kết</a:t>
            </a:r>
            <a:endParaRPr kumimoji="0" lang="en-US" sz="16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#9Slide06 SVNBonjour" pitchFamily="2" charset="0"/>
              <a:ea typeface="+mn-ea"/>
              <a:cs typeface="+mn-cs"/>
            </a:endParaR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1286931">
            <a:off x="14996464" y="7555604"/>
            <a:ext cx="709775" cy="64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6823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1565</Words>
  <Application>Microsoft Office PowerPoint</Application>
  <PresentationFormat>Custom</PresentationFormat>
  <Paragraphs>97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#9Slide05 FS Blonde Script</vt:lpstr>
      <vt:lpstr>Arial</vt:lpstr>
      <vt:lpstr>#9Slide06 SVNBonjour</vt:lpstr>
      <vt:lpstr>#9Slide05 IcielSanelma</vt:lpstr>
      <vt:lpstr>Calibri</vt:lpstr>
      <vt:lpstr>Times New Roman</vt:lpstr>
      <vt:lpstr>#9Slide03 BoosterNextFYBlack</vt:lpstr>
      <vt:lpstr>#9Slide03 Arima Madurai Bold</vt:lpstr>
      <vt:lpstr>#9Slide06 Hellvina Hand Script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Under Sea Concept Trivia Quiz Presentation</dc:title>
  <cp:lastModifiedBy>Tran Thu Huyen</cp:lastModifiedBy>
  <cp:revision>5</cp:revision>
  <dcterms:created xsi:type="dcterms:W3CDTF">2006-08-16T00:00:00Z</dcterms:created>
  <dcterms:modified xsi:type="dcterms:W3CDTF">2022-08-25T04:52:56Z</dcterms:modified>
  <dc:identifier>DAFJE6TIMHw</dc:identifier>
</cp:coreProperties>
</file>