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.webp" ContentType="image/webp"/>
  <Override PartName="/ppt/media/image26.svg" ContentType="image/svg+xml"/>
  <Override PartName="/ppt/media/image2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3"/>
  </p:sldMasterIdLst>
  <p:notesMasterIdLst>
    <p:notesMasterId r:id="rId12"/>
  </p:notesMasterIdLst>
  <p:sldIdLst>
    <p:sldId id="272" r:id="rId4"/>
    <p:sldId id="277" r:id="rId5"/>
    <p:sldId id="278" r:id="rId6"/>
    <p:sldId id="279" r:id="rId7"/>
    <p:sldId id="280" r:id="rId8"/>
    <p:sldId id="281" r:id="rId9"/>
    <p:sldId id="282" r:id="rId10"/>
    <p:sldId id="256" r:id="rId11"/>
    <p:sldId id="258" r:id="rId13"/>
    <p:sldId id="285" r:id="rId14"/>
    <p:sldId id="284" r:id="rId15"/>
    <p:sldId id="290" r:id="rId16"/>
    <p:sldId id="298" r:id="rId17"/>
    <p:sldId id="297" r:id="rId18"/>
    <p:sldId id="289" r:id="rId19"/>
    <p:sldId id="288" r:id="rId20"/>
    <p:sldId id="287" r:id="rId21"/>
    <p:sldId id="283" r:id="rId22"/>
    <p:sldId id="259" r:id="rId23"/>
    <p:sldId id="292" r:id="rId24"/>
  </p:sldIdLst>
  <p:sldSz cx="18288000" cy="10287000"/>
  <p:notesSz cx="6858000" cy="9144000"/>
  <p:embeddedFontLst>
    <p:embeddedFont>
      <p:font typeface="Calibri" panose="020F0502020204030204"/>
      <p:regular r:id="rId28"/>
      <p:bold r:id="rId29"/>
      <p:italic r:id="rId30"/>
      <p:boldItalic r:id="rId31"/>
    </p:embeddedFont>
    <p:embeddedFont>
      <p:font typeface="#9Slide03 AllRoundGothic" panose="020B0703020202020104" pitchFamily="34" charset="0"/>
      <p:regular r:id="rId32"/>
    </p:embeddedFont>
    <p:embeddedFont>
      <p:font typeface="#9Slide05 SVNMercury Script" pitchFamily="2" charset="0"/>
      <p:bold r:id="rId33"/>
    </p:embeddedFont>
    <p:embeddedFont>
      <p:font typeface="Calibri Light" panose="020F0302020204030204" charset="0"/>
      <p:regular r:id="rId34"/>
      <p:italic r:id="rId35"/>
    </p:embeddedFont>
    <p:embeddedFont>
      <p:font typeface="#9Slide03 BoosterNextFYBlack" panose="02000A03000000020004" pitchFamily="2" charset="0"/>
      <p:regular r:id="rId36"/>
    </p:embeddedFont>
    <p:embeddedFont>
      <p:font typeface="#9Slide03 Arima Madurai" panose="00000500000000000000" pitchFamily="2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44" d="100"/>
          <a:sy n="44" d="100"/>
        </p:scale>
        <p:origin x="17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GIF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2" Type="http://schemas.openxmlformats.org/officeDocument/2006/relationships/slideLayout" Target="../slideLayouts/slideLayout13.xml"/><Relationship Id="rId31" Type="http://schemas.openxmlformats.org/officeDocument/2006/relationships/audio" Target="../media/audio1.wav"/><Relationship Id="rId30" Type="http://schemas.openxmlformats.org/officeDocument/2006/relationships/image" Target="../media/image21.png"/><Relationship Id="rId3" Type="http://schemas.openxmlformats.org/officeDocument/2006/relationships/image" Target="../media/image3.png"/><Relationship Id="rId29" Type="http://schemas.openxmlformats.org/officeDocument/2006/relationships/slide" Target="slide7.xml"/><Relationship Id="rId28" Type="http://schemas.openxmlformats.org/officeDocument/2006/relationships/image" Target="../media/image20.png"/><Relationship Id="rId27" Type="http://schemas.openxmlformats.org/officeDocument/2006/relationships/slide" Target="slide6.xml"/><Relationship Id="rId26" Type="http://schemas.openxmlformats.org/officeDocument/2006/relationships/image" Target="../media/image19.png"/><Relationship Id="rId25" Type="http://schemas.openxmlformats.org/officeDocument/2006/relationships/slide" Target="slide5.xml"/><Relationship Id="rId24" Type="http://schemas.openxmlformats.org/officeDocument/2006/relationships/image" Target="../media/image18.png"/><Relationship Id="rId23" Type="http://schemas.openxmlformats.org/officeDocument/2006/relationships/slide" Target="slide4.xml"/><Relationship Id="rId22" Type="http://schemas.openxmlformats.org/officeDocument/2006/relationships/image" Target="../media/image17.png"/><Relationship Id="rId21" Type="http://schemas.openxmlformats.org/officeDocument/2006/relationships/slide" Target="slide3.xml"/><Relationship Id="rId20" Type="http://schemas.openxmlformats.org/officeDocument/2006/relationships/image" Target="../media/image16.png"/><Relationship Id="rId2" Type="http://schemas.openxmlformats.org/officeDocument/2006/relationships/image" Target="../media/image2.png"/><Relationship Id="rId19" Type="http://schemas.openxmlformats.org/officeDocument/2006/relationships/slide" Target="slide2.xml"/><Relationship Id="rId18" Type="http://schemas.openxmlformats.org/officeDocument/2006/relationships/image" Target="../media/image15.png"/><Relationship Id="rId17" Type="http://schemas.microsoft.com/office/2007/relationships/media" Target="../media/media1.wma"/><Relationship Id="rId16" Type="http://schemas.openxmlformats.org/officeDocument/2006/relationships/audio" Target="../media/media1.wma"/><Relationship Id="rId15" Type="http://schemas.openxmlformats.org/officeDocument/2006/relationships/image" Target="../media/image14.png"/><Relationship Id="rId14" Type="http://schemas.openxmlformats.org/officeDocument/2006/relationships/slide" Target="slide18.xml"/><Relationship Id="rId13" Type="http://schemas.openxmlformats.org/officeDocument/2006/relationships/image" Target="../media/image13.GIF"/><Relationship Id="rId12" Type="http://schemas.openxmlformats.org/officeDocument/2006/relationships/image" Target="../media/image12.png"/><Relationship Id="rId11" Type="http://schemas.openxmlformats.org/officeDocument/2006/relationships/image" Target="../media/image11.GIF"/><Relationship Id="rId10" Type="http://schemas.openxmlformats.org/officeDocument/2006/relationships/image" Target="../media/image10.GIF"/><Relationship Id="rId1" Type="http://schemas.openxmlformats.org/officeDocument/2006/relationships/image" Target="../media/image1.webp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.webp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34.png"/><Relationship Id="rId2" Type="http://schemas.openxmlformats.org/officeDocument/2006/relationships/image" Target="../media/image26.svg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34.png"/><Relationship Id="rId2" Type="http://schemas.openxmlformats.org/officeDocument/2006/relationships/image" Target="../media/image26.svg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34.png"/><Relationship Id="rId2" Type="http://schemas.openxmlformats.org/officeDocument/2006/relationships/image" Target="../media/image26.sv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34.png"/><Relationship Id="rId2" Type="http://schemas.openxmlformats.org/officeDocument/2006/relationships/image" Target="../media/image26.sv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5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34.png"/><Relationship Id="rId2" Type="http://schemas.openxmlformats.org/officeDocument/2006/relationships/image" Target="../media/image26.sv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34.png"/><Relationship Id="rId2" Type="http://schemas.openxmlformats.org/officeDocument/2006/relationships/image" Target="../media/image26.svg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6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34.png"/><Relationship Id="rId2" Type="http://schemas.openxmlformats.org/officeDocument/2006/relationships/image" Target="../media/image26.sv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34.png"/><Relationship Id="rId2" Type="http://schemas.openxmlformats.org/officeDocument/2006/relationships/image" Target="../media/image26.sv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34.png"/><Relationship Id="rId2" Type="http://schemas.openxmlformats.org/officeDocument/2006/relationships/image" Target="../media/image26.sv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2.wav"/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34.png"/><Relationship Id="rId2" Type="http://schemas.openxmlformats.org/officeDocument/2006/relationships/image" Target="../media/image26.svg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2.wav"/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2.wav"/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2.wav"/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2.wav"/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2.wav"/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2.jpe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6400800" y="1057275"/>
            <a:ext cx="11515725" cy="8001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" y="1423"/>
            <a:ext cx="18280904" cy="10288151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99" y="1109270"/>
            <a:ext cx="3977985" cy="3977985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89" y="1635995"/>
            <a:ext cx="3959715" cy="3959715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567" y="1107004"/>
            <a:ext cx="3959715" cy="396884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39" y="4530090"/>
            <a:ext cx="3977985" cy="3977985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488" y="5057228"/>
            <a:ext cx="3959715" cy="3959715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491" y="4528185"/>
            <a:ext cx="3977985" cy="397798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953" y="1652179"/>
            <a:ext cx="1752893" cy="1752893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9054" y="1325963"/>
            <a:ext cx="1591661" cy="1591661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2376" y="2607253"/>
            <a:ext cx="1691357" cy="1691357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37" y="-1462249"/>
            <a:ext cx="2642846" cy="9089924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6909" y="7627675"/>
            <a:ext cx="971550" cy="1357313"/>
          </a:xfrm>
          <a:prstGeom prst="rect">
            <a:avLst/>
          </a:prstGeom>
        </p:spPr>
      </p:pic>
      <p:pic>
        <p:nvPicPr>
          <p:cNvPr id="159" name="Picture 15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129" y="8778240"/>
            <a:ext cx="1771232" cy="149733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9055" y="-1007324"/>
            <a:ext cx="914400" cy="914400"/>
          </a:xfrm>
          <a:prstGeom prst="rect">
            <a:avLst/>
          </a:prstGeom>
        </p:spPr>
      </p:pic>
      <p:pic>
        <p:nvPicPr>
          <p:cNvPr id="139" name="mau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99" y="1109270"/>
            <a:ext cx="3977985" cy="3977985"/>
          </a:xfrm>
          <a:prstGeom prst="rect">
            <a:avLst/>
          </a:prstGeom>
        </p:spPr>
      </p:pic>
      <p:pic>
        <p:nvPicPr>
          <p:cNvPr id="140" name="mau2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90" y="1635995"/>
            <a:ext cx="3950612" cy="3959715"/>
          </a:xfrm>
          <a:prstGeom prst="rect">
            <a:avLst/>
          </a:prstGeom>
        </p:spPr>
      </p:pic>
      <p:pic>
        <p:nvPicPr>
          <p:cNvPr id="141" name="mau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567" y="1107003"/>
            <a:ext cx="3959715" cy="3959715"/>
          </a:xfrm>
          <a:prstGeom prst="rect">
            <a:avLst/>
          </a:prstGeom>
        </p:spPr>
      </p:pic>
      <p:pic>
        <p:nvPicPr>
          <p:cNvPr id="142" name="mau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39" y="4530090"/>
            <a:ext cx="3977985" cy="3977985"/>
          </a:xfrm>
          <a:prstGeom prst="rect">
            <a:avLst/>
          </a:prstGeom>
        </p:spPr>
      </p:pic>
      <p:pic>
        <p:nvPicPr>
          <p:cNvPr id="143" name="mau5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489" y="5071517"/>
            <a:ext cx="3950612" cy="3959715"/>
          </a:xfrm>
          <a:prstGeom prst="rect">
            <a:avLst/>
          </a:prstGeom>
        </p:spPr>
      </p:pic>
      <p:pic>
        <p:nvPicPr>
          <p:cNvPr id="144" name="mau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491" y="4528185"/>
            <a:ext cx="3977985" cy="3977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1343" y="-259831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4846" y="2921392"/>
            <a:ext cx="992211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- Vấn đề nghị luận: tác phẩm "Đất rừng phương Nam" đã thể hiện một cách sinh động thiên nhiên và con người Nam Bộ.</a:t>
            </a:r>
            <a:endParaRPr lang="en-US" sz="24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vấn đề nghị luận được thể hiện ngay ở nhan đề của văn bản.</a:t>
            </a:r>
            <a:endParaRPr lang="en-US" sz="24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cục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: 3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phần</a:t>
            </a:r>
            <a:endParaRPr lang="en-US" sz="24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Nam”</a:t>
            </a:r>
            <a:endParaRPr lang="en-US" sz="24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Nam”</a:t>
            </a:r>
            <a:endParaRPr lang="en-US" sz="24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Nam”</a:t>
            </a:r>
            <a:endParaRPr lang="en-US" sz="24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42" y="2217988"/>
            <a:ext cx="4709579" cy="6418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1343" y="-259831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4957" y="561155"/>
            <a:ext cx="90405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PHIẾU HỌC TẬP SỐ 1</a:t>
            </a:r>
            <a:endParaRPr lang="en-US" sz="2800" dirty="0">
              <a:solidFill>
                <a:schemeClr val="bg1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"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Nam"</a:t>
            </a:r>
            <a:endParaRPr lang="en-US" sz="2800" dirty="0">
              <a:solidFill>
                <a:schemeClr val="bg1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72575" y="1812997"/>
          <a:ext cx="15763958" cy="759770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311270"/>
                <a:gridCol w="9452688"/>
              </a:tblGrid>
              <a:tr h="1144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 err="1">
                          <a:effectLst/>
                          <a:latin typeface="#9Slide03 AllRoundGothic" panose="020B0703020202020104" pitchFamily="34" charset="0"/>
                        </a:rPr>
                        <a:t>Lý</a:t>
                      </a:r>
                      <a:r>
                        <a:rPr lang="en-US" sz="3200" dirty="0">
                          <a:effectLst/>
                          <a:latin typeface="#9Slide03 AllRoundGothic" panose="020B07030202020201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llRoundGothic" panose="020B0703020202020104" pitchFamily="34" charset="0"/>
                        </a:rPr>
                        <a:t>lẽ</a:t>
                      </a:r>
                      <a:endParaRPr lang="en-US" sz="3200" dirty="0">
                        <a:effectLst/>
                        <a:latin typeface="#9Slide03 AllRoundGothic" panose="020B0703020202020104" pitchFamily="34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 err="1">
                          <a:effectLst/>
                          <a:latin typeface="#9Slide03 AllRoundGothic" panose="020B0703020202020104" pitchFamily="34" charset="0"/>
                        </a:rPr>
                        <a:t>Bằng</a:t>
                      </a:r>
                      <a:r>
                        <a:rPr lang="en-US" sz="3200" dirty="0">
                          <a:effectLst/>
                          <a:latin typeface="#9Slide03 AllRoundGothic" panose="020B07030202020201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llRoundGothic" panose="020B0703020202020104" pitchFamily="34" charset="0"/>
                        </a:rPr>
                        <a:t>chứng</a:t>
                      </a:r>
                      <a:endParaRPr lang="en-US" sz="3200" dirty="0">
                        <a:effectLst/>
                        <a:latin typeface="#9Slide03 AllRoundGothic" panose="020B0703020202020104" pitchFamily="34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</a:tr>
              <a:tr h="20572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</a:tr>
              <a:tr h="13138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</a:tr>
              <a:tr h="14780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</a:tr>
              <a:tr h="1603877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7586" y="3170033"/>
            <a:ext cx="6128711" cy="1673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rừng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vốn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5942" y="3550385"/>
            <a:ext cx="9069252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to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nia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kỳ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đà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lớn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hơn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thuyền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tam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sấu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12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tráng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lực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lưỡng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mới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khiêng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nổi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400" dirty="0"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6980" y="5204310"/>
            <a:ext cx="6055696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ngây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vẻ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rừng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U Minh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ánh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óng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0047" y="6653841"/>
            <a:ext cx="6109317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nỗi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rợn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ngợp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Căn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81162" y="5277584"/>
            <a:ext cx="8857310" cy="88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cây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tràm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vỏ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trắng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v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ươn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hẳng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chẳng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cây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nến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khổng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lồ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</a:t>
            </a:r>
            <a:endParaRPr lang="en-US" sz="2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81162" y="6465603"/>
            <a:ext cx="8378137" cy="12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ẩm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đổ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đêm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thác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bơi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đàn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đen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trũi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nhô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hụp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xuống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bơi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ếch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sóng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trắng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  <a:endParaRPr lang="en-US" sz="2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914" y="8000675"/>
            <a:ext cx="15221280" cy="12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*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lẽ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trù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phóng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khoáng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tươi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Qua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vốn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vốn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trái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tim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tràn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Đoàn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Giỏi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9" grpId="0"/>
      <p:bldP spid="2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1343" y="-259831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7677" y="449983"/>
            <a:ext cx="11252969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PHIẾU HỌC TẬP SỐ 2</a:t>
            </a:r>
            <a:endParaRPr lang="en-US" dirty="0"/>
          </a:p>
          <a:p>
            <a:r>
              <a:rPr lang="en-US" dirty="0"/>
              <a:t>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"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Nam"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86454" y="1864178"/>
          <a:ext cx="16359510" cy="76966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40464"/>
                <a:gridCol w="13319046"/>
              </a:tblGrid>
              <a:tr h="1027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#9Slide03 AllRoundGothic" panose="020B0703020202020104" pitchFamily="34" charset="0"/>
                        </a:rPr>
                        <a:t>Lý lẽ</a:t>
                      </a:r>
                      <a:endParaRPr lang="en-US" sz="240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#9Slide03 AllRoundGothic" panose="020B0703020202020104" pitchFamily="34" charset="0"/>
                        </a:rPr>
                        <a:t>Dẫn chứng</a:t>
                      </a:r>
                      <a:endParaRPr lang="en-US" sz="240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</a:tr>
              <a:tr h="11652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</a:tr>
              <a:tr h="1219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</a:tr>
              <a:tr h="1212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</a:tr>
              <a:tr h="11494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</a:tr>
              <a:tr h="1922531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: 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#9Slide03 AllRoundGothic" panose="020B07030202020201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Vẻ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đẹp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"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rừng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Nam" 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#9Slide03 AllRoundGothic" panose="020B07030202020201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tích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giả</a:t>
                      </a: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 hMerge="1">
                  <a:tcPr marL="18569" marR="1856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1343" y="-259831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7677" y="413041"/>
            <a:ext cx="11252969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PHIẾU HỌC TẬP SỐ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"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rừng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Nam"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18817" y="1712216"/>
          <a:ext cx="16534789" cy="829177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51048"/>
                <a:gridCol w="13083741"/>
              </a:tblGrid>
              <a:tr h="773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#9Slide03 AllRoundGothic" panose="020B0703020202020104" pitchFamily="34" charset="0"/>
                        </a:rPr>
                        <a:t>Lý lẽ</a:t>
                      </a:r>
                      <a:endParaRPr lang="en-US" sz="240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#9Slide03 AllRoundGothic" panose="020B0703020202020104" pitchFamily="34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#9Slide03 AllRoundGothic" panose="020B07030202020201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llRoundGothic" panose="020B0703020202020104" pitchFamily="34" charset="0"/>
                        </a:rPr>
                        <a:t>chứng</a:t>
                      </a: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</a:tr>
              <a:tr h="14024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</a:tr>
              <a:tr h="15057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</a:tr>
              <a:tr h="206607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</a:tr>
              <a:tr h="2543722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7270" y="2547316"/>
            <a:ext cx="2823503" cy="12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vài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nét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8298" y="4019840"/>
            <a:ext cx="2955763" cy="12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Hai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rắn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Võ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Tòng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đều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giống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nhau</a:t>
            </a:r>
            <a:endParaRPr lang="en-US" sz="24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8298" y="7238281"/>
            <a:ext cx="2676996" cy="46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Chỗ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nhau</a:t>
            </a:r>
            <a:endParaRPr lang="en-US" sz="24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6542" y="2479597"/>
            <a:ext cx="12810920" cy="12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Những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lời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nói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ngọt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nhạt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túi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tiền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thâm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đen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căng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phồng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bóng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mỡ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của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dì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Tư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Béo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;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áo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vắt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vai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và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những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câu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đối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thoại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ngập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ngưỡng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hài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hước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giở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tỉnh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giở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say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của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lão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Ba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Ngù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</a:t>
            </a:r>
            <a:endParaRPr lang="en-US" sz="2400" dirty="0"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76542" y="4225279"/>
            <a:ext cx="12697434" cy="857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Hai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người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đều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không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có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đất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quanh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năm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ở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làm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thuê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địa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chủ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bị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chúng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cướp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công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cướp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người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yêu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cướp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Họ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đánh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và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bị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tù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</a:t>
            </a:r>
            <a:endParaRPr lang="en-US" sz="2400" dirty="0"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7497" y="5508056"/>
            <a:ext cx="12859965" cy="1801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Ông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Hai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bán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rắn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trốn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tù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đón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con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bỏ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và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rừng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U Minh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cùng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con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chó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Luốc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lang thang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kiếm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sống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bằng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đủ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thứ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nghề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....</a:t>
            </a:r>
            <a:endParaRPr lang="en-US" sz="2400" dirty="0">
              <a:effectLst/>
              <a:latin typeface="#9Slide03 AllRoundGothic" panose="020B07030202020201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Làn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da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mặt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như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người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trẻ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đôi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mắt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to,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quắc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núp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dưới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cặp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chân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mày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rậm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đen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gương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mặt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khoáng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đạt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dễ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mến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</a:t>
            </a:r>
            <a:endParaRPr lang="en-US" sz="2400" dirty="0"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7497" y="7513232"/>
            <a:ext cx="1295067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Chú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Võ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Tòng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gây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án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tự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đến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nhà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việc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nộp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mình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trở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về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mất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con,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không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thù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ngửa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mặt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cười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lớn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rồi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vào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rừng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làm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nghề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săn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bẫy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thú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</a:t>
            </a:r>
            <a:endParaRPr lang="en-US" sz="2400" dirty="0">
              <a:effectLst/>
              <a:latin typeface="#9Slide03 AllRoundGothic" panose="020B07030202020201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tên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Võ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Tòng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đặt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theo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truyện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Tàu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hiển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hiện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trên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vẻ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: Hai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hố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mắt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sâu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hoắm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tròng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mắt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trắng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long qua, long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sắc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như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dao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tóc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hung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hung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chỗ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gò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má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bên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phải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năm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sẹo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dài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xả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xuống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từ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dương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vắt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đến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cổ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như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đầu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móng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cọp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cào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....</a:t>
            </a:r>
            <a:endParaRPr lang="en-US" sz="2400" dirty="0"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1343" y="-259831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7514" y="721988"/>
            <a:ext cx="11252969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PHIẾU HỌC TẬP SỐ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"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rừng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Nam"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56607" y="2455812"/>
          <a:ext cx="16374784" cy="691970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43303"/>
                <a:gridCol w="13331481"/>
              </a:tblGrid>
              <a:tr h="1227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#9Slide03 AllRoundGothic" panose="020B0703020202020104" pitchFamily="34" charset="0"/>
                        </a:rPr>
                        <a:t>Lý lẽ</a:t>
                      </a:r>
                      <a:endParaRPr lang="en-US" sz="240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#9Slide03 AllRoundGothic" panose="020B0703020202020104" pitchFamily="34" charset="0"/>
                        </a:rPr>
                        <a:t>Dẫn chứng</a:t>
                      </a:r>
                      <a:endParaRPr lang="en-US" sz="240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</a:tr>
              <a:tr h="29608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</a:tr>
              <a:tr h="2731309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 hMerge="1">
                  <a:tcPr marL="18569" marR="18569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80025" y="7055032"/>
            <a:ext cx="15806778" cy="1809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chứng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minh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riêng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biệt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tượng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"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phương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Nam"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phóng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khoáng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hồn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hậu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hiệp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llRoundGothic" panose="020B07030202020201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phân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so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sánh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chung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riêng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giống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bán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rắn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Tòng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538" y="4138150"/>
            <a:ext cx="2869878" cy="2042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Chuyện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bác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Hai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đánh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giặc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phảng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phất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huyền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thoại</a:t>
            </a:r>
            <a:endParaRPr lang="en-US" sz="24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6079" y="3899001"/>
            <a:ext cx="12904908" cy="259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Võ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Tòng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tẩm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hàng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chục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tên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thuốc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độc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và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chia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bác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Hai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một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nửa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Võ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Tòng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hi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sinh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bác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Hai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đổi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hẳn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tính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nết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</a:t>
            </a:r>
            <a:endParaRPr lang="en-US" sz="2400" dirty="0">
              <a:effectLst/>
              <a:latin typeface="#9Slide03 AllRoundGothic" panose="020B07030202020201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Bởi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phương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Nam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mới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khai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phá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đất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hoang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rừng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rậm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làm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sao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người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nông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dân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chịu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cảnh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như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anh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Pha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chị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Dậu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;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họ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có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nhiều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tự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do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hơn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trước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kẻ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thù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họ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chống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quyết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liệt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họ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gắn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bó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thủy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chung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với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bạn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bè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giai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cấp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họ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hào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hiệp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phóng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khoáng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kiểu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Lương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Sơn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Bạc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</a:t>
            </a:r>
            <a:endParaRPr lang="en-US" sz="2400" dirty="0"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5400206" y="-299303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5267" y="991337"/>
            <a:ext cx="85812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sz="3200"/>
              <a:t>Mối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ý </a:t>
            </a:r>
            <a:r>
              <a:rPr lang="en-US" sz="3200" dirty="0" err="1"/>
              <a:t>kiến</a:t>
            </a:r>
            <a:r>
              <a:rPr lang="en-US" sz="3200" dirty="0"/>
              <a:t>, </a:t>
            </a:r>
            <a:r>
              <a:rPr lang="en-US" sz="3200" dirty="0" err="1"/>
              <a:t>lí</a:t>
            </a:r>
            <a:r>
              <a:rPr lang="en-US" sz="3200" dirty="0"/>
              <a:t> </a:t>
            </a:r>
            <a:r>
              <a:rPr lang="en-US" sz="3200" dirty="0" err="1"/>
              <a:t>lẽ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endParaRPr lang="en-US" sz="3200" dirty="0"/>
          </a:p>
        </p:txBody>
      </p:sp>
      <p:pic>
        <p:nvPicPr>
          <p:cNvPr id="11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53" y="2544658"/>
            <a:ext cx="6749717" cy="5391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8645" y="4388209"/>
            <a:ext cx="460812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#9Slide03 AllRoundGothic" panose="020B0703020202020104" pitchFamily="34" charset="0"/>
              </a:rPr>
              <a:t>1. </a:t>
            </a:r>
            <a:r>
              <a:rPr lang="en-US" sz="2800" dirty="0" err="1">
                <a:latin typeface="#9Slide03 AllRoundGothic" panose="020B0703020202020104" pitchFamily="34" charset="0"/>
              </a:rPr>
              <a:t>Nhận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xét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thành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800" dirty="0" err="1">
                <a:latin typeface="#9Slide03 AllRoundGothic" panose="020B0703020202020104" pitchFamily="34" charset="0"/>
              </a:rPr>
              <a:t>công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của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tác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giả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trong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xây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dựng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mối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quan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hệ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giữa</a:t>
            </a:r>
            <a:r>
              <a:rPr lang="en-US" sz="2800" dirty="0">
                <a:latin typeface="#9Slide03 AllRoundGothic" panose="020B0703020202020104" pitchFamily="34" charset="0"/>
              </a:rPr>
              <a:t> ý </a:t>
            </a:r>
            <a:r>
              <a:rPr lang="en-US" sz="2800" dirty="0" err="1">
                <a:latin typeface="#9Slide03 AllRoundGothic" panose="020B0703020202020104" pitchFamily="34" charset="0"/>
              </a:rPr>
              <a:t>kiến</a:t>
            </a:r>
            <a:r>
              <a:rPr lang="en-US" sz="2800" dirty="0">
                <a:latin typeface="#9Slide03 AllRoundGothic" panose="020B0703020202020104" pitchFamily="34" charset="0"/>
              </a:rPr>
              <a:t>, </a:t>
            </a:r>
            <a:r>
              <a:rPr lang="en-US" sz="2800" dirty="0" err="1">
                <a:latin typeface="#9Slide03 AllRoundGothic" panose="020B0703020202020104" pitchFamily="34" charset="0"/>
              </a:rPr>
              <a:t>lý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lẽ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và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bằng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chứng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trong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văn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bản</a:t>
            </a:r>
            <a:r>
              <a:rPr lang="en-US" sz="2800" dirty="0">
                <a:latin typeface="#9Slide03 AllRoundGothic" panose="020B0703020202020104" pitchFamily="34" charset="0"/>
              </a:rPr>
              <a:t>; </a:t>
            </a:r>
            <a:r>
              <a:rPr lang="en-US" sz="2800" dirty="0" err="1">
                <a:latin typeface="#9Slide03 AllRoundGothic" panose="020B0703020202020104" pitchFamily="34" charset="0"/>
              </a:rPr>
              <a:t>giữa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nội</a:t>
            </a:r>
            <a:r>
              <a:rPr lang="en-US" sz="2800" dirty="0">
                <a:latin typeface="#9Slide03 AllRoundGothic" panose="020B0703020202020104" pitchFamily="34" charset="0"/>
              </a:rPr>
              <a:t> dung </a:t>
            </a:r>
            <a:r>
              <a:rPr lang="en-US" sz="2800" dirty="0" err="1">
                <a:latin typeface="#9Slide03 AllRoundGothic" panose="020B0703020202020104" pitchFamily="34" charset="0"/>
              </a:rPr>
              <a:t>với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mục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đích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viết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văn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bản</a:t>
            </a:r>
            <a:r>
              <a:rPr lang="en-US" sz="2800" dirty="0">
                <a:latin typeface="#9Slide03 AllRoundGothic" panose="020B0703020202020104" pitchFamily="34" charset="0"/>
              </a:rPr>
              <a:t>?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pic>
        <p:nvPicPr>
          <p:cNvPr id="12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20" y="2598010"/>
            <a:ext cx="6749717" cy="53916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89620" y="4388209"/>
            <a:ext cx="455037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defRPr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2. Qua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giúp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em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chemeClr val="tx1"/>
                </a:solidFill>
              </a:rPr>
              <a:t>hiểu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thêm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trích</a:t>
            </a:r>
            <a:r>
              <a:rPr lang="en-US" sz="2800" dirty="0">
                <a:solidFill>
                  <a:schemeClr val="tx1"/>
                </a:solidFill>
              </a:rPr>
              <a:t> "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đàn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giữa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rừng</a:t>
            </a:r>
            <a:r>
              <a:rPr lang="en-US" sz="2800" dirty="0">
                <a:solidFill>
                  <a:schemeClr val="tx1"/>
                </a:solidFill>
              </a:rPr>
              <a:t>" 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cảm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Bùi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văn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Đoàn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Giỏi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523999" y="2485912"/>
            <a:ext cx="15392401" cy="64675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6734974" y="-926996"/>
            <a:ext cx="5034631" cy="13391371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8254" y="2916769"/>
            <a:ext cx="1464334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dirty="0" err="1">
                <a:solidFill>
                  <a:schemeClr val="tx1"/>
                </a:solidFill>
              </a:rPr>
              <a:t>Tác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thành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chứng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chi </a:t>
            </a:r>
            <a:r>
              <a:rPr lang="en-US" sz="2800" dirty="0" err="1">
                <a:solidFill>
                  <a:schemeClr val="tx1"/>
                </a:solidFill>
              </a:rPr>
              <a:t>tiết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văn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đoạn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văn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"</a:t>
            </a:r>
            <a:r>
              <a:rPr lang="en-US" sz="2800" dirty="0" err="1">
                <a:solidFill>
                  <a:schemeClr val="tx1"/>
                </a:solidFill>
              </a:rPr>
              <a:t>Đất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rừng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r>
              <a:rPr lang="en-US" sz="2800" dirty="0">
                <a:solidFill>
                  <a:schemeClr val="tx1"/>
                </a:solidFill>
              </a:rPr>
              <a:t> Nam" </a:t>
            </a:r>
            <a:r>
              <a:rPr lang="en-US" sz="2800" dirty="0" err="1">
                <a:solidFill>
                  <a:schemeClr val="tx1"/>
                </a:solidFill>
              </a:rPr>
              <a:t>để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lẽ</a:t>
            </a:r>
            <a:r>
              <a:rPr lang="en-US" sz="2800" dirty="0">
                <a:solidFill>
                  <a:schemeClr val="tx1"/>
                </a:solidFill>
              </a:rPr>
              <a:t> .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thời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dẫn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chứng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cụ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rõ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ràng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hướng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đến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chứng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minh</a:t>
            </a:r>
            <a:r>
              <a:rPr lang="en-US" sz="2800" dirty="0">
                <a:solidFill>
                  <a:schemeClr val="tx1"/>
                </a:solidFill>
              </a:rPr>
              <a:t>  ý </a:t>
            </a:r>
            <a:r>
              <a:rPr lang="en-US" sz="2800" dirty="0" err="1">
                <a:solidFill>
                  <a:schemeClr val="tx1"/>
                </a:solidFill>
              </a:rPr>
              <a:t>kiến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vẻ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đẹp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con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"</a:t>
            </a:r>
            <a:r>
              <a:rPr lang="en-US" sz="2800" dirty="0" err="1">
                <a:solidFill>
                  <a:schemeClr val="tx1"/>
                </a:solidFill>
              </a:rPr>
              <a:t>Đất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rừng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r>
              <a:rPr lang="en-US" sz="2800" dirty="0">
                <a:solidFill>
                  <a:schemeClr val="tx1"/>
                </a:solidFill>
              </a:rPr>
              <a:t> Nam".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tỏ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vẻ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đẹp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con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phẩm</a:t>
            </a:r>
            <a:r>
              <a:rPr lang="en-US" sz="2800" dirty="0">
                <a:solidFill>
                  <a:schemeClr val="tx1"/>
                </a:solidFill>
              </a:rPr>
              <a:t> "</a:t>
            </a:r>
            <a:r>
              <a:rPr lang="en-US" sz="2800" dirty="0" err="1">
                <a:solidFill>
                  <a:schemeClr val="tx1"/>
                </a:solidFill>
              </a:rPr>
              <a:t>Đất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rừng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r>
              <a:rPr lang="en-US" sz="2800" dirty="0">
                <a:solidFill>
                  <a:schemeClr val="tx1"/>
                </a:solidFill>
              </a:rPr>
              <a:t> Nam"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Đoàn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Giỏi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</a:rPr>
              <a:t> Qua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giúp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hiểu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cảnh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cuộc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gặp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giữa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bé</a:t>
            </a:r>
            <a:r>
              <a:rPr lang="en-US" sz="2800" dirty="0">
                <a:solidFill>
                  <a:schemeClr val="tx1"/>
                </a:solidFill>
              </a:rPr>
              <a:t> An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chú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Tòng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đặc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hiểu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tường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nguồn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gốc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lai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lịch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cuộc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ông</a:t>
            </a:r>
            <a:r>
              <a:rPr lang="en-US" sz="2800" dirty="0">
                <a:solidFill>
                  <a:schemeClr val="tx1"/>
                </a:solidFill>
              </a:rPr>
              <a:t> Hai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chú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Tòng</a:t>
            </a:r>
            <a:r>
              <a:rPr lang="en-US" sz="2800" dirty="0">
                <a:solidFill>
                  <a:schemeClr val="tx1"/>
                </a:solidFill>
              </a:rPr>
              <a:t>;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Bùi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am </a:t>
            </a:r>
            <a:r>
              <a:rPr lang="en-US" sz="2800" dirty="0" err="1">
                <a:solidFill>
                  <a:schemeClr val="tx1"/>
                </a:solidFill>
              </a:rPr>
              <a:t>hiểu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phẩm</a:t>
            </a:r>
            <a:r>
              <a:rPr lang="en-US" sz="2800" dirty="0">
                <a:solidFill>
                  <a:schemeClr val="tx1"/>
                </a:solidFill>
              </a:rPr>
              <a:t> "</a:t>
            </a:r>
            <a:r>
              <a:rPr lang="en-US" sz="2800" dirty="0" err="1">
                <a:solidFill>
                  <a:schemeClr val="tx1"/>
                </a:solidFill>
              </a:rPr>
              <a:t>Đất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rừng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r>
              <a:rPr lang="en-US" sz="2800" dirty="0">
                <a:solidFill>
                  <a:schemeClr val="tx1"/>
                </a:solidFill>
              </a:rPr>
              <a:t> Nam", </a:t>
            </a:r>
            <a:r>
              <a:rPr lang="en-US" sz="2800" dirty="0" err="1">
                <a:solidFill>
                  <a:schemeClr val="tx1"/>
                </a:solidFill>
              </a:rPr>
              <a:t>rất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mến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cảm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văn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Đoàn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Giỏi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5267" y="991337"/>
            <a:ext cx="85812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sz="3200"/>
              <a:t>Mối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ý </a:t>
            </a:r>
            <a:r>
              <a:rPr lang="en-US" sz="3200" dirty="0" err="1"/>
              <a:t>kiến</a:t>
            </a:r>
            <a:r>
              <a:rPr lang="en-US" sz="3200" dirty="0"/>
              <a:t>, </a:t>
            </a:r>
            <a:r>
              <a:rPr lang="en-US" sz="3200" dirty="0" err="1"/>
              <a:t>lí</a:t>
            </a:r>
            <a:r>
              <a:rPr lang="en-US" sz="3200" dirty="0"/>
              <a:t> </a:t>
            </a:r>
            <a:r>
              <a:rPr lang="en-US" sz="3200" dirty="0" err="1"/>
              <a:t>lẽ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1343" y="-259831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5" y="1711245"/>
            <a:ext cx="6864510" cy="68645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02586" y="3774092"/>
            <a:ext cx="40830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 </a:t>
            </a:r>
            <a:r>
              <a:rPr lang="pt-BR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dung</a:t>
            </a:r>
            <a:endParaRPr lang="pt-BR" sz="28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pt-BR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 rõ được vẻ đẹp của con người và thiên nhiên trong tác phẩm 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rừng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Nam"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Đoàn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Giỏi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92" y="1361835"/>
            <a:ext cx="7347077" cy="78202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372601" y="3416821"/>
            <a:ext cx="4495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defRPr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2800" b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 </a:t>
            </a:r>
            <a:r>
              <a:rPr lang="it-IT" sz="28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thuật: </a:t>
            </a:r>
            <a:endParaRPr lang="en-US" sz="2800" b="1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Thể hiện rõ đặc điểm và yêu cầu của văn bản nghị luận văn học: cách nêu ý kiến, lý lẽ và các bằng chứng; trình bày rõ ràng, sáng sủa, ngắn gọn, súc tích và dễ hiểu.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Cách phân tích/so sánh nhân vật mạch lạc, nhất quán.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5256844" y="-3153812"/>
            <a:ext cx="7774311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8467" y="1256731"/>
            <a:ext cx="15715485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it-IT" sz="3600" b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 </a:t>
            </a:r>
            <a:r>
              <a:rPr lang="it-IT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 văn bản nghị luận</a:t>
            </a:r>
            <a:endParaRPr lang="it-IT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endParaRPr 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r>
              <a:rPr lang="pt-BR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B1: Xác định vấn đề nghị luận được nêu ra trong bài văn là gì? Nhan đề văn bản thể hiện vấn đề ấy như thế nào? 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r>
              <a:rPr lang="pt-BR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B2: Xác định mục đích viết và hiểu được nội dung bài viết có làm rõ được mục đích đó không?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r>
              <a:rPr lang="pt-BR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B3: Tìm được lí lẽ và bằng chứng trong văn bản, hiểu được mối quan hệ giữa ý kiến, lí lẽ và bằng chứng.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r>
              <a:rPr lang="pt-BR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B4: Nhận biết cách phân tích/so sánh nhân vật trong tác phẩm truyện của tác giả.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r>
              <a:rPr lang="pt-BR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B5: Nhận xét đặc sắc nghệ thuật nghị luận và giá trị nội dung trong văn bản.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122445" y="6693556"/>
            <a:ext cx="3569025" cy="47906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087684">
            <a:off x="-1134907" y="-520016"/>
            <a:ext cx="4233985" cy="3911144"/>
          </a:xfrm>
          <a:prstGeom prst="rect">
            <a:avLst/>
          </a:prstGeom>
        </p:spPr>
      </p:pic>
      <p:grpSp>
        <p:nvGrpSpPr>
          <p:cNvPr id="21" name="Group 6"/>
          <p:cNvGrpSpPr/>
          <p:nvPr/>
        </p:nvGrpSpPr>
        <p:grpSpPr>
          <a:xfrm>
            <a:off x="2057400" y="3309904"/>
            <a:ext cx="6553200" cy="4571361"/>
            <a:chOff x="0" y="0"/>
            <a:chExt cx="7247691" cy="8819737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2" name="Freeform 7"/>
            <p:cNvSpPr/>
            <p:nvPr/>
          </p:nvSpPr>
          <p:spPr>
            <a:xfrm>
              <a:off x="0" y="-4073"/>
              <a:ext cx="7254082" cy="8826340"/>
            </a:xfrm>
            <a:custGeom>
              <a:avLst/>
              <a:gdLst/>
              <a:ahLst/>
              <a:cxnLst/>
              <a:rect l="l" t="t" r="r" b="b"/>
              <a:pathLst>
                <a:path w="7254082" h="8826340">
                  <a:moveTo>
                    <a:pt x="6626304" y="8771862"/>
                  </a:moveTo>
                  <a:cubicBezTo>
                    <a:pt x="6626304" y="8771862"/>
                    <a:pt x="5895430" y="8826340"/>
                    <a:pt x="4953603" y="8823718"/>
                  </a:cubicBezTo>
                  <a:cubicBezTo>
                    <a:pt x="2834690" y="8821556"/>
                    <a:pt x="1057074" y="8813731"/>
                    <a:pt x="1057074" y="8813731"/>
                  </a:cubicBezTo>
                  <a:cubicBezTo>
                    <a:pt x="812932" y="8804897"/>
                    <a:pt x="449110" y="8783667"/>
                    <a:pt x="282371" y="8725489"/>
                  </a:cubicBezTo>
                  <a:cubicBezTo>
                    <a:pt x="4469" y="8628526"/>
                    <a:pt x="0" y="8455247"/>
                    <a:pt x="0" y="6910879"/>
                  </a:cubicBezTo>
                  <a:lnTo>
                    <a:pt x="0" y="691080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945615" y="15681"/>
                    <a:pt x="4172289" y="7673"/>
                  </a:cubicBezTo>
                  <a:cubicBezTo>
                    <a:pt x="5676502" y="0"/>
                    <a:pt x="6393235" y="6979"/>
                    <a:pt x="6393235" y="6979"/>
                  </a:cubicBezTo>
                  <a:cubicBezTo>
                    <a:pt x="6761543" y="14458"/>
                    <a:pt x="6899803" y="42638"/>
                    <a:pt x="7097543" y="165219"/>
                  </a:cubicBezTo>
                  <a:cubicBezTo>
                    <a:pt x="7248560" y="258836"/>
                    <a:pt x="7254082" y="476157"/>
                    <a:pt x="7244941" y="6910800"/>
                  </a:cubicBezTo>
                  <a:lnTo>
                    <a:pt x="7244941" y="6910878"/>
                  </a:lnTo>
                  <a:cubicBezTo>
                    <a:pt x="7244941" y="8573213"/>
                    <a:pt x="7202157" y="8721800"/>
                    <a:pt x="6626304" y="877186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</p:grpSp>
      <p:grpSp>
        <p:nvGrpSpPr>
          <p:cNvPr id="23" name="Group 6"/>
          <p:cNvGrpSpPr/>
          <p:nvPr/>
        </p:nvGrpSpPr>
        <p:grpSpPr>
          <a:xfrm>
            <a:off x="10411072" y="3272570"/>
            <a:ext cx="5949377" cy="4574784"/>
            <a:chOff x="0" y="0"/>
            <a:chExt cx="7247691" cy="8819737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4" name="Freeform 7"/>
            <p:cNvSpPr/>
            <p:nvPr/>
          </p:nvSpPr>
          <p:spPr>
            <a:xfrm>
              <a:off x="0" y="-4073"/>
              <a:ext cx="7254082" cy="8826340"/>
            </a:xfrm>
            <a:custGeom>
              <a:avLst/>
              <a:gdLst/>
              <a:ahLst/>
              <a:cxnLst/>
              <a:rect l="l" t="t" r="r" b="b"/>
              <a:pathLst>
                <a:path w="7254082" h="8826340">
                  <a:moveTo>
                    <a:pt x="6626304" y="8771862"/>
                  </a:moveTo>
                  <a:cubicBezTo>
                    <a:pt x="6626304" y="8771862"/>
                    <a:pt x="5895430" y="8826340"/>
                    <a:pt x="4953603" y="8823718"/>
                  </a:cubicBezTo>
                  <a:cubicBezTo>
                    <a:pt x="2834690" y="8821556"/>
                    <a:pt x="1057074" y="8813731"/>
                    <a:pt x="1057074" y="8813731"/>
                  </a:cubicBezTo>
                  <a:cubicBezTo>
                    <a:pt x="812932" y="8804897"/>
                    <a:pt x="449110" y="8783667"/>
                    <a:pt x="282371" y="8725489"/>
                  </a:cubicBezTo>
                  <a:cubicBezTo>
                    <a:pt x="4469" y="8628526"/>
                    <a:pt x="0" y="8455247"/>
                    <a:pt x="0" y="6910879"/>
                  </a:cubicBezTo>
                  <a:lnTo>
                    <a:pt x="0" y="691080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945615" y="15681"/>
                    <a:pt x="4172289" y="7673"/>
                  </a:cubicBezTo>
                  <a:cubicBezTo>
                    <a:pt x="5676502" y="0"/>
                    <a:pt x="6393235" y="6979"/>
                    <a:pt x="6393235" y="6979"/>
                  </a:cubicBezTo>
                  <a:cubicBezTo>
                    <a:pt x="6761543" y="14458"/>
                    <a:pt x="6899803" y="42638"/>
                    <a:pt x="7097543" y="165219"/>
                  </a:cubicBezTo>
                  <a:cubicBezTo>
                    <a:pt x="7248560" y="258836"/>
                    <a:pt x="7254082" y="476157"/>
                    <a:pt x="7244941" y="6910800"/>
                  </a:cubicBezTo>
                  <a:lnTo>
                    <a:pt x="7244941" y="6910878"/>
                  </a:lnTo>
                  <a:cubicBezTo>
                    <a:pt x="7244941" y="8573213"/>
                    <a:pt x="7202157" y="8721800"/>
                    <a:pt x="6626304" y="877186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</p:grpSp>
      <p:sp>
        <p:nvSpPr>
          <p:cNvPr id="7" name="TextBox 6"/>
          <p:cNvSpPr txBox="1"/>
          <p:nvPr/>
        </p:nvSpPr>
        <p:spPr>
          <a:xfrm>
            <a:off x="2320593" y="3914398"/>
            <a:ext cx="58584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2400"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vi-VN" sz="3200" dirty="0"/>
              <a:t>1.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i="1" dirty="0" err="1"/>
              <a:t>Thiên</a:t>
            </a:r>
            <a:r>
              <a:rPr lang="en-US" sz="3200" i="1" dirty="0"/>
              <a:t> </a:t>
            </a:r>
            <a:r>
              <a:rPr lang="en-US" sz="3200" i="1" dirty="0" err="1"/>
              <a:t>nhiên</a:t>
            </a:r>
            <a:r>
              <a:rPr lang="en-US" sz="3200" i="1" dirty="0"/>
              <a:t> </a:t>
            </a:r>
            <a:r>
              <a:rPr lang="en-US" sz="3200" i="1" dirty="0" err="1"/>
              <a:t>và</a:t>
            </a:r>
            <a:r>
              <a:rPr lang="en-US" sz="3200" i="1" dirty="0"/>
              <a:t> con </a:t>
            </a:r>
            <a:r>
              <a:rPr lang="en-US" sz="3200" i="1" dirty="0" err="1"/>
              <a:t>người</a:t>
            </a:r>
            <a:r>
              <a:rPr lang="en-US" sz="3200" i="1" dirty="0"/>
              <a:t> 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truyện</a:t>
            </a:r>
            <a:r>
              <a:rPr lang="en-US" sz="3200" i="1" dirty="0"/>
              <a:t> "</a:t>
            </a:r>
            <a:r>
              <a:rPr lang="en-US" sz="3200" i="1" dirty="0" err="1"/>
              <a:t>Đất</a:t>
            </a:r>
            <a:r>
              <a:rPr lang="en-US" sz="3200" i="1" dirty="0"/>
              <a:t> </a:t>
            </a:r>
            <a:r>
              <a:rPr lang="en-US" sz="3200" i="1" dirty="0" err="1"/>
              <a:t>rừng</a:t>
            </a:r>
            <a:r>
              <a:rPr lang="en-US" sz="3200" i="1" dirty="0"/>
              <a:t> </a:t>
            </a:r>
            <a:r>
              <a:rPr lang="en-US" sz="3200" i="1" dirty="0" err="1"/>
              <a:t>phương</a:t>
            </a:r>
            <a:r>
              <a:rPr lang="en-US" sz="3200" i="1" dirty="0"/>
              <a:t> Nam"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góp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r>
              <a:rPr lang="en-US" sz="3200" dirty="0"/>
              <a:t> </a:t>
            </a:r>
            <a:r>
              <a:rPr lang="en-US" sz="3200" dirty="0" err="1"/>
              <a:t>rộng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con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  <a:endParaRPr lang="en-US" sz="3200" dirty="0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7009068" y="-2684072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sp>
        <p:nvSpPr>
          <p:cNvPr id="20" name="TextBox 19"/>
          <p:cNvSpPr txBox="1"/>
          <p:nvPr/>
        </p:nvSpPr>
        <p:spPr>
          <a:xfrm>
            <a:off x="10880353" y="3778622"/>
            <a:ext cx="50001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vi-VN" sz="3200" dirty="0">
                <a:solidFill>
                  <a:schemeClr val="tx1"/>
                </a:solidFill>
              </a:rPr>
              <a:t>2. Viết một đoạn văn (</a:t>
            </a:r>
            <a:r>
              <a:rPr lang="en-US" sz="3200" dirty="0" err="1">
                <a:solidFill>
                  <a:schemeClr val="tx1"/>
                </a:solidFill>
              </a:rPr>
              <a:t>khoảng</a:t>
            </a:r>
            <a:r>
              <a:rPr lang="vi-VN" sz="3200" dirty="0">
                <a:solidFill>
                  <a:schemeClr val="tx1"/>
                </a:solidFill>
              </a:rPr>
              <a:t> 7 - 10 câu) thể hiện suy nghĩ của em về nhà văn </a:t>
            </a:r>
            <a:r>
              <a:rPr lang="en-US" sz="3200" dirty="0" err="1">
                <a:solidFill>
                  <a:schemeClr val="tx1"/>
                </a:solidFill>
              </a:rPr>
              <a:t>Đoàn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Giỏi</a:t>
            </a:r>
            <a:r>
              <a:rPr lang="vi-VN" sz="3200" dirty="0">
                <a:solidFill>
                  <a:schemeClr val="tx1"/>
                </a:solidFill>
              </a:rPr>
              <a:t> hoặc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vật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vi-VN" sz="3200" dirty="0">
                <a:solidFill>
                  <a:schemeClr val="tx1"/>
                </a:solidFill>
              </a:rPr>
              <a:t>đoạn trích </a:t>
            </a:r>
            <a:r>
              <a:rPr lang="en-US" sz="3200" dirty="0">
                <a:solidFill>
                  <a:schemeClr val="tx1"/>
                </a:solidFill>
              </a:rPr>
              <a:t>"</a:t>
            </a:r>
            <a:r>
              <a:rPr lang="en-US" sz="3200" dirty="0" err="1">
                <a:solidFill>
                  <a:schemeClr val="tx1"/>
                </a:solidFill>
              </a:rPr>
              <a:t>Người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cô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độc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giữa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rừng</a:t>
            </a:r>
            <a:r>
              <a:rPr lang="en-US" sz="3200" dirty="0">
                <a:solidFill>
                  <a:schemeClr val="tx1"/>
                </a:solidFill>
              </a:rPr>
              <a:t>".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2022" y="1025243"/>
            <a:ext cx="7043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lang="en-US" sz="3600" b="1">
                <a:solidFill>
                  <a:prstClr val="white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</a:rPr>
              <a:t>Luyện </a:t>
            </a:r>
            <a:r>
              <a:rPr lang="en-US" sz="3600" b="1" dirty="0" err="1">
                <a:solidFill>
                  <a:prstClr val="white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white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prstClr val="white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</a:rPr>
              <a:t>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251856" y="1562100"/>
            <a:ext cx="15784286" cy="33419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Câu 1. Dòng nào sau đây nêu đúng đặc điểm của văn bản nghị luận?</a:t>
            </a:r>
            <a:endParaRPr lang="it-IT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A. Tái hiện đặc điểm của đối tượng miêu tả một cách sinh động.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B. Kể lại diễn biến các sự việc theo trình tự nhất định.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C. Đưa ra lí lẽ, dẫn chứng để thuyết phục người đọc, người nghe.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D. Bộc lộ suy nghĩ, cảm xúc của bản thân.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946519" y="5702979"/>
            <a:ext cx="4394959" cy="158036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36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: C</a:t>
            </a:r>
            <a:endParaRPr lang="en-US" sz="3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8082308"/>
            <a:ext cx="3600450" cy="220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5349">
            <a:off x="-4834656" y="7350253"/>
            <a:ext cx="8430468" cy="660737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122445" y="6693556"/>
            <a:ext cx="3569025" cy="47906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087684">
            <a:off x="-1134907" y="-520016"/>
            <a:ext cx="4233985" cy="3911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9087" y="1435556"/>
            <a:ext cx="10809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pt-BR" sz="3600" dirty="0"/>
              <a:t>Tiêu chí đánh giá đoạn văn theo bảng kiểm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81235" y="2865142"/>
          <a:ext cx="15325722" cy="596952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439522"/>
                <a:gridCol w="1981200"/>
                <a:gridCol w="1905000"/>
              </a:tblGrid>
              <a:tr h="1219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Tiêu chí/Mức độ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Không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0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1. Hình thức: </a:t>
                      </a:r>
                      <a:r>
                        <a:rPr lang="en-US" sz="2800" dirty="0" err="1">
                          <a:effectLst/>
                        </a:rPr>
                        <a:t>đảm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yêu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1 </a:t>
                      </a:r>
                      <a:r>
                        <a:rPr lang="pt-BR" sz="2800" dirty="0">
                          <a:effectLst/>
                        </a:rPr>
                        <a:t>đoạn văn </a:t>
                      </a:r>
                      <a:r>
                        <a:rPr lang="en-US" sz="2800" dirty="0">
                          <a:effectLst/>
                        </a:rPr>
                        <a:t>(7-10 </a:t>
                      </a: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006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2. Nội dung: 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- Nêu rõ </a:t>
                      </a:r>
                      <a:r>
                        <a:rPr lang="en-US" sz="2800" dirty="0" err="1">
                          <a:effectLst/>
                        </a:rPr>
                        <a:t>suy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nghĩ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bản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văn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Đoàn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Giỏi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hoặc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đoạn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trích</a:t>
                      </a:r>
                      <a:r>
                        <a:rPr lang="en-US" sz="2800" dirty="0">
                          <a:effectLst/>
                        </a:rPr>
                        <a:t> "</a:t>
                      </a:r>
                      <a:r>
                        <a:rPr lang="en-US" sz="2800" dirty="0" err="1">
                          <a:effectLst/>
                        </a:rPr>
                        <a:t>Người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đàn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cô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rừng</a:t>
                      </a:r>
                      <a:r>
                        <a:rPr lang="en-US" sz="2800" dirty="0">
                          <a:effectLst/>
                        </a:rPr>
                        <a:t>"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một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lý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giải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suy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nghĩ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văn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191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3. Chính tả, diễn đạt, chữ viết: đúng chính tả, diễn đạt mạch lạc, trong sáng; chữ viết đúng chính tả, rõ ràng.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251856" y="1485900"/>
            <a:ext cx="15784286" cy="33419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Câu 2: Mục đích của văn bản nghị luận văn học là: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A. thuyết phục người đọc về một vấn đề văn học.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B. giúp người đọc hình dung về đối tượng được miêu tả.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C. khơi gợi suy nghĩ và sự đồng cảm của người đọc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D. thuyết phục người đọc về một vấn đề tư tưởng, đạo lý.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717920" y="6134100"/>
            <a:ext cx="4852159" cy="165656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36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: A</a:t>
            </a:r>
            <a:endParaRPr lang="en-US" sz="3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8082308"/>
            <a:ext cx="3600450" cy="220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251856" y="1562100"/>
            <a:ext cx="15784286" cy="33419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Câu 3: Nội dung bài nghị luận văn học thường: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A. kể lại hệ thống các sự kiện có mở đầu, diễn biến và kết thúc.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B. tái hiện đặc điểm của của sự vật, con người.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C. nêu ra quan điểm, ý kiến về một sự việc hiện tượng đời sống.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D. phân tích vẻ đẹp nội dung và hình thức của tác phẩm văn học.</a:t>
            </a:r>
            <a:endParaRPr lang="en-US" sz="2800" b="1" dirty="0">
              <a:solidFill>
                <a:prstClr val="white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7022720" y="6057900"/>
            <a:ext cx="4242559" cy="165656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36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: D</a:t>
            </a:r>
            <a:endParaRPr lang="en-US" sz="3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8082308"/>
            <a:ext cx="3600450" cy="220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251856" y="1643742"/>
            <a:ext cx="15784286" cy="33419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Câu 4: Theo em, để thuyết phục người đọc, văn bản nghị luận văn học cần phải: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A. Đảm bảo bố cục 3 phần: mở bài, thân bài, kết bài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B. Nêu ra những ý kiến, nhận định về tác phẩm văn học đó.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C. Đưa ra dẫn chứng cụ thể trong các tác phẩm thơ/truyện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D. Nêu ý kiến rõ ràng, lí lẽ thuyết phục, dẫn chứng cụ thể, sinh động.</a:t>
            </a:r>
            <a:endParaRPr lang="en-US" sz="2800" b="1" dirty="0">
              <a:latin typeface="#9Slide03 AllRoundGothic" panose="020B07030202020201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908420" y="6972300"/>
            <a:ext cx="4471159" cy="150416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: D</a:t>
            </a:r>
            <a:endParaRPr lang="en-US" sz="4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8082308"/>
            <a:ext cx="3600450" cy="220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251857" y="1485900"/>
            <a:ext cx="15784286" cy="33419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Câu 5: Nhận định nào sau đây đúng với tác giả của đoạn trích “Người đàn ông cô độc giữa rừng”?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A. Nhà văn của phụ nữ, trẻ em và những người cùng khổ.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B. Nhà văn của cuộc sống, thiên nhiên và con người vùng đất phương Nam.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C. Nhà văn của cuộc sống, con người và văn hóa Hà Nội.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D. Nhà văn của tầng lớp nông dân và tri thức nghèo trong xã hội cũ.</a:t>
            </a:r>
            <a:endParaRPr lang="en-US" sz="2800" b="1" dirty="0">
              <a:latin typeface="#9Slide03 AllRoundGothic" panose="020B07030202020201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663566" y="6819900"/>
            <a:ext cx="4928359" cy="173276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: B</a:t>
            </a:r>
            <a:endParaRPr lang="en-US" sz="4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8082308"/>
            <a:ext cx="3600450" cy="220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251856" y="1562100"/>
            <a:ext cx="15784286" cy="33419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Câu 6. Nội dung chính trong tác phẩm “Đất rừng phương Nam” viết về: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A. cuộc đời phiêu bạt của cậu bé An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B. cuộc sống trong gia đình ông Hai bán rắn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C. cuộc sống của chú Võ Tòng săn bắn thú rừng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D. cuộc sống của người dân vùng đất phương Nam</a:t>
            </a:r>
            <a:endParaRPr lang="en-US" sz="2800" b="1" dirty="0">
              <a:latin typeface="#9Slide03 AllRoundGothic" panose="020B07030202020201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98820" y="6328683"/>
            <a:ext cx="5690359" cy="180896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: A</a:t>
            </a:r>
            <a:endParaRPr lang="en-US" sz="4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8082308"/>
            <a:ext cx="3600450" cy="220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5400000">
            <a:off x="4703958" y="-2600926"/>
            <a:ext cx="8880083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6023" cy="3245066"/>
            </a:xfrm>
            <a:custGeom>
              <a:avLst/>
              <a:gdLst/>
              <a:ahLst/>
              <a:cxnLst/>
              <a:rect l="l" t="t" r="r" b="b"/>
              <a:pathLst>
                <a:path w="1856023" h="3245066">
                  <a:moveTo>
                    <a:pt x="1856023" y="35857"/>
                  </a:moveTo>
                  <a:lnTo>
                    <a:pt x="1856023" y="0"/>
                  </a:lnTo>
                  <a:lnTo>
                    <a:pt x="10254" y="0"/>
                  </a:lnTo>
                  <a:lnTo>
                    <a:pt x="10254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09" y="3245066"/>
                  </a:lnTo>
                  <a:lnTo>
                    <a:pt x="20509" y="2617567"/>
                  </a:lnTo>
                  <a:lnTo>
                    <a:pt x="369154" y="2617567"/>
                  </a:lnTo>
                  <a:lnTo>
                    <a:pt x="369154" y="3245066"/>
                  </a:lnTo>
                  <a:lnTo>
                    <a:pt x="389662" y="3245066"/>
                  </a:lnTo>
                  <a:lnTo>
                    <a:pt x="389662" y="2617567"/>
                  </a:lnTo>
                  <a:lnTo>
                    <a:pt x="738308" y="2617567"/>
                  </a:lnTo>
                  <a:lnTo>
                    <a:pt x="738308" y="3245066"/>
                  </a:lnTo>
                  <a:lnTo>
                    <a:pt x="758816" y="3245066"/>
                  </a:lnTo>
                  <a:lnTo>
                    <a:pt x="758816" y="2617567"/>
                  </a:lnTo>
                  <a:lnTo>
                    <a:pt x="1107461" y="2617567"/>
                  </a:lnTo>
                  <a:lnTo>
                    <a:pt x="1107461" y="3245066"/>
                  </a:lnTo>
                  <a:lnTo>
                    <a:pt x="1127970" y="3245066"/>
                  </a:lnTo>
                  <a:lnTo>
                    <a:pt x="1127970" y="2617567"/>
                  </a:lnTo>
                  <a:lnTo>
                    <a:pt x="1476615" y="2617567"/>
                  </a:lnTo>
                  <a:lnTo>
                    <a:pt x="1476615" y="3245066"/>
                  </a:lnTo>
                  <a:lnTo>
                    <a:pt x="1497124" y="3245066"/>
                  </a:lnTo>
                  <a:lnTo>
                    <a:pt x="1497124" y="2617567"/>
                  </a:lnTo>
                  <a:lnTo>
                    <a:pt x="1856023" y="2617567"/>
                  </a:lnTo>
                  <a:lnTo>
                    <a:pt x="1856023" y="2581710"/>
                  </a:lnTo>
                  <a:lnTo>
                    <a:pt x="1497124" y="2581710"/>
                  </a:lnTo>
                  <a:lnTo>
                    <a:pt x="1497124" y="1972140"/>
                  </a:lnTo>
                  <a:lnTo>
                    <a:pt x="1856023" y="1972140"/>
                  </a:lnTo>
                  <a:lnTo>
                    <a:pt x="1856023" y="1936282"/>
                  </a:lnTo>
                  <a:lnTo>
                    <a:pt x="1497124" y="1936282"/>
                  </a:lnTo>
                  <a:lnTo>
                    <a:pt x="1497124" y="1326712"/>
                  </a:lnTo>
                  <a:lnTo>
                    <a:pt x="1856023" y="1326712"/>
                  </a:lnTo>
                  <a:lnTo>
                    <a:pt x="1856023" y="1290855"/>
                  </a:lnTo>
                  <a:lnTo>
                    <a:pt x="1497124" y="1290855"/>
                  </a:lnTo>
                  <a:lnTo>
                    <a:pt x="1497124" y="681285"/>
                  </a:lnTo>
                  <a:lnTo>
                    <a:pt x="1856023" y="681285"/>
                  </a:lnTo>
                  <a:lnTo>
                    <a:pt x="1856023" y="645427"/>
                  </a:lnTo>
                  <a:lnTo>
                    <a:pt x="1497124" y="645427"/>
                  </a:lnTo>
                  <a:lnTo>
                    <a:pt x="1497124" y="35857"/>
                  </a:lnTo>
                  <a:lnTo>
                    <a:pt x="1856023" y="35857"/>
                  </a:lnTo>
                  <a:close/>
                  <a:moveTo>
                    <a:pt x="389662" y="645427"/>
                  </a:moveTo>
                  <a:lnTo>
                    <a:pt x="389662" y="35857"/>
                  </a:lnTo>
                  <a:lnTo>
                    <a:pt x="738308" y="35857"/>
                  </a:lnTo>
                  <a:lnTo>
                    <a:pt x="738308" y="645427"/>
                  </a:lnTo>
                  <a:lnTo>
                    <a:pt x="389662" y="645427"/>
                  </a:lnTo>
                  <a:close/>
                  <a:moveTo>
                    <a:pt x="738308" y="681285"/>
                  </a:moveTo>
                  <a:lnTo>
                    <a:pt x="738308" y="1290855"/>
                  </a:lnTo>
                  <a:lnTo>
                    <a:pt x="389662" y="1290855"/>
                  </a:lnTo>
                  <a:lnTo>
                    <a:pt x="389662" y="681285"/>
                  </a:lnTo>
                  <a:lnTo>
                    <a:pt x="738308" y="681285"/>
                  </a:lnTo>
                  <a:close/>
                  <a:moveTo>
                    <a:pt x="369154" y="645427"/>
                  </a:moveTo>
                  <a:lnTo>
                    <a:pt x="20509" y="645427"/>
                  </a:lnTo>
                  <a:lnTo>
                    <a:pt x="20509" y="35857"/>
                  </a:lnTo>
                  <a:lnTo>
                    <a:pt x="369154" y="35857"/>
                  </a:lnTo>
                  <a:lnTo>
                    <a:pt x="369154" y="645427"/>
                  </a:lnTo>
                  <a:close/>
                  <a:moveTo>
                    <a:pt x="369154" y="681285"/>
                  </a:moveTo>
                  <a:lnTo>
                    <a:pt x="369154" y="1290855"/>
                  </a:lnTo>
                  <a:lnTo>
                    <a:pt x="20509" y="1290855"/>
                  </a:lnTo>
                  <a:lnTo>
                    <a:pt x="20509" y="681285"/>
                  </a:lnTo>
                  <a:lnTo>
                    <a:pt x="369154" y="681285"/>
                  </a:lnTo>
                  <a:close/>
                  <a:moveTo>
                    <a:pt x="369154" y="1326712"/>
                  </a:moveTo>
                  <a:lnTo>
                    <a:pt x="369154" y="1936282"/>
                  </a:lnTo>
                  <a:lnTo>
                    <a:pt x="20509" y="1936282"/>
                  </a:lnTo>
                  <a:lnTo>
                    <a:pt x="20509" y="1326712"/>
                  </a:lnTo>
                  <a:lnTo>
                    <a:pt x="369154" y="1326712"/>
                  </a:lnTo>
                  <a:close/>
                  <a:moveTo>
                    <a:pt x="389662" y="1326712"/>
                  </a:moveTo>
                  <a:lnTo>
                    <a:pt x="738308" y="1326712"/>
                  </a:lnTo>
                  <a:lnTo>
                    <a:pt x="738308" y="1936282"/>
                  </a:lnTo>
                  <a:lnTo>
                    <a:pt x="389662" y="1936282"/>
                  </a:lnTo>
                  <a:lnTo>
                    <a:pt x="389662" y="1326712"/>
                  </a:lnTo>
                  <a:close/>
                  <a:moveTo>
                    <a:pt x="758816" y="1326712"/>
                  </a:moveTo>
                  <a:lnTo>
                    <a:pt x="1107461" y="1326712"/>
                  </a:lnTo>
                  <a:lnTo>
                    <a:pt x="1107461" y="1936282"/>
                  </a:lnTo>
                  <a:lnTo>
                    <a:pt x="758816" y="1936282"/>
                  </a:lnTo>
                  <a:lnTo>
                    <a:pt x="758816" y="1326712"/>
                  </a:lnTo>
                  <a:close/>
                  <a:moveTo>
                    <a:pt x="758816" y="1290855"/>
                  </a:moveTo>
                  <a:lnTo>
                    <a:pt x="758816" y="681285"/>
                  </a:lnTo>
                  <a:lnTo>
                    <a:pt x="1107461" y="681285"/>
                  </a:lnTo>
                  <a:lnTo>
                    <a:pt x="1107461" y="1290855"/>
                  </a:lnTo>
                  <a:lnTo>
                    <a:pt x="758816" y="1290855"/>
                  </a:lnTo>
                  <a:close/>
                  <a:moveTo>
                    <a:pt x="758816" y="645427"/>
                  </a:moveTo>
                  <a:lnTo>
                    <a:pt x="758816" y="35857"/>
                  </a:lnTo>
                  <a:lnTo>
                    <a:pt x="1107461" y="35857"/>
                  </a:lnTo>
                  <a:lnTo>
                    <a:pt x="1107461" y="645427"/>
                  </a:lnTo>
                  <a:lnTo>
                    <a:pt x="758816" y="645427"/>
                  </a:lnTo>
                  <a:close/>
                  <a:moveTo>
                    <a:pt x="20509" y="2581710"/>
                  </a:moveTo>
                  <a:lnTo>
                    <a:pt x="20509" y="1972140"/>
                  </a:lnTo>
                  <a:lnTo>
                    <a:pt x="369154" y="1972140"/>
                  </a:lnTo>
                  <a:lnTo>
                    <a:pt x="369154" y="2581710"/>
                  </a:lnTo>
                  <a:lnTo>
                    <a:pt x="20509" y="2581710"/>
                  </a:lnTo>
                  <a:close/>
                  <a:moveTo>
                    <a:pt x="389662" y="2581710"/>
                  </a:moveTo>
                  <a:lnTo>
                    <a:pt x="389662" y="1972140"/>
                  </a:lnTo>
                  <a:lnTo>
                    <a:pt x="738308" y="1972140"/>
                  </a:lnTo>
                  <a:lnTo>
                    <a:pt x="738308" y="2581710"/>
                  </a:lnTo>
                  <a:lnTo>
                    <a:pt x="389662" y="2581710"/>
                  </a:lnTo>
                  <a:close/>
                  <a:moveTo>
                    <a:pt x="758816" y="2581710"/>
                  </a:moveTo>
                  <a:lnTo>
                    <a:pt x="758816" y="1972140"/>
                  </a:lnTo>
                  <a:lnTo>
                    <a:pt x="1107461" y="1972140"/>
                  </a:lnTo>
                  <a:lnTo>
                    <a:pt x="1107461" y="2581710"/>
                  </a:lnTo>
                  <a:lnTo>
                    <a:pt x="758816" y="2581710"/>
                  </a:lnTo>
                  <a:close/>
                  <a:moveTo>
                    <a:pt x="1476615" y="2581710"/>
                  </a:moveTo>
                  <a:lnTo>
                    <a:pt x="1127970" y="2581710"/>
                  </a:lnTo>
                  <a:lnTo>
                    <a:pt x="1127970" y="1972140"/>
                  </a:lnTo>
                  <a:lnTo>
                    <a:pt x="1476615" y="1972140"/>
                  </a:lnTo>
                  <a:lnTo>
                    <a:pt x="1476615" y="2581710"/>
                  </a:lnTo>
                  <a:close/>
                  <a:moveTo>
                    <a:pt x="1476615" y="1936282"/>
                  </a:moveTo>
                  <a:lnTo>
                    <a:pt x="1127970" y="1936282"/>
                  </a:lnTo>
                  <a:lnTo>
                    <a:pt x="1127970" y="1326712"/>
                  </a:lnTo>
                  <a:lnTo>
                    <a:pt x="1476615" y="1326712"/>
                  </a:lnTo>
                  <a:lnTo>
                    <a:pt x="1476615" y="1936282"/>
                  </a:lnTo>
                  <a:close/>
                  <a:moveTo>
                    <a:pt x="1476615" y="1290855"/>
                  </a:moveTo>
                  <a:lnTo>
                    <a:pt x="1127970" y="1290855"/>
                  </a:lnTo>
                  <a:lnTo>
                    <a:pt x="1127970" y="681285"/>
                  </a:lnTo>
                  <a:lnTo>
                    <a:pt x="1476615" y="681285"/>
                  </a:lnTo>
                  <a:lnTo>
                    <a:pt x="1476615" y="1290855"/>
                  </a:lnTo>
                  <a:close/>
                  <a:moveTo>
                    <a:pt x="1476615" y="645427"/>
                  </a:moveTo>
                  <a:lnTo>
                    <a:pt x="1127970" y="645427"/>
                  </a:lnTo>
                  <a:lnTo>
                    <a:pt x="1127970" y="35857"/>
                  </a:lnTo>
                  <a:lnTo>
                    <a:pt x="1476615" y="35857"/>
                  </a:lnTo>
                  <a:lnTo>
                    <a:pt x="147661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60"/>
            <a:ext cx="18288000" cy="10256368"/>
          </a:xfrm>
          <a:prstGeom prst="rect">
            <a:avLst/>
          </a:prstGeom>
        </p:spPr>
      </p:pic>
      <p:sp>
        <p:nvSpPr>
          <p:cNvPr id="22" name="Rectangle: Rounded Corners 21"/>
          <p:cNvSpPr/>
          <p:nvPr/>
        </p:nvSpPr>
        <p:spPr>
          <a:xfrm>
            <a:off x="1859604" y="3162300"/>
            <a:ext cx="14325600" cy="3579489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604" y="3617870"/>
            <a:ext cx="1622115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7200" b="1" dirty="0">
                <a:solidFill>
                  <a:schemeClr val="tx2"/>
                </a:solidFill>
                <a:effectLst/>
                <a:latin typeface="#9Slide05 SVNMercury Script" pitchFamily="2" charset="0"/>
                <a:ea typeface="Times New Roman" panose="02020603050405020304" pitchFamily="18" charset="0"/>
              </a:rPr>
              <a:t>Thiên nhiên và con người</a:t>
            </a:r>
            <a:endParaRPr lang="pt-BR" sz="7200" b="1" dirty="0">
              <a:solidFill>
                <a:schemeClr val="tx2"/>
              </a:solidFill>
              <a:effectLst/>
              <a:latin typeface="#9Slide05 SVNMercury Script" pitchFamily="2" charset="0"/>
              <a:ea typeface="Times New Roman" panose="02020603050405020304" pitchFamily="18" charset="0"/>
            </a:endParaRPr>
          </a:p>
          <a:p>
            <a:pPr algn="ctr"/>
            <a:r>
              <a:rPr lang="pt-BR" sz="7200" b="1" dirty="0">
                <a:solidFill>
                  <a:schemeClr val="tx2"/>
                </a:solidFill>
                <a:effectLst/>
                <a:latin typeface="#9Slide05 SVNMercury Script" pitchFamily="2" charset="0"/>
                <a:ea typeface="Times New Roman" panose="02020603050405020304" pitchFamily="18" charset="0"/>
              </a:rPr>
              <a:t> trong truyện </a:t>
            </a:r>
            <a:r>
              <a:rPr lang="pt-BR" sz="7200" b="1" i="1" dirty="0">
                <a:solidFill>
                  <a:schemeClr val="tx2"/>
                </a:solidFill>
                <a:effectLst/>
                <a:latin typeface="#9Slide05 SVNMercury Script" pitchFamily="2" charset="0"/>
                <a:ea typeface="Times New Roman" panose="02020603050405020304" pitchFamily="18" charset="0"/>
              </a:rPr>
              <a:t>Đất rừng phương Nam</a:t>
            </a:r>
            <a:endParaRPr lang="pt-BR" sz="7200" b="1" i="1" dirty="0">
              <a:solidFill>
                <a:schemeClr val="tx2"/>
              </a:solidFill>
              <a:effectLst/>
              <a:latin typeface="#9Slide05 SVNMercury Script" pitchFamily="2" charset="0"/>
              <a:ea typeface="Times New Roman" panose="02020603050405020304" pitchFamily="18" charset="0"/>
            </a:endParaRPr>
          </a:p>
          <a:p>
            <a:pPr algn="ctr"/>
            <a:r>
              <a:rPr lang="pt-BR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Bùi Hồng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1343" y="-259831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77068" y="4152900"/>
            <a:ext cx="919653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800"/>
              </a:spcBef>
              <a:spcAft>
                <a:spcPts val="1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- Bùi Hồng (1931 - 2012), quê ở Hà Nội.</a:t>
            </a:r>
            <a:endParaRPr lang="en-US" sz="36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1800"/>
              </a:spcBef>
              <a:spcAft>
                <a:spcPts val="1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- Là người đã dành cả đời cho văn học, đặc biệt là văn học thiếu nhi.</a:t>
            </a:r>
            <a:endParaRPr lang="en-US" sz="36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53" y="2559403"/>
            <a:ext cx="4982813" cy="6216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8236</Words>
  <Application>WPS Presentation</Application>
  <PresentationFormat>Custom</PresentationFormat>
  <Paragraphs>202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#9Slide03 AllRoundGothic</vt:lpstr>
      <vt:lpstr>#9Slide05 SVNMercury Script</vt:lpstr>
      <vt:lpstr>Times New Roman</vt:lpstr>
      <vt:lpstr>Microsoft YaHei</vt:lpstr>
      <vt:lpstr>Arial Unicode MS</vt:lpstr>
      <vt:lpstr>Calibri Light</vt:lpstr>
      <vt:lpstr>#9Slide03 BoosterNextFYBlack</vt:lpstr>
      <vt:lpstr>#9Slide03 Arima Madurai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Green Watercolor Nature Themed Back to School Presentation</dc:title>
  <dc:creator/>
  <cp:lastModifiedBy>SingPC</cp:lastModifiedBy>
  <cp:revision>10</cp:revision>
  <dcterms:created xsi:type="dcterms:W3CDTF">2006-08-16T00:00:00Z</dcterms:created>
  <dcterms:modified xsi:type="dcterms:W3CDTF">2024-11-22T04:43:33Z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C72CAA36D73B42FE928517950A18D8CE_12</vt:lpwstr>
  </property>
  <property fmtid="{D5CDD505-2E9C-101B-9397-08002B2CF9AE}" pid="3" name="KSOProductBuildVer">
    <vt:lpwstr>1033-12.2.0.18911</vt:lpwstr>
  </property>
</Properties>
</file>