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4"/>
  </p:notesMasterIdLst>
  <p:sldIdLst>
    <p:sldId id="532" r:id="rId12"/>
    <p:sldId id="470" r:id="rId13"/>
    <p:sldId id="471" r:id="rId15"/>
    <p:sldId id="352" r:id="rId16"/>
    <p:sldId id="512" r:id="rId17"/>
    <p:sldId id="533" r:id="rId18"/>
    <p:sldId id="513" r:id="rId19"/>
    <p:sldId id="514" r:id="rId20"/>
    <p:sldId id="517" r:id="rId21"/>
    <p:sldId id="515" r:id="rId22"/>
    <p:sldId id="516" r:id="rId23"/>
    <p:sldId id="518" r:id="rId24"/>
    <p:sldId id="519" r:id="rId25"/>
    <p:sldId id="534" r:id="rId26"/>
    <p:sldId id="520" r:id="rId27"/>
    <p:sldId id="535" r:id="rId28"/>
    <p:sldId id="529" r:id="rId29"/>
    <p:sldId id="522" r:id="rId30"/>
    <p:sldId id="530" r:id="rId31"/>
    <p:sldId id="523" r:id="rId32"/>
    <p:sldId id="531" r:id="rId33"/>
    <p:sldId id="524" r:id="rId34"/>
  </p:sldIdLst>
  <p:sldSz cx="12190095" cy="6859270"/>
  <p:notesSz cx="6858000" cy="9144000"/>
  <p:embeddedFontLst>
    <p:embeddedFont>
      <p:font typeface="SimSun" panose="02010600030101010101" pitchFamily="2" charset="-122"/>
      <p:regular r:id="rId38"/>
    </p:embeddedFont>
    <p:embeddedFont>
      <p:font typeface="Calibri" panose="020F0502020204030204"/>
      <p:regular r:id="rId39"/>
      <p:bold r:id="rId40"/>
      <p:italic r:id="rId41"/>
      <p:boldItalic r:id="rId42"/>
    </p:embeddedFont>
    <p:embeddedFont>
      <p:font typeface="Impact" panose="020B0806030902050204" pitchFamily="34" charset="0"/>
      <p:regular r:id="rId43"/>
    </p:embeddedFont>
    <p:embeddedFont>
      <p:font typeface="Signika" panose="02010003020600000004"/>
      <p:regular r:id="rId44"/>
      <p:bold r:id="rId45"/>
    </p:embeddedFont>
    <p:embeddedFont>
      <p:font typeface="#9Slide05 HLT Boulevard" panose="00000400000000000000" pitchFamily="2" charset="0"/>
      <p:italic r:id="rId46"/>
    </p:embeddedFont>
    <p:embeddedFont>
      <p:font typeface="#9Slide05 SVNHollie Script Pro" pitchFamily="2" charset="0"/>
      <p:regular r:id="rId47"/>
    </p:embeddedFont>
    <p:embeddedFont>
      <p:font typeface="#9Slide04 Podkova ExtraBold" panose="00000900000000000000" pitchFamily="2" charset="0"/>
      <p:bold r:id="rId48"/>
    </p:embeddedFont>
    <p:embeddedFont>
      <p:font typeface="华文中宋" panose="02010600040101010101" pitchFamily="2" charset="-122"/>
      <p:regular r:id="rId49"/>
    </p:embeddedFont>
    <p:embeddedFont>
      <p:font typeface="#9Slide03 HelveBold" panose="02040603050506020204" pitchFamily="18" charset="0"/>
      <p:bold r:id="rId50"/>
    </p:embeddedFont>
    <p:embeddedFont>
      <p:font typeface="#9Slide03 Arima Madurai Bold" panose="00000800000000000000" pitchFamily="2" charset="0"/>
      <p:bold r:id="rId51"/>
    </p:embeddedFont>
    <p:embeddedFont>
      <p:font typeface="等线" panose="02010600030101010101" charset="-122"/>
      <p:regular r:id="rId52"/>
    </p:embeddedFont>
    <p:embeddedFont>
      <p:font typeface="#9Slide03 BoosterNextFYBlack" panose="02000A03000000020004" pitchFamily="2" charset="0"/>
      <p:regular r:id="rId53"/>
    </p:embeddedFont>
    <p:embeddedFont>
      <p:font typeface="等线 Light" panose="02010600030101010101" charset="-122"/>
      <p:regular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E3"/>
    <a:srgbClr val="FFBF53"/>
    <a:srgbClr val="347E67"/>
    <a:srgbClr val="94BCB4"/>
    <a:srgbClr val="59503C"/>
    <a:srgbClr val="48AE8E"/>
    <a:srgbClr val="3296A8"/>
    <a:srgbClr val="6D8AAB"/>
    <a:srgbClr val="31709C"/>
    <a:srgbClr val="769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7778" autoAdjust="0"/>
  </p:normalViewPr>
  <p:slideViewPr>
    <p:cSldViewPr snapToGrid="0" showGuides="1">
      <p:cViewPr varScale="1">
        <p:scale>
          <a:sx n="59" d="100"/>
          <a:sy n="59" d="100"/>
        </p:scale>
        <p:origin x="820" y="4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5" Type="http://schemas.openxmlformats.org/officeDocument/2006/relationships/tags" Target="tags/tag1.xml"/><Relationship Id="rId54" Type="http://schemas.openxmlformats.org/officeDocument/2006/relationships/font" Target="fonts/font17.fntdata"/><Relationship Id="rId53" Type="http://schemas.openxmlformats.org/officeDocument/2006/relationships/font" Target="fonts/font16.fntdata"/><Relationship Id="rId52" Type="http://schemas.openxmlformats.org/officeDocument/2006/relationships/font" Target="fonts/font15.fntdata"/><Relationship Id="rId51" Type="http://schemas.openxmlformats.org/officeDocument/2006/relationships/font" Target="fonts/font14.fntdata"/><Relationship Id="rId50" Type="http://schemas.openxmlformats.org/officeDocument/2006/relationships/font" Target="fonts/font13.fntdata"/><Relationship Id="rId5" Type="http://schemas.openxmlformats.org/officeDocument/2006/relationships/slideMaster" Target="slideMasters/slideMaster4.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Master" Target="slideMasters/slideMaster3.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notesMaster" Target="notesMasters/notesMaster1.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lvl1pPr algn="l" defTabSz="1219200" rtl="0" eaLnBrk="1" latinLnBrk="0" hangingPunct="1">
        <a:spcBef>
          <a:spcPct val="0"/>
        </a:spcBef>
        <a:buNone/>
        <a:defRPr sz="4600" kern="1200">
          <a:solidFill>
            <a:srgbClr val="17375E"/>
          </a:solidFill>
          <a:latin typeface="Signika" panose="02010003020600000004"/>
          <a:ea typeface="Open Sans Extrabold" pitchFamily="34" charset="0"/>
          <a:cs typeface="Signika" panose="02010003020600000004"/>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3.xml"/><Relationship Id="rId4" Type="http://schemas.openxmlformats.org/officeDocument/2006/relationships/image" Target="../media/image1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3.xml"/><Relationship Id="rId2" Type="http://schemas.openxmlformats.org/officeDocument/2006/relationships/image" Target="../media/image2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3.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3.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0413" cy="6859588"/>
          </a:xfrm>
          <a:prstGeom prst="rect">
            <a:avLst/>
          </a:prstGeom>
          <a:solidFill>
            <a:srgbClr val="FEF9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1274" y="1630998"/>
            <a:ext cx="3630943" cy="2283569"/>
          </a:xfrm>
          <a:prstGeom prst="rect">
            <a:avLst/>
          </a:prstGeom>
          <a:noFill/>
          <a:ln>
            <a:noFill/>
          </a:ln>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2207" y="1643731"/>
            <a:ext cx="3354846" cy="2258102"/>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273" y="4039394"/>
            <a:ext cx="3630943" cy="2212236"/>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3092" y="4039246"/>
            <a:ext cx="3373076" cy="2212384"/>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7043" y="1630998"/>
            <a:ext cx="3550152" cy="22835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043" y="4039246"/>
            <a:ext cx="3541994" cy="2212384"/>
          </a:xfrm>
          <a:prstGeom prst="rect">
            <a:avLst/>
          </a:prstGeom>
        </p:spPr>
      </p:pic>
      <p:sp>
        <p:nvSpPr>
          <p:cNvPr id="10" name="TextBox 9"/>
          <p:cNvSpPr txBox="1"/>
          <p:nvPr/>
        </p:nvSpPr>
        <p:spPr>
          <a:xfrm>
            <a:off x="1193913" y="344812"/>
            <a:ext cx="9802586" cy="954107"/>
          </a:xfrm>
          <a:prstGeom prst="rect">
            <a:avLst/>
          </a:prstGeom>
          <a:noFill/>
        </p:spPr>
        <p:txBody>
          <a:bodyPr wrap="square">
            <a:spAutoFit/>
          </a:bodyPr>
          <a:lstStyle/>
          <a:p>
            <a:pPr algn="ctr"/>
            <a:r>
              <a:rPr lang="de-DE" sz="2800" b="1" dirty="0">
                <a:solidFill>
                  <a:srgbClr val="59503C"/>
                </a:solidFill>
                <a:effectLst/>
                <a:latin typeface="#9Slide05 HLT Boulevard" panose="00000400000000000000" pitchFamily="2" charset="0"/>
                <a:ea typeface="#9Slide05 HLT Boulevard" panose="00000400000000000000" pitchFamily="2" charset="0"/>
                <a:cs typeface="#9Slide05 HLT Boulevard" panose="00000400000000000000" pitchFamily="2" charset="0"/>
              </a:rPr>
              <a:t>Quan sát hình ảnh và nêu hiểu biết, suy nghĩ của em về chiến tranh và hậu quả của chiến tranh.</a:t>
            </a:r>
            <a:endParaRPr lang="en-US" sz="2800" b="1" dirty="0">
              <a:solidFill>
                <a:srgbClr val="59503C"/>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1903020" y="1921801"/>
            <a:ext cx="9548749" cy="2554545"/>
          </a:xfrm>
          <a:prstGeom prst="rect">
            <a:avLst/>
          </a:prstGeom>
          <a:noFill/>
        </p:spPr>
        <p:txBody>
          <a:bodyPr wrap="square">
            <a:spAutoFit/>
          </a:bodyPr>
          <a:lstStyle/>
          <a:p>
            <a:pPr marL="0" marR="0" algn="just">
              <a:spcBef>
                <a:spcPts val="600"/>
              </a:spcBef>
              <a:spcAft>
                <a:spcPts val="600"/>
              </a:spcAft>
            </a:pP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1.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Đề</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tài</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của</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truyện</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a:t>
            </a:r>
            <a:r>
              <a:rPr lang="en-US" sz="2400" b="1" spc="-10"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Chất</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spc="-10"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làm</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spc="-10"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gỉ</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a:t>
            </a:r>
            <a:r>
              <a:rPr lang="en-US" sz="2400"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gắn</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với</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lĩnh</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vực</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khoa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học</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nào</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a:t>
            </a:r>
            <a:endParaRPr lang="en-US" sz="2400" dirty="0">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Khám</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dương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đất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tương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lai</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 Du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vũ</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trụ</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ngoài</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tinh</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p:cNvSpPr txBox="1"/>
          <p:nvPr/>
        </p:nvSpPr>
        <p:spPr>
          <a:xfrm>
            <a:off x="4675929" y="372828"/>
            <a:ext cx="283855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3200" spc="300">
                <a:solidFill>
                  <a:srgbClr val="48AE8E"/>
                </a:solidFill>
                <a:latin typeface="华文中宋" panose="02010600040101010101" pitchFamily="2" charset="-122"/>
                <a:ea typeface="华文中宋" panose="02010600040101010101" pitchFamily="2" charset="-122"/>
              </a:defRPr>
            </a:lvl1pPr>
          </a:lstStyle>
          <a:p>
            <a:r>
              <a:rPr lang="pt-BR" sz="2800" dirty="0">
                <a:latin typeface="#9Slide03 HelveBold" panose="02040603050506020204" pitchFamily="18" charset="0"/>
              </a:rPr>
              <a:t>1. Các yếu tố của truyện</a:t>
            </a:r>
            <a:endParaRPr lang="en-US" sz="2800" dirty="0">
              <a:latin typeface="#9Slide03 HelveBold" panose="02040603050506020204" pitchFamily="18" charset="0"/>
            </a:endParaRPr>
          </a:p>
        </p:txBody>
      </p:sp>
      <p:sp>
        <p:nvSpPr>
          <p:cNvPr id="11" name="Rectangle 10"/>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8">
                                            <p:txEl>
                                              <p:pRg st="2" end="2"/>
                                            </p:txEl>
                                          </p:spTgt>
                                        </p:tgtEl>
                                        <p:attrNameLst>
                                          <p:attrName>style.color</p:attrName>
                                        </p:attrNameLst>
                                      </p:cBhvr>
                                      <p:to>
                                        <a:schemeClr val="accent2"/>
                                      </p:to>
                                    </p:animClr>
                                    <p:animClr clrSpc="rgb" dir="cw">
                                      <p:cBhvr>
                                        <p:cTn id="23" dur="500" fill="hold"/>
                                        <p:tgtEl>
                                          <p:spTgt spid="8">
                                            <p:txEl>
                                              <p:pRg st="2" end="2"/>
                                            </p:txEl>
                                          </p:spTgt>
                                        </p:tgtEl>
                                        <p:attrNameLst>
                                          <p:attrName>fillcolor</p:attrName>
                                        </p:attrNameLst>
                                      </p:cBhvr>
                                      <p:to>
                                        <a:schemeClr val="accent2"/>
                                      </p:to>
                                    </p:animClr>
                                    <p:set>
                                      <p:cBhvr>
                                        <p:cTn id="24" dur="500" fill="hold"/>
                                        <p:tgtEl>
                                          <p:spTgt spid="8">
                                            <p:txEl>
                                              <p:pRg st="2" end="2"/>
                                            </p:txEl>
                                          </p:spTgt>
                                        </p:tgtEl>
                                        <p:attrNameLst>
                                          <p:attrName>fill.type</p:attrName>
                                        </p:attrNameLst>
                                      </p:cBhvr>
                                      <p:to>
                                        <p:strVal val="solid"/>
                                      </p:to>
                                    </p:set>
                                    <p:set>
                                      <p:cBhvr>
                                        <p:cTn id="25" dur="500" fill="hold"/>
                                        <p:tgtEl>
                                          <p:spTgt spid="8">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1088571" y="1783189"/>
            <a:ext cx="10189029" cy="3293209"/>
          </a:xfrm>
          <a:prstGeom prst="rect">
            <a:avLst/>
          </a:prstGeom>
          <a:noFill/>
        </p:spPr>
        <p:txBody>
          <a:bodyPr wrap="square">
            <a:spAutoFit/>
          </a:bodyPr>
          <a:lstStyle>
            <a:defPPr>
              <a:defRPr lang="zh-CN"/>
            </a:defPPr>
            <a:lvl1pPr marR="0" algn="just">
              <a:spcBef>
                <a:spcPts val="600"/>
              </a:spcBef>
              <a:spcAft>
                <a:spcPts val="600"/>
              </a:spcAft>
              <a:defRPr sz="2400" b="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defRPr>
            </a:lvl1pPr>
          </a:lstStyle>
          <a:p>
            <a:r>
              <a:rPr lang="en-US" dirty="0"/>
              <a:t>2. </a:t>
            </a:r>
            <a:r>
              <a:rPr lang="en-US" dirty="0" err="1"/>
              <a:t>Sự</a:t>
            </a:r>
            <a:r>
              <a:rPr lang="en-US" dirty="0"/>
              <a:t> </a:t>
            </a:r>
            <a:r>
              <a:rPr lang="en-US" dirty="0" err="1"/>
              <a:t>kiện</a:t>
            </a:r>
            <a:r>
              <a:rPr lang="en-US" dirty="0"/>
              <a:t> </a:t>
            </a:r>
            <a:r>
              <a:rPr lang="en-US" dirty="0" err="1"/>
              <a:t>chính</a:t>
            </a:r>
            <a:r>
              <a:rPr lang="en-US" dirty="0"/>
              <a:t> </a:t>
            </a:r>
            <a:r>
              <a:rPr lang="en-US" dirty="0" err="1"/>
              <a:t>trong</a:t>
            </a:r>
            <a:r>
              <a:rPr lang="en-US" dirty="0"/>
              <a:t> </a:t>
            </a:r>
            <a:r>
              <a:rPr lang="en-US" dirty="0" err="1"/>
              <a:t>truyện</a:t>
            </a:r>
            <a:r>
              <a:rPr lang="en-US" dirty="0"/>
              <a:t> "</a:t>
            </a:r>
            <a:r>
              <a:rPr lang="en-US" dirty="0" err="1"/>
              <a:t>Chất</a:t>
            </a:r>
            <a:r>
              <a:rPr lang="en-US" dirty="0"/>
              <a:t> </a:t>
            </a:r>
            <a:r>
              <a:rPr lang="en-US" dirty="0" err="1"/>
              <a:t>làm</a:t>
            </a:r>
            <a:r>
              <a:rPr lang="en-US" dirty="0"/>
              <a:t> </a:t>
            </a:r>
            <a:r>
              <a:rPr lang="en-US" dirty="0" err="1"/>
              <a:t>gỉ</a:t>
            </a:r>
            <a:r>
              <a:rPr lang="en-US" dirty="0"/>
              <a:t>" </a:t>
            </a:r>
            <a:r>
              <a:rPr lang="en-US" dirty="0" err="1"/>
              <a:t>là</a:t>
            </a:r>
            <a:r>
              <a:rPr lang="en-US" dirty="0"/>
              <a:t>:</a:t>
            </a:r>
            <a:endParaRPr lang="en-US" dirty="0"/>
          </a:p>
          <a:p>
            <a:r>
              <a:rPr lang="en-US" dirty="0">
                <a:latin typeface="#9Slide03 Arima Madurai Bold" panose="00000800000000000000" pitchFamily="2" charset="0"/>
                <a:cs typeface="#9Slide03 Arima Madurai Bold" panose="00000800000000000000" pitchFamily="2" charset="0"/>
              </a:rPr>
              <a:t>A. </a:t>
            </a:r>
            <a:r>
              <a:rPr lang="en-US" dirty="0" err="1">
                <a:latin typeface="#9Slide03 Arima Madurai Bold" panose="00000800000000000000" pitchFamily="2" charset="0"/>
                <a:cs typeface="#9Slide03 Arima Madurai Bold" panose="00000800000000000000" pitchFamily="2" charset="0"/>
              </a:rPr>
              <a:t>Cuộc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đối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thoại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giữa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về</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B. </a:t>
            </a:r>
            <a:r>
              <a:rPr lang="en-US" dirty="0" err="1">
                <a:latin typeface="#9Slide03 Arima Madurai Bold" panose="00000800000000000000" pitchFamily="2" charset="0"/>
                <a:cs typeface="#9Slide03 Arima Madurai Bold" panose="00000800000000000000" pitchFamily="2" charset="0"/>
              </a:rPr>
              <a:t>Sự</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tức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giận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của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hiện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ra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dụng</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a:t>
            </a:r>
            <a:r>
              <a:rPr lang="en-US" dirty="0">
                <a:latin typeface="#9Slide03 Arima Madurai Bold" panose="00000800000000000000" pitchFamily="2" charset="0"/>
                <a:cs typeface="#9Slide03 Arima Madurai Bold" panose="00000800000000000000" pitchFamily="2" charset="0"/>
              </a:rPr>
              <a:t>.</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C.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chế</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ra</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 </a:t>
            </a:r>
            <a:r>
              <a:rPr lang="en-US" dirty="0" err="1">
                <a:latin typeface="#9Slide03 Arima Madurai Bold" panose="00000800000000000000" pitchFamily="2" charset="0"/>
                <a:cs typeface="#9Slide03 Arima Madurai Bold" panose="00000800000000000000" pitchFamily="2" charset="0"/>
              </a:rPr>
              <a:t>có</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thể</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hủy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kim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loại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thành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vụn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sắt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để</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ngăn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chặn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chiến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tranh</a:t>
            </a:r>
            <a:r>
              <a:rPr lang="en-US" dirty="0">
                <a:latin typeface="#9Slide03 Arima Madurai Bold" panose="00000800000000000000" pitchFamily="2" charset="0"/>
                <a:cs typeface="#9Slide03 Arima Madurai Bold" panose="00000800000000000000" pitchFamily="2" charset="0"/>
              </a:rPr>
              <a:t>.</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D.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hủy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trong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doanh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quân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đội</a:t>
            </a:r>
            <a:r>
              <a:rPr lang="en-US" dirty="0">
                <a:latin typeface="#9Slide03 Arima Madurai Bold" panose="00000800000000000000" pitchFamily="2" charset="0"/>
                <a:cs typeface="#9Slide03 Arima Madurai Bold" panose="00000800000000000000" pitchFamily="2" charset="0"/>
              </a:rPr>
              <a:t>.</a:t>
            </a:r>
            <a:endParaRPr lang="en-US" dirty="0">
              <a:latin typeface="#9Slide03 Arima Madurai Bold" panose="00000800000000000000" pitchFamily="2" charset="0"/>
              <a:cs typeface="#9Slide03 Arima Madurai Bold" panose="00000800000000000000" pitchFamily="2" charset="0"/>
            </a:endParaRPr>
          </a:p>
        </p:txBody>
      </p:sp>
      <p:sp>
        <p:nvSpPr>
          <p:cNvPr id="10" name="TextBox 9"/>
          <p:cNvSpPr txBox="1"/>
          <p:nvPr/>
        </p:nvSpPr>
        <p:spPr>
          <a:xfrm>
            <a:off x="4675929" y="372828"/>
            <a:ext cx="283855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1. Các yếu tố của truyện</a:t>
            </a:r>
            <a:endParaRPr lang="en-US" dirty="0"/>
          </a:p>
        </p:txBody>
      </p:sp>
      <p:sp>
        <p:nvSpPr>
          <p:cNvPr id="11" name="Rectangle 10"/>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8">
                                            <p:txEl>
                                              <p:pRg st="3" end="3"/>
                                            </p:txEl>
                                          </p:spTgt>
                                        </p:tgtEl>
                                        <p:attrNameLst>
                                          <p:attrName>style.color</p:attrName>
                                        </p:attrNameLst>
                                      </p:cBhvr>
                                      <p:to>
                                        <a:schemeClr val="accent2"/>
                                      </p:to>
                                    </p:animClr>
                                    <p:animClr clrSpc="rgb" dir="cw">
                                      <p:cBhvr>
                                        <p:cTn id="23" dur="500" fill="hold"/>
                                        <p:tgtEl>
                                          <p:spTgt spid="8">
                                            <p:txEl>
                                              <p:pRg st="3" end="3"/>
                                            </p:txEl>
                                          </p:spTgt>
                                        </p:tgtEl>
                                        <p:attrNameLst>
                                          <p:attrName>fillcolor</p:attrName>
                                        </p:attrNameLst>
                                      </p:cBhvr>
                                      <p:to>
                                        <a:schemeClr val="accent2"/>
                                      </p:to>
                                    </p:animClr>
                                    <p:set>
                                      <p:cBhvr>
                                        <p:cTn id="24" dur="500" fill="hold"/>
                                        <p:tgtEl>
                                          <p:spTgt spid="8">
                                            <p:txEl>
                                              <p:pRg st="3" end="3"/>
                                            </p:txEl>
                                          </p:spTgt>
                                        </p:tgtEl>
                                        <p:attrNameLst>
                                          <p:attrName>fill.type</p:attrName>
                                        </p:attrNameLst>
                                      </p:cBhvr>
                                      <p:to>
                                        <p:strVal val="solid"/>
                                      </p:to>
                                    </p:set>
                                    <p:set>
                                      <p:cBhvr>
                                        <p:cTn id="25" dur="500" fill="hold"/>
                                        <p:tgtEl>
                                          <p:spTgt spid="8">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1430816" y="1699232"/>
            <a:ext cx="9770584" cy="3662541"/>
          </a:xfrm>
          <a:prstGeom prst="rect">
            <a:avLst/>
          </a:prstGeom>
          <a:noFill/>
        </p:spPr>
        <p:txBody>
          <a:bodyPr wrap="square">
            <a:spAutoFit/>
          </a:bodyPr>
          <a:lstStyle>
            <a:defPPr>
              <a:defRPr lang="zh-CN"/>
            </a:defPPr>
            <a:lvl1pPr marR="0" algn="just">
              <a:spcBef>
                <a:spcPts val="600"/>
              </a:spcBef>
              <a:spcAft>
                <a:spcPts val="600"/>
              </a:spcAft>
              <a:defRPr sz="2400" b="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defRPr>
            </a:lvl1pPr>
          </a:lstStyle>
          <a:p>
            <a:r>
              <a:rPr lang="en-US" dirty="0"/>
              <a:t>3. </a:t>
            </a:r>
            <a:r>
              <a:rPr lang="en-US" dirty="0" err="1"/>
              <a:t>Tình</a:t>
            </a:r>
            <a:r>
              <a:rPr lang="en-US" dirty="0"/>
              <a:t> </a:t>
            </a:r>
            <a:r>
              <a:rPr lang="en-US" dirty="0" err="1"/>
              <a:t>huống</a:t>
            </a:r>
            <a:r>
              <a:rPr lang="en-US" dirty="0"/>
              <a:t> </a:t>
            </a:r>
            <a:r>
              <a:rPr lang="en-US" dirty="0" err="1"/>
              <a:t>tạo</a:t>
            </a:r>
            <a:r>
              <a:rPr lang="en-US" dirty="0"/>
              <a:t>  </a:t>
            </a:r>
            <a:r>
              <a:rPr lang="en-US" dirty="0" err="1"/>
              <a:t>xung</a:t>
            </a:r>
            <a:r>
              <a:rPr lang="en-US" dirty="0"/>
              <a:t> </a:t>
            </a:r>
            <a:r>
              <a:rPr lang="en-US" dirty="0" err="1"/>
              <a:t>đột</a:t>
            </a:r>
            <a:r>
              <a:rPr lang="en-US" dirty="0"/>
              <a:t> gay </a:t>
            </a:r>
            <a:r>
              <a:rPr lang="en-US" dirty="0" err="1"/>
              <a:t>cấn</a:t>
            </a:r>
            <a:r>
              <a:rPr lang="en-US" dirty="0"/>
              <a:t> </a:t>
            </a:r>
            <a:r>
              <a:rPr lang="en-US" dirty="0" err="1"/>
              <a:t>nhất</a:t>
            </a:r>
            <a:r>
              <a:rPr lang="en-US" dirty="0"/>
              <a:t> </a:t>
            </a:r>
            <a:r>
              <a:rPr lang="en-US" dirty="0" err="1"/>
              <a:t>cho</a:t>
            </a:r>
            <a:r>
              <a:rPr lang="en-US" dirty="0"/>
              <a:t> </a:t>
            </a:r>
            <a:r>
              <a:rPr lang="en-US" dirty="0" err="1"/>
              <a:t>câu</a:t>
            </a:r>
            <a:r>
              <a:rPr lang="en-US" dirty="0"/>
              <a:t> </a:t>
            </a:r>
            <a:r>
              <a:rPr lang="en-US" dirty="0" err="1"/>
              <a:t>chuyện</a:t>
            </a:r>
            <a:r>
              <a:rPr lang="en-US" dirty="0"/>
              <a:t>:</a:t>
            </a:r>
            <a:endParaRPr lang="en-US" dirty="0"/>
          </a:p>
          <a:p>
            <a:r>
              <a:rPr lang="en-US" dirty="0">
                <a:latin typeface="#9Slide03 Arima Madurai Bold" panose="00000800000000000000" pitchFamily="2" charset="0"/>
                <a:cs typeface="#9Slide03 Arima Madurai Bold" panose="00000800000000000000" pitchFamily="2" charset="0"/>
              </a:rPr>
              <a:t>A.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hiện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ra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đã</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dùng</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 </a:t>
            </a:r>
            <a:r>
              <a:rPr lang="en-US" dirty="0" err="1">
                <a:latin typeface="#9Slide03 Arima Madurai Bold" panose="00000800000000000000" pitchFamily="2" charset="0"/>
                <a:cs typeface="#9Slide03 Arima Madurai Bold" panose="00000800000000000000" pitchFamily="2" charset="0"/>
              </a:rPr>
              <a:t>phá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hủy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mọi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kim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loại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vô</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cùng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tức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giận</a:t>
            </a:r>
            <a:r>
              <a:rPr lang="en-US" dirty="0">
                <a:latin typeface="#9Slide03 Arima Madurai Bold" panose="00000800000000000000" pitchFamily="2" charset="0"/>
                <a:cs typeface="#9Slide03 Arima Madurai Bold" panose="00000800000000000000" pitchFamily="2" charset="0"/>
              </a:rPr>
              <a:t>.</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B.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tạm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biệt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mở</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cửa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văn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phòng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bước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a:t>
            </a:r>
            <a:r>
              <a:rPr lang="en-US" dirty="0">
                <a:latin typeface="#9Slide03 Arima Madurai Bold" panose="00000800000000000000" pitchFamily="2" charset="0"/>
                <a:cs typeface="#9Slide03 Arima Madurai Bold" panose="00000800000000000000" pitchFamily="2" charset="0"/>
              </a:rPr>
              <a:t>. </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C.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gọi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đến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gặp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mặt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muốn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điều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động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anh</a:t>
            </a:r>
            <a:r>
              <a:rPr lang="en-US" dirty="0">
                <a:latin typeface="#9Slide03 Arima Madurai Bold" panose="00000800000000000000" pitchFamily="2" charset="0"/>
                <a:cs typeface="#9Slide03 Arima Madurai Bold" panose="00000800000000000000" pitchFamily="2" charset="0"/>
              </a:rPr>
              <a:t> ta </a:t>
            </a:r>
            <a:r>
              <a:rPr lang="en-US" dirty="0" err="1">
                <a:latin typeface="#9Slide03 Arima Madurai Bold" panose="00000800000000000000" pitchFamily="2" charset="0"/>
                <a:cs typeface="#9Slide03 Arima Madurai Bold" panose="00000800000000000000" pitchFamily="2" charset="0"/>
              </a:rPr>
              <a:t>đi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một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thật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xa</a:t>
            </a:r>
            <a:r>
              <a:rPr lang="en-US" dirty="0">
                <a:latin typeface="#9Slide03 Arima Madurai Bold" panose="00000800000000000000" pitchFamily="2" charset="0"/>
                <a:cs typeface="#9Slide03 Arima Madurai Bold" panose="00000800000000000000" pitchFamily="2" charset="0"/>
              </a:rPr>
              <a:t>.</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D.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không</a:t>
            </a:r>
            <a:r>
              <a:rPr lang="en-US" dirty="0">
                <a:latin typeface="#9Slide03 Arima Madurai Bold" panose="00000800000000000000" pitchFamily="2" charset="0"/>
                <a:cs typeface="#9Slide03 Arima Madurai Bold" panose="00000800000000000000" pitchFamily="2" charset="0"/>
              </a:rPr>
              <a:t> tin </a:t>
            </a:r>
            <a:r>
              <a:rPr lang="en-US" dirty="0" err="1">
                <a:latin typeface="#9Slide03 Arima Madurai Bold" panose="00000800000000000000" pitchFamily="2" charset="0"/>
                <a:cs typeface="#9Slide03 Arima Madurai Bold" panose="00000800000000000000" pitchFamily="2" charset="0"/>
              </a:rPr>
              <a:t>vào</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những</a:t>
            </a:r>
            <a:r>
              <a:rPr lang="en-US" dirty="0">
                <a:latin typeface="#9Slide03 Arima Madurai Bold" panose="00000800000000000000" pitchFamily="2" charset="0"/>
                <a:cs typeface="#9Slide03 Arima Madurai Bold" panose="00000800000000000000" pitchFamily="2" charset="0"/>
              </a:rPr>
              <a:t> ý </a:t>
            </a:r>
            <a:r>
              <a:rPr lang="en-US" dirty="0" err="1">
                <a:latin typeface="#9Slide03 Arima Madurai Bold" panose="00000800000000000000" pitchFamily="2" charset="0"/>
                <a:cs typeface="#9Slide03 Arima Madurai Bold" panose="00000800000000000000" pitchFamily="2" charset="0"/>
              </a:rPr>
              <a:t>tưởng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của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yêu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cầu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anh</a:t>
            </a:r>
            <a:r>
              <a:rPr lang="en-US" dirty="0">
                <a:latin typeface="#9Slide03 Arima Madurai Bold" panose="00000800000000000000" pitchFamily="2" charset="0"/>
                <a:cs typeface="#9Slide03 Arima Madurai Bold" panose="00000800000000000000" pitchFamily="2" charset="0"/>
              </a:rPr>
              <a:t> ta </a:t>
            </a:r>
            <a:r>
              <a:rPr lang="en-US" dirty="0" err="1">
                <a:latin typeface="#9Slide03 Arima Madurai Bold" panose="00000800000000000000" pitchFamily="2" charset="0"/>
                <a:cs typeface="#9Slide03 Arima Madurai Bold" panose="00000800000000000000" pitchFamily="2" charset="0"/>
              </a:rPr>
              <a:t>đi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gặp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bác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a:t>
            </a:r>
            <a:endParaRPr lang="en-US" dirty="0">
              <a:latin typeface="#9Slide03 Arima Madurai Bold" panose="00000800000000000000" pitchFamily="2" charset="0"/>
              <a:cs typeface="#9Slide03 Arima Madurai Bold" panose="00000800000000000000" pitchFamily="2" charset="0"/>
            </a:endParaRPr>
          </a:p>
        </p:txBody>
      </p:sp>
      <p:sp>
        <p:nvSpPr>
          <p:cNvPr id="10" name="TextBox 9"/>
          <p:cNvSpPr txBox="1"/>
          <p:nvPr/>
        </p:nvSpPr>
        <p:spPr>
          <a:xfrm>
            <a:off x="4675929" y="372828"/>
            <a:ext cx="283855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1. Các yếu tố của truyện</a:t>
            </a:r>
            <a:endParaRPr lang="en-US" dirty="0"/>
          </a:p>
        </p:txBody>
      </p:sp>
      <p:sp>
        <p:nvSpPr>
          <p:cNvPr id="11" name="Rectangle 10"/>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8">
                                            <p:txEl>
                                              <p:pRg st="1" end="1"/>
                                            </p:txEl>
                                          </p:spTgt>
                                        </p:tgtEl>
                                        <p:attrNameLst>
                                          <p:attrName>style.color</p:attrName>
                                        </p:attrNameLst>
                                      </p:cBhvr>
                                      <p:to>
                                        <a:schemeClr val="accent2"/>
                                      </p:to>
                                    </p:animClr>
                                    <p:animClr clrSpc="rgb" dir="cw">
                                      <p:cBhvr>
                                        <p:cTn id="23" dur="500" fill="hold"/>
                                        <p:tgtEl>
                                          <p:spTgt spid="8">
                                            <p:txEl>
                                              <p:pRg st="1" end="1"/>
                                            </p:txEl>
                                          </p:spTgt>
                                        </p:tgtEl>
                                        <p:attrNameLst>
                                          <p:attrName>fillcolor</p:attrName>
                                        </p:attrNameLst>
                                      </p:cBhvr>
                                      <p:to>
                                        <a:schemeClr val="accent2"/>
                                      </p:to>
                                    </p:animClr>
                                    <p:set>
                                      <p:cBhvr>
                                        <p:cTn id="24" dur="500" fill="hold"/>
                                        <p:tgtEl>
                                          <p:spTgt spid="8">
                                            <p:txEl>
                                              <p:pRg st="1" end="1"/>
                                            </p:txEl>
                                          </p:spTgt>
                                        </p:tgtEl>
                                        <p:attrNameLst>
                                          <p:attrName>fill.type</p:attrName>
                                        </p:attrNameLst>
                                      </p:cBhvr>
                                      <p:to>
                                        <p:strVal val="solid"/>
                                      </p:to>
                                    </p:set>
                                    <p:set>
                                      <p:cBhvr>
                                        <p:cTn id="25" dur="500" fill="hold"/>
                                        <p:tgtEl>
                                          <p:spTgt spid="8">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4572543" y="260340"/>
            <a:ext cx="30453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2. Các chi tiết truyện</a:t>
            </a:r>
            <a:endParaRPr lang="en-US" dirty="0"/>
          </a:p>
        </p:txBody>
      </p:sp>
      <p:graphicFrame>
        <p:nvGraphicFramePr>
          <p:cNvPr id="3" name="Table 2"/>
          <p:cNvGraphicFramePr>
            <a:graphicFrameLocks noGrp="1"/>
          </p:cNvGraphicFramePr>
          <p:nvPr/>
        </p:nvGraphicFramePr>
        <p:xfrm>
          <a:off x="773240" y="1205693"/>
          <a:ext cx="10662249" cy="5043825"/>
        </p:xfrm>
        <a:graphic>
          <a:graphicData uri="http://schemas.openxmlformats.org/drawingml/2006/table">
            <a:tbl>
              <a:tblPr firstRow="1" firstCol="1" bandRow="1">
                <a:tableStyleId>{5C22544A-7EE6-4342-B048-85BDC9FD1C3A}</a:tableStyleId>
              </a:tblPr>
              <a:tblGrid>
                <a:gridCol w="3337879"/>
                <a:gridCol w="3662185"/>
                <a:gridCol w="3662185"/>
              </a:tblGrid>
              <a:tr h="979380">
                <a:tc gridSpan="3">
                  <a:txBody>
                    <a:bodyPr/>
                    <a:lstStyle/>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endParaRPr lang="en-US" sz="1800" dirty="0">
                        <a:solidFill>
                          <a:schemeClr val="tx1"/>
                        </a:solidFill>
                        <a:effectLst/>
                        <a:latin typeface="#9Slide03 BoosterNextFYBlack" panose="02000A03000000020004" pitchFamily="2" charset="0"/>
                        <a:cs typeface="#9Slide03 Arima Madurai Bold" panose="00000800000000000000" pitchFamily="2" charset="0"/>
                      </a:endParaRPr>
                    </a:p>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tc>
                <a:tc hMerge="1">
                  <a:tcPr/>
                </a:tc>
                <a:tc hMerge="1">
                  <a:tcPr/>
                </a:tc>
              </a:tr>
              <a:tr h="683510">
                <a:tc>
                  <a:txBody>
                    <a:bodyPr/>
                    <a:lstStyle/>
                    <a:p>
                      <a:pPr marL="0" marR="0" algn="ctr">
                        <a:spcBef>
                          <a:spcPts val="600"/>
                        </a:spcBef>
                        <a:spcAft>
                          <a:spcPts val="600"/>
                        </a:spcAft>
                      </a:pPr>
                      <a:r>
                        <a:rPr lang="en-US" sz="18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18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24130" algn="ctr">
                        <a:spcBef>
                          <a:spcPts val="600"/>
                        </a:spcBef>
                        <a:spcAft>
                          <a:spcPts val="600"/>
                        </a:spcAft>
                      </a:pPr>
                      <a:r>
                        <a:rPr lang="en-US" sz="18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solidFill>
                      <a:srgbClr val="FFBF53"/>
                    </a:solidFill>
                  </a:tcPr>
                </a:tc>
                <a:tc>
                  <a:txBody>
                    <a:bodyPr/>
                    <a:lstStyle/>
                    <a:p>
                      <a:pPr marL="0" marR="2413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Ý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1800" dirty="0">
                          <a:solidFill>
                            <a:schemeClr val="tx1"/>
                          </a:solidFill>
                          <a:effectLst/>
                          <a:latin typeface="#9Slide03 BoosterNextFYBlack" panose="02000A03000000020004" pitchFamily="2" charset="0"/>
                          <a:cs typeface="#9Slide03 Arima Madurai Bold" panose="00000800000000000000" pitchFamily="2" charset="0"/>
                        </a:rPr>
                        <a:t> chi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solidFill>
                      <a:srgbClr val="FFBF53"/>
                    </a:solidFill>
                  </a:tcPr>
                </a:tc>
              </a:tr>
              <a:tr h="1171731">
                <a:tc>
                  <a:txBody>
                    <a:bodyPr/>
                    <a:lstStyle/>
                    <a:p>
                      <a:pPr marL="0" marR="0" algn="just">
                        <a:spcBef>
                          <a:spcPts val="600"/>
                        </a:spcBef>
                        <a:spcAft>
                          <a:spcPts val="600"/>
                        </a:spcAft>
                      </a:pPr>
                      <a:r>
                        <a:rPr lang="en-US" sz="1800">
                          <a:solidFill>
                            <a:schemeClr val="tx1"/>
                          </a:solidFill>
                          <a:effectLst/>
                          <a:latin typeface="#9Slide03 Arima Madurai Bold" panose="00000800000000000000" pitchFamily="2" charset="0"/>
                          <a:cs typeface="#9Slide03 Arima Madurai Bold" panose="00000800000000000000" pitchFamily="2" charset="0"/>
                        </a:rPr>
                        <a:t>1. Các chi tiết cho thấy ý tưởng </a:t>
                      </a:r>
                      <a:r>
                        <a:rPr lang="pt-BR" sz="1800">
                          <a:solidFill>
                            <a:schemeClr val="tx1"/>
                          </a:solidFill>
                          <a:effectLst/>
                          <a:latin typeface="#9Slide03 Arima Madurai Bold" panose="00000800000000000000" pitchFamily="2" charset="0"/>
                          <a:cs typeface="#9Slide03 Arima Madurai Bold" panose="00000800000000000000" pitchFamily="2" charset="0"/>
                        </a:rPr>
                        <a:t>“chất làm gỉ” </a:t>
                      </a:r>
                      <a:r>
                        <a:rPr lang="en-US" sz="1800">
                          <a:solidFill>
                            <a:schemeClr val="tx1"/>
                          </a:solidFill>
                          <a:effectLst/>
                          <a:latin typeface="#9Slide03 Arima Madurai Bold" panose="00000800000000000000" pitchFamily="2" charset="0"/>
                          <a:cs typeface="#9Slide03 Arima Madurai Bold" panose="00000800000000000000" pitchFamily="2" charset="0"/>
                        </a:rPr>
                        <a:t>có liên quan đến những kiến thức khoa học.</a:t>
                      </a:r>
                      <a:endParaRPr lang="en-US" sz="180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r>
              <a:tr h="1110705">
                <a:tc>
                  <a:txBody>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2.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thấy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dung,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r>
              <a:tr h="1098499">
                <a:tc>
                  <a:txBody>
                    <a:bodyPr/>
                    <a:lstStyle/>
                    <a:p>
                      <a:pPr marL="0" marR="0" algn="just">
                        <a:spcBef>
                          <a:spcPts val="600"/>
                        </a:spcBef>
                        <a:spcAft>
                          <a:spcPts val="600"/>
                        </a:spcAft>
                      </a:pPr>
                      <a:r>
                        <a:rPr lang="en-US" sz="1800">
                          <a:solidFill>
                            <a:schemeClr val="tx1"/>
                          </a:solidFill>
                          <a:effectLst/>
                          <a:latin typeface="#9Slide03 Arima Madurai Bold" panose="00000800000000000000" pitchFamily="2" charset="0"/>
                          <a:cs typeface="#9Slide03 Arima Madurai Bold" panose="00000800000000000000" pitchFamily="2" charset="0"/>
                        </a:rPr>
                        <a:t>3. Những chi tiết thể hiện phẩm chất của viên trung sĩ và tính cách của nhân vật ông đại tá.</a:t>
                      </a:r>
                      <a:endParaRPr lang="en-US" sz="180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300" normalizeH="0" baseline="0" noProof="0" dirty="0">
                <a:ln>
                  <a:noFill/>
                </a:ln>
                <a:solidFill>
                  <a:srgbClr val="48AE8E"/>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aphicFrame>
        <p:nvGraphicFramePr>
          <p:cNvPr id="2" name="Table 1"/>
          <p:cNvGraphicFramePr>
            <a:graphicFrameLocks noGrp="1"/>
          </p:cNvGraphicFramePr>
          <p:nvPr/>
        </p:nvGraphicFramePr>
        <p:xfrm>
          <a:off x="527915" y="445170"/>
          <a:ext cx="11152900" cy="5969247"/>
        </p:xfrm>
        <a:graphic>
          <a:graphicData uri="http://schemas.openxmlformats.org/drawingml/2006/table">
            <a:tbl>
              <a:tblPr firstRow="1" firstCol="1" bandRow="1">
                <a:tableStyleId>{5C22544A-7EE6-4342-B048-85BDC9FD1C3A}</a:tableStyleId>
              </a:tblPr>
              <a:tblGrid>
                <a:gridCol w="1884817"/>
                <a:gridCol w="5523398"/>
                <a:gridCol w="3744685"/>
              </a:tblGrid>
              <a:tr h="858906">
                <a:tc gridSpan="3">
                  <a:txBody>
                    <a:bodyPr/>
                    <a:lstStyle/>
                    <a:p>
                      <a:pPr marL="0" marR="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endParaRPr lang="en-US" sz="1800" dirty="0">
                        <a:solidFill>
                          <a:schemeClr val="tx1"/>
                        </a:solidFill>
                        <a:effectLst/>
                        <a:latin typeface="#9Slide03 BoosterNextFYBlack" panose="02000A03000000020004" pitchFamily="2" charset="0"/>
                        <a:cs typeface="#9Slide03 Arima Madurai Bold" panose="00000800000000000000" pitchFamily="2" charset="0"/>
                      </a:endParaRPr>
                    </a:p>
                    <a:p>
                      <a:pPr marL="0" marR="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hMerge="1">
                  <a:tcPr/>
                </a:tc>
                <a:tc hMerge="1">
                  <a:tcPr/>
                </a:tc>
              </a:tr>
              <a:tr h="528092">
                <a:tc>
                  <a:txBody>
                    <a:bodyPr/>
                    <a:lstStyle/>
                    <a:p>
                      <a:pPr marL="0" marR="0" algn="ctr">
                        <a:spcBef>
                          <a:spcPts val="600"/>
                        </a:spcBef>
                        <a:spcAft>
                          <a:spcPts val="600"/>
                        </a:spcAft>
                      </a:pPr>
                      <a:r>
                        <a:rPr lang="en-US" sz="18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18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24130" algn="ctr">
                        <a:spcBef>
                          <a:spcPts val="600"/>
                        </a:spcBef>
                        <a:spcAft>
                          <a:spcPts val="600"/>
                        </a:spcAft>
                      </a:pPr>
                      <a:r>
                        <a:rPr lang="en-US" sz="18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c>
                  <a:txBody>
                    <a:bodyPr/>
                    <a:lstStyle/>
                    <a:p>
                      <a:pPr marL="0" marR="2413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Ý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1800" dirty="0">
                          <a:solidFill>
                            <a:schemeClr val="tx1"/>
                          </a:solidFill>
                          <a:effectLst/>
                          <a:latin typeface="#9Slide03 BoosterNextFYBlack" panose="02000A03000000020004" pitchFamily="2" charset="0"/>
                          <a:cs typeface="#9Slide03 Arima Madurai Bold" panose="00000800000000000000" pitchFamily="2" charset="0"/>
                        </a:rPr>
                        <a:t> chi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r>
              <a:tr h="2008657">
                <a:tc>
                  <a:txBody>
                    <a:bodyPr/>
                    <a:lstStyle/>
                    <a:p>
                      <a:pPr marL="0" marR="0" algn="ctr">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1.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thấy</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1800" dirty="0">
                          <a:solidFill>
                            <a:schemeClr val="tx1"/>
                          </a:solidFill>
                          <a:effectLst/>
                          <a:latin typeface="#9Slide03 Arima Madurai Bold" panose="00000800000000000000" pitchFamily="2" charset="0"/>
                          <a:cs typeface="#9Slide03 Arima Madurai Bold" panose="00000800000000000000" pitchFamily="2" charset="0"/>
                        </a:rPr>
                        <a:t> khoa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r>
              <a:tr h="2573592">
                <a:tc>
                  <a:txBody>
                    <a:bodyPr/>
                    <a:lstStyle/>
                    <a:p>
                      <a:pPr marL="0" marR="0" algn="ctr">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2.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thấy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dung,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r>
            </a:tbl>
          </a:graphicData>
        </a:graphic>
      </p:graphicFrame>
      <p:sp>
        <p:nvSpPr>
          <p:cNvPr id="8" name="TextBox 7"/>
          <p:cNvSpPr txBox="1"/>
          <p:nvPr/>
        </p:nvSpPr>
        <p:spPr>
          <a:xfrm>
            <a:off x="2438400" y="1816101"/>
            <a:ext cx="5464630" cy="2062103"/>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Phát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minh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dựa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sở</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cấu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trúc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nguyên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xác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nguyên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thép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sắp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trật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quyển</a:t>
            </a:r>
            <a:r>
              <a:rPr lang="en-US" sz="1800" dirty="0">
                <a:solidFill>
                  <a:schemeClr val="tx1"/>
                </a:solidFill>
                <a:effectLst/>
                <a:latin typeface="#9Slide03 Arima Madurai Bold" panose="00000800000000000000" pitchFamily="2" charset="0"/>
                <a:cs typeface="#9Slide03 Arima Madurai Bold" panose="00000800000000000000" pitchFamily="2" charset="0"/>
              </a:rPr>
              <a:t> bao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giờ</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cũng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gây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hoen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nước</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p:cNvSpPr txBox="1"/>
          <p:nvPr/>
        </p:nvSpPr>
        <p:spPr>
          <a:xfrm>
            <a:off x="8044544" y="1846097"/>
            <a:ext cx="3537858" cy="2031325"/>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sở</a:t>
            </a:r>
            <a:r>
              <a:rPr lang="en-US" sz="1800" dirty="0">
                <a:solidFill>
                  <a:schemeClr val="tx1"/>
                </a:solidFill>
                <a:effectLst/>
                <a:latin typeface="#9Slide03 Arima Madurai Bold" panose="00000800000000000000" pitchFamily="2" charset="0"/>
                <a:cs typeface="#9Slide03 Arima Madurai Bold" panose="00000800000000000000" pitchFamily="2" charset="0"/>
              </a:rPr>
              <a:t> khoa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lý</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hóa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kim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do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quyển</a:t>
            </a:r>
            <a:r>
              <a:rPr lang="en-US" sz="1800" dirty="0">
                <a:solidFill>
                  <a:schemeClr val="tx1"/>
                </a:solidFill>
                <a:effectLst/>
                <a:latin typeface="#9Slide03 Arima Madurai Bold" panose="00000800000000000000" pitchFamily="2" charset="0"/>
                <a:cs typeface="#9Slide03 Arima Madurai Bold" panose="00000800000000000000" pitchFamily="2" charset="0"/>
              </a:rPr>
              <a:t> hay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trường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chứa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oxi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hao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mòn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kim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p:cNvSpPr txBox="1"/>
          <p:nvPr/>
        </p:nvSpPr>
        <p:spPr>
          <a:xfrm>
            <a:off x="2438400" y="4110386"/>
            <a:ext cx="5464630" cy="2062103"/>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bị</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nhỏ</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nhét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vừa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1800" dirty="0">
                <a:solidFill>
                  <a:schemeClr val="tx1"/>
                </a:solidFill>
                <a:effectLst/>
                <a:latin typeface="#9Slide03 Arima Madurai Bold" panose="00000800000000000000" pitchFamily="2" charset="0"/>
                <a:cs typeface="#9Slide03 Arima Madurai Bold" panose="00000800000000000000" pitchFamily="2" charset="0"/>
              </a:rPr>
              <a:t> bao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diêm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tầm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hoạt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9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trăm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dặm</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cần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ngang</a:t>
            </a:r>
            <a:r>
              <a:rPr lang="en-US" sz="1800" dirty="0">
                <a:solidFill>
                  <a:schemeClr val="tx1"/>
                </a:solidFill>
                <a:effectLst/>
                <a:latin typeface="#9Slide03 Arima Madurai Bold" panose="00000800000000000000" pitchFamily="2" charset="0"/>
                <a:cs typeface="#9Slide03 Arima Madurai Bold" panose="00000800000000000000" pitchFamily="2" charset="0"/>
              </a:rPr>
              <a:t> qua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bắt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1800" dirty="0">
                <a:solidFill>
                  <a:schemeClr val="tx1"/>
                </a:solidFill>
                <a:effectLst/>
                <a:latin typeface="#9Slide03 Arima Madurai Bold" panose="00000800000000000000" pitchFamily="2" charset="0"/>
                <a:cs typeface="#9Slide03 Arima Madurai Bold" panose="00000800000000000000" pitchFamily="2" charset="0"/>
              </a:rPr>
              <a:t> tan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vụn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bụi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ngay</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điều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chỉnh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thép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hủy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diệt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phương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tiện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p:cNvSpPr txBox="1"/>
          <p:nvPr/>
        </p:nvSpPr>
        <p:spPr>
          <a:xfrm>
            <a:off x="7952236" y="4565603"/>
            <a:ext cx="3679372" cy="1200329"/>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hiểu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phong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phú</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khoa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nghệ</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tương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lai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fade">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graphicFrame>
        <p:nvGraphicFramePr>
          <p:cNvPr id="2" name="Table 1"/>
          <p:cNvGraphicFramePr>
            <a:graphicFrameLocks noGrp="1"/>
          </p:cNvGraphicFramePr>
          <p:nvPr/>
        </p:nvGraphicFramePr>
        <p:xfrm>
          <a:off x="573185" y="581415"/>
          <a:ext cx="11044042" cy="5928033"/>
        </p:xfrm>
        <a:graphic>
          <a:graphicData uri="http://schemas.openxmlformats.org/drawingml/2006/table">
            <a:tbl>
              <a:tblPr firstRow="1" firstCol="1" bandRow="1">
                <a:tableStyleId>{5C22544A-7EE6-4342-B048-85BDC9FD1C3A}</a:tableStyleId>
              </a:tblPr>
              <a:tblGrid>
                <a:gridCol w="1987130"/>
                <a:gridCol w="4746171"/>
                <a:gridCol w="4310741"/>
              </a:tblGrid>
              <a:tr h="779299">
                <a:tc gridSpan="3">
                  <a:txBody>
                    <a:bodyPr/>
                    <a:lstStyle/>
                    <a:p>
                      <a:pPr marL="0" marR="0" algn="ctr">
                        <a:spcBef>
                          <a:spcPts val="0"/>
                        </a:spcBef>
                        <a:spcAft>
                          <a:spcPts val="0"/>
                        </a:spcAft>
                      </a:pPr>
                      <a:r>
                        <a:rPr lang="en-US" sz="20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endParaRPr lang="en-US" sz="2000" dirty="0">
                        <a:solidFill>
                          <a:schemeClr val="tx1"/>
                        </a:solidFill>
                        <a:effectLst/>
                        <a:latin typeface="#9Slide03 BoosterNextFYBlack" panose="02000A03000000020004" pitchFamily="2" charset="0"/>
                        <a:cs typeface="#9Slide03 Arima Madurai Bold" panose="00000800000000000000" pitchFamily="2" charset="0"/>
                      </a:endParaRPr>
                    </a:p>
                    <a:p>
                      <a:pPr marL="0" marR="0" algn="ctr">
                        <a:spcBef>
                          <a:spcPts val="0"/>
                        </a:spcBef>
                        <a:spcAft>
                          <a:spcPts val="0"/>
                        </a:spcAft>
                      </a:pPr>
                      <a:r>
                        <a:rPr lang="en-US" sz="20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hMerge="1">
                  <a:tcPr/>
                </a:tc>
                <a:tc hMerge="1">
                  <a:tcPr/>
                </a:tc>
              </a:tr>
              <a:tr h="506139">
                <a:tc>
                  <a:txBody>
                    <a:bodyPr/>
                    <a:lstStyle/>
                    <a:p>
                      <a:pPr marL="0" marR="0" algn="ctr">
                        <a:spcBef>
                          <a:spcPts val="600"/>
                        </a:spcBef>
                        <a:spcAft>
                          <a:spcPts val="600"/>
                        </a:spcAft>
                      </a:pPr>
                      <a:r>
                        <a:rPr lang="en-US" sz="20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20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24130" algn="ctr">
                        <a:spcBef>
                          <a:spcPts val="600"/>
                        </a:spcBef>
                        <a:spcAft>
                          <a:spcPts val="600"/>
                        </a:spcAft>
                      </a:pPr>
                      <a:r>
                        <a:rPr lang="en-US" sz="20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c>
                  <a:txBody>
                    <a:bodyPr/>
                    <a:lstStyle/>
                    <a:p>
                      <a:pPr marL="0" marR="24130" algn="ctr">
                        <a:spcBef>
                          <a:spcPts val="600"/>
                        </a:spcBef>
                        <a:spcAft>
                          <a:spcPts val="600"/>
                        </a:spcAft>
                      </a:pPr>
                      <a:r>
                        <a:rPr lang="en-US" sz="2000" dirty="0">
                          <a:solidFill>
                            <a:schemeClr val="tx1"/>
                          </a:solidFill>
                          <a:effectLst/>
                          <a:latin typeface="#9Slide03 BoosterNextFYBlack" panose="02000A03000000020004" pitchFamily="2" charset="0"/>
                          <a:cs typeface="#9Slide03 Arima Madurai Bold" panose="00000800000000000000" pitchFamily="2" charset="0"/>
                        </a:rPr>
                        <a:t>Ý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2000" dirty="0">
                          <a:solidFill>
                            <a:schemeClr val="tx1"/>
                          </a:solidFill>
                          <a:effectLst/>
                          <a:latin typeface="#9Slide03 BoosterNextFYBlack" panose="02000A03000000020004" pitchFamily="2" charset="0"/>
                          <a:cs typeface="#9Slide03 Arima Madurai Bold" panose="00000800000000000000" pitchFamily="2" charset="0"/>
                        </a:rPr>
                        <a:t> chi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r>
              <a:tr h="4642595">
                <a:tc>
                  <a:txBody>
                    <a:bodyPr/>
                    <a:lstStyle/>
                    <a:p>
                      <a:pPr marL="0" marR="0" algn="ctr">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3.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chi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phẩm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tính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txBody>
                  <a:tcPr marL="7501" marR="7501" marT="0" marB="0" anchor="ctr"/>
                </a:tc>
              </a:tr>
            </a:tbl>
          </a:graphicData>
        </a:graphic>
      </p:graphicFrame>
      <p:sp>
        <p:nvSpPr>
          <p:cNvPr id="8" name="TextBox 7"/>
          <p:cNvSpPr txBox="1"/>
          <p:nvPr/>
        </p:nvSpPr>
        <p:spPr>
          <a:xfrm>
            <a:off x="2645232" y="2149965"/>
            <a:ext cx="4582884" cy="3939540"/>
          </a:xfrm>
          <a:prstGeom prst="rect">
            <a:avLst/>
          </a:prstGeom>
          <a:noFill/>
        </p:spPr>
        <p:txBody>
          <a:bodyPr wrap="square">
            <a:spAutoFit/>
          </a:bodyPr>
          <a:lstStyle/>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muốn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muốn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biết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đêm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cỗ</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bác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toàn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thế</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biến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vi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khuẩn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ruột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quả</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bom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vô</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xe</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tăng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bỗng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đổ</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rụi</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vòng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sẽ</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cả</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thế</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thảm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họa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p:txBody>
      </p:sp>
      <p:sp>
        <p:nvSpPr>
          <p:cNvPr id="10" name="TextBox 9"/>
          <p:cNvSpPr txBox="1"/>
          <p:nvPr/>
        </p:nvSpPr>
        <p:spPr>
          <a:xfrm>
            <a:off x="7360910" y="3283020"/>
            <a:ext cx="4191001" cy="1477328"/>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suy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ước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cao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cuộc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hòa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chiến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mục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đích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hành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giàu</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nghĩa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văn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300" normalizeH="0" baseline="0" noProof="0" dirty="0">
                <a:ln>
                  <a:noFill/>
                </a:ln>
                <a:solidFill>
                  <a:srgbClr val="48AE8E"/>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aphicFrame>
        <p:nvGraphicFramePr>
          <p:cNvPr id="2" name="Table 1"/>
          <p:cNvGraphicFramePr>
            <a:graphicFrameLocks noGrp="1"/>
          </p:cNvGraphicFramePr>
          <p:nvPr/>
        </p:nvGraphicFramePr>
        <p:xfrm>
          <a:off x="573185" y="372828"/>
          <a:ext cx="11044042" cy="6027972"/>
        </p:xfrm>
        <a:graphic>
          <a:graphicData uri="http://schemas.openxmlformats.org/drawingml/2006/table">
            <a:tbl>
              <a:tblPr firstRow="1" firstCol="1" bandRow="1">
                <a:tableStyleId>{5C22544A-7EE6-4342-B048-85BDC9FD1C3A}</a:tableStyleId>
              </a:tblPr>
              <a:tblGrid>
                <a:gridCol w="1399301"/>
                <a:gridCol w="6977743"/>
                <a:gridCol w="2666998"/>
              </a:tblGrid>
              <a:tr h="787587">
                <a:tc gridSpan="3">
                  <a:txBody>
                    <a:bodyPr/>
                    <a:lstStyle/>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endParaRPr lang="en-US" sz="1800" dirty="0">
                        <a:solidFill>
                          <a:schemeClr val="tx1"/>
                        </a:solidFill>
                        <a:effectLst/>
                        <a:latin typeface="#9Slide03 BoosterNextFYBlack" panose="02000A03000000020004" pitchFamily="2" charset="0"/>
                        <a:cs typeface="#9Slide03 Arima Madurai Bold" panose="00000800000000000000" pitchFamily="2" charset="0"/>
                      </a:endParaRPr>
                    </a:p>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hMerge="1">
                  <a:tcPr/>
                </a:tc>
                <a:tc hMerge="1">
                  <a:tcPr/>
                </a:tc>
              </a:tr>
              <a:tr h="597850">
                <a:tc>
                  <a:txBody>
                    <a:bodyPr/>
                    <a:lstStyle/>
                    <a:p>
                      <a:pPr marL="0" marR="0" algn="ctr">
                        <a:spcBef>
                          <a:spcPts val="600"/>
                        </a:spcBef>
                        <a:spcAft>
                          <a:spcPts val="600"/>
                        </a:spcAft>
                      </a:pPr>
                      <a:r>
                        <a:rPr lang="en-US" sz="18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18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24130" algn="ctr">
                        <a:spcBef>
                          <a:spcPts val="600"/>
                        </a:spcBef>
                        <a:spcAft>
                          <a:spcPts val="600"/>
                        </a:spcAft>
                      </a:pPr>
                      <a:r>
                        <a:rPr lang="en-US" sz="18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c>
                  <a:txBody>
                    <a:bodyPr/>
                    <a:lstStyle/>
                    <a:p>
                      <a:pPr marL="0" marR="2413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Ý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1800" dirty="0">
                          <a:solidFill>
                            <a:schemeClr val="tx1"/>
                          </a:solidFill>
                          <a:effectLst/>
                          <a:latin typeface="#9Slide03 BoosterNextFYBlack" panose="02000A03000000020004" pitchFamily="2" charset="0"/>
                          <a:cs typeface="#9Slide03 Arima Madurai Bold" panose="00000800000000000000" pitchFamily="2" charset="0"/>
                        </a:rPr>
                        <a:t> chi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r>
              <a:tr h="4642535">
                <a:tc>
                  <a:txBody>
                    <a:bodyPr/>
                    <a:lstStyle/>
                    <a:p>
                      <a:pPr marL="0" marR="0" algn="ctr">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3.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phẩm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tính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r>
            </a:tbl>
          </a:graphicData>
        </a:graphic>
      </p:graphicFrame>
      <p:sp>
        <p:nvSpPr>
          <p:cNvPr id="8" name="TextBox 7"/>
          <p:cNvSpPr txBox="1"/>
          <p:nvPr/>
        </p:nvSpPr>
        <p:spPr>
          <a:xfrm>
            <a:off x="1992085" y="1964828"/>
            <a:ext cx="6825343" cy="4216539"/>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tĩnh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mỉm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dẹp</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hoen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lớn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đùa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phải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giữ</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anh</a:t>
            </a:r>
            <a:r>
              <a:rPr lang="en-US" sz="1800" dirty="0">
                <a:solidFill>
                  <a:schemeClr val="tx1"/>
                </a:solidFill>
                <a:effectLst/>
                <a:latin typeface="#9Slide03 Arima Madurai Bold" panose="00000800000000000000" pitchFamily="2" charset="0"/>
                <a:cs typeface="#9Slide03 Arima Madurai Bold" panose="00000800000000000000" pitchFamily="2" charset="0"/>
              </a:rPr>
              <a:t> ta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nếu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cần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anh</a:t>
            </a:r>
            <a:r>
              <a:rPr lang="en-US" sz="1800" dirty="0">
                <a:solidFill>
                  <a:schemeClr val="tx1"/>
                </a:solidFill>
                <a:effectLst/>
                <a:latin typeface="#9Slide03 Arima Madurai Bold" panose="00000800000000000000" pitchFamily="2" charset="0"/>
                <a:cs typeface="#9Slide03 Arima Madurai Bold" panose="00000800000000000000" pitchFamily="2" charset="0"/>
              </a:rPr>
              <a:t> ta...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thằng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vô</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ta...</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Hét</a:t>
            </a:r>
            <a:r>
              <a:rPr lang="en-US" sz="1800" dirty="0">
                <a:solidFill>
                  <a:schemeClr val="tx1"/>
                </a:solidFill>
                <a:effectLst/>
                <a:latin typeface="#9Slide03 Arima Madurai Bold" panose="00000800000000000000" pitchFamily="2" charset="0"/>
                <a:cs typeface="#9Slide03 Arima Madurai Bold" panose="00000800000000000000" pitchFamily="2" charset="0"/>
              </a:rPr>
              <a:t> to: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trói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phải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giữ</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Quẳng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ống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nghe</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văng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tục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câu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tránh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xa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bàn</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Đập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ghế</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tường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tím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tức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giận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mồm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Cầm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chân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ghế</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đập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mạnh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hét</a:t>
            </a:r>
            <a:r>
              <a:rPr lang="en-US" sz="1800" dirty="0">
                <a:solidFill>
                  <a:schemeClr val="tx1"/>
                </a:solidFill>
                <a:effectLst/>
                <a:latin typeface="#9Slide03 Arima Madurai Bold" panose="00000800000000000000" pitchFamily="2" charset="0"/>
                <a:cs typeface="#9Slide03 Arima Madurai Bold" panose="00000800000000000000" pitchFamily="2" charset="0"/>
              </a:rPr>
              <a:t> to: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chạy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ngoài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đóng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sập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cửa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p:cNvSpPr txBox="1"/>
          <p:nvPr/>
        </p:nvSpPr>
        <p:spPr>
          <a:xfrm>
            <a:off x="8988430" y="3195935"/>
            <a:ext cx="2628797" cy="1754326"/>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khôn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ngoan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đầu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óc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thực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tế</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thiếu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sẻ</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nghe</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cũng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hành</a:t>
            </a:r>
            <a:r>
              <a:rPr lang="en-US" sz="1800" dirty="0">
                <a:solidFill>
                  <a:schemeClr val="tx1"/>
                </a:solidFill>
                <a:effectLst/>
                <a:latin typeface="#9Slide03 Arima Madurai Bold" panose="00000800000000000000" pitchFamily="2" charset="0"/>
                <a:cs typeface="#9Slide03 Arima Madurai Bold" panose="00000800000000000000" pitchFamily="2" charset="0"/>
              </a:rPr>
              <a:t> vi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chấp</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p:cNvSpPr/>
          <p:nvPr/>
        </p:nvSpPr>
        <p:spPr>
          <a:xfrm>
            <a:off x="3674987" y="2937350"/>
            <a:ext cx="4840436" cy="738664"/>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III. Tổng kết</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827315" y="999005"/>
            <a:ext cx="10831286" cy="4247317"/>
          </a:xfrm>
          <a:prstGeom prst="rect">
            <a:avLst/>
          </a:prstGeom>
          <a:noFill/>
        </p:spPr>
        <p:txBody>
          <a:bodyPr wrap="square">
            <a:spAutoFit/>
          </a:bodyPr>
          <a:lstStyle/>
          <a:p>
            <a:pPr marL="0" marR="28575" algn="just">
              <a:spcBef>
                <a:spcPts val="600"/>
              </a:spcBef>
              <a:spcAft>
                <a:spcPts val="600"/>
              </a:spcAft>
            </a:pPr>
            <a:r>
              <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1. Nghệ thuật:</a:t>
            </a:r>
            <a:endParaRPr lang="en-US" sz="2000"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Nhiều chi tiết truyện thể hiện trí tưởng tượng và hình dung phong phú, thú vị.</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Tình huống và cách giải quyết xung đột độc đáo, hấp dẫn.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2. Nội dung: </a:t>
            </a:r>
            <a:endPar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R="28575" algn="just">
              <a:spcBef>
                <a:spcPts val="600"/>
              </a:spcBef>
              <a:spcAft>
                <a:spcPts val="600"/>
              </a:spcAft>
            </a:pPr>
            <a:r>
              <a:rPr lang="pt-BR" sz="2000" dirty="0">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pt-BR" sz="2000" b="1" dirty="0">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 cao tư tưởng căm ghét, phản đối chiến tranh, đồng thời ca ngợi và thể hiện ước mong về cuộc sống hòa bình, không có vũ khí chiến tranh.</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3. Lưu ý khi đọc truyện KH viễn tưởng: </a:t>
            </a:r>
            <a:endParaRPr lang="en-US" sz="2000"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cốt truyện nhận diện được sự kiện mà người viết chú tâm miêu tả.</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Từ những chi tiết được nhà văn sử dụng trong truyện, đặc biệt là chi tiết miêu tả nhân vật, lưu ý đánh giá những giá trị nhân văn mà truyện khoa học viễn tưởng mang lại cho người đọc.</a:t>
            </a:r>
            <a:endParaRPr lang="en-US" sz="2000" dirty="0">
              <a:latin typeface="#9Slide03 Arima Madurai Bold" panose="00000800000000000000" pitchFamily="2" charset="0"/>
              <a:cs typeface="#9Slide03 Arima Madurai Bold" panose="00000800000000000000" pitchFamily="2" charset="0"/>
            </a:endParaRPr>
          </a:p>
        </p:txBody>
      </p:sp>
      <p:sp>
        <p:nvSpPr>
          <p:cNvPr id="10" name="TextBox 9"/>
          <p:cNvSpPr txBox="1"/>
          <p:nvPr/>
        </p:nvSpPr>
        <p:spPr>
          <a:xfrm>
            <a:off x="4572543" y="475785"/>
            <a:ext cx="3045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Tổng kết</a:t>
            </a:r>
            <a:endParaRPr lang="en-US" dirty="0"/>
          </a:p>
        </p:txBody>
      </p:sp>
      <p:sp>
        <p:nvSpPr>
          <p:cNvPr id="11" name="Rectangle 10"/>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up)">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up)">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p:cNvSpPr/>
          <p:nvPr/>
        </p:nvSpPr>
        <p:spPr>
          <a:xfrm>
            <a:off x="3617764" y="2937350"/>
            <a:ext cx="4851322" cy="738664"/>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IV. Luyện tập</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5" name="文本框 7"/>
          <p:cNvSpPr txBox="1">
            <a:spLocks noChangeArrowheads="1"/>
          </p:cNvSpPr>
          <p:nvPr/>
        </p:nvSpPr>
        <p:spPr bwMode="auto">
          <a:xfrm>
            <a:off x="2662169" y="1881668"/>
            <a:ext cx="686606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algn="ctr"/>
            <a:r>
              <a:rPr lang="pt-BR" sz="9600" b="1" dirty="0">
                <a:solidFill>
                  <a:schemeClr val="tx1">
                    <a:lumMod val="85000"/>
                    <a:lumOff val="15000"/>
                  </a:schemeClr>
                </a:solidFill>
                <a:latin typeface="#9Slide05 SVNHollie Script Pro" pitchFamily="2" charset="0"/>
              </a:rPr>
              <a:t>Chất làm gỉ</a:t>
            </a:r>
            <a:endParaRPr lang="en-US" sz="9600" dirty="0">
              <a:solidFill>
                <a:schemeClr val="tx1">
                  <a:lumMod val="85000"/>
                  <a:lumOff val="15000"/>
                </a:schemeClr>
              </a:solidFill>
              <a:latin typeface="#9Slide05 SVNHollie Script Pro" pitchFamily="2" charset="0"/>
            </a:endParaRPr>
          </a:p>
        </p:txBody>
      </p:sp>
      <p:cxnSp>
        <p:nvCxnSpPr>
          <p:cNvPr id="7" name="直接连接符 6"/>
          <p:cNvCxnSpPr/>
          <p:nvPr/>
        </p:nvCxnSpPr>
        <p:spPr>
          <a:xfrm>
            <a:off x="3524226" y="3751409"/>
            <a:ext cx="5141957" cy="0"/>
          </a:xfrm>
          <a:prstGeom prst="line">
            <a:avLst/>
          </a:prstGeom>
          <a:ln w="38100">
            <a:headEnd type="oval"/>
            <a:tailEnd type="oval"/>
          </a:ln>
        </p:spPr>
        <p:style>
          <a:lnRef idx="1">
            <a:schemeClr val="dk1"/>
          </a:lnRef>
          <a:fillRef idx="0">
            <a:schemeClr val="dk1"/>
          </a:fillRef>
          <a:effectRef idx="0">
            <a:schemeClr val="dk1"/>
          </a:effectRef>
          <a:fontRef idx="minor">
            <a:schemeClr val="tx1"/>
          </a:fontRef>
        </p:style>
      </p:cxnSp>
      <p:pic>
        <p:nvPicPr>
          <p:cNvPr id="2" name="纯音乐 - 节奏抒情">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0" y="-1558925"/>
            <a:ext cx="609600" cy="609600"/>
          </a:xfrm>
          <a:prstGeom prst="rect">
            <a:avLst/>
          </a:prstGeom>
        </p:spPr>
      </p:pic>
      <p:sp>
        <p:nvSpPr>
          <p:cNvPr id="8" name="TextBox 7"/>
          <p:cNvSpPr txBox="1"/>
          <p:nvPr/>
        </p:nvSpPr>
        <p:spPr>
          <a:xfrm>
            <a:off x="3041761" y="3174614"/>
            <a:ext cx="6106884" cy="584775"/>
          </a:xfrm>
          <a:prstGeom prst="rect">
            <a:avLst/>
          </a:prstGeom>
          <a:noFill/>
        </p:spPr>
        <p:txBody>
          <a:bodyPr wrap="square">
            <a:spAutoFit/>
          </a:bodyPr>
          <a:lstStyle/>
          <a:p>
            <a:pPr algn="ctr"/>
            <a:r>
              <a:rPr lang="pt-BR" sz="3200" b="1" dirty="0"/>
              <a:t>(Rây Brét-bơ-ry)</a:t>
            </a:r>
            <a:endParaRPr lang="en-US" sz="1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2957421" y="1932406"/>
            <a:ext cx="8162580" cy="954107"/>
          </a:xfrm>
          <a:prstGeom prst="rect">
            <a:avLst/>
          </a:prstGeom>
          <a:solidFill>
            <a:schemeClr val="accent5">
              <a:lumMod val="20000"/>
              <a:lumOff val="80000"/>
            </a:schemeClr>
          </a:solidFill>
          <a:scene3d>
            <a:camera prst="orthographicFront"/>
            <a:lightRig rig="threePt" dir="t"/>
          </a:scene3d>
          <a:sp3d>
            <a:bevelT w="114300" prst="artDeco"/>
          </a:sp3d>
        </p:spPr>
        <p:style>
          <a:lnRef idx="2">
            <a:schemeClr val="accent3"/>
          </a:lnRef>
          <a:fillRef idx="1">
            <a:schemeClr val="lt1"/>
          </a:fillRef>
          <a:effectRef idx="0">
            <a:schemeClr val="accent3"/>
          </a:effectRef>
          <a:fontRef idx="minor">
            <a:schemeClr val="dk1"/>
          </a:fontRef>
        </p:style>
        <p:txBody>
          <a:bodyPr wrap="square">
            <a:spAutoFit/>
          </a:bodyPr>
          <a:lstStyle/>
          <a:p>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 thể hiện ước mơ gì của người viết? Điều đó còn có ý nghĩa với xã hội hiện nay không? Vì sao?</a:t>
            </a:r>
            <a:endParaRPr lang="en-US" sz="2800" dirty="0">
              <a:latin typeface="#9Slide03 Arima Madurai Bold" panose="00000800000000000000" pitchFamily="2" charset="0"/>
              <a:cs typeface="#9Slide03 Arima Madurai Bold" panose="00000800000000000000" pitchFamily="2" charset="0"/>
            </a:endParaRPr>
          </a:p>
        </p:txBody>
      </p:sp>
      <p:sp>
        <p:nvSpPr>
          <p:cNvPr id="10" name="TextBox 9"/>
          <p:cNvSpPr txBox="1"/>
          <p:nvPr/>
        </p:nvSpPr>
        <p:spPr>
          <a:xfrm>
            <a:off x="3071965" y="3953648"/>
            <a:ext cx="8048036" cy="954107"/>
          </a:xfrm>
          <a:prstGeom prst="rect">
            <a:avLst/>
          </a:prstGeom>
          <a:solidFill>
            <a:schemeClr val="accent4">
              <a:lumMod val="20000"/>
              <a:lumOff val="80000"/>
            </a:schemeClr>
          </a:solidFill>
          <a:scene3d>
            <a:camera prst="orthographicFront"/>
            <a:lightRig rig="threePt" dir="t"/>
          </a:scene3d>
          <a:sp3d>
            <a:bevelT w="114300" prst="artDeco"/>
          </a:sp3d>
        </p:spPr>
        <p:style>
          <a:lnRef idx="2">
            <a:schemeClr val="accent4"/>
          </a:lnRef>
          <a:fillRef idx="1">
            <a:schemeClr val="lt1"/>
          </a:fillRef>
          <a:effectRef idx="0">
            <a:schemeClr val="accent4"/>
          </a:effectRef>
          <a:fontRef idx="minor">
            <a:schemeClr val="dk1"/>
          </a:fontRef>
        </p:style>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 thích nhân vật nào trong truyện “Chất làm gỉ”? Vì sao? (Trình bày thành đoạn văn 5 - 7 câu)</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1" name="图片 16"/>
          <p:cNvPicPr>
            <a:picLocks noChangeAspect="1"/>
          </p:cNvPicPr>
          <p:nvPr/>
        </p:nvPicPr>
        <p:blipFill rotWithShape="1">
          <a:blip r:embed="rId1" cstate="print">
            <a:extLst>
              <a:ext uri="{28A0092B-C50C-407E-A947-70E740481C1C}">
                <a14:useLocalDpi xmlns:a14="http://schemas.microsoft.com/office/drawing/2010/main" val="0"/>
              </a:ext>
            </a:extLst>
          </a:blip>
          <a:srcRect l="3247" t="9505" r="69484" b="51062"/>
          <a:stretch>
            <a:fillRect/>
          </a:stretch>
        </p:blipFill>
        <p:spPr>
          <a:xfrm>
            <a:off x="1495164" y="1905383"/>
            <a:ext cx="1317053" cy="1071216"/>
          </a:xfrm>
          <a:prstGeom prst="rect">
            <a:avLst/>
          </a:prstGeom>
        </p:spPr>
      </p:pic>
      <p:sp>
        <p:nvSpPr>
          <p:cNvPr id="12" name="TextBox 11"/>
          <p:cNvSpPr txBox="1"/>
          <p:nvPr/>
        </p:nvSpPr>
        <p:spPr>
          <a:xfrm>
            <a:off x="4572543" y="475785"/>
            <a:ext cx="3045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Luyện tập</a:t>
            </a:r>
            <a:endParaRPr lang="en-US" dirty="0"/>
          </a:p>
        </p:txBody>
      </p:sp>
      <p:pic>
        <p:nvPicPr>
          <p:cNvPr id="13" name="图片 9"/>
          <p:cNvPicPr>
            <a:picLocks noChangeAspect="1"/>
          </p:cNvPicPr>
          <p:nvPr/>
        </p:nvPicPr>
        <p:blipFill rotWithShape="1">
          <a:blip r:embed="rId2" cstate="print">
            <a:extLst>
              <a:ext uri="{28A0092B-C50C-407E-A947-70E740481C1C}">
                <a14:useLocalDpi xmlns:a14="http://schemas.microsoft.com/office/drawing/2010/main" val="0"/>
              </a:ext>
            </a:extLst>
          </a:blip>
          <a:srcRect l="70595" t="59471" r="6905"/>
          <a:stretch>
            <a:fillRect/>
          </a:stretch>
        </p:blipFill>
        <p:spPr>
          <a:xfrm>
            <a:off x="1754524" y="3836539"/>
            <a:ext cx="1057693" cy="1071216"/>
          </a:xfrm>
          <a:prstGeom prst="rect">
            <a:avLst/>
          </a:prstGeom>
        </p:spPr>
      </p:pic>
      <p:sp>
        <p:nvSpPr>
          <p:cNvPr id="15" name="Rectangle 14"/>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40"/>
            <a:ext cx="12190413" cy="6857107"/>
          </a:xfrm>
          <a:prstGeom prst="rect">
            <a:avLst/>
          </a:prstGeom>
          <a:solidFill>
            <a:srgbClr val="48AE8E"/>
          </a:solidFill>
        </p:spPr>
      </p:pic>
      <p:sp>
        <p:nvSpPr>
          <p:cNvPr id="14" name="矩形 13"/>
          <p:cNvSpPr/>
          <p:nvPr/>
        </p:nvSpPr>
        <p:spPr>
          <a:xfrm>
            <a:off x="3617763" y="2937350"/>
            <a:ext cx="4862207" cy="738664"/>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V. Vận dụng</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337160" y="423874"/>
            <a:ext cx="10256126" cy="830997"/>
          </a:xfrm>
          <a:prstGeom prst="rect">
            <a:avLst/>
          </a:prstGeom>
          <a:noFill/>
        </p:spPr>
        <p:txBody>
          <a:bodyPr wrap="square">
            <a:spAutoFit/>
          </a:bodyPr>
          <a:lstStyle/>
          <a:p>
            <a:pPr algn="ct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Ghi</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chép</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yếu</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tố</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khoa học</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yếu</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tố</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viễn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bộ</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phim</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chuyển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khoa học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viễn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i="1" dirty="0">
              <a:solidFill>
                <a:schemeClr val="accent5">
                  <a:lumMod val="50000"/>
                </a:schemeClr>
              </a:solidFill>
              <a:latin typeface="#9Slide03 Arima Madurai Bold" panose="00000800000000000000" pitchFamily="2" charset="0"/>
              <a:cs typeface="#9Slide03 Arima Madurai Bold" panose="00000800000000000000" pitchFamily="2" charset="0"/>
            </a:endParaRPr>
          </a:p>
        </p:txBody>
      </p:sp>
      <p:sp>
        <p:nvSpPr>
          <p:cNvPr id="10" name="TextBox 9"/>
          <p:cNvSpPr txBox="1"/>
          <p:nvPr/>
        </p:nvSpPr>
        <p:spPr>
          <a:xfrm>
            <a:off x="620486" y="1501168"/>
            <a:ext cx="11103428" cy="4862870"/>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600"/>
              </a:spcBef>
              <a:spcAft>
                <a:spcPts val="600"/>
              </a:spcAft>
            </a:pPr>
            <a:r>
              <a:rPr lang="en-US" sz="2000" b="1" dirty="0">
                <a:effectLst/>
                <a:latin typeface="Times New Roman" panose="02020603050405020304" pitchFamily="18" charset="0"/>
                <a:ea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rPr>
              <a:t>Bộ</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phim</a:t>
            </a:r>
            <a:r>
              <a:rPr lang="en-US" sz="2000" b="1" dirty="0">
                <a:effectLst/>
                <a:latin typeface="Times New Roman" panose="02020603050405020304" pitchFamily="18" charset="0"/>
                <a:ea typeface="Times New Roman" panose="02020603050405020304" pitchFamily="18" charset="0"/>
              </a:rPr>
              <a:t> khoa </a:t>
            </a:r>
            <a:r>
              <a:rPr lang="en-US" sz="2000" b="1" dirty="0" err="1">
                <a:effectLst/>
                <a:latin typeface="Times New Roman" panose="02020603050405020304" pitchFamily="18" charset="0"/>
                <a:ea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viễn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tưởng</a:t>
            </a:r>
            <a:r>
              <a:rPr lang="en-US" sz="2000" b="1" dirty="0">
                <a:effectLst/>
                <a:latin typeface="Times New Roman" panose="02020603050405020304" pitchFamily="18" charset="0"/>
                <a:ea typeface="Times New Roman" panose="02020603050405020304" pitchFamily="18" charset="0"/>
              </a:rPr>
              <a:t> 2001: A Space Odyssey</a:t>
            </a:r>
            <a:endParaRPr lang="en-US" b="1" dirty="0">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vi-VN" sz="2000" dirty="0">
                <a:effectLst/>
                <a:latin typeface="Times New Roman" panose="02020603050405020304" pitchFamily="18" charset="0"/>
                <a:ea typeface="Times New Roman" panose="02020603050405020304" pitchFamily="18" charset="0"/>
              </a:rPr>
              <a:t>A Space Odyssey dựa trên truyện ngắn The Sentinel của Arthur C. Clarke và là bộ phim khoa học viễn tưởng có ảnh hưởng nhất do Stanley Kubrick sản xuất vào năm 1968. Bộ phim kể về con người và những cỗ máy theo sau một nhóm phi hành gia cùng hệ thống trí tuệ nhân tạo của họ. </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b="1" dirty="0">
                <a:effectLst/>
                <a:latin typeface="Times New Roman" panose="02020603050405020304" pitchFamily="18" charset="0"/>
                <a:ea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rPr>
              <a:t>Bộ</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phim</a:t>
            </a:r>
            <a:r>
              <a:rPr lang="en-US" sz="2000" b="1" dirty="0">
                <a:effectLst/>
                <a:latin typeface="Times New Roman" panose="02020603050405020304" pitchFamily="18" charset="0"/>
                <a:ea typeface="Times New Roman" panose="02020603050405020304" pitchFamily="18" charset="0"/>
              </a:rPr>
              <a:t> khoa </a:t>
            </a:r>
            <a:r>
              <a:rPr lang="en-US" sz="2000" b="1" dirty="0" err="1">
                <a:effectLst/>
                <a:latin typeface="Times New Roman" panose="02020603050405020304" pitchFamily="18" charset="0"/>
                <a:ea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viễn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tưởng</a:t>
            </a:r>
            <a:r>
              <a:rPr lang="en-US" sz="2000" b="1" dirty="0">
                <a:effectLst/>
                <a:latin typeface="Times New Roman" panose="02020603050405020304" pitchFamily="18" charset="0"/>
                <a:ea typeface="Times New Roman" panose="02020603050405020304" pitchFamily="18" charset="0"/>
              </a:rPr>
              <a:t>: The Martian </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dirty="0">
                <a:effectLst/>
                <a:latin typeface="Times New Roman" panose="02020603050405020304" pitchFamily="18" charset="0"/>
                <a:ea typeface="Times New Roman" panose="02020603050405020304" pitchFamily="18" charset="0"/>
              </a:rPr>
              <a:t>The Martian </a:t>
            </a:r>
            <a:r>
              <a:rPr lang="en-US" sz="2000" dirty="0" err="1">
                <a:effectLst/>
                <a:latin typeface="Times New Roman" panose="02020603050405020304" pitchFamily="18" charset="0"/>
                <a:ea typeface="Times New Roman" panose="02020603050405020304" pitchFamily="18" charset="0"/>
              </a:rPr>
              <a:t>dựa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thuyết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Andy Weir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phim</a:t>
            </a:r>
            <a:r>
              <a:rPr lang="en-US" sz="2000" dirty="0">
                <a:effectLst/>
                <a:latin typeface="Times New Roman" panose="02020603050405020304" pitchFamily="18" charset="0"/>
                <a:ea typeface="Times New Roman" panose="02020603050405020304" pitchFamily="18" charset="0"/>
              </a:rPr>
              <a:t> khoa </a:t>
            </a:r>
            <a:r>
              <a:rPr lang="en-US" sz="2000" dirty="0" err="1">
                <a:effectLst/>
                <a:latin typeface="Times New Roman" panose="02020603050405020304" pitchFamily="18" charset="0"/>
                <a:ea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tưởng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tuyệt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Ridley Scott.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Mark Watney do Matt Damon </a:t>
            </a:r>
            <a:r>
              <a:rPr lang="en-US" sz="2000" dirty="0" err="1">
                <a:effectLst/>
                <a:latin typeface="Times New Roman" panose="02020603050405020304" pitchFamily="18" charset="0"/>
                <a:ea typeface="Times New Roman" panose="02020603050405020304" pitchFamily="18" charset="0"/>
              </a:rPr>
              <a:t>thủ</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phi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kẹt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Hỏa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Anh </a:t>
            </a:r>
            <a:r>
              <a:rPr lang="en-US" sz="2000" dirty="0" err="1">
                <a:effectLst/>
                <a:latin typeface="Times New Roman" panose="02020603050405020304" pitchFamily="18" charset="0"/>
                <a:ea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vượt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tồn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b="1" dirty="0">
                <a:effectLst/>
                <a:latin typeface="Times New Roman" panose="02020603050405020304" pitchFamily="18" charset="0"/>
                <a:ea typeface="Times New Roman" panose="02020603050405020304" pitchFamily="18" charset="0"/>
              </a:rPr>
              <a:t>3. </a:t>
            </a:r>
            <a:r>
              <a:rPr lang="en-US" sz="2000" b="1" dirty="0" err="1">
                <a:effectLst/>
                <a:latin typeface="Times New Roman" panose="02020603050405020304" pitchFamily="18" charset="0"/>
                <a:ea typeface="Times New Roman" panose="02020603050405020304" pitchFamily="18" charset="0"/>
              </a:rPr>
              <a:t>Bộ</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phim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nổi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tiếng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năm</a:t>
            </a:r>
            <a:r>
              <a:rPr lang="en-US" sz="2000" b="1" dirty="0">
                <a:effectLst/>
                <a:latin typeface="Times New Roman" panose="02020603050405020304" pitchFamily="18" charset="0"/>
                <a:ea typeface="Times New Roman" panose="02020603050405020304" pitchFamily="18" charset="0"/>
              </a:rPr>
              <a:t> 2021: Dune </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dirty="0" err="1">
                <a:effectLst/>
                <a:latin typeface="Times New Roman" panose="02020603050405020304" pitchFamily="18" charset="0"/>
                <a:ea typeface="Times New Roman" panose="02020603050405020304" pitchFamily="18" charset="0"/>
              </a:rPr>
              <a:t>Cuốn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thuyết</a:t>
            </a:r>
            <a:r>
              <a:rPr lang="en-US" sz="2000" dirty="0">
                <a:effectLst/>
                <a:latin typeface="Times New Roman" panose="02020603050405020304" pitchFamily="18" charset="0"/>
                <a:ea typeface="Times New Roman" panose="02020603050405020304" pitchFamily="18" charset="0"/>
              </a:rPr>
              <a:t> do Frank Herbert </a:t>
            </a:r>
            <a:r>
              <a:rPr lang="en-US" sz="2000" dirty="0" err="1">
                <a:effectLst/>
                <a:latin typeface="Times New Roman" panose="02020603050405020304" pitchFamily="18" charset="0"/>
                <a:ea typeface="Times New Roman" panose="02020603050405020304" pitchFamily="18" charset="0"/>
              </a:rPr>
              <a:t>chấp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bút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Paul </a:t>
            </a:r>
            <a:r>
              <a:rPr lang="en-US" sz="2000" dirty="0" err="1">
                <a:effectLst/>
                <a:latin typeface="Times New Roman" panose="02020603050405020304" pitchFamily="18" charset="0"/>
                <a:ea typeface="Times New Roman" panose="02020603050405020304" pitchFamily="18" charset="0"/>
              </a:rPr>
              <a:t>Atreides</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vượt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dắt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địch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thủ</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lưu</a:t>
            </a:r>
            <a:r>
              <a:rPr lang="en-US" sz="2000" dirty="0">
                <a:effectLst/>
                <a:latin typeface="Times New Roman" panose="02020603050405020304" pitchFamily="18" charset="0"/>
                <a:ea typeface="Times New Roman" panose="02020603050405020304" pitchFamily="18" charset="0"/>
              </a:rPr>
              <a:t> khoa </a:t>
            </a:r>
            <a:r>
              <a:rPr lang="en-US" sz="2000" dirty="0" err="1">
                <a:effectLst/>
                <a:latin typeface="Times New Roman" panose="02020603050405020304" pitchFamily="18" charset="0"/>
                <a:ea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cập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p:cNvSpPr/>
          <p:nvPr/>
        </p:nvSpPr>
        <p:spPr>
          <a:xfrm>
            <a:off x="3457272" y="2691129"/>
            <a:ext cx="5275865" cy="738664"/>
          </a:xfrm>
          <a:prstGeom prst="rect">
            <a:avLst/>
          </a:prstGeom>
          <a:solidFill>
            <a:srgbClr val="48AE8E"/>
          </a:solidFill>
        </p:spPr>
        <p:txBody>
          <a:bodyPr wrap="square" lIns="0" tIns="0" rIns="0" bIns="0">
            <a:spAutoFit/>
          </a:bodyPr>
          <a:lstStyle/>
          <a:p>
            <a:pPr algn="ctr" eaLnBrk="1" hangingPunct="1">
              <a:defRPr/>
            </a:pP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 Định hướng</a:t>
            </a:r>
            <a:endParaRPr lang="zh-CN" altLang="en-US" sz="4800" spc="300" noProof="1">
              <a:solidFill>
                <a:schemeClr val="bg1"/>
              </a:solidFill>
              <a:latin typeface="#9Slide04 Podkova ExtraBold" panose="00000900000000000000" pitchFamily="2" charset="0"/>
              <a:ea typeface="华文中宋" panose="02010600040101010101" pitchFamily="2" charset="-122"/>
              <a:cs typeface="#9Slide03 Open Sans ExtraBold" panose="020B0906030804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rPr>
                <a:t>Chia </a:t>
              </a:r>
              <a:r>
                <a:rPr lang="en-US" altLang="zh-CN" sz="32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sẻ</a:t>
              </a:r>
              <a:endParaRPr lang="zh-CN" altLang="en-US"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4" name="Rectangle: Rounded Corners 3"/>
          <p:cNvSpPr/>
          <p:nvPr/>
        </p:nvSpPr>
        <p:spPr>
          <a:xfrm>
            <a:off x="882397" y="1753393"/>
            <a:ext cx="2988784" cy="3352800"/>
          </a:xfrm>
          <a:prstGeom prst="roundRect">
            <a:avLst/>
          </a:prstGeom>
          <a:solidFill>
            <a:srgbClr val="94BC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69812" y="2306408"/>
            <a:ext cx="2413953" cy="2246769"/>
          </a:xfrm>
          <a:prstGeom prst="rect">
            <a:avLst/>
          </a:prstGeom>
          <a:noFill/>
        </p:spPr>
        <p:txBody>
          <a:bodyPr wrap="square">
            <a:spAutoFit/>
          </a:bodyPr>
          <a:lstStyle/>
          <a:p>
            <a:pPr marL="0" marR="0" algn="ctr">
              <a:spcBef>
                <a:spcPts val="600"/>
              </a:spcBef>
              <a:spcAft>
                <a:spcPts val="600"/>
              </a:spcAft>
            </a:pPr>
            <a:r>
              <a:rPr lang="nl-NL"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 lưu ý khi đọc hiểu truyện khoa học viễn tưởng?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Rectangle: Rounded Corners 11"/>
          <p:cNvSpPr/>
          <p:nvPr/>
        </p:nvSpPr>
        <p:spPr>
          <a:xfrm>
            <a:off x="4512782" y="1753393"/>
            <a:ext cx="2988784" cy="3352800"/>
          </a:xfrm>
          <a:prstGeom prst="roundRect">
            <a:avLst/>
          </a:prstGeom>
          <a:solidFill>
            <a:srgbClr val="94BC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8319043" y="1753392"/>
            <a:ext cx="2988784" cy="3352800"/>
          </a:xfrm>
          <a:prstGeom prst="roundRect">
            <a:avLst/>
          </a:prstGeom>
          <a:solidFill>
            <a:srgbClr val="94BC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561818" y="2521851"/>
            <a:ext cx="2503234" cy="1815882"/>
          </a:xfrm>
          <a:prstGeom prst="rect">
            <a:avLst/>
          </a:prstGeom>
          <a:noFill/>
        </p:spPr>
        <p:txBody>
          <a:bodyPr wrap="square">
            <a:spAutoFit/>
          </a:bodyPr>
          <a:lstStyle>
            <a:defPPr>
              <a:defRPr lang="zh-CN"/>
            </a:defPPr>
            <a:lvl1pPr marR="0" algn="ctr">
              <a:spcBef>
                <a:spcPts val="600"/>
              </a:spcBef>
              <a:spcAft>
                <a:spcPts val="600"/>
              </a:spcAft>
              <a:defRPr sz="2800" i="1">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nl-NL" dirty="0"/>
              <a:t>Nêu những hiểu biết về tác giả Rây Brét-bơ-ry?</a:t>
            </a:r>
            <a:endParaRPr lang="en-US" dirty="0"/>
          </a:p>
        </p:txBody>
      </p:sp>
      <p:sp>
        <p:nvSpPr>
          <p:cNvPr id="10" name="TextBox 9"/>
          <p:cNvSpPr txBox="1"/>
          <p:nvPr/>
        </p:nvSpPr>
        <p:spPr>
          <a:xfrm>
            <a:off x="4569430" y="2521851"/>
            <a:ext cx="2875487" cy="1815882"/>
          </a:xfrm>
          <a:prstGeom prst="rect">
            <a:avLst/>
          </a:prstGeom>
          <a:noFill/>
        </p:spPr>
        <p:txBody>
          <a:bodyPr wrap="square">
            <a:spAutoFit/>
          </a:bodyPr>
          <a:lstStyle>
            <a:defPPr>
              <a:defRPr lang="zh-CN"/>
            </a:defPPr>
            <a:lvl1pPr marR="0" algn="ctr">
              <a:spcBef>
                <a:spcPts val="600"/>
              </a:spcBef>
              <a:spcAft>
                <a:spcPts val="600"/>
              </a:spcAft>
              <a:defRPr sz="2800" i="1">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nl-NL" dirty="0"/>
              <a:t>Chia sẻ các câu em đã trả lời ở phần chỉ dẫn đọc văn bản.</a:t>
            </a:r>
            <a:endParaRPr lang="en-US" dirty="0"/>
          </a:p>
        </p:txBody>
      </p:sp>
      <p:sp>
        <p:nvSpPr>
          <p:cNvPr id="15" name="Rectangle 14"/>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out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animBg="1"/>
      <p:bldP spid="13" grpId="0" animBg="1"/>
      <p:bldP spid="2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42051"/>
            <a:ext cx="9638681" cy="553998"/>
            <a:chOff x="-2081640" y="671524"/>
            <a:chExt cx="9638681" cy="553998"/>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671524"/>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Tác</a:t>
              </a:r>
              <a:r>
                <a:rPr lang="en-US" altLang="zh-CN" sz="36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rPr>
                <a:t> </a:t>
              </a:r>
              <a:r>
                <a:rPr lang="en-US" altLang="zh-CN" sz="36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giả</a:t>
              </a:r>
              <a:endParaRPr lang="zh-CN" altLang="en-US" sz="36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5848380" y="2583408"/>
            <a:ext cx="5431971" cy="1692771"/>
          </a:xfrm>
          <a:prstGeom prst="rect">
            <a:avLst/>
          </a:prstGeom>
          <a:noFill/>
        </p:spPr>
        <p:txBody>
          <a:bodyPr wrap="square">
            <a:spAutoFit/>
          </a:bodyPr>
          <a:lstStyle/>
          <a:p>
            <a:pPr marL="0" marR="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Rây Brét-bơ-ry (1920 - 2012)</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Ông là văn, nhà biên kịch người Mỹ nổi tiếng  thế kỷ XX.</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3" name="Picture 2"/>
          <p:cNvPicPr>
            <a:picLocks noChangeAspect="1"/>
          </p:cNvPicPr>
          <p:nvPr/>
        </p:nvPicPr>
        <p:blipFill>
          <a:blip r:embed="rId1"/>
          <a:stretch>
            <a:fillRect/>
          </a:stretch>
        </p:blipFill>
        <p:spPr>
          <a:xfrm>
            <a:off x="910062" y="1523173"/>
            <a:ext cx="4143402" cy="3636655"/>
          </a:xfrm>
          <a:prstGeom prst="rect">
            <a:avLst/>
          </a:prstGeom>
        </p:spPr>
      </p:pic>
      <p:sp>
        <p:nvSpPr>
          <p:cNvPr id="10" name="Rectangle 9"/>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300" normalizeH="0" baseline="0" noProof="0" dirty="0" err="1">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rPr>
                <a:t>Tác</a:t>
              </a:r>
              <a:r>
                <a:rPr kumimoji="0" lang="en-US" altLang="zh-CN" sz="3200" b="0" i="0" u="none" strike="noStrike" kern="1200" cap="none" spc="300" normalizeH="0" baseline="0" noProof="0" dirty="0">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rPr>
                <a:t> </a:t>
              </a:r>
              <a:r>
                <a:rPr kumimoji="0" lang="en-US" altLang="zh-CN" sz="3200" b="0" i="0" u="none" strike="noStrike" kern="1200" cap="none" spc="300" normalizeH="0" baseline="0" noProof="0" dirty="0" err="1">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rPr>
                <a:t>giả</a:t>
              </a:r>
              <a:endParaRPr kumimoji="0" lang="zh-CN" altLang="en-US" sz="3200" b="0" i="0" u="none" strike="noStrike" kern="1200" cap="none" spc="300" normalizeH="0" baseline="0" noProof="0" dirty="0">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8408" y="1470762"/>
            <a:ext cx="2309794" cy="3565745"/>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1807" y="1482840"/>
            <a:ext cx="2309794" cy="356574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206" y="1458685"/>
            <a:ext cx="2486311" cy="354159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966" y="1494917"/>
            <a:ext cx="2383062" cy="3541590"/>
          </a:xfrm>
          <a:prstGeom prst="rect">
            <a:avLst/>
          </a:prstGeom>
        </p:spPr>
      </p:pic>
      <p:sp>
        <p:nvSpPr>
          <p:cNvPr id="16" name="Rectangle 15"/>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defRPr kumimoji="0" sz="3200" b="0" i="0" u="none" strike="noStrike" cap="none" spc="300" normalizeH="0" baseline="0">
                  <a:ln>
                    <a:noFill/>
                  </a:ln>
                  <a:solidFill>
                    <a:srgbClr val="48AE8E"/>
                  </a:solidFill>
                  <a:effectLst/>
                  <a:uLnTx/>
                  <a:uFillTx/>
                  <a:latin typeface="#9Slide03 HelveBold" panose="02040603050506020204" pitchFamily="18" charset="0"/>
                  <a:ea typeface="华文中宋" panose="02010600040101010101" pitchFamily="2" charset="-122"/>
                </a:defRPr>
              </a:lvl1pPr>
            </a:lstStyle>
            <a:p>
              <a:r>
                <a:rPr lang="en-US" altLang="zh-CN" dirty="0" err="1">
                  <a:sym typeface="Arial" panose="020B0604020202020204" pitchFamily="34" charset="0"/>
                </a:rPr>
                <a:t>Tác</a:t>
              </a:r>
              <a:r>
                <a:rPr lang="en-US" altLang="zh-CN" dirty="0">
                  <a:sym typeface="Arial" panose="020B0604020202020204" pitchFamily="34" charset="0"/>
                </a:rPr>
                <a:t> </a:t>
              </a:r>
              <a:r>
                <a:rPr lang="en-US" altLang="zh-CN" dirty="0" err="1">
                  <a:sym typeface="Arial" panose="020B0604020202020204" pitchFamily="34" charset="0"/>
                </a:rPr>
                <a:t>phẩm</a:t>
              </a:r>
              <a:endParaRPr lang="zh-CN" altLang="en-US" dirty="0">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3285900" y="4477857"/>
            <a:ext cx="7773985" cy="461665"/>
          </a:xfrm>
          <a:prstGeom prst="rect">
            <a:avLst/>
          </a:prstGeom>
          <a:noFill/>
        </p:spPr>
        <p:txBody>
          <a:bodyPr wrap="square">
            <a:spAutoFit/>
          </a:bodyPr>
          <a:lstStyle/>
          <a:p>
            <a:pPr marL="0" marR="30480" algn="just">
              <a:spcBef>
                <a:spcPts val="600"/>
              </a:spcBef>
              <a:spcAft>
                <a:spcPts val="6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trung sĩ: bậc quân hàm trên hạ sĩ, dưới thượng sĩ.</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p:cNvSpPr txBox="1"/>
          <p:nvPr/>
        </p:nvSpPr>
        <p:spPr>
          <a:xfrm>
            <a:off x="3285900" y="1573030"/>
            <a:ext cx="7292155" cy="830997"/>
          </a:xfrm>
          <a:prstGeom prst="rect">
            <a:avLst/>
          </a:prstGeom>
          <a:noFill/>
        </p:spPr>
        <p:txBody>
          <a:bodyPr wrap="square">
            <a:spAutoFit/>
          </a:bodyPr>
          <a:lstStyle/>
          <a:p>
            <a:pPr marL="0" marR="30480" algn="just">
              <a:spcBef>
                <a:spcPts val="600"/>
              </a:spcBef>
              <a:spcAft>
                <a:spcPts val="6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Chất làm gỉ: Là chất làm cho các vật, nhất là kim loại bị hoen rỉ, mục nát, hư hỏng trở nên vô dụng...</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p:cNvSpPr txBox="1"/>
          <p:nvPr/>
        </p:nvSpPr>
        <p:spPr>
          <a:xfrm>
            <a:off x="3285901" y="2987072"/>
            <a:ext cx="7292154" cy="830997"/>
          </a:xfrm>
          <a:prstGeom prst="rect">
            <a:avLst/>
          </a:prstGeom>
          <a:noFill/>
        </p:spPr>
        <p:txBody>
          <a:bodyPr wrap="square">
            <a:spAutoFit/>
          </a:bodyPr>
          <a:lstStyle/>
          <a:p>
            <a:pPr marL="0" marR="30480" algn="just">
              <a:spcBef>
                <a:spcPts val="600"/>
              </a:spcBef>
              <a:spcAft>
                <a:spcPts val="6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Đại tá: là danh xưng cấp bậc quân hàm sĩ quan cao nhất chỉ dưới tướng lĩnh.</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20" name="Picture 19"/>
          <p:cNvPicPr>
            <a:picLocks noChangeAspect="1"/>
          </p:cNvPicPr>
          <p:nvPr/>
        </p:nvPicPr>
        <p:blipFill>
          <a:blip r:embed="rId1" cstate="print">
            <a:extLst>
              <a:ext uri="{28A0092B-C50C-407E-A947-70E740481C1C}">
                <a14:useLocalDpi xmlns:a14="http://schemas.microsoft.com/office/drawing/2010/main" val="0"/>
              </a:ext>
            </a:extLst>
          </a:blip>
          <a:srcRect l="10190" r="10190"/>
          <a:stretch>
            <a:fillRect/>
          </a:stretch>
        </p:blipFill>
        <p:spPr>
          <a:xfrm>
            <a:off x="1751013" y="1463422"/>
            <a:ext cx="1186544" cy="931403"/>
          </a:xfrm>
          <a:custGeom>
            <a:avLst/>
            <a:gdLst>
              <a:gd name="connsiteX0" fmla="*/ 593259 w 1186544"/>
              <a:gd name="connsiteY0" fmla="*/ 0 h 931403"/>
              <a:gd name="connsiteX1" fmla="*/ 593285 w 1186544"/>
              <a:gd name="connsiteY1" fmla="*/ 0 h 931403"/>
              <a:gd name="connsiteX2" fmla="*/ 712837 w 1186544"/>
              <a:gd name="connsiteY2" fmla="*/ 9460 h 931403"/>
              <a:gd name="connsiteX3" fmla="*/ 1186544 w 1186544"/>
              <a:gd name="connsiteY3" fmla="*/ 465701 h 931403"/>
              <a:gd name="connsiteX4" fmla="*/ 593272 w 1186544"/>
              <a:gd name="connsiteY4" fmla="*/ 931403 h 931403"/>
              <a:gd name="connsiteX5" fmla="*/ 0 w 1186544"/>
              <a:gd name="connsiteY5" fmla="*/ 465701 h 931403"/>
              <a:gd name="connsiteX6" fmla="*/ 473707 w 1186544"/>
              <a:gd name="connsiteY6" fmla="*/ 9460 h 9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544" h="931403">
                <a:moveTo>
                  <a:pt x="593259" y="0"/>
                </a:moveTo>
                <a:lnTo>
                  <a:pt x="593285" y="0"/>
                </a:lnTo>
                <a:lnTo>
                  <a:pt x="712837" y="9460"/>
                </a:lnTo>
                <a:cubicBezTo>
                  <a:pt x="983181" y="52885"/>
                  <a:pt x="1186544" y="240651"/>
                  <a:pt x="1186544" y="465701"/>
                </a:cubicBezTo>
                <a:cubicBezTo>
                  <a:pt x="1186544" y="722901"/>
                  <a:pt x="920927" y="931403"/>
                  <a:pt x="593272" y="931403"/>
                </a:cubicBezTo>
                <a:cubicBezTo>
                  <a:pt x="265617" y="931403"/>
                  <a:pt x="0" y="722901"/>
                  <a:pt x="0" y="465701"/>
                </a:cubicBezTo>
                <a:cubicBezTo>
                  <a:pt x="0" y="240651"/>
                  <a:pt x="203363" y="52885"/>
                  <a:pt x="473707" y="9460"/>
                </a:cubicBezTo>
                <a:close/>
              </a:path>
            </a:pathLst>
          </a:custGeom>
          <a:ln w="28575">
            <a:solidFill>
              <a:srgbClr val="347E67"/>
            </a:solidFill>
          </a:ln>
        </p:spPr>
      </p:pic>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rcRect l="38196"/>
          <a:stretch>
            <a:fillRect/>
          </a:stretch>
        </p:blipFill>
        <p:spPr>
          <a:xfrm>
            <a:off x="1751014" y="2817954"/>
            <a:ext cx="1186543" cy="909886"/>
          </a:xfrm>
          <a:custGeom>
            <a:avLst/>
            <a:gdLst>
              <a:gd name="connsiteX0" fmla="*/ 466268 w 1186543"/>
              <a:gd name="connsiteY0" fmla="*/ 0 h 909886"/>
              <a:gd name="connsiteX1" fmla="*/ 720276 w 1186543"/>
              <a:gd name="connsiteY1" fmla="*/ 0 h 909886"/>
              <a:gd name="connsiteX2" fmla="*/ 824200 w 1186543"/>
              <a:gd name="connsiteY2" fmla="*/ 25323 h 909886"/>
              <a:gd name="connsiteX3" fmla="*/ 1174491 w 1186543"/>
              <a:gd name="connsiteY3" fmla="*/ 360573 h 909886"/>
              <a:gd name="connsiteX4" fmla="*/ 1186543 w 1186543"/>
              <a:gd name="connsiteY4" fmla="*/ 454420 h 909886"/>
              <a:gd name="connsiteX5" fmla="*/ 1186543 w 1186543"/>
              <a:gd name="connsiteY5" fmla="*/ 454436 h 909886"/>
              <a:gd name="connsiteX6" fmla="*/ 1174491 w 1186543"/>
              <a:gd name="connsiteY6" fmla="*/ 548283 h 909886"/>
              <a:gd name="connsiteX7" fmla="*/ 824200 w 1186543"/>
              <a:gd name="connsiteY7" fmla="*/ 883533 h 909886"/>
              <a:gd name="connsiteX8" fmla="*/ 716049 w 1186543"/>
              <a:gd name="connsiteY8" fmla="*/ 909886 h 909886"/>
              <a:gd name="connsiteX9" fmla="*/ 470495 w 1186543"/>
              <a:gd name="connsiteY9" fmla="*/ 909886 h 909886"/>
              <a:gd name="connsiteX10" fmla="*/ 362344 w 1186543"/>
              <a:gd name="connsiteY10" fmla="*/ 883533 h 909886"/>
              <a:gd name="connsiteX11" fmla="*/ 0 w 1186543"/>
              <a:gd name="connsiteY11" fmla="*/ 454428 h 909886"/>
              <a:gd name="connsiteX12" fmla="*/ 362344 w 1186543"/>
              <a:gd name="connsiteY12" fmla="*/ 25323 h 90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543" h="909886">
                <a:moveTo>
                  <a:pt x="466268" y="0"/>
                </a:moveTo>
                <a:lnTo>
                  <a:pt x="720276" y="0"/>
                </a:lnTo>
                <a:lnTo>
                  <a:pt x="824200" y="25323"/>
                </a:lnTo>
                <a:cubicBezTo>
                  <a:pt x="1001646" y="84238"/>
                  <a:pt x="1134976" y="208993"/>
                  <a:pt x="1174491" y="360573"/>
                </a:cubicBezTo>
                <a:lnTo>
                  <a:pt x="1186543" y="454420"/>
                </a:lnTo>
                <a:lnTo>
                  <a:pt x="1186543" y="454436"/>
                </a:lnTo>
                <a:lnTo>
                  <a:pt x="1174491" y="548283"/>
                </a:lnTo>
                <a:cubicBezTo>
                  <a:pt x="1134976" y="699864"/>
                  <a:pt x="1001646" y="824618"/>
                  <a:pt x="824200" y="883533"/>
                </a:cubicBezTo>
                <a:lnTo>
                  <a:pt x="716049" y="909886"/>
                </a:lnTo>
                <a:lnTo>
                  <a:pt x="470495" y="909886"/>
                </a:lnTo>
                <a:lnTo>
                  <a:pt x="362344" y="883533"/>
                </a:lnTo>
                <a:cubicBezTo>
                  <a:pt x="149410" y="812836"/>
                  <a:pt x="0" y="647328"/>
                  <a:pt x="0" y="454428"/>
                </a:cubicBezTo>
                <a:cubicBezTo>
                  <a:pt x="0" y="261528"/>
                  <a:pt x="149410" y="96021"/>
                  <a:pt x="362344" y="25323"/>
                </a:cubicBezTo>
                <a:close/>
              </a:path>
            </a:pathLst>
          </a:custGeom>
          <a:ln w="28575">
            <a:solidFill>
              <a:srgbClr val="347E67"/>
            </a:solidFill>
          </a:ln>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l="48080" t="2240" b="2240"/>
          <a:stretch>
            <a:fillRect/>
          </a:stretch>
        </p:blipFill>
        <p:spPr>
          <a:xfrm>
            <a:off x="1751013" y="4150969"/>
            <a:ext cx="1186544" cy="931404"/>
          </a:xfrm>
          <a:custGeom>
            <a:avLst/>
            <a:gdLst>
              <a:gd name="connsiteX0" fmla="*/ 593272 w 1186544"/>
              <a:gd name="connsiteY0" fmla="*/ 0 h 931404"/>
              <a:gd name="connsiteX1" fmla="*/ 1186544 w 1186544"/>
              <a:gd name="connsiteY1" fmla="*/ 465702 h 931404"/>
              <a:gd name="connsiteX2" fmla="*/ 593272 w 1186544"/>
              <a:gd name="connsiteY2" fmla="*/ 931404 h 931404"/>
              <a:gd name="connsiteX3" fmla="*/ 0 w 1186544"/>
              <a:gd name="connsiteY3" fmla="*/ 465702 h 931404"/>
              <a:gd name="connsiteX4" fmla="*/ 593272 w 1186544"/>
              <a:gd name="connsiteY4" fmla="*/ 0 h 93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544" h="931404">
                <a:moveTo>
                  <a:pt x="593272" y="0"/>
                </a:moveTo>
                <a:cubicBezTo>
                  <a:pt x="920927" y="0"/>
                  <a:pt x="1186544" y="208502"/>
                  <a:pt x="1186544" y="465702"/>
                </a:cubicBezTo>
                <a:cubicBezTo>
                  <a:pt x="1186544" y="722902"/>
                  <a:pt x="920927" y="931404"/>
                  <a:pt x="593272" y="931404"/>
                </a:cubicBezTo>
                <a:cubicBezTo>
                  <a:pt x="265617" y="931404"/>
                  <a:pt x="0" y="722902"/>
                  <a:pt x="0" y="465702"/>
                </a:cubicBezTo>
                <a:cubicBezTo>
                  <a:pt x="0" y="208502"/>
                  <a:pt x="265617" y="0"/>
                  <a:pt x="593272" y="0"/>
                </a:cubicBezTo>
                <a:close/>
              </a:path>
            </a:pathLst>
          </a:custGeom>
          <a:ln w="28575">
            <a:solidFill>
              <a:srgbClr val="347E67"/>
            </a:solidFill>
          </a:ln>
        </p:spPr>
      </p:pic>
      <p:sp>
        <p:nvSpPr>
          <p:cNvPr id="23" name="Rectangle 22"/>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56645" y="372828"/>
            <a:ext cx="9638681" cy="492443"/>
            <a:chOff x="-2081640" y="702301"/>
            <a:chExt cx="9638681" cy="492443"/>
          </a:xfrm>
        </p:grpSpPr>
        <p:sp>
          <p:nvSpPr>
            <p:cNvPr id="7" name="矩形 6"/>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p:cNvSpPr txBox="1"/>
          <p:nvPr/>
        </p:nvSpPr>
        <p:spPr>
          <a:xfrm>
            <a:off x="4962611" y="1660079"/>
            <a:ext cx="6336759" cy="3539430"/>
          </a:xfrm>
          <a:prstGeom prst="rect">
            <a:avLst/>
          </a:prstGeom>
          <a:noFill/>
        </p:spPr>
        <p:txBody>
          <a:bodyPr wrap="square">
            <a:spAutoFit/>
          </a:bodyPr>
          <a:lstStyle/>
          <a:p>
            <a:pPr marL="0" marR="30480" algn="just">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Ngôi kể: thứ ba.</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spcBef>
                <a:spcPts val="1200"/>
              </a:spcBef>
              <a:spcAft>
                <a:spcPts val="1200"/>
              </a:spcAft>
            </a:pPr>
            <a:r>
              <a:rPr lang="de-DE" sz="2400" spc="-2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Nhân vật chính: viên trung sĩ và ông đại tá.</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Bố cục: 2 phần</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Phần 1: Cuộc trò chuyện giữa ông đại tá và viên trung sĩ về </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gỉ</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Phần 2: </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gỉ</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chính thức hoạt động.</a:t>
            </a:r>
            <a:endParaRPr lang="en-US" sz="2400" dirty="0">
              <a:solidFill>
                <a:srgbClr val="347E67"/>
              </a:solidFill>
              <a:latin typeface="#9Slide03 Arima Madurai Bold" panose="00000800000000000000" pitchFamily="2" charset="0"/>
              <a:cs typeface="#9Slide03 Arima Madurai Bold" panose="00000800000000000000" pitchFamily="2" charset="0"/>
            </a:endParaRPr>
          </a:p>
        </p:txBody>
      </p:sp>
      <p:sp>
        <p:nvSpPr>
          <p:cNvPr id="10" name="TextBox 9"/>
          <p:cNvSpPr txBox="1">
            <a:spLocks noChangeArrowheads="1"/>
          </p:cNvSpPr>
          <p:nvPr/>
        </p:nvSpPr>
        <p:spPr bwMode="auto">
          <a:xfrm>
            <a:off x="4629104" y="525228"/>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2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Văn</a:t>
            </a:r>
            <a:r>
              <a:rPr lang="en-US" altLang="zh-CN"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rPr>
              <a:t> </a:t>
            </a:r>
            <a:r>
              <a:rPr lang="en-US" altLang="zh-CN" sz="32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bản</a:t>
            </a:r>
            <a:endParaRPr lang="zh-CN" altLang="en-US"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endParaRPr>
          </a:p>
        </p:txBody>
      </p:sp>
      <p:pic>
        <p:nvPicPr>
          <p:cNvPr id="3" name="Picture 2"/>
          <p:cNvPicPr>
            <a:picLocks noChangeAspect="1"/>
          </p:cNvPicPr>
          <p:nvPr/>
        </p:nvPicPr>
        <p:blipFill>
          <a:blip r:embed="rId1"/>
          <a:stretch>
            <a:fillRect/>
          </a:stretch>
        </p:blipFill>
        <p:spPr>
          <a:xfrm>
            <a:off x="565636" y="1508577"/>
            <a:ext cx="3679792" cy="3702003"/>
          </a:xfrm>
          <a:prstGeom prst="rect">
            <a:avLst/>
          </a:prstGeom>
        </p:spPr>
      </p:pic>
      <p:sp>
        <p:nvSpPr>
          <p:cNvPr id="11" name="Rectangle 10"/>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p:cNvSpPr/>
          <p:nvPr/>
        </p:nvSpPr>
        <p:spPr>
          <a:xfrm>
            <a:off x="3134290" y="2414836"/>
            <a:ext cx="5921829" cy="1477328"/>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II. Đọc và</a:t>
            </a:r>
            <a:endPar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endParaRPr>
          </a:p>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tìm hiểu chi tiết</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ISPRING_ULTRA_SCORM_TRACKING_SLIDES" val="1"/>
  <p:tag name="GENSWF_OUTPUT_FILE_NAME" val="33"/>
  <p:tag name="ISPRING_PRESENTATION_TITLE" val="二年级二班教学PPT课件-一次成功的实验"/>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7221</Words>
  <Application>WPS Presentation</Application>
  <PresentationFormat>Custom</PresentationFormat>
  <Paragraphs>207</Paragraphs>
  <Slides>22</Slides>
  <Notes>21</Notes>
  <HiddenSlides>0</HiddenSlides>
  <MMClips>1</MMClips>
  <ScaleCrop>false</ScaleCrop>
  <HeadingPairs>
    <vt:vector size="6" baseType="variant">
      <vt:variant>
        <vt:lpstr>已用的字体</vt:lpstr>
      </vt:variant>
      <vt:variant>
        <vt:i4>28</vt:i4>
      </vt:variant>
      <vt:variant>
        <vt:lpstr>主题</vt:lpstr>
      </vt:variant>
      <vt:variant>
        <vt:i4>10</vt:i4>
      </vt:variant>
      <vt:variant>
        <vt:lpstr>幻灯片标题</vt:lpstr>
      </vt:variant>
      <vt:variant>
        <vt:i4>22</vt:i4>
      </vt:variant>
    </vt:vector>
  </HeadingPairs>
  <TitlesOfParts>
    <vt:vector size="60" baseType="lpstr">
      <vt:lpstr>Arial</vt:lpstr>
      <vt:lpstr>SimSun</vt:lpstr>
      <vt:lpstr>Wingdings</vt:lpstr>
      <vt:lpstr>Calibri</vt:lpstr>
      <vt:lpstr>Impact</vt:lpstr>
      <vt:lpstr>Signika</vt:lpstr>
      <vt:lpstr>Open Sans Extrabold</vt:lpstr>
      <vt:lpstr>Segoe Print</vt:lpstr>
      <vt:lpstr>LiHei Pro</vt:lpstr>
      <vt:lpstr>迷你简汉真广标</vt:lpstr>
      <vt:lpstr>ITC Avant Garde Std Bk</vt:lpstr>
      <vt:lpstr>Century Gothic</vt:lpstr>
      <vt:lpstr>#9Slide05 HLT Boulevard</vt:lpstr>
      <vt:lpstr>Calibri</vt:lpstr>
      <vt:lpstr>#9Slide05 SVNHollie Script Pro</vt:lpstr>
      <vt:lpstr>#9Slide04 Podkova ExtraBold</vt:lpstr>
      <vt:lpstr>#9Slide03 Open Sans ExtraBold</vt:lpstr>
      <vt:lpstr>Yu Gothic UI Semibold</vt:lpstr>
      <vt:lpstr>华文中宋</vt:lpstr>
      <vt:lpstr>华文新魏</vt:lpstr>
      <vt:lpstr>#9Slide03 HelveBold</vt:lpstr>
      <vt:lpstr>#9Slide03 Arima Madurai Bold</vt:lpstr>
      <vt:lpstr>Times New Roman</vt:lpstr>
      <vt:lpstr>等线</vt:lpstr>
      <vt:lpstr>#9Slide03 BoosterNextFYBlack</vt:lpstr>
      <vt:lpstr>Microsoft YaHei</vt:lpstr>
      <vt:lpstr>Arial Unicode MS</vt:lpstr>
      <vt:lpstr>等线 Light</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二年级二班教学PPT课件-一次成功的实验</dc:title>
  <dc:creator>lxl</dc:creator>
  <cp:lastModifiedBy>SingPC</cp:lastModifiedBy>
  <cp:revision>3193</cp:revision>
  <dcterms:created xsi:type="dcterms:W3CDTF">2015-12-01T09:06:00Z</dcterms:created>
  <dcterms:modified xsi:type="dcterms:W3CDTF">2024-10-31T01:19:17Z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E1AC88BDA7C74F20ABAA2A3B13A11CFC_12</vt:lpwstr>
  </property>
  <property fmtid="{D5CDD505-2E9C-101B-9397-08002B2CF9AE}" pid="3" name="KSOProductBuildVer">
    <vt:lpwstr>1033-12.2.0.18607</vt:lpwstr>
  </property>
</Properties>
</file>