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
  </p:notesMasterIdLst>
  <p:sldIdLst>
    <p:sldId id="317" r:id="rId2"/>
    <p:sldId id="292" r:id="rId3"/>
    <p:sldId id="318" r:id="rId4"/>
    <p:sldId id="501" r:id="rId5"/>
    <p:sldId id="420" r:id="rId6"/>
    <p:sldId id="421" r:id="rId7"/>
    <p:sldId id="503" r:id="rId8"/>
    <p:sldId id="360" r:id="rId9"/>
    <p:sldId id="423" r:id="rId10"/>
    <p:sldId id="475" r:id="rId11"/>
    <p:sldId id="338" r:id="rId12"/>
    <p:sldId id="356"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CC00CC"/>
    <a:srgbClr val="FFF1B3"/>
    <a:srgbClr val="EDF6F7"/>
    <a:srgbClr val="C8FFFF"/>
    <a:srgbClr val="FF7043"/>
    <a:srgbClr val="FF00FF"/>
    <a:srgbClr val="FF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56" autoAdjust="0"/>
  </p:normalViewPr>
  <p:slideViewPr>
    <p:cSldViewPr>
      <p:cViewPr varScale="1">
        <p:scale>
          <a:sx n="66" d="100"/>
          <a:sy n="66" d="100"/>
        </p:scale>
        <p:origin x="668" y="4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7A44-B9E3-4839-A5C6-5F8A911FFAFC}" type="datetimeFigureOut">
              <a:rPr lang="en-US" smtClean="0"/>
              <a:pPr/>
              <a:t>2/11/2025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F8F5B-8E1F-4947-81C1-D51EE90A86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8C4A0E-AE95-454F-A2E2-71B23AF28C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DEE483-DD1C-4192-AD40-C8F21048B1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4362E-EEC3-4576-BDFE-7739F93EDDF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DB6DB-3D4F-49D8-8FDB-612300820E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6A0F44-ECC0-4664-BB81-4589E688E0B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BB2E09-7A25-4679-9E62-65DB48CA281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40C62B-41F5-48A8-B539-C8361A264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130BA-9B41-4D5B-8CD7-263DBE816A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63D9F9-6FA6-4913-AC9C-E88B45A273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FEDE19-A640-4E92-93C1-021EA31184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395E3F-7D6A-4CA7-B93E-E99E08BA59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B3C4FF-FCF3-423C-AF0D-CC2F270ACB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54EED5-014E-4B21-AF20-0FAAD83CEF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49440E-59E1-47FA-B69F-0F304E9996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0BE4AC-A57C-4D7A-8622-A771FD9AD3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35C7E76-F3A5-4018-853D-E449C62038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1981200" y="4800600"/>
            <a:ext cx="8229600" cy="914400"/>
          </a:xfrm>
        </p:spPr>
        <p:txBody>
          <a:bodyPr/>
          <a:lstStyle/>
          <a:p>
            <a:pPr eaLnBrk="1" hangingPunct="1">
              <a:defRPr/>
            </a:pPr>
            <a:r>
              <a:rPr lang="en-US" sz="2800" b="1" dirty="0" err="1">
                <a:solidFill>
                  <a:srgbClr val="0070C0"/>
                </a:solidFill>
                <a:effectLst>
                  <a:outerShdw blurRad="38100" dist="38100" dir="2700000" algn="tl">
                    <a:srgbClr val="000000">
                      <a:alpha val="43137"/>
                    </a:srgbClr>
                  </a:outerShdw>
                </a:effectLst>
                <a:cs typeface="Times New Roman" panose="02020603050405020304" pitchFamily="18" charset="0"/>
              </a:rPr>
              <a:t>Giáo</a:t>
            </a:r>
            <a:r>
              <a:rPr lang="en-US" sz="2800" b="1" dirty="0">
                <a:solidFill>
                  <a:srgbClr val="0070C0"/>
                </a:solidFill>
                <a:effectLst>
                  <a:outerShdw blurRad="38100" dist="38100" dir="2700000" algn="tl">
                    <a:srgbClr val="000000">
                      <a:alpha val="43137"/>
                    </a:srgbClr>
                  </a:outerShdw>
                </a:effectLst>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cs typeface="Times New Roman" panose="02020603050405020304" pitchFamily="18" charset="0"/>
              </a:rPr>
              <a:t>viên</a:t>
            </a:r>
            <a:r>
              <a:rPr lang="en-US" sz="2800" b="1" dirty="0">
                <a:solidFill>
                  <a:srgbClr val="0070C0"/>
                </a:solidFill>
                <a:effectLst>
                  <a:outerShdw blurRad="38100" dist="38100" dir="2700000" algn="tl">
                    <a:srgbClr val="000000">
                      <a:alpha val="43137"/>
                    </a:srgbClr>
                  </a:outerShdw>
                </a:effectLst>
                <a:cs typeface="Times New Roman" panose="02020603050405020304" pitchFamily="18" charset="0"/>
              </a:rPr>
              <a:t>: </a:t>
            </a:r>
            <a:r>
              <a:rPr lang="vi-VN" sz="2800" b="1" dirty="0">
                <a:solidFill>
                  <a:srgbClr val="0070C0"/>
                </a:solidFill>
                <a:effectLst>
                  <a:outerShdw blurRad="38100" dist="38100" dir="2700000" algn="tl">
                    <a:srgbClr val="000000">
                      <a:alpha val="43137"/>
                    </a:srgbClr>
                  </a:outerShdw>
                </a:effectLst>
                <a:cs typeface="Times New Roman" panose="02020603050405020304" pitchFamily="18" charset="0"/>
              </a:rPr>
              <a:t>Chu Thị Thanh Loan</a:t>
            </a:r>
            <a:b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a:solidFill>
                  <a:srgbClr val="0070C0"/>
                </a:solidFill>
                <a:effectLst>
                  <a:outerShdw blurRad="38100" dist="38100" dir="2700000" algn="tl">
                    <a:srgbClr val="000000">
                      <a:alpha val="43137"/>
                    </a:srgbClr>
                  </a:outerShdw>
                </a:effectLst>
                <a:cs typeface="Times New Roman" panose="02020603050405020304" pitchFamily="18" charset="0"/>
              </a:rPr>
              <a:t>Tr</a:t>
            </a:r>
            <a:r>
              <a:rPr lang="vi-VN" sz="2800" b="1" dirty="0">
                <a:solidFill>
                  <a:srgbClr val="0070C0"/>
                </a:solidFill>
                <a:effectLst>
                  <a:outerShdw blurRad="38100" dist="38100" dir="2700000" algn="tl">
                    <a:srgbClr val="000000">
                      <a:alpha val="43137"/>
                    </a:srgbClr>
                  </a:outerShdw>
                </a:effectLst>
                <a:cs typeface="Times New Roman" panose="02020603050405020304" pitchFamily="18" charset="0"/>
              </a:rPr>
              <a:t>ường</a:t>
            </a:r>
            <a:r>
              <a:rPr lang="en-US" sz="2800" b="1" dirty="0">
                <a:solidFill>
                  <a:srgbClr val="0070C0"/>
                </a:solidFill>
                <a:effectLst>
                  <a:outerShdw blurRad="38100" dist="38100" dir="2700000" algn="tl">
                    <a:srgbClr val="000000">
                      <a:alpha val="43137"/>
                    </a:srgbClr>
                  </a:outerShdw>
                </a:effectLst>
                <a:cs typeface="Times New Roman" panose="02020603050405020304" pitchFamily="18" charset="0"/>
              </a:rPr>
              <a:t>: THCS </a:t>
            </a:r>
            <a:r>
              <a:rPr lang="vi-VN" sz="2800" b="1" dirty="0">
                <a:solidFill>
                  <a:srgbClr val="0070C0"/>
                </a:solidFill>
                <a:effectLst>
                  <a:outerShdw blurRad="38100" dist="38100" dir="2700000" algn="tl">
                    <a:srgbClr val="000000">
                      <a:alpha val="43137"/>
                    </a:srgbClr>
                  </a:outerShdw>
                </a:effectLst>
                <a:cs typeface="Times New Roman" panose="02020603050405020304" pitchFamily="18" charset="0"/>
              </a:rPr>
              <a:t>Nguyễn Gia Thiều</a:t>
            </a:r>
            <a:endParaRPr lang="en-US" sz="2800" b="1" dirty="0">
              <a:solidFill>
                <a:srgbClr val="0000FF"/>
              </a:solidFill>
              <a:effectLst>
                <a:outerShdw blurRad="38100" dist="38100" dir="2700000" algn="tl">
                  <a:srgbClr val="000000">
                    <a:alpha val="43137"/>
                  </a:srgbClr>
                </a:outerShdw>
              </a:effectLst>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362201"/>
            <a:ext cx="3600000" cy="3447619"/>
          </a:xfrm>
          <a:prstGeom prst="rect">
            <a:avLst/>
          </a:prstGeom>
        </p:spPr>
      </p:pic>
      <p:sp>
        <p:nvSpPr>
          <p:cNvPr id="3" name="Rectangle 2"/>
          <p:cNvSpPr/>
          <p:nvPr/>
        </p:nvSpPr>
        <p:spPr>
          <a:xfrm>
            <a:off x="3429000" y="762000"/>
            <a:ext cx="5314276" cy="1200329"/>
          </a:xfrm>
          <a:prstGeom prst="rect">
            <a:avLst/>
          </a:prstGeom>
          <a:noFill/>
        </p:spPr>
        <p:txBody>
          <a:bodyPr wrap="none" lIns="91440" tIns="45720" rIns="91440" bIns="45720">
            <a:spAutoFit/>
          </a:bodyPr>
          <a:lstStyle/>
          <a:p>
            <a:pPr algn="ctr"/>
            <a:r>
              <a:rPr lang="en-US" sz="7200" b="1" cap="none" spc="0">
                <a:ln w="19050">
                  <a:solidFill>
                    <a:srgbClr val="FFC000"/>
                  </a:solidFill>
                  <a:prstDash val="solid"/>
                </a:ln>
                <a:solidFill>
                  <a:srgbClr val="00B050"/>
                </a:solidFill>
                <a:effectLst>
                  <a:outerShdw blurRad="38100" dist="38100" dir="2700000" algn="tl">
                    <a:srgbClr val="000000">
                      <a:alpha val="43137"/>
                    </a:srgbClr>
                  </a:outerShdw>
                </a:effectLst>
              </a:rPr>
              <a:t>ÂM NHẠC 8</a:t>
            </a:r>
          </a:p>
        </p:txBody>
      </p:sp>
    </p:spTree>
    <p:extLst>
      <p:ext uri="{BB962C8B-B14F-4D97-AF65-F5344CB8AC3E}">
        <p14:creationId xmlns:p14="http://schemas.microsoft.com/office/powerpoint/2010/main" val="318214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path" presetSubtype="0" repeatCount="indefinite" accel="50000" decel="50000" fill="hold" nodeType="withEffect">
                                  <p:stCondLst>
                                    <p:cond delay="0"/>
                                  </p:stCondLst>
                                  <p:childTnLst>
                                    <p:animMotion origin="layout" path="M -3.33333E-6 -3.33333E-6 C -3.33333E-6 -0.01898 -3.33333E-6 -0.03703 0.00018 -0.03703 C 0.00035 -0.03703 0.00052 -0.01898 0.00052 -3.33333E-6 C 0.00052 0.02107 0.0007 0.0419 0.00087 0.0419 C 0.00105 0.0419 0.00105 0.02107 0.00122 -3.33333E-6 C 0.00122 -0.01898 0.00139 -0.03703 0.00157 -0.03703 C 0.00174 -0.03703 0.00174 -0.01898 0.00191 -3.33333E-6 C 0.00191 0.02107 0.00191 0.0419 0.00209 0.0419 C 0.00226 0.0419 0.00261 -3.33333E-6 0.00261 0.00023 C 0.00261 -0.01898 0.00261 -0.03703 0.00278 -0.03703 C 0.00295 -0.03703 0.00313 -0.01898 0.00313 -3.33333E-6 C 0.00313 0.02107 0.0033 0.0419 0.00348 0.0419 C 0.00365 0.0419 0.00365 0.02107 0.00382 -3.33333E-6 C 0.00382 -0.01898 0.004 -0.03703 0.00417 -0.03703 C 0.00434 -0.03703 0.00434 -0.01898 0.00452 -3.33333E-6 C 0.00452 0.02107 0.00452 0.0419 0.00469 0.0419 C 0.00486 0.0419 0.00504 0.02107 0.00521 -3.33333E-6 " pathEditMode="relative" rAng="0" ptsTypes="AAAAAAAAAAAAAAAAA">
                                      <p:cBhvr>
                                        <p:cTn id="6" dur="5000" fill="hold"/>
                                        <p:tgtEl>
                                          <p:spTgt spid="2"/>
                                        </p:tgtEl>
                                        <p:attrNameLst>
                                          <p:attrName>ppt_x</p:attrName>
                                          <p:attrName>ppt_y</p:attrName>
                                        </p:attrNameLst>
                                      </p:cBhvr>
                                      <p:rCtr x="26000" y="2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563562"/>
          </a:xfrm>
        </p:spPr>
        <p:txBody>
          <a:bodyPr/>
          <a:lstStyle/>
          <a:p>
            <a:r>
              <a:rPr lang="en-US" sz="3200" b="1">
                <a:solidFill>
                  <a:srgbClr val="C00000"/>
                </a:solidFill>
                <a:latin typeface="+mn-lt"/>
                <a:cs typeface="Times New Roman" panose="02020603050405020304" pitchFamily="18" charset="0"/>
              </a:rPr>
              <a:t>II.</a:t>
            </a:r>
            <a:r>
              <a:rPr lang="vi-VN" sz="3200" b="1">
                <a:solidFill>
                  <a:srgbClr val="C00000"/>
                </a:solidFill>
                <a:latin typeface="+mn-lt"/>
                <a:cs typeface="Times New Roman" panose="02020603050405020304" pitchFamily="18" charset="0"/>
              </a:rPr>
              <a:t> </a:t>
            </a:r>
            <a:r>
              <a:rPr lang="en-US" sz="3200" b="1">
                <a:solidFill>
                  <a:srgbClr val="C00000"/>
                </a:solidFill>
                <a:latin typeface="+mn-lt"/>
                <a:cs typeface="Times New Roman" panose="02020603050405020304" pitchFamily="18" charset="0"/>
              </a:rPr>
              <a:t>Ôn tập bài hát</a:t>
            </a:r>
            <a:endParaRPr lang="en-US" sz="3200" b="1" i="1" dirty="0">
              <a:solidFill>
                <a:srgbClr val="C00000"/>
              </a:solidFill>
              <a:latin typeface="+mn-lt"/>
              <a:cs typeface="Times New Roman" panose="02020603050405020304" pitchFamily="18" charset="0"/>
            </a:endParaRPr>
          </a:p>
        </p:txBody>
      </p:sp>
      <p:pic>
        <p:nvPicPr>
          <p:cNvPr id="4" name="Picture 3">
            <a:extLst>
              <a:ext uri="{FF2B5EF4-FFF2-40B4-BE49-F238E27FC236}">
                <a16:creationId xmlns:a16="http://schemas.microsoft.com/office/drawing/2014/main" id="{31858412-BD56-CDE0-35A4-AE4BC63621F3}"/>
              </a:ext>
            </a:extLst>
          </p:cNvPr>
          <p:cNvPicPr>
            <a:picLocks noChangeAspect="1"/>
          </p:cNvPicPr>
          <p:nvPr/>
        </p:nvPicPr>
        <p:blipFill>
          <a:blip r:embed="rId2"/>
          <a:stretch>
            <a:fillRect/>
          </a:stretch>
        </p:blipFill>
        <p:spPr>
          <a:xfrm>
            <a:off x="1828800" y="609600"/>
            <a:ext cx="8722894" cy="6138332"/>
          </a:xfrm>
          <a:prstGeom prst="rect">
            <a:avLst/>
          </a:prstGeom>
        </p:spPr>
      </p:pic>
    </p:spTree>
    <p:extLst>
      <p:ext uri="{BB962C8B-B14F-4D97-AF65-F5344CB8AC3E}">
        <p14:creationId xmlns:p14="http://schemas.microsoft.com/office/powerpoint/2010/main" val="412446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hoi dong Bai hat giong truong">
            <a:hlinkClick r:id="" action="ppaction://media"/>
            <a:extLst>
              <a:ext uri="{FF2B5EF4-FFF2-40B4-BE49-F238E27FC236}">
                <a16:creationId xmlns:a16="http://schemas.microsoft.com/office/drawing/2014/main" id="{E9655D38-BCB7-09E7-A13F-D52BFA84723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95400" y="152400"/>
            <a:ext cx="9649810" cy="4224068"/>
          </a:xfrm>
          <a:prstGeom prst="rect">
            <a:avLst/>
          </a:prstGeom>
        </p:spPr>
      </p:pic>
      <p:pic>
        <p:nvPicPr>
          <p:cNvPr id="7" name="Picture 6">
            <a:extLst>
              <a:ext uri="{FF2B5EF4-FFF2-40B4-BE49-F238E27FC236}">
                <a16:creationId xmlns:a16="http://schemas.microsoft.com/office/drawing/2014/main" id="{041710CE-3097-46AD-829E-6ECE837730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267200"/>
            <a:ext cx="2967227" cy="2191819"/>
          </a:xfrm>
          <a:prstGeom prst="rect">
            <a:avLst/>
          </a:prstGeom>
        </p:spPr>
      </p:pic>
    </p:spTree>
    <p:extLst>
      <p:ext uri="{BB962C8B-B14F-4D97-AF65-F5344CB8AC3E}">
        <p14:creationId xmlns:p14="http://schemas.microsoft.com/office/powerpoint/2010/main" val="102131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77174"/>
            <a:chOff x="0" y="0"/>
            <a:chExt cx="12192000" cy="6877174"/>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84" t="32903" r="23219"/>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68" y="3181228"/>
              <a:ext cx="3200400" cy="3695946"/>
            </a:xfrm>
            <a:prstGeom prst="rect">
              <a:avLst/>
            </a:prstGeom>
          </p:spPr>
        </p:pic>
      </p:grpSp>
      <p:sp>
        <p:nvSpPr>
          <p:cNvPr id="2" name="Title 1"/>
          <p:cNvSpPr>
            <a:spLocks noGrp="1"/>
          </p:cNvSpPr>
          <p:nvPr>
            <p:ph type="title"/>
          </p:nvPr>
        </p:nvSpPr>
        <p:spPr>
          <a:xfrm>
            <a:off x="609600" y="685800"/>
            <a:ext cx="10972800" cy="1143000"/>
          </a:xfrm>
        </p:spPr>
        <p:txBody>
          <a:bodyPr/>
          <a:lstStyle/>
          <a:p>
            <a:r>
              <a:rPr lang="en-US" sz="3600" b="1">
                <a:solidFill>
                  <a:srgbClr val="0000FF"/>
                </a:solidFill>
              </a:rPr>
              <a:t>DẶN DÒ VỀ NHÀ</a:t>
            </a:r>
            <a:endParaRPr lang="en-US" sz="3600" b="1" dirty="0">
              <a:solidFill>
                <a:srgbClr val="0000FF"/>
              </a:solidFill>
            </a:endParaRPr>
          </a:p>
        </p:txBody>
      </p:sp>
      <p:sp>
        <p:nvSpPr>
          <p:cNvPr id="3" name="Content Placeholder 2"/>
          <p:cNvSpPr>
            <a:spLocks noGrp="1"/>
          </p:cNvSpPr>
          <p:nvPr>
            <p:ph idx="1"/>
          </p:nvPr>
        </p:nvSpPr>
        <p:spPr>
          <a:xfrm>
            <a:off x="1905000" y="1905001"/>
            <a:ext cx="8305800" cy="2590799"/>
          </a:xfrm>
        </p:spPr>
        <p:txBody>
          <a:bodyPr/>
          <a:lstStyle/>
          <a:p>
            <a:pPr>
              <a:buFont typeface="Wingdings" panose="05000000000000000000" pitchFamily="2" charset="2"/>
              <a:buChar char="Ø"/>
            </a:pPr>
            <a:r>
              <a:rPr lang="en-US" sz="2800">
                <a:solidFill>
                  <a:srgbClr val="0000FF"/>
                </a:solidFill>
              </a:rPr>
              <a:t>Tập biểu diễn bài hát </a:t>
            </a:r>
            <a:r>
              <a:rPr lang="vi-VN" sz="2800" i="1">
                <a:solidFill>
                  <a:srgbClr val="C00000"/>
                </a:solidFill>
              </a:rPr>
              <a:t>Xuân quê hương</a:t>
            </a:r>
            <a:r>
              <a:rPr lang="en-US" sz="2800" i="1">
                <a:solidFill>
                  <a:srgbClr val="C00000"/>
                </a:solidFill>
              </a:rPr>
              <a:t> </a:t>
            </a:r>
            <a:r>
              <a:rPr lang="en-US" sz="2800">
                <a:solidFill>
                  <a:srgbClr val="0000FF"/>
                </a:solidFill>
              </a:rPr>
              <a:t>theo các hình thức khác nhau.</a:t>
            </a:r>
          </a:p>
          <a:p>
            <a:pPr marL="0" indent="0">
              <a:lnSpc>
                <a:spcPct val="150000"/>
              </a:lnSpc>
              <a:buNone/>
            </a:pPr>
            <a:endParaRPr lang="en-US" sz="2800" dirty="0">
              <a:solidFill>
                <a:srgbClr val="0000FF"/>
              </a:solidFill>
            </a:endParaRPr>
          </a:p>
        </p:txBody>
      </p:sp>
    </p:spTree>
    <p:extLst>
      <p:ext uri="{BB962C8B-B14F-4D97-AF65-F5344CB8AC3E}">
        <p14:creationId xmlns:p14="http://schemas.microsoft.com/office/powerpoint/2010/main" val="108672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10078DA-AECB-FF46-1BB2-D8697B113654}"/>
              </a:ext>
            </a:extLst>
          </p:cNvPr>
          <p:cNvSpPr>
            <a:spLocks noGrp="1"/>
          </p:cNvSpPr>
          <p:nvPr>
            <p:ph type="ctrTitle"/>
          </p:nvPr>
        </p:nvSpPr>
        <p:spPr>
          <a:xfrm>
            <a:off x="2209800" y="533400"/>
            <a:ext cx="7772400" cy="1470025"/>
          </a:xfrm>
        </p:spPr>
        <p:txBody>
          <a:bodyPr/>
          <a:lstStyle/>
          <a:p>
            <a:r>
              <a:rPr lang="en-US" sz="4000" b="1" dirty="0" err="1">
                <a:solidFill>
                  <a:srgbClr val="0000FF"/>
                </a:solidFill>
                <a:effectLst>
                  <a:outerShdw blurRad="38100" dist="38100" dir="2700000" algn="tl">
                    <a:srgbClr val="000000">
                      <a:alpha val="43137"/>
                    </a:srgbClr>
                  </a:outerShdw>
                </a:effectLst>
              </a:rPr>
              <a:t>Chủ</a:t>
            </a:r>
            <a:r>
              <a:rPr lang="en-US" sz="4000" b="1" dirty="0">
                <a:solidFill>
                  <a:srgbClr val="0000FF"/>
                </a:solidFill>
                <a:effectLst>
                  <a:outerShdw blurRad="38100" dist="38100" dir="2700000" algn="tl">
                    <a:srgbClr val="000000">
                      <a:alpha val="43137"/>
                    </a:srgbClr>
                  </a:outerShdw>
                </a:effectLst>
              </a:rPr>
              <a:t> </a:t>
            </a:r>
            <a:r>
              <a:rPr lang="en-US" sz="4000" b="1" err="1">
                <a:solidFill>
                  <a:srgbClr val="0000FF"/>
                </a:solidFill>
                <a:effectLst>
                  <a:outerShdw blurRad="38100" dist="38100" dir="2700000" algn="tl">
                    <a:srgbClr val="000000">
                      <a:alpha val="43137"/>
                    </a:srgbClr>
                  </a:outerShdw>
                </a:effectLst>
              </a:rPr>
              <a:t>đề</a:t>
            </a:r>
            <a:r>
              <a:rPr lang="en-US" sz="4000" b="1">
                <a:solidFill>
                  <a:srgbClr val="0000FF"/>
                </a:solidFill>
                <a:effectLst>
                  <a:outerShdw blurRad="38100" dist="38100" dir="2700000" algn="tl">
                    <a:srgbClr val="000000">
                      <a:alpha val="43137"/>
                    </a:srgbClr>
                  </a:outerShdw>
                </a:effectLst>
              </a:rPr>
              <a:t> 5</a:t>
            </a:r>
            <a:br>
              <a:rPr lang="en-US" sz="4000" b="1">
                <a:solidFill>
                  <a:srgbClr val="0000FF"/>
                </a:solidFill>
                <a:effectLst>
                  <a:outerShdw blurRad="38100" dist="38100" dir="2700000" algn="tl">
                    <a:srgbClr val="000000">
                      <a:alpha val="43137"/>
                    </a:srgbClr>
                  </a:outerShdw>
                </a:effectLst>
              </a:rPr>
            </a:br>
            <a:r>
              <a:rPr lang="vi-VN" sz="4000" b="1">
                <a:solidFill>
                  <a:srgbClr val="C00000"/>
                </a:solidFill>
                <a:effectLst>
                  <a:outerShdw blurRad="38100" dist="38100" dir="2700000" algn="tl">
                    <a:srgbClr val="000000">
                      <a:alpha val="43137"/>
                    </a:srgbClr>
                  </a:outerShdw>
                </a:effectLst>
              </a:rPr>
              <a:t>GIAI ĐIỆU QUÊ HƯƠNG</a:t>
            </a:r>
            <a:endParaRPr lang="en-US" b="1" dirty="0">
              <a:solidFill>
                <a:srgbClr val="C00000"/>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930BED6A-6A06-B520-BDF5-619A0C6DB0CF}"/>
              </a:ext>
            </a:extLst>
          </p:cNvPr>
          <p:cNvPicPr>
            <a:picLocks noChangeAspect="1"/>
          </p:cNvPicPr>
          <p:nvPr/>
        </p:nvPicPr>
        <p:blipFill>
          <a:blip r:embed="rId3">
            <a:clrChange>
              <a:clrFrom>
                <a:srgbClr val="F9FEFF"/>
              </a:clrFrom>
              <a:clrTo>
                <a:srgbClr val="F9FEFF">
                  <a:alpha val="0"/>
                </a:srgbClr>
              </a:clrTo>
            </a:clrChange>
            <a:extLst>
              <a:ext uri="{28A0092B-C50C-407E-A947-70E740481C1C}">
                <a14:useLocalDpi xmlns:a14="http://schemas.microsoft.com/office/drawing/2010/main" val="0"/>
              </a:ext>
            </a:extLst>
          </a:blip>
          <a:stretch>
            <a:fillRect/>
          </a:stretch>
        </p:blipFill>
        <p:spPr>
          <a:xfrm>
            <a:off x="152400" y="152400"/>
            <a:ext cx="1568116" cy="1752600"/>
          </a:xfrm>
          <a:prstGeom prst="rect">
            <a:avLst/>
          </a:prstGeom>
        </p:spPr>
      </p:pic>
      <p:sp>
        <p:nvSpPr>
          <p:cNvPr id="8" name="Title 3">
            <a:extLst>
              <a:ext uri="{FF2B5EF4-FFF2-40B4-BE49-F238E27FC236}">
                <a16:creationId xmlns:a16="http://schemas.microsoft.com/office/drawing/2014/main" id="{457A4DE2-F23C-256A-F399-026AE1ADD107}"/>
              </a:ext>
            </a:extLst>
          </p:cNvPr>
          <p:cNvSpPr txBox="1">
            <a:spLocks/>
          </p:cNvSpPr>
          <p:nvPr/>
        </p:nvSpPr>
        <p:spPr bwMode="auto">
          <a:xfrm>
            <a:off x="2209800" y="2286000"/>
            <a:ext cx="77724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a:solidFill>
                  <a:srgbClr val="0000FF"/>
                </a:solidFill>
                <a:effectLst>
                  <a:outerShdw blurRad="38100" dist="38100" dir="2700000" algn="tl">
                    <a:srgbClr val="000000">
                      <a:alpha val="43137"/>
                    </a:srgbClr>
                  </a:outerShdw>
                </a:effectLst>
              </a:rPr>
              <a:t>BÀI 9</a:t>
            </a:r>
            <a:endParaRPr lang="en-US" sz="4000" b="1" kern="0" dirty="0">
              <a:solidFill>
                <a:srgbClr val="C00000"/>
              </a:solidFill>
              <a:effectLst>
                <a:outerShdw blurRad="38100" dist="38100" dir="2700000" algn="tl">
                  <a:srgbClr val="000000">
                    <a:alpha val="43137"/>
                  </a:srgbClr>
                </a:outerShdw>
              </a:effectLst>
            </a:endParaRPr>
          </a:p>
        </p:txBody>
      </p:sp>
      <p:sp>
        <p:nvSpPr>
          <p:cNvPr id="9" name="Subtitle 6">
            <a:extLst>
              <a:ext uri="{FF2B5EF4-FFF2-40B4-BE49-F238E27FC236}">
                <a16:creationId xmlns:a16="http://schemas.microsoft.com/office/drawing/2014/main" id="{5FD4AC6B-2BE1-D891-9E0F-35B7BAE4508C}"/>
              </a:ext>
            </a:extLst>
          </p:cNvPr>
          <p:cNvSpPr>
            <a:spLocks noGrp="1"/>
          </p:cNvSpPr>
          <p:nvPr>
            <p:ph type="subTitle" idx="1"/>
          </p:nvPr>
        </p:nvSpPr>
        <p:spPr>
          <a:xfrm>
            <a:off x="1143000" y="3505200"/>
            <a:ext cx="9982200" cy="2162908"/>
          </a:xfrm>
        </p:spPr>
        <p:txBody>
          <a:bodyPr/>
          <a:lstStyle/>
          <a:p>
            <a:pPr algn="just">
              <a:spcAft>
                <a:spcPts val="300"/>
              </a:spcAft>
            </a:pPr>
            <a:r>
              <a:rPr lang="en-US" b="1">
                <a:solidFill>
                  <a:srgbClr val="0000FF"/>
                </a:solidFill>
                <a:latin typeface="+mj-lt"/>
                <a:cs typeface="Times New Roman" panose="02020603050405020304" pitchFamily="18" charset="0"/>
              </a:rPr>
              <a:t>– Hát</a:t>
            </a:r>
            <a:r>
              <a:rPr lang="vi-VN" b="1">
                <a:solidFill>
                  <a:srgbClr val="0000FF"/>
                </a:solidFill>
                <a:latin typeface="+mj-lt"/>
                <a:cs typeface="Times New Roman" panose="02020603050405020304" pitchFamily="18" charset="0"/>
              </a:rPr>
              <a:t>: </a:t>
            </a:r>
            <a:r>
              <a:rPr lang="en-US" b="1">
                <a:solidFill>
                  <a:srgbClr val="0000FF"/>
                </a:solidFill>
                <a:latin typeface="+mj-lt"/>
                <a:cs typeface="Times New Roman" panose="02020603050405020304" pitchFamily="18" charset="0"/>
              </a:rPr>
              <a:t>bài hát </a:t>
            </a:r>
            <a:r>
              <a:rPr lang="vi-VN" b="1" i="1">
                <a:solidFill>
                  <a:srgbClr val="C00000"/>
                </a:solidFill>
                <a:latin typeface="+mj-lt"/>
                <a:cs typeface="Times New Roman" panose="02020603050405020304" pitchFamily="18" charset="0"/>
              </a:rPr>
              <a:t>Xuân quê hương</a:t>
            </a:r>
            <a:endParaRPr lang="en-US" b="1" i="1">
              <a:solidFill>
                <a:srgbClr val="C00000"/>
              </a:solidFill>
              <a:latin typeface="+mj-lt"/>
              <a:cs typeface="Times New Roman" panose="02020603050405020304" pitchFamily="18" charset="0"/>
            </a:endParaRPr>
          </a:p>
          <a:p>
            <a:pPr algn="just">
              <a:spcAft>
                <a:spcPts val="300"/>
              </a:spcAft>
            </a:pPr>
            <a:r>
              <a:rPr lang="vi-VN" b="1">
                <a:solidFill>
                  <a:srgbClr val="0000FF"/>
                </a:solidFill>
                <a:latin typeface="+mj-lt"/>
                <a:cs typeface="Times New Roman" panose="02020603050405020304" pitchFamily="18" charset="0"/>
              </a:rPr>
              <a:t>– Nghe nhạc: </a:t>
            </a:r>
            <a:r>
              <a:rPr lang="en-US" b="1">
                <a:solidFill>
                  <a:srgbClr val="0000FF"/>
                </a:solidFill>
                <a:latin typeface="+mj-lt"/>
                <a:cs typeface="Times New Roman" panose="02020603050405020304" pitchFamily="18" charset="0"/>
              </a:rPr>
              <a:t>bản nhạc </a:t>
            </a:r>
            <a:r>
              <a:rPr lang="en-US" b="1" i="1">
                <a:solidFill>
                  <a:srgbClr val="C00000"/>
                </a:solidFill>
                <a:latin typeface="+mj-lt"/>
                <a:cs typeface="Times New Roman" panose="02020603050405020304" pitchFamily="18" charset="0"/>
              </a:rPr>
              <a:t>Long ngâm</a:t>
            </a:r>
          </a:p>
          <a:p>
            <a:pPr algn="just">
              <a:spcAft>
                <a:spcPts val="300"/>
              </a:spcAft>
            </a:pPr>
            <a:r>
              <a:rPr lang="vi-VN" b="1">
                <a:solidFill>
                  <a:srgbClr val="0000FF"/>
                </a:solidFill>
                <a:latin typeface="+mj-lt"/>
                <a:cs typeface="Times New Roman" panose="02020603050405020304" pitchFamily="18" charset="0"/>
              </a:rPr>
              <a:t>– </a:t>
            </a:r>
            <a:r>
              <a:rPr lang="en-US" b="1">
                <a:solidFill>
                  <a:srgbClr val="0000FF"/>
                </a:solidFill>
                <a:latin typeface="+mj-lt"/>
                <a:cs typeface="Times New Roman" panose="02020603050405020304" pitchFamily="18" charset="0"/>
              </a:rPr>
              <a:t>Thường thức</a:t>
            </a:r>
            <a:r>
              <a:rPr lang="vi-VN" b="1">
                <a:solidFill>
                  <a:srgbClr val="0000FF"/>
                </a:solidFill>
                <a:latin typeface="+mj-lt"/>
                <a:cs typeface="Times New Roman" panose="02020603050405020304" pitchFamily="18" charset="0"/>
              </a:rPr>
              <a:t> âm nhạc: </a:t>
            </a:r>
            <a:r>
              <a:rPr lang="nl-NL" b="1">
                <a:solidFill>
                  <a:srgbClr val="C00000"/>
                </a:solidFill>
                <a:latin typeface="+mj-lt"/>
                <a:cs typeface="Times New Roman" panose="02020603050405020304" pitchFamily="18" charset="0"/>
              </a:rPr>
              <a:t>Nhã nhạc cung đình Huế</a:t>
            </a:r>
          </a:p>
          <a:p>
            <a:pPr algn="just">
              <a:spcAft>
                <a:spcPts val="300"/>
              </a:spcAft>
            </a:pPr>
            <a:r>
              <a:rPr lang="vi-VN" b="1">
                <a:solidFill>
                  <a:srgbClr val="0000FF"/>
                </a:solidFill>
                <a:latin typeface="+mj-lt"/>
                <a:cs typeface="Times New Roman" panose="02020603050405020304" pitchFamily="18" charset="0"/>
              </a:rPr>
              <a:t>–</a:t>
            </a:r>
            <a:r>
              <a:rPr lang="en-US" b="1">
                <a:solidFill>
                  <a:srgbClr val="0000FF"/>
                </a:solidFill>
                <a:latin typeface="+mj-lt"/>
                <a:cs typeface="Times New Roman" panose="02020603050405020304" pitchFamily="18" charset="0"/>
              </a:rPr>
              <a:t> Lí thuyết</a:t>
            </a:r>
            <a:r>
              <a:rPr lang="vi-VN" b="1">
                <a:solidFill>
                  <a:srgbClr val="0000FF"/>
                </a:solidFill>
                <a:latin typeface="+mj-lt"/>
                <a:cs typeface="Times New Roman" panose="02020603050405020304" pitchFamily="18" charset="0"/>
              </a:rPr>
              <a:t> âm nhạc: </a:t>
            </a:r>
            <a:r>
              <a:rPr lang="nl-NL" b="1">
                <a:solidFill>
                  <a:srgbClr val="C00000"/>
                </a:solidFill>
                <a:latin typeface="+mj-lt"/>
                <a:cs typeface="Times New Roman" panose="02020603050405020304" pitchFamily="18" charset="0"/>
              </a:rPr>
              <a:t>Đảo phách </a:t>
            </a:r>
            <a:endParaRPr lang="vi-VN" b="1">
              <a:solidFill>
                <a:srgbClr val="0000FF"/>
              </a:solidFill>
              <a:latin typeface="+mj-lt"/>
              <a:cs typeface="Times New Roman" panose="02020603050405020304" pitchFamily="18" charset="0"/>
            </a:endParaRPr>
          </a:p>
          <a:p>
            <a:pPr algn="just">
              <a:spcAft>
                <a:spcPts val="300"/>
              </a:spcAft>
            </a:pPr>
            <a:r>
              <a:rPr lang="nl-NL" b="1">
                <a:solidFill>
                  <a:srgbClr val="C00000"/>
                </a:solidFill>
                <a:latin typeface="+mj-lt"/>
                <a:cs typeface="Times New Roman" panose="02020603050405020304" pitchFamily="18" charset="0"/>
              </a:rPr>
              <a:t> </a:t>
            </a:r>
            <a:endParaRPr lang="vi-VN" b="1">
              <a:solidFill>
                <a:srgbClr val="0000FF"/>
              </a:solidFill>
              <a:latin typeface="+mj-lt"/>
              <a:cs typeface="Times New Roman" panose="02020603050405020304" pitchFamily="18" charset="0"/>
            </a:endParaRPr>
          </a:p>
          <a:p>
            <a:pPr algn="just">
              <a:spcAft>
                <a:spcPts val="300"/>
              </a:spcAft>
            </a:pPr>
            <a:endParaRPr lang="vi-VN" b="1">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754349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667000" y="2015591"/>
            <a:ext cx="6781800" cy="2327809"/>
          </a:xfrm>
        </p:spPr>
        <p:txBody>
          <a:bodyPr/>
          <a:lstStyle/>
          <a:p>
            <a:r>
              <a:rPr lang="en-US" sz="4000" b="1">
                <a:solidFill>
                  <a:srgbClr val="0000FF"/>
                </a:solidFill>
                <a:effectLst>
                  <a:outerShdw blurRad="38100" dist="38100" dir="2700000" algn="tl">
                    <a:srgbClr val="000000">
                      <a:alpha val="43137"/>
                    </a:srgbClr>
                  </a:outerShdw>
                </a:effectLst>
                <a:latin typeface="+mj-lt"/>
                <a:cs typeface="Times New Roman" panose="02020603050405020304" pitchFamily="18" charset="0"/>
              </a:rPr>
              <a:t>Bài 9</a:t>
            </a:r>
            <a:r>
              <a:rPr lang="en-US" sz="4000" b="1">
                <a:solidFill>
                  <a:srgbClr val="0000FF"/>
                </a:solidFill>
                <a:latin typeface="+mj-lt"/>
                <a:cs typeface="Times New Roman" panose="02020603050405020304" pitchFamily="18" charset="0"/>
              </a:rPr>
              <a:t> </a:t>
            </a:r>
            <a:r>
              <a:rPr lang="en-US" sz="4000">
                <a:solidFill>
                  <a:srgbClr val="0000FF"/>
                </a:solidFill>
                <a:latin typeface="+mj-lt"/>
                <a:cs typeface="Times New Roman" panose="02020603050405020304" pitchFamily="18" charset="0"/>
              </a:rPr>
              <a:t>(Tiết 2)</a:t>
            </a:r>
          </a:p>
          <a:p>
            <a:pPr algn="just"/>
            <a:r>
              <a:rPr lang="en-US" sz="2800" b="1">
                <a:solidFill>
                  <a:srgbClr val="C00000"/>
                </a:solidFill>
                <a:latin typeface="+mj-lt"/>
                <a:cs typeface="Times New Roman" panose="02020603050405020304" pitchFamily="18" charset="0"/>
              </a:rPr>
              <a:t>–</a:t>
            </a:r>
            <a:r>
              <a:rPr lang="en-US" b="1">
                <a:solidFill>
                  <a:srgbClr val="C00000"/>
                </a:solidFill>
                <a:latin typeface="+mj-lt"/>
                <a:cs typeface="Times New Roman" panose="02020603050405020304" pitchFamily="18" charset="0"/>
              </a:rPr>
              <a:t> </a:t>
            </a:r>
            <a:r>
              <a:rPr lang="vi-VN" b="1">
                <a:solidFill>
                  <a:srgbClr val="C00000"/>
                </a:solidFill>
                <a:latin typeface="+mj-lt"/>
                <a:cs typeface="Times New Roman" panose="02020603050405020304" pitchFamily="18" charset="0"/>
              </a:rPr>
              <a:t>Nghe</a:t>
            </a:r>
            <a:r>
              <a:rPr lang="en-US" b="1">
                <a:solidFill>
                  <a:srgbClr val="C00000"/>
                </a:solidFill>
                <a:latin typeface="+mj-lt"/>
                <a:cs typeface="Times New Roman" panose="02020603050405020304" pitchFamily="18" charset="0"/>
              </a:rPr>
              <a:t> </a:t>
            </a:r>
            <a:r>
              <a:rPr lang="vi-VN" b="1">
                <a:solidFill>
                  <a:srgbClr val="C00000"/>
                </a:solidFill>
                <a:latin typeface="+mj-lt"/>
                <a:cs typeface="Times New Roman" panose="02020603050405020304" pitchFamily="18" charset="0"/>
              </a:rPr>
              <a:t>bản nhạc </a:t>
            </a:r>
            <a:r>
              <a:rPr lang="vi-VN" b="1" i="1">
                <a:solidFill>
                  <a:srgbClr val="C00000"/>
                </a:solidFill>
                <a:latin typeface="+mj-lt"/>
                <a:cs typeface="Times New Roman" panose="02020603050405020304" pitchFamily="18" charset="0"/>
              </a:rPr>
              <a:t>Long ngâm</a:t>
            </a:r>
            <a:r>
              <a:rPr lang="vi-VN" b="1">
                <a:solidFill>
                  <a:srgbClr val="C00000"/>
                </a:solidFill>
                <a:latin typeface="+mj-lt"/>
                <a:cs typeface="Times New Roman" panose="02020603050405020304" pitchFamily="18" charset="0"/>
              </a:rPr>
              <a:t>;</a:t>
            </a:r>
            <a:endParaRPr lang="en-US" b="1">
              <a:solidFill>
                <a:srgbClr val="C00000"/>
              </a:solidFill>
              <a:latin typeface="+mj-lt"/>
              <a:cs typeface="Times New Roman" panose="02020603050405020304" pitchFamily="18" charset="0"/>
            </a:endParaRPr>
          </a:p>
          <a:p>
            <a:pPr algn="just"/>
            <a:r>
              <a:rPr lang="en-US" b="1">
                <a:solidFill>
                  <a:srgbClr val="C00000"/>
                </a:solidFill>
                <a:latin typeface="+mj-lt"/>
                <a:cs typeface="Times New Roman" panose="02020603050405020304" pitchFamily="18" charset="0"/>
              </a:rPr>
              <a:t>   </a:t>
            </a:r>
            <a:r>
              <a:rPr lang="vi-VN" b="1">
                <a:solidFill>
                  <a:srgbClr val="C00000"/>
                </a:solidFill>
                <a:latin typeface="+mj-lt"/>
                <a:cs typeface="Times New Roman" panose="02020603050405020304" pitchFamily="18" charset="0"/>
              </a:rPr>
              <a:t>Nhã nhạc cung đình Huế </a:t>
            </a:r>
            <a:endParaRPr lang="en-US" b="1">
              <a:solidFill>
                <a:srgbClr val="C00000"/>
              </a:solidFill>
              <a:latin typeface="+mj-lt"/>
              <a:cs typeface="Times New Roman" panose="02020603050405020304" pitchFamily="18" charset="0"/>
            </a:endParaRPr>
          </a:p>
          <a:p>
            <a:pPr algn="just"/>
            <a:r>
              <a:rPr lang="en-US" sz="2800" b="1" i="1">
                <a:solidFill>
                  <a:srgbClr val="C00000"/>
                </a:solidFill>
                <a:latin typeface="+mj-lt"/>
                <a:cs typeface="Times New Roman" panose="02020603050405020304" pitchFamily="18" charset="0"/>
              </a:rPr>
              <a:t>– </a:t>
            </a:r>
            <a:r>
              <a:rPr lang="en-US" b="1">
                <a:solidFill>
                  <a:srgbClr val="C00000"/>
                </a:solidFill>
                <a:latin typeface="+mj-lt"/>
                <a:cs typeface="Times New Roman" panose="02020603050405020304" pitchFamily="18" charset="0"/>
              </a:rPr>
              <a:t>Ôn tập bài hát </a:t>
            </a:r>
            <a:r>
              <a:rPr lang="vi-VN" sz="3200" b="1" i="1">
                <a:solidFill>
                  <a:srgbClr val="C00000"/>
                </a:solidFill>
                <a:latin typeface="+mj-lt"/>
                <a:cs typeface="Times New Roman" panose="02020603050405020304" pitchFamily="18" charset="0"/>
              </a:rPr>
              <a:t>Xuân quê hương</a:t>
            </a:r>
            <a:endParaRPr lang="en-US" sz="3200" b="1" i="1">
              <a:solidFill>
                <a:srgbClr val="C00000"/>
              </a:solidFill>
              <a:latin typeface="+mj-lt"/>
              <a:cs typeface="Times New Roman" panose="02020603050405020304" pitchFamily="18" charset="0"/>
            </a:endParaRPr>
          </a:p>
          <a:p>
            <a:pPr algn="just"/>
            <a:endParaRPr lang="en-US" i="1" dirty="0">
              <a:solidFill>
                <a:srgbClr val="C00000"/>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C4D4A743-68B4-C235-2BA9-B0F2289AAA44}"/>
              </a:ext>
            </a:extLst>
          </p:cNvPr>
          <p:cNvPicPr>
            <a:picLocks noChangeAspect="1"/>
          </p:cNvPicPr>
          <p:nvPr/>
        </p:nvPicPr>
        <p:blipFill>
          <a:blip r:embed="rId3">
            <a:clrChange>
              <a:clrFrom>
                <a:srgbClr val="F9FEFF"/>
              </a:clrFrom>
              <a:clrTo>
                <a:srgbClr val="F9FEFF">
                  <a:alpha val="0"/>
                </a:srgbClr>
              </a:clrTo>
            </a:clrChange>
            <a:extLst>
              <a:ext uri="{28A0092B-C50C-407E-A947-70E740481C1C}">
                <a14:useLocalDpi xmlns:a14="http://schemas.microsoft.com/office/drawing/2010/main" val="0"/>
              </a:ext>
            </a:extLst>
          </a:blip>
          <a:stretch>
            <a:fillRect/>
          </a:stretch>
        </p:blipFill>
        <p:spPr>
          <a:xfrm>
            <a:off x="152400" y="152400"/>
            <a:ext cx="1568116" cy="1752600"/>
          </a:xfrm>
          <a:prstGeom prst="rect">
            <a:avLst/>
          </a:prstGeom>
        </p:spPr>
      </p:pic>
    </p:spTree>
    <p:extLst>
      <p:ext uri="{BB962C8B-B14F-4D97-AF65-F5344CB8AC3E}">
        <p14:creationId xmlns:p14="http://schemas.microsoft.com/office/powerpoint/2010/main" val="266145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69E3C0-8323-4AED-AB4E-1A4866065112}"/>
              </a:ext>
            </a:extLst>
          </p:cNvPr>
          <p:cNvSpPr txBox="1">
            <a:spLocks/>
          </p:cNvSpPr>
          <p:nvPr/>
        </p:nvSpPr>
        <p:spPr bwMode="auto">
          <a:xfrm>
            <a:off x="76200" y="304800"/>
            <a:ext cx="1203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a:solidFill>
                  <a:srgbClr val="C00000"/>
                </a:solidFill>
                <a:cs typeface="Times New Roman" panose="02020603050405020304" pitchFamily="18" charset="0"/>
              </a:rPr>
              <a:t>I. Nghe </a:t>
            </a:r>
            <a:r>
              <a:rPr lang="vi-VN" sz="3200" b="1" kern="0">
                <a:solidFill>
                  <a:srgbClr val="C00000"/>
                </a:solidFill>
                <a:cs typeface="Times New Roman" panose="02020603050405020304" pitchFamily="18" charset="0"/>
              </a:rPr>
              <a:t>bản nhạc </a:t>
            </a:r>
            <a:r>
              <a:rPr lang="vi-VN" sz="3200" b="1" i="1" kern="0">
                <a:solidFill>
                  <a:srgbClr val="C00000"/>
                </a:solidFill>
                <a:cs typeface="Times New Roman" panose="02020603050405020304" pitchFamily="18" charset="0"/>
              </a:rPr>
              <a:t>Long ngâm</a:t>
            </a:r>
            <a:r>
              <a:rPr lang="vi-VN" sz="3200" b="1" kern="0">
                <a:solidFill>
                  <a:srgbClr val="C00000"/>
                </a:solidFill>
                <a:cs typeface="Times New Roman" panose="02020603050405020304" pitchFamily="18" charset="0"/>
              </a:rPr>
              <a:t>;</a:t>
            </a:r>
            <a:endParaRPr lang="en-US" sz="3200" b="1" kern="0">
              <a:solidFill>
                <a:srgbClr val="C00000"/>
              </a:solidFill>
              <a:cs typeface="Times New Roman" panose="02020603050405020304" pitchFamily="18" charset="0"/>
            </a:endParaRPr>
          </a:p>
          <a:p>
            <a:r>
              <a:rPr lang="vi-VN" sz="3200" b="1" kern="0">
                <a:solidFill>
                  <a:srgbClr val="C00000"/>
                </a:solidFill>
                <a:cs typeface="Times New Roman" panose="02020603050405020304" pitchFamily="18" charset="0"/>
              </a:rPr>
              <a:t>Nhã nhạc cung đình Huế </a:t>
            </a:r>
            <a:endParaRPr lang="en-US" sz="3200" b="1" kern="0">
              <a:solidFill>
                <a:srgbClr val="C00000"/>
              </a:solidFill>
              <a:cs typeface="Times New Roman" panose="02020603050405020304" pitchFamily="18" charset="0"/>
            </a:endParaRPr>
          </a:p>
        </p:txBody>
      </p:sp>
      <p:sp>
        <p:nvSpPr>
          <p:cNvPr id="10" name="AutoShape 2">
            <a:extLst>
              <a:ext uri="{FF2B5EF4-FFF2-40B4-BE49-F238E27FC236}">
                <a16:creationId xmlns:a16="http://schemas.microsoft.com/office/drawing/2014/main" id="{B43A6762-C6DF-BD73-D490-1E9B10ECBD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Ngọ Môn – biểu tượng kiến trúc cung đình Huế">
            <a:extLst>
              <a:ext uri="{FF2B5EF4-FFF2-40B4-BE49-F238E27FC236}">
                <a16:creationId xmlns:a16="http://schemas.microsoft.com/office/drawing/2014/main" id="{8D3B693D-28A4-FBA9-4FBF-BE16984E7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10210800" cy="5105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16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3962400" cy="457200"/>
          </a:xfrm>
        </p:spPr>
        <p:txBody>
          <a:bodyPr/>
          <a:lstStyle/>
          <a:p>
            <a:r>
              <a:rPr lang="en-US" sz="3200" b="1">
                <a:solidFill>
                  <a:srgbClr val="00B050"/>
                </a:solidFill>
                <a:cs typeface="Times New Roman" panose="02020603050405020304" pitchFamily="18" charset="0"/>
              </a:rPr>
              <a:t>Thảo luận nhóm</a:t>
            </a:r>
          </a:p>
        </p:txBody>
      </p:sp>
      <p:sp>
        <p:nvSpPr>
          <p:cNvPr id="7" name="Rectangle 2"/>
          <p:cNvSpPr>
            <a:spLocks noChangeArrowheads="1"/>
          </p:cNvSpPr>
          <p:nvPr/>
        </p:nvSpPr>
        <p:spPr bwMode="auto">
          <a:xfrm>
            <a:off x="152399" y="1157695"/>
            <a:ext cx="4648201" cy="3513182"/>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Bản nhạc </a:t>
            </a:r>
            <a:r>
              <a:rPr lang="vi-VN" sz="2000" i="1">
                <a:solidFill>
                  <a:srgbClr val="C00000"/>
                </a:solidFill>
                <a:effectLst/>
                <a:latin typeface="+mj-lt"/>
                <a:ea typeface="Calibri" panose="020F0502020204030204" pitchFamily="34" charset="0"/>
              </a:rPr>
              <a:t>Long ngâm </a:t>
            </a:r>
            <a:r>
              <a:rPr lang="vi-VN" sz="2000">
                <a:solidFill>
                  <a:srgbClr val="0000FF"/>
                </a:solidFill>
                <a:effectLst/>
                <a:latin typeface="+mj-lt"/>
                <a:ea typeface="Calibri" panose="020F0502020204030204" pitchFamily="34" charset="0"/>
              </a:rPr>
              <a:t>được diễn tấu bằng các loại nhạc cụ gì?</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 Bản nhạc được chơi với nhịp độ nhanh hay chậm?</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Bản nhạc được chơi với cường độ mạnh hay nhẹ?</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Bản nhạc có tính chất âm nhạc như thế nào?</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Nêu cảm nhận của em về bản nhạc.</a:t>
            </a:r>
            <a:endParaRPr kumimoji="0" lang="en-US" altLang="vi-VN" sz="2000" b="0" u="none" strike="noStrike" cap="none" normalizeH="0" baseline="0">
              <a:ln>
                <a:noFill/>
              </a:ln>
              <a:solidFill>
                <a:srgbClr val="0000FF"/>
              </a:solidFill>
              <a:effectLst/>
              <a:latin typeface="+mj-lt"/>
            </a:endParaRPr>
          </a:p>
        </p:txBody>
      </p:sp>
      <p:pic>
        <p:nvPicPr>
          <p:cNvPr id="11" name="Picture 4" descr="https://tuannguyenweb.files.wordpress.com/2017/05/8209cd50d6a29bf52a674ca37df94565_students-group-work-by-pietluk-children-group-work-clipart_2213-1650.png?w=1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953000"/>
            <a:ext cx="1981200" cy="147759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E732F26-6FE9-4FEB-FCCA-2BA69B5E8E9B}"/>
              </a:ext>
            </a:extLst>
          </p:cNvPr>
          <p:cNvGrpSpPr>
            <a:grpSpLocks noChangeAspect="1"/>
          </p:cNvGrpSpPr>
          <p:nvPr/>
        </p:nvGrpSpPr>
        <p:grpSpPr>
          <a:xfrm>
            <a:off x="5041252" y="250662"/>
            <a:ext cx="6845948" cy="6378738"/>
            <a:chOff x="5105400" y="76200"/>
            <a:chExt cx="5715000" cy="5324972"/>
          </a:xfrm>
        </p:grpSpPr>
        <p:pic>
          <p:nvPicPr>
            <p:cNvPr id="8" name="Picture 7">
              <a:extLst>
                <a:ext uri="{FF2B5EF4-FFF2-40B4-BE49-F238E27FC236}">
                  <a16:creationId xmlns:a16="http://schemas.microsoft.com/office/drawing/2014/main" id="{233A5AFB-37AA-0A83-59AF-1AEB9F15042D}"/>
                </a:ext>
              </a:extLst>
            </p:cNvPr>
            <p:cNvPicPr>
              <a:picLocks noChangeAspect="1"/>
            </p:cNvPicPr>
            <p:nvPr/>
          </p:nvPicPr>
          <p:blipFill rotWithShape="1">
            <a:blip r:embed="rId3"/>
            <a:srcRect l="6783" r="9988"/>
            <a:stretch/>
          </p:blipFill>
          <p:spPr>
            <a:xfrm>
              <a:off x="5105400" y="3991275"/>
              <a:ext cx="5715000" cy="1409897"/>
            </a:xfrm>
            <a:prstGeom prst="rect">
              <a:avLst/>
            </a:prstGeom>
          </p:spPr>
        </p:pic>
        <p:pic>
          <p:nvPicPr>
            <p:cNvPr id="4" name="Picture 3">
              <a:extLst>
                <a:ext uri="{FF2B5EF4-FFF2-40B4-BE49-F238E27FC236}">
                  <a16:creationId xmlns:a16="http://schemas.microsoft.com/office/drawing/2014/main" id="{1F56C4B6-BB34-FEEA-1C90-56B3252EE72E}"/>
                </a:ext>
              </a:extLst>
            </p:cNvPr>
            <p:cNvPicPr>
              <a:picLocks noChangeAspect="1"/>
            </p:cNvPicPr>
            <p:nvPr/>
          </p:nvPicPr>
          <p:blipFill rotWithShape="1">
            <a:blip r:embed="rId4"/>
            <a:srcRect l="10112" r="6658"/>
            <a:stretch/>
          </p:blipFill>
          <p:spPr>
            <a:xfrm>
              <a:off x="5105400" y="76200"/>
              <a:ext cx="5715000" cy="3989627"/>
            </a:xfrm>
            <a:prstGeom prst="rect">
              <a:avLst/>
            </a:prstGeom>
          </p:spPr>
        </p:pic>
      </p:grpSp>
    </p:spTree>
    <p:extLst>
      <p:ext uri="{BB962C8B-B14F-4D97-AF65-F5344CB8AC3E}">
        <p14:creationId xmlns:p14="http://schemas.microsoft.com/office/powerpoint/2010/main" val="2375844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0E930-0B0F-D189-9506-4ABAEC074AFC}"/>
              </a:ext>
            </a:extLst>
          </p:cNvPr>
          <p:cNvPicPr>
            <a:picLocks noChangeAspect="1"/>
          </p:cNvPicPr>
          <p:nvPr/>
        </p:nvPicPr>
        <p:blipFill>
          <a:blip r:embed="rId2"/>
          <a:stretch>
            <a:fillRect/>
          </a:stretch>
        </p:blipFill>
        <p:spPr>
          <a:xfrm flipH="1">
            <a:off x="304800" y="2133600"/>
            <a:ext cx="1791060" cy="3426170"/>
          </a:xfrm>
          <a:prstGeom prst="rect">
            <a:avLst/>
          </a:prstGeom>
        </p:spPr>
      </p:pic>
      <p:sp>
        <p:nvSpPr>
          <p:cNvPr id="4" name="Rectangle 1"/>
          <p:cNvSpPr>
            <a:spLocks noChangeArrowheads="1"/>
          </p:cNvSpPr>
          <p:nvPr/>
        </p:nvSpPr>
        <p:spPr bwMode="auto">
          <a:xfrm>
            <a:off x="2819400" y="2253004"/>
            <a:ext cx="8610600" cy="1909362"/>
          </a:xfrm>
          <a:prstGeom prst="wedgeRoundRectCallout">
            <a:avLst>
              <a:gd name="adj1" fmla="val -60585"/>
              <a:gd name="adj2" fmla="val -1508"/>
              <a:gd name="adj3" fmla="val 16667"/>
            </a:avLst>
          </a:prstGeom>
          <a:ln>
            <a:solidFill>
              <a:srgbClr val="FFC000"/>
            </a:solidFill>
          </a:ln>
        </p:spPr>
        <p:style>
          <a:lnRef idx="1">
            <a:schemeClr val="accent5"/>
          </a:lnRef>
          <a:fillRef idx="2">
            <a:schemeClr val="accent5"/>
          </a:fillRef>
          <a:effectRef idx="1">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marL="0" marR="0" lvl="0" indent="269875" algn="just" defTabSz="914400" rtl="0" eaLnBrk="0" fontAlgn="base" latinLnBrk="0" hangingPunct="0">
              <a:lnSpc>
                <a:spcPct val="114000"/>
              </a:lnSpc>
              <a:spcBef>
                <a:spcPct val="0"/>
              </a:spcBef>
              <a:spcAft>
                <a:spcPct val="0"/>
              </a:spcAft>
              <a:buClrTx/>
              <a:buSzTx/>
              <a:buFontTx/>
              <a:buNone/>
              <a:tabLst/>
            </a:pPr>
            <a:r>
              <a:rPr lang="vi-VN" sz="2400" i="1">
                <a:solidFill>
                  <a:srgbClr val="C00000"/>
                </a:solidFill>
                <a:effectLst/>
                <a:latin typeface="+mj-lt"/>
                <a:ea typeface="Calibri" panose="020F0502020204030204" pitchFamily="34" charset="0"/>
              </a:rPr>
              <a:t>Long ngâm </a:t>
            </a:r>
            <a:r>
              <a:rPr lang="vi-VN" sz="2400">
                <a:solidFill>
                  <a:srgbClr val="0000FF"/>
                </a:solidFill>
                <a:effectLst/>
                <a:latin typeface="+mj-lt"/>
                <a:ea typeface="Calibri" panose="020F0502020204030204" pitchFamily="34" charset="0"/>
              </a:rPr>
              <a:t>là một bài Nhã nhạc cung đình Huế, được tấu lên trong nghi lễ tế trời và các lễ tế khác. Bản nhạc được diễn tấu bằng các loại nhạc cụ dân tộc Việt Nam, với nhịp độ và cường độ vừa phải, thể hiện sự trang trọng. </a:t>
            </a:r>
          </a:p>
        </p:txBody>
      </p:sp>
    </p:spTree>
    <p:extLst>
      <p:ext uri="{BB962C8B-B14F-4D97-AF65-F5344CB8AC3E}">
        <p14:creationId xmlns:p14="http://schemas.microsoft.com/office/powerpoint/2010/main" val="2117867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69E3C0-8323-4AED-AB4E-1A4866065112}"/>
              </a:ext>
            </a:extLst>
          </p:cNvPr>
          <p:cNvSpPr txBox="1">
            <a:spLocks/>
          </p:cNvSpPr>
          <p:nvPr/>
        </p:nvSpPr>
        <p:spPr bwMode="auto">
          <a:xfrm>
            <a:off x="76200" y="609600"/>
            <a:ext cx="1203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kern="0">
                <a:solidFill>
                  <a:srgbClr val="0000FF"/>
                </a:solidFill>
                <a:cs typeface="Times New Roman" panose="02020603050405020304" pitchFamily="18" charset="0"/>
              </a:rPr>
              <a:t>2. Nhã nhạc cung đình Huế </a:t>
            </a:r>
          </a:p>
          <a:p>
            <a:endParaRPr lang="en-US" sz="3200" b="1" kern="0">
              <a:solidFill>
                <a:srgbClr val="0000FF"/>
              </a:solidFill>
              <a:cs typeface="Times New Roman" panose="02020603050405020304" pitchFamily="18" charset="0"/>
            </a:endParaRPr>
          </a:p>
          <a:p>
            <a:endParaRPr lang="en-US" sz="3200" b="1" i="1" kern="0">
              <a:solidFill>
                <a:srgbClr val="0000FF"/>
              </a:solidFill>
              <a:cs typeface="Times New Roman" panose="02020603050405020304" pitchFamily="18" charset="0"/>
            </a:endParaRPr>
          </a:p>
        </p:txBody>
      </p:sp>
      <p:sp>
        <p:nvSpPr>
          <p:cNvPr id="10" name="AutoShape 2">
            <a:extLst>
              <a:ext uri="{FF2B5EF4-FFF2-40B4-BE49-F238E27FC236}">
                <a16:creationId xmlns:a16="http://schemas.microsoft.com/office/drawing/2014/main" id="{B43A6762-C6DF-BD73-D490-1E9B10ECBD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0BA9EC33-E737-746C-3D96-4DA13ECC0F4D}"/>
              </a:ext>
            </a:extLst>
          </p:cNvPr>
          <p:cNvPicPr>
            <a:picLocks noChangeAspect="1"/>
          </p:cNvPicPr>
          <p:nvPr/>
        </p:nvPicPr>
        <p:blipFill>
          <a:blip r:embed="rId2"/>
          <a:stretch>
            <a:fillRect/>
          </a:stretch>
        </p:blipFill>
        <p:spPr>
          <a:xfrm>
            <a:off x="1541704" y="838200"/>
            <a:ext cx="9108592" cy="5811083"/>
          </a:xfrm>
          <a:prstGeom prst="rect">
            <a:avLst/>
          </a:prstGeom>
          <a:ln>
            <a:noFill/>
          </a:ln>
          <a:effectLst>
            <a:softEdge rad="112500"/>
          </a:effectLst>
        </p:spPr>
      </p:pic>
    </p:spTree>
    <p:extLst>
      <p:ext uri="{BB962C8B-B14F-4D97-AF65-F5344CB8AC3E}">
        <p14:creationId xmlns:p14="http://schemas.microsoft.com/office/powerpoint/2010/main" val="1663826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3962400" cy="457200"/>
          </a:xfrm>
        </p:spPr>
        <p:txBody>
          <a:bodyPr/>
          <a:lstStyle/>
          <a:p>
            <a:r>
              <a:rPr lang="en-US" sz="3200" b="1">
                <a:solidFill>
                  <a:srgbClr val="00B050"/>
                </a:solidFill>
                <a:cs typeface="Times New Roman" panose="02020603050405020304" pitchFamily="18" charset="0"/>
              </a:rPr>
              <a:t>Thảo luận nhóm</a:t>
            </a:r>
          </a:p>
        </p:txBody>
      </p:sp>
      <p:sp>
        <p:nvSpPr>
          <p:cNvPr id="7" name="Rectangle 2"/>
          <p:cNvSpPr>
            <a:spLocks noChangeArrowheads="1"/>
          </p:cNvSpPr>
          <p:nvPr/>
        </p:nvSpPr>
        <p:spPr bwMode="auto">
          <a:xfrm>
            <a:off x="762000" y="838200"/>
            <a:ext cx="10744200" cy="3794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1440" tIns="38088" rIns="91440" bIns="38088" numCol="1" anchor="ctr" anchorCtr="0" compatLnSpc="1">
            <a:prstTxWarp prst="textNoShape">
              <a:avLst/>
            </a:prstTxWarp>
            <a:spAutoFit/>
          </a:bodyPr>
          <a:lstStyle/>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Nhã nhạc cung đình Huế thường được trình diễn trong những dịp nào?</a:t>
            </a:r>
            <a:endParaRPr lang="en-US" sz="24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 Nhã nhạc cung đình Huế là loại hình nghệ thuật có tính nghiệp dư hay chuyên nghiệp?</a:t>
            </a:r>
            <a:endParaRPr lang="en-US" sz="24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Nhã nhạc cung đình Huế gồm những loại nhạc nào?</a:t>
            </a:r>
            <a:endParaRPr lang="en-US" sz="24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Nhã nhạc cung đình Huế đã được UNESCO ghi danh là gì?</a:t>
            </a:r>
            <a:endParaRPr lang="en-US" sz="24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Quan sát hình ảnh biểu diễn Nhã nhạc cung đình Huế (SGK trang 37) và nêu tên những loại nhạc cụ mà em biết.</a:t>
            </a:r>
            <a:endParaRPr lang="en-US" sz="24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Hãy kể tên một vài bản nhã nhạc hoặc bài dân ca Huế mà em biết.</a:t>
            </a:r>
            <a:endParaRPr lang="en-US" sz="2400">
              <a:solidFill>
                <a:srgbClr val="0000FF"/>
              </a:solidFill>
              <a:latin typeface="+mj-lt"/>
              <a:ea typeface="Calibri" panose="020F0502020204030204" pitchFamily="34" charset="0"/>
            </a:endParaRPr>
          </a:p>
        </p:txBody>
      </p:sp>
      <p:pic>
        <p:nvPicPr>
          <p:cNvPr id="11" name="Picture 4" descr="https://tuannguyenweb.files.wordpress.com/2017/05/8209cd50d6a29bf52a674ca37df94565_students-group-work-by-pietluk-children-group-work-clipart_2213-1650.png?w=1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856283"/>
            <a:ext cx="2275303" cy="169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93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5D13F7-3829-E1F4-4C31-EA4C21DAF1B9}"/>
              </a:ext>
            </a:extLst>
          </p:cNvPr>
          <p:cNvPicPr>
            <a:picLocks noChangeAspect="1"/>
          </p:cNvPicPr>
          <p:nvPr/>
        </p:nvPicPr>
        <p:blipFill>
          <a:blip r:embed="rId2"/>
          <a:stretch>
            <a:fillRect/>
          </a:stretch>
        </p:blipFill>
        <p:spPr>
          <a:xfrm flipH="1">
            <a:off x="76200" y="1905000"/>
            <a:ext cx="1791060" cy="3426170"/>
          </a:xfrm>
          <a:prstGeom prst="rect">
            <a:avLst/>
          </a:prstGeom>
        </p:spPr>
      </p:pic>
      <p:sp>
        <p:nvSpPr>
          <p:cNvPr id="4" name="Rectangle 1"/>
          <p:cNvSpPr>
            <a:spLocks noChangeArrowheads="1"/>
          </p:cNvSpPr>
          <p:nvPr/>
        </p:nvSpPr>
        <p:spPr bwMode="auto">
          <a:xfrm>
            <a:off x="2286000" y="503246"/>
            <a:ext cx="9601200" cy="5600372"/>
          </a:xfrm>
          <a:prstGeom prst="wedgeRoundRectCallout">
            <a:avLst>
              <a:gd name="adj1" fmla="val -57751"/>
              <a:gd name="adj2" fmla="val -6666"/>
              <a:gd name="adj3" fmla="val 16667"/>
            </a:avLst>
          </a:prstGeom>
          <a:ln>
            <a:solidFill>
              <a:srgbClr val="FFC000"/>
            </a:solidFill>
          </a:ln>
        </p:spPr>
        <p:style>
          <a:lnRef idx="1">
            <a:schemeClr val="accent5"/>
          </a:lnRef>
          <a:fillRef idx="2">
            <a:schemeClr val="accent5"/>
          </a:fillRef>
          <a:effectRef idx="1">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lvl="0" indent="269875" algn="just" eaLnBrk="0" hangingPunct="0">
              <a:lnSpc>
                <a:spcPct val="114000"/>
              </a:lnSpc>
            </a:pPr>
            <a:r>
              <a:rPr lang="vi-VN" sz="2200">
                <a:solidFill>
                  <a:srgbClr val="C00000"/>
                </a:solidFill>
                <a:ea typeface="Calibri" panose="020F0502020204030204" pitchFamily="34" charset="0"/>
              </a:rPr>
              <a:t>Nhã nhạc cung đình Huế </a:t>
            </a:r>
            <a:r>
              <a:rPr lang="vi-VN" sz="2200">
                <a:solidFill>
                  <a:srgbClr val="0000FF"/>
                </a:solidFill>
                <a:ea typeface="Calibri" panose="020F0502020204030204" pitchFamily="34" charset="0"/>
              </a:rPr>
              <a:t>là thể loại nhạc của cung đình các triều đại nhà Nguyễn, được trình diễn trong các dịp triều hội, tế lễ, hoặc các sự kiện trọng đại như lễ đăng quang của nhà vua, đón tiếp sứ thần,...</a:t>
            </a:r>
            <a:endParaRPr lang="en-US" sz="2200">
              <a:solidFill>
                <a:srgbClr val="0000FF"/>
              </a:solidFill>
              <a:ea typeface="Calibri" panose="020F0502020204030204" pitchFamily="34" charset="0"/>
            </a:endParaRPr>
          </a:p>
          <a:p>
            <a:pPr lvl="0" indent="269875" algn="just" eaLnBrk="0" hangingPunct="0">
              <a:lnSpc>
                <a:spcPct val="114000"/>
              </a:lnSpc>
            </a:pPr>
            <a:r>
              <a:rPr lang="vi-VN" sz="2200">
                <a:solidFill>
                  <a:srgbClr val="0000FF"/>
                </a:solidFill>
                <a:ea typeface="Calibri" panose="020F0502020204030204" pitchFamily="34" charset="0"/>
              </a:rPr>
              <a:t>Nhã nhạc cung đình Huế là loại hình nghệ thuật có tính chuyên nghiệp với các nhạc công, ca công, vũ công đều được đào tạo có tay nghề cao và trang phục biểu diễn cũng được thiết kế rất công phu.  </a:t>
            </a:r>
          </a:p>
          <a:p>
            <a:pPr lvl="0" indent="269875" algn="just" eaLnBrk="0" hangingPunct="0">
              <a:lnSpc>
                <a:spcPct val="114000"/>
              </a:lnSpc>
            </a:pPr>
            <a:r>
              <a:rPr lang="vi-VN" sz="2200">
                <a:solidFill>
                  <a:srgbClr val="0000FF"/>
                </a:solidFill>
                <a:ea typeface="Calibri" panose="020F0502020204030204" pitchFamily="34" charset="0"/>
              </a:rPr>
              <a:t>Nhã nhạc cung đình Huế gồm: nhạc lễ nghi thờ cúng và nhạc lễ nghi triều chính, múa cung đình, ca nhạc thính phòng và kịch hát (tuồng cung đình). Các quy định về tổ chức dàn nhạc, cách thức diễn xướng, hệ thống bài bản,... của nhã nhạc rất chặt chẽ, mang tính thẩm mỹ rất cao. </a:t>
            </a:r>
          </a:p>
          <a:p>
            <a:pPr lvl="0" indent="269875" algn="just" eaLnBrk="0" hangingPunct="0">
              <a:lnSpc>
                <a:spcPct val="114000"/>
              </a:lnSpc>
            </a:pPr>
            <a:r>
              <a:rPr lang="vi-VN" sz="2200">
                <a:solidFill>
                  <a:srgbClr val="0000FF"/>
                </a:solidFill>
                <a:ea typeface="Calibri" panose="020F0502020204030204" pitchFamily="34" charset="0"/>
              </a:rPr>
              <a:t>Năm 2003, Nhã nhạc cung đình Huế đã được UNESCO ghi danh là </a:t>
            </a:r>
            <a:r>
              <a:rPr lang="vi-VN" sz="2200">
                <a:solidFill>
                  <a:srgbClr val="C00000"/>
                </a:solidFill>
                <a:ea typeface="Calibri" panose="020F0502020204030204" pitchFamily="34" charset="0"/>
              </a:rPr>
              <a:t>Kiệt tác Di sản truyền khẩu và phi vật thể của nhân loại</a:t>
            </a:r>
            <a:r>
              <a:rPr lang="vi-VN" sz="2200">
                <a:solidFill>
                  <a:srgbClr val="0000FF"/>
                </a:solidFill>
                <a:ea typeface="Calibri" panose="020F0502020204030204" pitchFamily="34" charset="0"/>
              </a:rPr>
              <a:t>.</a:t>
            </a:r>
          </a:p>
        </p:txBody>
      </p:sp>
    </p:spTree>
    <p:extLst>
      <p:ext uri="{BB962C8B-B14F-4D97-AF65-F5344CB8AC3E}">
        <p14:creationId xmlns:p14="http://schemas.microsoft.com/office/powerpoint/2010/main" val="1308414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9865</TotalTime>
  <Words>545</Words>
  <Application>Microsoft Office PowerPoint</Application>
  <PresentationFormat>Widescreen</PresentationFormat>
  <Paragraphs>37</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Default Design</vt:lpstr>
      <vt:lpstr>Giáo viên: Chu Thị Thanh Loan Trường: THCS Nguyễn Gia Thiều</vt:lpstr>
      <vt:lpstr>Chủ đề 5 GIAI ĐIỆU QUÊ HƯƠNG</vt:lpstr>
      <vt:lpstr>PowerPoint Presentation</vt:lpstr>
      <vt:lpstr>PowerPoint Presentation</vt:lpstr>
      <vt:lpstr>Thảo luận nhóm</vt:lpstr>
      <vt:lpstr>PowerPoint Presentation</vt:lpstr>
      <vt:lpstr>PowerPoint Presentation</vt:lpstr>
      <vt:lpstr>Thảo luận nhóm</vt:lpstr>
      <vt:lpstr>PowerPoint Presentation</vt:lpstr>
      <vt:lpstr>II. Ôn tập bài hát</vt:lpstr>
      <vt:lpstr>PowerPoint Presentation</vt:lpstr>
      <vt:lpstr>DẶN DÒ VỀ NHÀ</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AAAA</cp:lastModifiedBy>
  <cp:revision>337</cp:revision>
  <dcterms:created xsi:type="dcterms:W3CDTF">2006-11-06T13:45:38Z</dcterms:created>
  <dcterms:modified xsi:type="dcterms:W3CDTF">2025-02-11T16:58:11Z</dcterms:modified>
</cp:coreProperties>
</file>