
<file path=[Content_Types].xml><?xml version="1.0" encoding="utf-8"?>
<Types xmlns="http://schemas.openxmlformats.org/package/2006/content-types">
  <Default Extension="gif" ContentType="image/gif"/>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6"/>
  </p:notesMasterIdLst>
  <p:sldIdLst>
    <p:sldId id="317" r:id="rId2"/>
    <p:sldId id="318" r:id="rId3"/>
    <p:sldId id="475" r:id="rId4"/>
    <p:sldId id="294" r:id="rId5"/>
    <p:sldId id="478" r:id="rId6"/>
    <p:sldId id="297" r:id="rId7"/>
    <p:sldId id="482" r:id="rId8"/>
    <p:sldId id="485" r:id="rId9"/>
    <p:sldId id="497" r:id="rId10"/>
    <p:sldId id="498" r:id="rId11"/>
    <p:sldId id="488" r:id="rId12"/>
    <p:sldId id="372" r:id="rId13"/>
    <p:sldId id="495" r:id="rId14"/>
    <p:sldId id="375" r:id="rId1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CC"/>
    <a:srgbClr val="009900"/>
    <a:srgbClr val="FFF1B3"/>
    <a:srgbClr val="EDF6F7"/>
    <a:srgbClr val="C8FFFF"/>
    <a:srgbClr val="FF7043"/>
    <a:srgbClr val="FF00FF"/>
    <a:srgbClr val="FF99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67" autoAdjust="0"/>
    <p:restoredTop sz="94356" autoAdjust="0"/>
  </p:normalViewPr>
  <p:slideViewPr>
    <p:cSldViewPr>
      <p:cViewPr varScale="1">
        <p:scale>
          <a:sx n="66" d="100"/>
          <a:sy n="66" d="100"/>
        </p:scale>
        <p:origin x="640" y="4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1/2/2025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image" Target="../media/image10.png"/><Relationship Id="rId3" Type="http://schemas.microsoft.com/office/2007/relationships/media" Target="../media/media2.wav"/><Relationship Id="rId7" Type="http://schemas.microsoft.com/office/2007/relationships/media" Target="../media/media4.wav"/><Relationship Id="rId12"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image" Target="../media/image8.png"/><Relationship Id="rId5" Type="http://schemas.microsoft.com/office/2007/relationships/media" Target="../media/media3.wav"/><Relationship Id="rId15" Type="http://schemas.openxmlformats.org/officeDocument/2006/relationships/image" Target="../media/image12.png"/><Relationship Id="rId10" Type="http://schemas.openxmlformats.org/officeDocument/2006/relationships/image" Target="../media/image7.gif"/><Relationship Id="rId4" Type="http://schemas.openxmlformats.org/officeDocument/2006/relationships/audio" Target="../media/media2.wav"/><Relationship Id="rId9" Type="http://schemas.openxmlformats.org/officeDocument/2006/relationships/slideLayout" Target="../slideLayouts/slideLayout2.xml"/><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8.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362201"/>
            <a:ext cx="3600000" cy="3447619"/>
          </a:xfrm>
          <a:prstGeom prst="rect">
            <a:avLst/>
          </a:prstGeom>
        </p:spPr>
      </p:pic>
      <p:sp>
        <p:nvSpPr>
          <p:cNvPr id="3" name="Rectangle 2"/>
          <p:cNvSpPr/>
          <p:nvPr/>
        </p:nvSpPr>
        <p:spPr>
          <a:xfrm>
            <a:off x="3429000" y="762000"/>
            <a:ext cx="5314276" cy="1200329"/>
          </a:xfrm>
          <a:prstGeom prst="rect">
            <a:avLst/>
          </a:prstGeom>
          <a:noFill/>
        </p:spPr>
        <p:txBody>
          <a:bodyPr wrap="none" lIns="91440" tIns="45720" rIns="91440" bIns="45720">
            <a:spAutoFit/>
          </a:bodyPr>
          <a:lstStyle/>
          <a:p>
            <a:pPr algn="ctr"/>
            <a:r>
              <a:rPr lang="en-US" sz="7200" b="1" cap="none" spc="0">
                <a:ln w="19050">
                  <a:solidFill>
                    <a:srgbClr val="FFC000"/>
                  </a:solidFill>
                  <a:prstDash val="solid"/>
                </a:ln>
                <a:solidFill>
                  <a:srgbClr val="00B050"/>
                </a:solidFill>
                <a:effectLst>
                  <a:outerShdw blurRad="38100" dist="38100" dir="2700000" algn="tl">
                    <a:srgbClr val="000000">
                      <a:alpha val="43137"/>
                    </a:srgbClr>
                  </a:outerShdw>
                </a:effectLst>
              </a:rPr>
              <a:t>ÂM NHẠC 7</a:t>
            </a:r>
          </a:p>
        </p:txBody>
      </p:sp>
      <p:sp>
        <p:nvSpPr>
          <p:cNvPr id="6" name="Title 5">
            <a:extLst>
              <a:ext uri="{FF2B5EF4-FFF2-40B4-BE49-F238E27FC236}">
                <a16:creationId xmlns:a16="http://schemas.microsoft.com/office/drawing/2014/main" id="{5326A7C7-8051-7E32-49F2-CC557AD1154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18214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DC9B63-D272-D62E-3E63-6277CAB1F19C}"/>
              </a:ext>
            </a:extLst>
          </p:cNvPr>
          <p:cNvPicPr>
            <a:picLocks noChangeAspect="1"/>
          </p:cNvPicPr>
          <p:nvPr/>
        </p:nvPicPr>
        <p:blipFill>
          <a:blip r:embed="rId2"/>
          <a:stretch>
            <a:fillRect/>
          </a:stretch>
        </p:blipFill>
        <p:spPr>
          <a:xfrm>
            <a:off x="1828800" y="533400"/>
            <a:ext cx="8343540" cy="3536936"/>
          </a:xfrm>
          <a:prstGeom prst="rect">
            <a:avLst/>
          </a:prstGeom>
        </p:spPr>
      </p:pic>
      <p:pic>
        <p:nvPicPr>
          <p:cNvPr id="5" name="Picture 4">
            <a:extLst>
              <a:ext uri="{FF2B5EF4-FFF2-40B4-BE49-F238E27FC236}">
                <a16:creationId xmlns:a16="http://schemas.microsoft.com/office/drawing/2014/main" id="{0BA80DED-3F28-21D3-19AE-F3DDC8C9DD2A}"/>
              </a:ext>
            </a:extLst>
          </p:cNvPr>
          <p:cNvPicPr>
            <a:picLocks noChangeAspect="1"/>
          </p:cNvPicPr>
          <p:nvPr/>
        </p:nvPicPr>
        <p:blipFill>
          <a:blip r:embed="rId3"/>
          <a:stretch>
            <a:fillRect/>
          </a:stretch>
        </p:blipFill>
        <p:spPr>
          <a:xfrm flipH="1">
            <a:off x="304800" y="2133600"/>
            <a:ext cx="1791060" cy="3426170"/>
          </a:xfrm>
          <a:prstGeom prst="rect">
            <a:avLst/>
          </a:prstGeom>
        </p:spPr>
      </p:pic>
    </p:spTree>
    <p:extLst>
      <p:ext uri="{BB962C8B-B14F-4D97-AF65-F5344CB8AC3E}">
        <p14:creationId xmlns:p14="http://schemas.microsoft.com/office/powerpoint/2010/main" val="387832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2A765E-BBEE-4B96-A875-6D07D37941DD}"/>
              </a:ext>
            </a:extLst>
          </p:cNvPr>
          <p:cNvSpPr txBox="1"/>
          <p:nvPr/>
        </p:nvSpPr>
        <p:spPr>
          <a:xfrm>
            <a:off x="3733800" y="838200"/>
            <a:ext cx="5029200" cy="54252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14000"/>
              </a:lnSpc>
            </a:pPr>
            <a:r>
              <a:rPr lang="en-US" sz="2800" b="1">
                <a:solidFill>
                  <a:srgbClr val="0000FF"/>
                </a:solidFill>
              </a:rPr>
              <a:t>3. Dấu quay lại (Dấu Segno)</a:t>
            </a:r>
            <a:endParaRPr lang="en-US" sz="2800">
              <a:solidFill>
                <a:srgbClr val="0000FF"/>
              </a:solidFill>
            </a:endParaRPr>
          </a:p>
        </p:txBody>
      </p:sp>
      <p:pic>
        <p:nvPicPr>
          <p:cNvPr id="13" name="Picture 12">
            <a:extLst>
              <a:ext uri="{FF2B5EF4-FFF2-40B4-BE49-F238E27FC236}">
                <a16:creationId xmlns:a16="http://schemas.microsoft.com/office/drawing/2014/main" id="{41137932-0CF5-2BE4-8AF4-99E99BA7CD4B}"/>
              </a:ext>
            </a:extLst>
          </p:cNvPr>
          <p:cNvPicPr>
            <a:picLocks noChangeAspect="1"/>
          </p:cNvPicPr>
          <p:nvPr/>
        </p:nvPicPr>
        <p:blipFill>
          <a:blip r:embed="rId2"/>
          <a:stretch>
            <a:fillRect/>
          </a:stretch>
        </p:blipFill>
        <p:spPr>
          <a:xfrm>
            <a:off x="2361657" y="1981200"/>
            <a:ext cx="7773485" cy="2578206"/>
          </a:xfrm>
          <a:prstGeom prst="rect">
            <a:avLst/>
          </a:prstGeom>
        </p:spPr>
      </p:pic>
      <p:pic>
        <p:nvPicPr>
          <p:cNvPr id="14" name="Picture 13">
            <a:extLst>
              <a:ext uri="{FF2B5EF4-FFF2-40B4-BE49-F238E27FC236}">
                <a16:creationId xmlns:a16="http://schemas.microsoft.com/office/drawing/2014/main" id="{9A85905D-99A4-17CC-0516-5A3D3F18B4BD}"/>
              </a:ext>
            </a:extLst>
          </p:cNvPr>
          <p:cNvPicPr>
            <a:picLocks noChangeAspect="1"/>
          </p:cNvPicPr>
          <p:nvPr/>
        </p:nvPicPr>
        <p:blipFill>
          <a:blip r:embed="rId3"/>
          <a:stretch>
            <a:fillRect/>
          </a:stretch>
        </p:blipFill>
        <p:spPr>
          <a:xfrm flipH="1">
            <a:off x="240398" y="1557218"/>
            <a:ext cx="1791060" cy="3426170"/>
          </a:xfrm>
          <a:prstGeom prst="rect">
            <a:avLst/>
          </a:prstGeom>
        </p:spPr>
      </p:pic>
    </p:spTree>
    <p:extLst>
      <p:ext uri="{BB962C8B-B14F-4D97-AF65-F5344CB8AC3E}">
        <p14:creationId xmlns:p14="http://schemas.microsoft.com/office/powerpoint/2010/main" val="1272485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722AABC8-338F-4925-8968-17077A164B6C}"/>
              </a:ext>
            </a:extLst>
          </p:cNvPr>
          <p:cNvSpPr>
            <a:spLocks noGrp="1"/>
          </p:cNvSpPr>
          <p:nvPr>
            <p:ph type="title"/>
          </p:nvPr>
        </p:nvSpPr>
        <p:spPr>
          <a:xfrm>
            <a:off x="3962400" y="762000"/>
            <a:ext cx="3962400" cy="457200"/>
          </a:xfrm>
        </p:spPr>
        <p:txBody>
          <a:bodyPr/>
          <a:lstStyle/>
          <a:p>
            <a:r>
              <a:rPr lang="en-US" sz="3200" b="1">
                <a:solidFill>
                  <a:srgbClr val="00B050"/>
                </a:solidFill>
                <a:cs typeface="Times New Roman" panose="02020603050405020304" pitchFamily="18" charset="0"/>
              </a:rPr>
              <a:t>Thảo luận nhóm</a:t>
            </a:r>
          </a:p>
        </p:txBody>
      </p:sp>
      <p:pic>
        <p:nvPicPr>
          <p:cNvPr id="54" name="Picture 4" descr="https://tuannguyenweb.files.wordpress.com/2017/05/8209cd50d6a29bf52a674ca37df94565_students-group-work-by-pietluk-children-group-work-clipart_2213-1650.png?w=1075">
            <a:extLst>
              <a:ext uri="{FF2B5EF4-FFF2-40B4-BE49-F238E27FC236}">
                <a16:creationId xmlns:a16="http://schemas.microsoft.com/office/drawing/2014/main" id="{7F4112E5-77FE-4F2E-B0FA-2B99ECD1A0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3429000"/>
            <a:ext cx="2362200" cy="1761726"/>
          </a:xfrm>
          <a:prstGeom prst="rect">
            <a:avLst/>
          </a:prstGeom>
          <a:noFill/>
          <a:ln w="3175">
            <a:no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49B2F4-B5AC-EC05-766C-00FAB9944C4A}"/>
              </a:ext>
            </a:extLst>
          </p:cNvPr>
          <p:cNvSpPr txBox="1"/>
          <p:nvPr/>
        </p:nvSpPr>
        <p:spPr>
          <a:xfrm>
            <a:off x="1447800" y="1740618"/>
            <a:ext cx="9220200" cy="1002582"/>
          </a:xfrm>
          <a:prstGeom prst="rect">
            <a:avLst/>
          </a:prstGeom>
          <a:noFill/>
        </p:spPr>
        <p:txBody>
          <a:bodyPr wrap="square" rtlCol="0">
            <a:spAutoFit/>
          </a:bodyPr>
          <a:lstStyle/>
          <a:p>
            <a:pPr>
              <a:lnSpc>
                <a:spcPct val="130000"/>
              </a:lnSpc>
              <a:spcBef>
                <a:spcPts val="600"/>
              </a:spcBef>
              <a:spcAft>
                <a:spcPts val="600"/>
              </a:spcAft>
            </a:pPr>
            <a:r>
              <a:rPr lang="vi-VN" sz="2400">
                <a:solidFill>
                  <a:srgbClr val="0000FF"/>
                </a:solidFill>
              </a:rPr>
              <a:t>– </a:t>
            </a:r>
            <a:r>
              <a:rPr lang="en-US" sz="2400">
                <a:solidFill>
                  <a:srgbClr val="0000FF"/>
                </a:solidFill>
              </a:rPr>
              <a:t>Dựa vào các kí hiệu, hãy cho biết bài hát </a:t>
            </a:r>
            <a:r>
              <a:rPr lang="en-US" sz="2400" i="1">
                <a:solidFill>
                  <a:srgbClr val="C00000"/>
                </a:solidFill>
              </a:rPr>
              <a:t>Một mùa xuân nho nhỏ </a:t>
            </a:r>
            <a:r>
              <a:rPr lang="en-US" sz="2400">
                <a:solidFill>
                  <a:srgbClr val="0000FF"/>
                </a:solidFill>
              </a:rPr>
              <a:t>cần được hát theo trình tự như thế nào.</a:t>
            </a:r>
            <a:endParaRPr lang="vi-VN" sz="2400">
              <a:solidFill>
                <a:srgbClr val="0000FF"/>
              </a:solidFill>
            </a:endParaRPr>
          </a:p>
        </p:txBody>
      </p:sp>
    </p:spTree>
    <p:extLst>
      <p:ext uri="{BB962C8B-B14F-4D97-AF65-F5344CB8AC3E}">
        <p14:creationId xmlns:p14="http://schemas.microsoft.com/office/powerpoint/2010/main" val="2288920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1971C20-65E5-43A5-A71C-73B362A745CB}"/>
              </a:ext>
            </a:extLst>
          </p:cNvPr>
          <p:cNvSpPr>
            <a:spLocks noGrp="1"/>
          </p:cNvSpPr>
          <p:nvPr>
            <p:ph type="title"/>
          </p:nvPr>
        </p:nvSpPr>
        <p:spPr>
          <a:xfrm>
            <a:off x="3276600" y="228600"/>
            <a:ext cx="5715000" cy="715962"/>
          </a:xfrm>
        </p:spPr>
        <p:txBody>
          <a:bodyPr/>
          <a:lstStyle/>
          <a:p>
            <a:r>
              <a:rPr lang="en-US" sz="3200" b="1">
                <a:solidFill>
                  <a:srgbClr val="C00000"/>
                </a:solidFill>
                <a:latin typeface="+mn-lt"/>
                <a:cs typeface="Times New Roman" panose="02020603050405020304" pitchFamily="18" charset="0"/>
              </a:rPr>
              <a:t>III.</a:t>
            </a:r>
            <a:r>
              <a:rPr lang="vi-VN" sz="3200" b="1">
                <a:solidFill>
                  <a:srgbClr val="C00000"/>
                </a:solidFill>
                <a:latin typeface="+mn-lt"/>
                <a:cs typeface="Times New Roman" panose="02020603050405020304" pitchFamily="18" charset="0"/>
              </a:rPr>
              <a:t> </a:t>
            </a:r>
            <a:r>
              <a:rPr lang="en-US" sz="3200" b="1">
                <a:solidFill>
                  <a:srgbClr val="C00000"/>
                </a:solidFill>
                <a:latin typeface="+mn-lt"/>
                <a:cs typeface="Times New Roman" panose="02020603050405020304" pitchFamily="18" charset="0"/>
              </a:rPr>
              <a:t>Trải nghiệm và khám phá</a:t>
            </a:r>
            <a:endParaRPr lang="en-US" sz="3200" b="1" i="1" dirty="0">
              <a:solidFill>
                <a:srgbClr val="C00000"/>
              </a:solidFill>
              <a:latin typeface="+mn-lt"/>
              <a:cs typeface="Times New Roman" panose="02020603050405020304" pitchFamily="18" charset="0"/>
            </a:endParaRPr>
          </a:p>
        </p:txBody>
      </p:sp>
      <p:pic>
        <p:nvPicPr>
          <p:cNvPr id="3" name="Picture 2">
            <a:extLst>
              <a:ext uri="{FF2B5EF4-FFF2-40B4-BE49-F238E27FC236}">
                <a16:creationId xmlns:a16="http://schemas.microsoft.com/office/drawing/2014/main" id="{D4326D13-7D2E-5D19-CC4A-BB6532ED2994}"/>
              </a:ext>
            </a:extLst>
          </p:cNvPr>
          <p:cNvPicPr>
            <a:picLocks noChangeAspect="1"/>
          </p:cNvPicPr>
          <p:nvPr/>
        </p:nvPicPr>
        <p:blipFill>
          <a:blip r:embed="rId2"/>
          <a:stretch>
            <a:fillRect/>
          </a:stretch>
        </p:blipFill>
        <p:spPr>
          <a:xfrm>
            <a:off x="1447800" y="1183599"/>
            <a:ext cx="9132894" cy="3388401"/>
          </a:xfrm>
          <a:prstGeom prst="rect">
            <a:avLst/>
          </a:prstGeom>
        </p:spPr>
      </p:pic>
      <p:pic>
        <p:nvPicPr>
          <p:cNvPr id="2" name="Picture 1">
            <a:extLst>
              <a:ext uri="{FF2B5EF4-FFF2-40B4-BE49-F238E27FC236}">
                <a16:creationId xmlns:a16="http://schemas.microsoft.com/office/drawing/2014/main" id="{407BF8AC-6305-DF39-4257-C36BF1FC8664}"/>
              </a:ext>
            </a:extLst>
          </p:cNvPr>
          <p:cNvPicPr>
            <a:picLocks noChangeAspect="1"/>
          </p:cNvPicPr>
          <p:nvPr/>
        </p:nvPicPr>
        <p:blipFill rotWithShape="1">
          <a:blip r:embed="rId3"/>
          <a:srcRect l="13125" t="25555" r="47500" b="62222"/>
          <a:stretch/>
        </p:blipFill>
        <p:spPr>
          <a:xfrm>
            <a:off x="1758153" y="5179546"/>
            <a:ext cx="8751894" cy="1528108"/>
          </a:xfrm>
          <a:prstGeom prst="rect">
            <a:avLst/>
          </a:prstGeom>
        </p:spPr>
      </p:pic>
      <p:pic>
        <p:nvPicPr>
          <p:cNvPr id="4" name="Picture 3">
            <a:extLst>
              <a:ext uri="{FF2B5EF4-FFF2-40B4-BE49-F238E27FC236}">
                <a16:creationId xmlns:a16="http://schemas.microsoft.com/office/drawing/2014/main" id="{9382D19C-3E1F-3952-B80F-2388F1144A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893756" y="4820601"/>
            <a:ext cx="240983" cy="513398"/>
          </a:xfrm>
          <a:prstGeom prst="rect">
            <a:avLst/>
          </a:prstGeom>
        </p:spPr>
      </p:pic>
    </p:spTree>
    <p:extLst>
      <p:ext uri="{BB962C8B-B14F-4D97-AF65-F5344CB8AC3E}">
        <p14:creationId xmlns:p14="http://schemas.microsoft.com/office/powerpoint/2010/main" val="1926446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6" presetClass="entr" presetSubtype="42"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outHorizont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555" y="0"/>
            <a:ext cx="12192000" cy="6858000"/>
            <a:chOff x="-14555"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14555"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84" y="3574293"/>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rPr>
              <a:t>Dặn</a:t>
            </a:r>
            <a:r>
              <a:rPr lang="en-US" sz="3200" b="1" dirty="0">
                <a:solidFill>
                  <a:srgbClr val="0000FF"/>
                </a:solidFill>
              </a:rPr>
              <a:t> </a:t>
            </a:r>
            <a:r>
              <a:rPr lang="en-US" sz="3200" b="1" dirty="0" err="1">
                <a:solidFill>
                  <a:srgbClr val="0000FF"/>
                </a:solidFill>
              </a:rPr>
              <a:t>dò</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nhà</a:t>
            </a:r>
            <a:endParaRPr lang="en-US" sz="3200" b="1" dirty="0">
              <a:solidFill>
                <a:srgbClr val="0000FF"/>
              </a:solidFill>
            </a:endParaRPr>
          </a:p>
        </p:txBody>
      </p:sp>
      <p:sp>
        <p:nvSpPr>
          <p:cNvPr id="3" name="Content Placeholder 2"/>
          <p:cNvSpPr>
            <a:spLocks noGrp="1"/>
          </p:cNvSpPr>
          <p:nvPr>
            <p:ph idx="1"/>
          </p:nvPr>
        </p:nvSpPr>
        <p:spPr>
          <a:xfrm>
            <a:off x="2667000" y="2179639"/>
            <a:ext cx="7239000" cy="1020762"/>
          </a:xfrm>
        </p:spPr>
        <p:txBody>
          <a:bodyPr/>
          <a:lstStyle/>
          <a:p>
            <a:pPr>
              <a:buFont typeface="Arial" panose="020B0604020202020204" pitchFamily="34" charset="0"/>
              <a:buChar char="•"/>
            </a:pPr>
            <a:r>
              <a:rPr lang="en-US" sz="2800">
                <a:solidFill>
                  <a:srgbClr val="0000FF"/>
                </a:solidFill>
              </a:rPr>
              <a:t>Tập hát bài </a:t>
            </a:r>
            <a:r>
              <a:rPr lang="en-US" sz="2800" i="1">
                <a:solidFill>
                  <a:srgbClr val="C00000"/>
                </a:solidFill>
              </a:rPr>
              <a:t>Mùa xuân</a:t>
            </a:r>
            <a:r>
              <a:rPr lang="en-US" sz="2800" i="1">
                <a:solidFill>
                  <a:srgbClr val="0000FF"/>
                </a:solidFill>
              </a:rPr>
              <a:t>; </a:t>
            </a:r>
            <a:r>
              <a:rPr lang="en-US" sz="2800">
                <a:solidFill>
                  <a:srgbClr val="0000FF"/>
                </a:solidFill>
              </a:rPr>
              <a:t>thuộc lời ca.</a:t>
            </a:r>
          </a:p>
          <a:p>
            <a:pPr marL="0" indent="0">
              <a:buNone/>
            </a:pPr>
            <a:endParaRPr lang="en-US" dirty="0"/>
          </a:p>
        </p:txBody>
      </p:sp>
    </p:spTree>
    <p:extLst>
      <p:ext uri="{BB962C8B-B14F-4D97-AF65-F5344CB8AC3E}">
        <p14:creationId xmlns:p14="http://schemas.microsoft.com/office/powerpoint/2010/main" val="587116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133600" y="533401"/>
            <a:ext cx="7772400" cy="1470025"/>
          </a:xfrm>
        </p:spPr>
        <p:txBody>
          <a:bodyPr/>
          <a:lstStyle/>
          <a:p>
            <a:r>
              <a:rPr lang="en-US" sz="4000" b="1">
                <a:solidFill>
                  <a:srgbClr val="0000FF"/>
                </a:solidFill>
                <a:effectLst>
                  <a:outerShdw blurRad="38100" dist="38100" dir="2700000" algn="tl">
                    <a:srgbClr val="000000">
                      <a:alpha val="43137"/>
                    </a:srgbClr>
                  </a:outerShdw>
                </a:effectLst>
              </a:rPr>
              <a:t>Chủ đề 5</a:t>
            </a:r>
            <a:br>
              <a:rPr lang="en-US" sz="4000" b="1">
                <a:solidFill>
                  <a:srgbClr val="0000FF"/>
                </a:solidFill>
                <a:effectLst>
                  <a:outerShdw blurRad="38100" dist="38100" dir="2700000" algn="tl">
                    <a:srgbClr val="000000">
                      <a:alpha val="43137"/>
                    </a:srgbClr>
                  </a:outerShdw>
                </a:effectLst>
              </a:rPr>
            </a:br>
            <a:r>
              <a:rPr lang="vi-VN" sz="4000" b="1">
                <a:solidFill>
                  <a:srgbClr val="C00000"/>
                </a:solidFill>
                <a:effectLst>
                  <a:outerShdw blurRad="38100" dist="38100" dir="2700000" algn="tl">
                    <a:srgbClr val="000000">
                      <a:alpha val="43137"/>
                    </a:srgbClr>
                  </a:outerShdw>
                </a:effectLst>
              </a:rPr>
              <a:t>MÙA XUÂN</a:t>
            </a:r>
            <a:endParaRPr lang="en-US" b="1" dirty="0">
              <a:solidFill>
                <a:srgbClr val="C0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1752600" y="2548991"/>
            <a:ext cx="8686800" cy="2327809"/>
          </a:xfrm>
        </p:spPr>
        <p:txBody>
          <a:bodyPr/>
          <a:lstStyle/>
          <a:p>
            <a:r>
              <a:rPr lang="en-US" sz="4000" b="1" dirty="0" err="1">
                <a:solidFill>
                  <a:srgbClr val="0000FF"/>
                </a:solidFill>
                <a:latin typeface="+mj-lt"/>
                <a:cs typeface="Times New Roman" panose="02020603050405020304" pitchFamily="18" charset="0"/>
              </a:rPr>
              <a:t>Tiết</a:t>
            </a:r>
            <a:r>
              <a:rPr lang="vi-VN" sz="4000" b="1" dirty="0">
                <a:solidFill>
                  <a:srgbClr val="0000FF"/>
                </a:solidFill>
                <a:latin typeface="+mj-lt"/>
                <a:cs typeface="Times New Roman" panose="02020603050405020304" pitchFamily="18" charset="0"/>
              </a:rPr>
              <a:t> 1</a:t>
            </a:r>
            <a:endParaRPr lang="en-US" sz="4000" b="1" dirty="0">
              <a:solidFill>
                <a:srgbClr val="0000FF"/>
              </a:solidFill>
              <a:latin typeface="+mj-lt"/>
              <a:cs typeface="Times New Roman" panose="02020603050405020304" pitchFamily="18" charset="0"/>
            </a:endParaRPr>
          </a:p>
          <a:p>
            <a:pPr algn="just"/>
            <a:r>
              <a:rPr lang="en-US" sz="2800"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Hát bài </a:t>
            </a:r>
            <a:r>
              <a:rPr lang="vi-VN" sz="3200" b="1" i="1">
                <a:solidFill>
                  <a:srgbClr val="C00000"/>
                </a:solidFill>
                <a:latin typeface="+mj-lt"/>
                <a:cs typeface="Times New Roman" panose="02020603050405020304" pitchFamily="18" charset="0"/>
              </a:rPr>
              <a:t>Mùa xuân</a:t>
            </a:r>
            <a:endParaRPr lang="en-US" sz="3200" b="1" i="1">
              <a:solidFill>
                <a:srgbClr val="C00000"/>
              </a:solidFill>
              <a:latin typeface="+mj-lt"/>
              <a:cs typeface="Times New Roman" panose="02020603050405020304" pitchFamily="18" charset="0"/>
            </a:endParaRPr>
          </a:p>
          <a:p>
            <a:pPr algn="just"/>
            <a:r>
              <a:rPr lang="en-US" sz="2800"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Dấu nhắc lại, khung thay đổi, dấu quay lại</a:t>
            </a:r>
            <a:endParaRPr lang="en-US" dirty="0">
              <a:solidFill>
                <a:srgbClr val="C00000"/>
              </a:solidFill>
              <a:latin typeface="+mj-lt"/>
              <a:cs typeface="Times New Roman" panose="02020603050405020304" pitchFamily="18" charset="0"/>
            </a:endParaRPr>
          </a:p>
          <a:p>
            <a:pPr algn="just"/>
            <a:r>
              <a:rPr lang="en-US" b="1">
                <a:solidFill>
                  <a:srgbClr val="C00000"/>
                </a:solidFill>
                <a:latin typeface="+mj-lt"/>
                <a:cs typeface="Times New Roman" panose="02020603050405020304" pitchFamily="18" charset="0"/>
              </a:rPr>
              <a:t>– Trải nghiệm và khám phá</a:t>
            </a:r>
            <a:endParaRPr lang="en-US" dirty="0">
              <a:solidFill>
                <a:srgbClr val="C00000"/>
              </a:solidFill>
              <a:latin typeface="+mj-lt"/>
              <a:cs typeface="Times New Roman" panose="02020603050405020304" pitchFamily="18" charset="0"/>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228600" y="252413"/>
            <a:ext cx="1727200" cy="1930400"/>
          </a:xfrm>
          <a:prstGeom prst="rect">
            <a:avLst/>
          </a:prstGeom>
        </p:spPr>
      </p:pic>
    </p:spTree>
    <p:extLst>
      <p:ext uri="{BB962C8B-B14F-4D97-AF65-F5344CB8AC3E}">
        <p14:creationId xmlns:p14="http://schemas.microsoft.com/office/powerpoint/2010/main" val="266145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63562"/>
          </a:xfrm>
        </p:spPr>
        <p:txBody>
          <a:bodyPr/>
          <a:lstStyle/>
          <a:p>
            <a:r>
              <a:rPr lang="en-US" sz="3200" b="1">
                <a:solidFill>
                  <a:srgbClr val="C00000"/>
                </a:solidFill>
                <a:latin typeface="+mn-lt"/>
                <a:cs typeface="Times New Roman" panose="02020603050405020304" pitchFamily="18" charset="0"/>
              </a:rPr>
              <a:t>I.</a:t>
            </a:r>
            <a:r>
              <a:rPr lang="vi-VN" sz="3200" b="1">
                <a:solidFill>
                  <a:srgbClr val="C00000"/>
                </a:solidFill>
                <a:latin typeface="+mn-lt"/>
                <a:cs typeface="Times New Roman" panose="02020603050405020304" pitchFamily="18" charset="0"/>
              </a:rPr>
              <a:t> H</a:t>
            </a:r>
            <a:r>
              <a:rPr lang="en-US" sz="3200" b="1">
                <a:solidFill>
                  <a:srgbClr val="C00000"/>
                </a:solidFill>
                <a:latin typeface="+mn-lt"/>
                <a:cs typeface="Times New Roman" panose="02020603050405020304" pitchFamily="18" charset="0"/>
              </a:rPr>
              <a:t>át bài</a:t>
            </a:r>
            <a:endParaRPr lang="en-US" sz="3200" b="1" i="1" dirty="0">
              <a:solidFill>
                <a:srgbClr val="C00000"/>
              </a:solidFill>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2A9CA897-3851-4F7C-804A-D4BE3202469E}"/>
              </a:ext>
            </a:extLst>
          </p:cNvPr>
          <p:cNvPicPr>
            <a:picLocks noChangeAspect="1"/>
          </p:cNvPicPr>
          <p:nvPr/>
        </p:nvPicPr>
        <p:blipFill rotWithShape="1">
          <a:blip r:embed="rId2"/>
          <a:srcRect l="8750" t="12223" r="33750" b="11111"/>
          <a:stretch/>
        </p:blipFill>
        <p:spPr>
          <a:xfrm>
            <a:off x="2008632" y="563562"/>
            <a:ext cx="8202168" cy="6151572"/>
          </a:xfrm>
          <a:prstGeom prst="rect">
            <a:avLst/>
          </a:prstGeom>
        </p:spPr>
      </p:pic>
    </p:spTree>
    <p:extLst>
      <p:ext uri="{BB962C8B-B14F-4D97-AF65-F5344CB8AC3E}">
        <p14:creationId xmlns:p14="http://schemas.microsoft.com/office/powerpoint/2010/main" val="4124462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03238"/>
            <a:ext cx="7848600" cy="715962"/>
          </a:xfrm>
        </p:spPr>
        <p:txBody>
          <a:bodyPr/>
          <a:lstStyle/>
          <a:p>
            <a:r>
              <a:rPr lang="en-US" sz="2800" b="1">
                <a:solidFill>
                  <a:srgbClr val="0000FF"/>
                </a:solidFill>
                <a:cs typeface="Times New Roman" panose="02020603050405020304" pitchFamily="18" charset="0"/>
              </a:rPr>
              <a:t>Giới thiệu </a:t>
            </a:r>
            <a:r>
              <a:rPr lang="vi-VN" sz="2800" b="1">
                <a:solidFill>
                  <a:srgbClr val="0000FF"/>
                </a:solidFill>
                <a:cs typeface="Times New Roman" panose="02020603050405020304" pitchFamily="18" charset="0"/>
              </a:rPr>
              <a:t>bài </a:t>
            </a:r>
            <a:r>
              <a:rPr lang="vi-VN" sz="2800" b="1" dirty="0">
                <a:solidFill>
                  <a:srgbClr val="0000FF"/>
                </a:solidFill>
                <a:cs typeface="Times New Roman" panose="02020603050405020304" pitchFamily="18" charset="0"/>
              </a:rPr>
              <a:t>hát</a:t>
            </a:r>
            <a:endParaRPr lang="en-US" sz="2800" b="1" dirty="0">
              <a:solidFill>
                <a:srgbClr val="0000FF"/>
              </a:solidFill>
              <a:cs typeface="Times New Roman" panose="02020603050405020304" pitchFamily="18" charset="0"/>
            </a:endParaRPr>
          </a:p>
        </p:txBody>
      </p:sp>
      <p:sp>
        <p:nvSpPr>
          <p:cNvPr id="3" name="Content Placeholder 2"/>
          <p:cNvSpPr>
            <a:spLocks noGrp="1"/>
          </p:cNvSpPr>
          <p:nvPr>
            <p:ph idx="1"/>
          </p:nvPr>
        </p:nvSpPr>
        <p:spPr>
          <a:xfrm>
            <a:off x="457200" y="1295400"/>
            <a:ext cx="4800600" cy="3657600"/>
          </a:xfrm>
        </p:spPr>
        <p:txBody>
          <a:bodyPr/>
          <a:lstStyle/>
          <a:p>
            <a:pPr marL="0" indent="274320" algn="just">
              <a:lnSpc>
                <a:spcPct val="115000"/>
              </a:lnSpc>
              <a:spcBef>
                <a:spcPts val="300"/>
              </a:spcBef>
              <a:spcAft>
                <a:spcPts val="300"/>
              </a:spcAft>
              <a:buNone/>
            </a:pPr>
            <a:r>
              <a:rPr lang="vi-VN" sz="2000">
                <a:solidFill>
                  <a:srgbClr val="0000FF"/>
                </a:solidFill>
                <a:effectLst/>
                <a:latin typeface="+mj-lt"/>
                <a:ea typeface="Calibri" panose="020F0502020204030204" pitchFamily="34" charset="0"/>
                <a:cs typeface="Times New Roman" panose="02020603050405020304" pitchFamily="18" charset="0"/>
              </a:rPr>
              <a:t>Concerto </a:t>
            </a:r>
            <a:r>
              <a:rPr lang="vi-VN" sz="2000" i="1">
                <a:solidFill>
                  <a:srgbClr val="0000FF"/>
                </a:solidFill>
                <a:effectLst/>
                <a:latin typeface="+mj-lt"/>
                <a:ea typeface="Calibri" panose="020F0502020204030204" pitchFamily="34" charset="0"/>
                <a:cs typeface="Times New Roman" panose="02020603050405020304" pitchFamily="18" charset="0"/>
              </a:rPr>
              <a:t>Mùa xuân </a:t>
            </a:r>
            <a:r>
              <a:rPr lang="vi-VN" sz="2000">
                <a:solidFill>
                  <a:srgbClr val="0000FF"/>
                </a:solidFill>
                <a:effectLst/>
                <a:latin typeface="+mj-lt"/>
                <a:ea typeface="Calibri" panose="020F0502020204030204" pitchFamily="34" charset="0"/>
                <a:cs typeface="Times New Roman" panose="02020603050405020304" pitchFamily="18" charset="0"/>
              </a:rPr>
              <a:t>viết cho violin và dàn nhạc là bản thứ nhất trong bộ bốn concerto </a:t>
            </a:r>
            <a:r>
              <a:rPr lang="vi-VN" sz="2000" i="1">
                <a:solidFill>
                  <a:srgbClr val="0000FF"/>
                </a:solidFill>
                <a:effectLst/>
                <a:latin typeface="+mj-lt"/>
                <a:ea typeface="Calibri" panose="020F0502020204030204" pitchFamily="34" charset="0"/>
                <a:cs typeface="Times New Roman" panose="02020603050405020304" pitchFamily="18" charset="0"/>
              </a:rPr>
              <a:t>Bốn mùa </a:t>
            </a:r>
            <a:r>
              <a:rPr lang="vi-VN" sz="2000">
                <a:solidFill>
                  <a:srgbClr val="0000FF"/>
                </a:solidFill>
                <a:effectLst/>
                <a:latin typeface="+mj-lt"/>
                <a:ea typeface="Calibri" panose="020F0502020204030204" pitchFamily="34" charset="0"/>
                <a:cs typeface="Times New Roman" panose="02020603050405020304" pitchFamily="18" charset="0"/>
              </a:rPr>
              <a:t>của nhà soạn nhạc người Ý Antonio Vivaldi (1678 – 1741).</a:t>
            </a:r>
          </a:p>
          <a:p>
            <a:pPr marL="0" indent="274320" algn="just">
              <a:lnSpc>
                <a:spcPct val="115000"/>
              </a:lnSpc>
              <a:spcBef>
                <a:spcPts val="300"/>
              </a:spcBef>
              <a:spcAft>
                <a:spcPts val="300"/>
              </a:spcAft>
              <a:buNone/>
            </a:pPr>
            <a:r>
              <a:rPr lang="vi-VN" sz="2000">
                <a:solidFill>
                  <a:srgbClr val="0000FF"/>
                </a:solidFill>
                <a:effectLst/>
                <a:latin typeface="+mj-lt"/>
                <a:ea typeface="Calibri" panose="020F0502020204030204" pitchFamily="34" charset="0"/>
                <a:cs typeface="Times New Roman" panose="02020603050405020304" pitchFamily="18" charset="0"/>
              </a:rPr>
              <a:t>Bài hát </a:t>
            </a:r>
            <a:r>
              <a:rPr lang="vi-VN" sz="2000" i="1">
                <a:solidFill>
                  <a:srgbClr val="C00000"/>
                </a:solidFill>
                <a:effectLst/>
                <a:latin typeface="+mj-lt"/>
                <a:ea typeface="Calibri" panose="020F0502020204030204" pitchFamily="34" charset="0"/>
                <a:cs typeface="Times New Roman" panose="02020603050405020304" pitchFamily="18" charset="0"/>
              </a:rPr>
              <a:t>Mùa xuân </a:t>
            </a:r>
            <a:r>
              <a:rPr lang="vi-VN" sz="2000">
                <a:solidFill>
                  <a:srgbClr val="0000FF"/>
                </a:solidFill>
                <a:effectLst/>
                <a:latin typeface="+mj-lt"/>
                <a:ea typeface="Calibri" panose="020F0502020204030204" pitchFamily="34" charset="0"/>
                <a:cs typeface="Times New Roman" panose="02020603050405020304" pitchFamily="18" charset="0"/>
              </a:rPr>
              <a:t>được hai nhạc sĩ Lại Thị Phương Thảo và Nguyễn Mai Anh soạn lời ca bằng tiếng Việt phỏng theo trích đoạn giai điệu bản concerto </a:t>
            </a:r>
            <a:r>
              <a:rPr lang="vi-VN" sz="2000" i="1">
                <a:solidFill>
                  <a:srgbClr val="0000FF"/>
                </a:solidFill>
                <a:effectLst/>
                <a:latin typeface="+mj-lt"/>
                <a:ea typeface="Calibri" panose="020F0502020204030204" pitchFamily="34" charset="0"/>
                <a:cs typeface="Times New Roman" panose="02020603050405020304" pitchFamily="18" charset="0"/>
              </a:rPr>
              <a:t>Mùa xuân </a:t>
            </a:r>
            <a:r>
              <a:rPr lang="vi-VN" sz="2000">
                <a:solidFill>
                  <a:srgbClr val="0000FF"/>
                </a:solidFill>
                <a:effectLst/>
                <a:latin typeface="+mj-lt"/>
                <a:ea typeface="Calibri" panose="020F0502020204030204" pitchFamily="34" charset="0"/>
                <a:cs typeface="Times New Roman" panose="02020603050405020304" pitchFamily="18" charset="0"/>
              </a:rPr>
              <a:t>(</a:t>
            </a:r>
            <a:r>
              <a:rPr lang="vi-VN" sz="2000" i="1">
                <a:solidFill>
                  <a:srgbClr val="0000FF"/>
                </a:solidFill>
                <a:effectLst/>
                <a:latin typeface="+mj-lt"/>
                <a:ea typeface="Calibri" panose="020F0502020204030204" pitchFamily="34" charset="0"/>
                <a:cs typeface="Times New Roman" panose="02020603050405020304" pitchFamily="18" charset="0"/>
              </a:rPr>
              <a:t>Spring</a:t>
            </a:r>
            <a:r>
              <a:rPr lang="vi-VN" sz="2000">
                <a:solidFill>
                  <a:srgbClr val="0000FF"/>
                </a:solidFill>
                <a:effectLst/>
                <a:latin typeface="+mj-lt"/>
                <a:ea typeface="Calibri" panose="020F0502020204030204" pitchFamily="34" charset="0"/>
                <a:cs typeface="Times New Roman" panose="02020603050405020304" pitchFamily="18" charset="0"/>
              </a:rPr>
              <a:t>). Nội dung bài hát thể hiện niềm hân hoan và những mong ước về tương lai tươi sáng của các em học sinh vùng cao khi đến trường học tập cùng bạn bè, thầy cô trong cảnh sắc mùa xuân tươi đẹp.</a:t>
            </a:r>
          </a:p>
          <a:p>
            <a:pPr marL="0" indent="182880" algn="just">
              <a:lnSpc>
                <a:spcPct val="115000"/>
              </a:lnSpc>
              <a:spcBef>
                <a:spcPts val="300"/>
              </a:spcBef>
              <a:spcAft>
                <a:spcPts val="300"/>
              </a:spcAft>
              <a:buNone/>
            </a:pPr>
            <a:endParaRPr lang="en-US" sz="2400">
              <a:solidFill>
                <a:srgbClr val="0000FF"/>
              </a:solidFill>
              <a:effectLst/>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30521BA-D18A-3738-4DE2-2E3D535A8877}"/>
              </a:ext>
            </a:extLst>
          </p:cNvPr>
          <p:cNvPicPr>
            <a:picLocks noChangeAspect="1"/>
          </p:cNvPicPr>
          <p:nvPr/>
        </p:nvPicPr>
        <p:blipFill rotWithShape="1">
          <a:blip r:embed="rId2"/>
          <a:srcRect r="8750"/>
          <a:stretch/>
        </p:blipFill>
        <p:spPr>
          <a:xfrm>
            <a:off x="5486400" y="1828800"/>
            <a:ext cx="6407574" cy="3949874"/>
          </a:xfrm>
          <a:prstGeom prst="rect">
            <a:avLst/>
          </a:prstGeom>
          <a:ln>
            <a:noFill/>
          </a:ln>
          <a:effectLst>
            <a:softEdge rad="112500"/>
          </a:effectLst>
        </p:spPr>
      </p:pic>
    </p:spTree>
    <p:extLst>
      <p:ext uri="{BB962C8B-B14F-4D97-AF65-F5344CB8AC3E}">
        <p14:creationId xmlns:p14="http://schemas.microsoft.com/office/powerpoint/2010/main" val="2534632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27200" y="152400"/>
            <a:ext cx="8229600" cy="685800"/>
          </a:xfrm>
        </p:spPr>
        <p:txBody>
          <a:bodyPr/>
          <a:lstStyle/>
          <a:p>
            <a:r>
              <a:rPr lang="vi-VN" sz="3200" b="1">
                <a:solidFill>
                  <a:srgbClr val="0000FF"/>
                </a:solidFill>
                <a:cs typeface="Times New Roman" panose="02020603050405020304" pitchFamily="18" charset="0"/>
              </a:rPr>
              <a:t>Học hát từng câu</a:t>
            </a:r>
            <a:r>
              <a:rPr lang="en-US" sz="3200" b="1">
                <a:solidFill>
                  <a:srgbClr val="0000FF"/>
                </a:solidFill>
                <a:cs typeface="Times New Roman" panose="02020603050405020304" pitchFamily="18" charset="0"/>
              </a:rPr>
              <a:t> (Đoạn 1)</a:t>
            </a:r>
            <a:endParaRPr lang="en-US" sz="3200" b="1" dirty="0">
              <a:solidFill>
                <a:srgbClr val="0000FF"/>
              </a:solidFill>
              <a:cs typeface="Times New Roman" panose="02020603050405020304" pitchFamily="18" charset="0"/>
            </a:endParaRPr>
          </a:p>
        </p:txBody>
      </p:sp>
      <p:sp>
        <p:nvSpPr>
          <p:cNvPr id="2" name="Left Brace 1"/>
          <p:cNvSpPr/>
          <p:nvPr/>
        </p:nvSpPr>
        <p:spPr bwMode="auto">
          <a:xfrm>
            <a:off x="1066800" y="1016000"/>
            <a:ext cx="685800" cy="2489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72835" y="1219200"/>
            <a:ext cx="219075" cy="466725"/>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106172" y="2628900"/>
            <a:ext cx="219075" cy="466725"/>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623888" y="2117534"/>
            <a:ext cx="219075" cy="466725"/>
          </a:xfrm>
          <a:prstGeom prst="rect">
            <a:avLst/>
          </a:prstGeom>
        </p:spPr>
      </p:pic>
      <p:sp>
        <p:nvSpPr>
          <p:cNvPr id="14" name="Left Brace 13"/>
          <p:cNvSpPr/>
          <p:nvPr/>
        </p:nvSpPr>
        <p:spPr bwMode="auto">
          <a:xfrm>
            <a:off x="1066800" y="3657600"/>
            <a:ext cx="685800" cy="2616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623888" y="4816475"/>
            <a:ext cx="219075" cy="466725"/>
          </a:xfrm>
          <a:prstGeom prst="rect">
            <a:avLst/>
          </a:prstGeom>
        </p:spPr>
      </p:pic>
      <p:sp>
        <p:nvSpPr>
          <p:cNvPr id="18" name="Left Brace 17"/>
          <p:cNvSpPr/>
          <p:nvPr/>
        </p:nvSpPr>
        <p:spPr bwMode="auto">
          <a:xfrm>
            <a:off x="990600" y="990600"/>
            <a:ext cx="685800" cy="5283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580072" y="3445193"/>
            <a:ext cx="240983" cy="513398"/>
          </a:xfrm>
          <a:prstGeom prst="rect">
            <a:avLst/>
          </a:prstGeom>
        </p:spPr>
      </p:pic>
      <p:pic>
        <p:nvPicPr>
          <p:cNvPr id="3" name="Picture 2">
            <a:extLst>
              <a:ext uri="{FF2B5EF4-FFF2-40B4-BE49-F238E27FC236}">
                <a16:creationId xmlns:a16="http://schemas.microsoft.com/office/drawing/2014/main" id="{746A5833-3CC2-6383-B450-926442C6334E}"/>
              </a:ext>
            </a:extLst>
          </p:cNvPr>
          <p:cNvPicPr>
            <a:picLocks noChangeAspect="1"/>
          </p:cNvPicPr>
          <p:nvPr/>
        </p:nvPicPr>
        <p:blipFill rotWithShape="1">
          <a:blip r:embed="rId11"/>
          <a:srcRect l="9376" t="24444" r="41249" b="62222"/>
          <a:stretch/>
        </p:blipFill>
        <p:spPr>
          <a:xfrm>
            <a:off x="1523369" y="944818"/>
            <a:ext cx="8126730" cy="1234502"/>
          </a:xfrm>
          <a:prstGeom prst="rect">
            <a:avLst/>
          </a:prstGeom>
        </p:spPr>
      </p:pic>
      <p:pic>
        <p:nvPicPr>
          <p:cNvPr id="6" name="Picture 5">
            <a:extLst>
              <a:ext uri="{FF2B5EF4-FFF2-40B4-BE49-F238E27FC236}">
                <a16:creationId xmlns:a16="http://schemas.microsoft.com/office/drawing/2014/main" id="{9BD3C28C-D90E-A465-9246-38B69BBB6952}"/>
              </a:ext>
            </a:extLst>
          </p:cNvPr>
          <p:cNvPicPr>
            <a:picLocks noChangeAspect="1"/>
          </p:cNvPicPr>
          <p:nvPr/>
        </p:nvPicPr>
        <p:blipFill rotWithShape="1">
          <a:blip r:embed="rId12"/>
          <a:srcRect l="9375" t="25556" r="57500" b="62222"/>
          <a:stretch/>
        </p:blipFill>
        <p:spPr>
          <a:xfrm>
            <a:off x="1610363" y="2406025"/>
            <a:ext cx="5452110" cy="1131549"/>
          </a:xfrm>
          <a:prstGeom prst="rect">
            <a:avLst/>
          </a:prstGeom>
        </p:spPr>
      </p:pic>
      <p:pic>
        <p:nvPicPr>
          <p:cNvPr id="7" name="Picture 6">
            <a:extLst>
              <a:ext uri="{FF2B5EF4-FFF2-40B4-BE49-F238E27FC236}">
                <a16:creationId xmlns:a16="http://schemas.microsoft.com/office/drawing/2014/main" id="{05735DB0-335A-1F31-9687-B823E49C5F84}"/>
              </a:ext>
            </a:extLst>
          </p:cNvPr>
          <p:cNvPicPr>
            <a:picLocks noChangeAspect="1"/>
          </p:cNvPicPr>
          <p:nvPr/>
        </p:nvPicPr>
        <p:blipFill rotWithShape="1">
          <a:blip r:embed="rId13"/>
          <a:srcRect l="9776" t="25555" r="40001" b="62222"/>
          <a:stretch/>
        </p:blipFill>
        <p:spPr>
          <a:xfrm>
            <a:off x="1538609" y="3810000"/>
            <a:ext cx="8266304" cy="1131642"/>
          </a:xfrm>
          <a:prstGeom prst="rect">
            <a:avLst/>
          </a:prstGeom>
        </p:spPr>
      </p:pic>
      <p:pic>
        <p:nvPicPr>
          <p:cNvPr id="8" name="Picture 7">
            <a:extLst>
              <a:ext uri="{FF2B5EF4-FFF2-40B4-BE49-F238E27FC236}">
                <a16:creationId xmlns:a16="http://schemas.microsoft.com/office/drawing/2014/main" id="{CF80548B-466B-1AA0-B932-5C4BB5F65EB7}"/>
              </a:ext>
            </a:extLst>
          </p:cNvPr>
          <p:cNvPicPr>
            <a:picLocks noChangeAspect="1"/>
          </p:cNvPicPr>
          <p:nvPr/>
        </p:nvPicPr>
        <p:blipFill rotWithShape="1">
          <a:blip r:embed="rId14"/>
          <a:srcRect l="9375" t="24444" r="58125" b="62222"/>
          <a:stretch/>
        </p:blipFill>
        <p:spPr>
          <a:xfrm>
            <a:off x="1537336" y="5031740"/>
            <a:ext cx="5349240" cy="1234502"/>
          </a:xfrm>
          <a:prstGeom prst="rect">
            <a:avLst/>
          </a:prstGeom>
        </p:spPr>
      </p:pic>
      <p:pic>
        <p:nvPicPr>
          <p:cNvPr id="9" name="Cau 1">
            <a:hlinkClick r:id="" action="ppaction://media"/>
            <a:extLst>
              <a:ext uri="{FF2B5EF4-FFF2-40B4-BE49-F238E27FC236}">
                <a16:creationId xmlns:a16="http://schemas.microsoft.com/office/drawing/2014/main" id="{E3C889AB-2683-0815-60A3-93A45DCF83A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049000" y="1155669"/>
            <a:ext cx="406400" cy="406400"/>
          </a:xfrm>
          <a:prstGeom prst="rect">
            <a:avLst/>
          </a:prstGeom>
        </p:spPr>
      </p:pic>
      <p:pic>
        <p:nvPicPr>
          <p:cNvPr id="10" name="Cau 2">
            <a:hlinkClick r:id="" action="ppaction://media"/>
            <a:extLst>
              <a:ext uri="{FF2B5EF4-FFF2-40B4-BE49-F238E27FC236}">
                <a16:creationId xmlns:a16="http://schemas.microsoft.com/office/drawing/2014/main" id="{DC420431-BFE2-5F67-7446-68DCCA16F77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006453" y="2549525"/>
            <a:ext cx="406400" cy="406400"/>
          </a:xfrm>
          <a:prstGeom prst="rect">
            <a:avLst/>
          </a:prstGeom>
        </p:spPr>
      </p:pic>
      <p:pic>
        <p:nvPicPr>
          <p:cNvPr id="12" name="Cau 1 + 2">
            <a:hlinkClick r:id="" action="ppaction://media"/>
            <a:extLst>
              <a:ext uri="{FF2B5EF4-FFF2-40B4-BE49-F238E27FC236}">
                <a16:creationId xmlns:a16="http://schemas.microsoft.com/office/drawing/2014/main" id="{50762205-C904-2A09-8464-79DDEE5123C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049000" y="1999625"/>
            <a:ext cx="342900" cy="406400"/>
          </a:xfrm>
          <a:prstGeom prst="rect">
            <a:avLst/>
          </a:prstGeom>
        </p:spPr>
      </p:pic>
      <p:pic>
        <p:nvPicPr>
          <p:cNvPr id="15" name="Cau 1 + 2">
            <a:hlinkClick r:id="" action="ppaction://media"/>
            <a:extLst>
              <a:ext uri="{FF2B5EF4-FFF2-40B4-BE49-F238E27FC236}">
                <a16:creationId xmlns:a16="http://schemas.microsoft.com/office/drawing/2014/main" id="{097ADD59-69C0-1B5E-2385-7489F5E91C38}"/>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201400" y="4927600"/>
            <a:ext cx="342900" cy="406400"/>
          </a:xfrm>
          <a:prstGeom prst="rect">
            <a:avLst/>
          </a:prstGeom>
        </p:spPr>
      </p:pic>
      <p:pic>
        <p:nvPicPr>
          <p:cNvPr id="16" name="Doan 1">
            <a:hlinkClick r:id="" action="ppaction://media"/>
            <a:extLst>
              <a:ext uri="{FF2B5EF4-FFF2-40B4-BE49-F238E27FC236}">
                <a16:creationId xmlns:a16="http://schemas.microsoft.com/office/drawing/2014/main" id="{6F28639B-983F-E623-47B7-8B02268F5DBC}"/>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1017250" y="3454400"/>
            <a:ext cx="406400" cy="406400"/>
          </a:xfrm>
          <a:prstGeom prst="rect">
            <a:avLst/>
          </a:prstGeom>
        </p:spPr>
      </p:pic>
    </p:spTree>
    <p:extLst>
      <p:ext uri="{BB962C8B-B14F-4D97-AF65-F5344CB8AC3E}">
        <p14:creationId xmlns:p14="http://schemas.microsoft.com/office/powerpoint/2010/main" val="678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9"/>
                                        </p:tgtEl>
                                      </p:cBhvr>
                                    </p:animEffect>
                                    <p:set>
                                      <p:cBhvr>
                                        <p:cTn id="10" dur="1" fill="hold">
                                          <p:stCondLst>
                                            <p:cond delay="499"/>
                                          </p:stCondLst>
                                        </p:cTn>
                                        <p:tgtEl>
                                          <p:spTgt spid="9"/>
                                        </p:tgtEl>
                                        <p:attrNameLst>
                                          <p:attrName>style.visibility</p:attrName>
                                        </p:attrNameLst>
                                      </p:cBhvr>
                                      <p:to>
                                        <p:strVal val="hidden"/>
                                      </p:to>
                                    </p:set>
                                    <p:cmd type="call" cmd="stop">
                                      <p:cBhvr>
                                        <p:cTn id="11" dur="1">
                                          <p:stCondLst>
                                            <p:cond delay="499"/>
                                          </p:stCondLst>
                                        </p:cTn>
                                        <p:tgtEl>
                                          <p:spTgt spid="9"/>
                                        </p:tgtEl>
                                      </p:cBhvr>
                                    </p:cmd>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10"/>
                                        </p:tgtEl>
                                      </p:cBhvr>
                                    </p:animEffect>
                                    <p:set>
                                      <p:cBhvr>
                                        <p:cTn id="25" dur="1" fill="hold">
                                          <p:stCondLst>
                                            <p:cond delay="499"/>
                                          </p:stCondLst>
                                        </p:cTn>
                                        <p:tgtEl>
                                          <p:spTgt spid="10"/>
                                        </p:tgtEl>
                                        <p:attrNameLst>
                                          <p:attrName>style.visibility</p:attrName>
                                        </p:attrNameLst>
                                      </p:cBhvr>
                                      <p:to>
                                        <p:strVal val="hidden"/>
                                      </p:to>
                                    </p:set>
                                    <p:cmd type="call" cmd="stop">
                                      <p:cBhvr>
                                        <p:cTn id="26" dur="1">
                                          <p:stCondLst>
                                            <p:cond delay="499"/>
                                          </p:stCondLst>
                                        </p:cTn>
                                        <p:tgtEl>
                                          <p:spTgt spid="10"/>
                                        </p:tgtEl>
                                      </p:cBhvr>
                                    </p:cmd>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6" presetClass="entr" presetSubtype="16"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12"/>
                                        </p:tgtEl>
                                      </p:cBhvr>
                                    </p:animEffect>
                                    <p:set>
                                      <p:cBhvr>
                                        <p:cTn id="44" dur="1" fill="hold">
                                          <p:stCondLst>
                                            <p:cond delay="499"/>
                                          </p:stCondLst>
                                        </p:cTn>
                                        <p:tgtEl>
                                          <p:spTgt spid="12"/>
                                        </p:tgtEl>
                                        <p:attrNameLst>
                                          <p:attrName>style.visibility</p:attrName>
                                        </p:attrNameLst>
                                      </p:cBhvr>
                                      <p:to>
                                        <p:strVal val="hidden"/>
                                      </p:to>
                                    </p:set>
                                    <p:cmd type="call" cmd="stop">
                                      <p:cBhvr>
                                        <p:cTn id="45" dur="1">
                                          <p:stCondLst>
                                            <p:cond delay="499"/>
                                          </p:stCondLst>
                                        </p:cTn>
                                        <p:tgtEl>
                                          <p:spTgt spid="12"/>
                                        </p:tgtEl>
                                      </p:cBhvr>
                                    </p:cmd>
                                  </p:childTnLst>
                                </p:cTn>
                              </p:par>
                              <p:par>
                                <p:cTn id="46" presetID="1"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childTnLst>
                                </p:cTn>
                              </p:par>
                              <p:par>
                                <p:cTn id="52" presetID="6"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500"/>
                                        <p:tgtEl>
                                          <p:spTgt spid="14"/>
                                        </p:tgtEl>
                                      </p:cBhvr>
                                    </p:animEffec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circle(in)">
                                      <p:cBhvr>
                                        <p:cTn id="61" dur="500"/>
                                        <p:tgtEl>
                                          <p:spTgt spid="18"/>
                                        </p:tgtEl>
                                      </p:cBhvr>
                                    </p:animEffect>
                                  </p:childTnLst>
                                </p:cTn>
                              </p:par>
                              <p:par>
                                <p:cTn id="62" presetID="3" presetClass="exit" presetSubtype="10" fill="hold" nodeType="withEffect">
                                  <p:stCondLst>
                                    <p:cond delay="0"/>
                                  </p:stCondLst>
                                  <p:childTnLst>
                                    <p:animEffect transition="out" filter="blinds(horizontal)">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par>
                                <p:cTn id="65" presetID="3" presetClass="exit" presetSubtype="10" fill="hold" grpId="1" nodeType="withEffect">
                                  <p:stCondLst>
                                    <p:cond delay="0"/>
                                  </p:stCondLst>
                                  <p:childTnLst>
                                    <p:animEffect transition="out" filter="blinds(horizontal)">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3" presetClass="exit" presetSubtype="10" fill="hold" nodeType="withEffect">
                                  <p:stCondLst>
                                    <p:cond delay="0"/>
                                  </p:stCondLst>
                                  <p:childTnLst>
                                    <p:animEffect transition="out" filter="blinds(horizontal)">
                                      <p:cBhvr>
                                        <p:cTn id="69" dur="500"/>
                                        <p:tgtEl>
                                          <p:spTgt spid="15"/>
                                        </p:tgtEl>
                                      </p:cBhvr>
                                    </p:animEffect>
                                    <p:set>
                                      <p:cBhvr>
                                        <p:cTn id="70" dur="1" fill="hold">
                                          <p:stCondLst>
                                            <p:cond delay="499"/>
                                          </p:stCondLst>
                                        </p:cTn>
                                        <p:tgtEl>
                                          <p:spTgt spid="15"/>
                                        </p:tgtEl>
                                        <p:attrNameLst>
                                          <p:attrName>style.visibility</p:attrName>
                                        </p:attrNameLst>
                                      </p:cBhvr>
                                      <p:to>
                                        <p:strVal val="hidden"/>
                                      </p:to>
                                    </p:set>
                                    <p:cmd type="call" cmd="stop">
                                      <p:cBhvr>
                                        <p:cTn id="71" dur="1">
                                          <p:stCondLst>
                                            <p:cond delay="499"/>
                                          </p:stCondLst>
                                        </p:cTn>
                                        <p:tgtEl>
                                          <p:spTgt spid="15"/>
                                        </p:tgtEl>
                                      </p:cBhvr>
                                    </p:cmd>
                                  </p:childTnLst>
                                </p:cTn>
                              </p:par>
                              <p:par>
                                <p:cTn id="72" presetID="1" presetClass="entr" presetSubtype="0"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9"/>
                </p:tgtEl>
              </p:cMediaNode>
            </p:audio>
            <p:audio>
              <p:cMediaNode vol="80000">
                <p:cTn id="77" fill="hold" display="0">
                  <p:stCondLst>
                    <p:cond delay="indefinite"/>
                  </p:stCondLst>
                  <p:endCondLst>
                    <p:cond evt="onStopAudio" delay="0">
                      <p:tgtEl>
                        <p:sldTgt/>
                      </p:tgtEl>
                    </p:cond>
                  </p:endCondLst>
                </p:cTn>
                <p:tgtEl>
                  <p:spTgt spid="10"/>
                </p:tgtEl>
              </p:cMediaNode>
            </p:audio>
            <p:audio>
              <p:cMediaNode vol="80000">
                <p:cTn id="78" fill="hold" display="0">
                  <p:stCondLst>
                    <p:cond delay="indefinite"/>
                  </p:stCondLst>
                  <p:endCondLst>
                    <p:cond evt="onStopAudio" delay="0">
                      <p:tgtEl>
                        <p:sldTgt/>
                      </p:tgtEl>
                    </p:cond>
                  </p:endCondLst>
                </p:cTn>
                <p:tgtEl>
                  <p:spTgt spid="12"/>
                </p:tgtEl>
              </p:cMediaNode>
            </p:audio>
            <p:audio>
              <p:cMediaNode vol="80000">
                <p:cTn id="79" fill="hold" display="0">
                  <p:stCondLst>
                    <p:cond delay="indefinite"/>
                  </p:stCondLst>
                  <p:endCondLst>
                    <p:cond evt="onStopAudio" delay="0">
                      <p:tgtEl>
                        <p:sldTgt/>
                      </p:tgtEl>
                    </p:cond>
                  </p:endCondLst>
                </p:cTn>
                <p:tgtEl>
                  <p:spTgt spid="15"/>
                </p:tgtEl>
              </p:cMediaNode>
            </p:audio>
            <p:audio>
              <p:cMediaNode vol="80000">
                <p:cTn id="80" fill="hold" display="0">
                  <p:stCondLst>
                    <p:cond delay="indefinite"/>
                  </p:stCondLst>
                  <p:endCondLst>
                    <p:cond evt="onStopAudio" delay="0">
                      <p:tgtEl>
                        <p:sldTgt/>
                      </p:tgtEl>
                    </p:cond>
                  </p:endCondLst>
                </p:cTn>
                <p:tgtEl>
                  <p:spTgt spid="16"/>
                </p:tgtEl>
              </p:cMediaNode>
            </p:audio>
          </p:childTnLst>
        </p:cTn>
      </p:par>
    </p:tnLst>
    <p:bldLst>
      <p:bldP spid="2" grpId="0" animBg="1"/>
      <p:bldP spid="2" grpId="1" animBg="1"/>
      <p:bldP spid="14" grpId="0" animBg="1"/>
      <p:bldP spid="14" grpId="1"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ac Beat Mua Xuan BQ 1 lan">
            <a:hlinkClick r:id="" action="ppaction://media"/>
            <a:extLst>
              <a:ext uri="{FF2B5EF4-FFF2-40B4-BE49-F238E27FC236}">
                <a16:creationId xmlns:a16="http://schemas.microsoft.com/office/drawing/2014/main" id="{08859CE1-82FE-E58F-4D71-B10704FCA6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57350" y="502166"/>
            <a:ext cx="8724900" cy="6336784"/>
          </a:xfrm>
          <a:prstGeom prst="rect">
            <a:avLst/>
          </a:prstGeom>
        </p:spPr>
      </p:pic>
      <p:sp>
        <p:nvSpPr>
          <p:cNvPr id="2" name="Title 1"/>
          <p:cNvSpPr>
            <a:spLocks noGrp="1"/>
          </p:cNvSpPr>
          <p:nvPr>
            <p:ph type="title"/>
          </p:nvPr>
        </p:nvSpPr>
        <p:spPr>
          <a:xfrm>
            <a:off x="1905000" y="76200"/>
            <a:ext cx="8229600" cy="685800"/>
          </a:xfrm>
        </p:spPr>
        <p:txBody>
          <a:bodyPr/>
          <a:lstStyle/>
          <a:p>
            <a:r>
              <a:rPr lang="vi-VN" sz="2800" b="1">
                <a:solidFill>
                  <a:srgbClr val="0000FF"/>
                </a:solidFill>
                <a:cs typeface="Times New Roman" panose="02020603050405020304" pitchFamily="18" charset="0"/>
              </a:rPr>
              <a:t>Hát hoàn chỉnh cả bài</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3025912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380999"/>
            <a:ext cx="9048750" cy="732425"/>
          </a:xfrm>
        </p:spPr>
        <p:txBody>
          <a:bodyPr/>
          <a:lstStyle/>
          <a:p>
            <a:r>
              <a:rPr lang="en-US" sz="3200" b="1">
                <a:solidFill>
                  <a:srgbClr val="C00000"/>
                </a:solidFill>
              </a:rPr>
              <a:t>II. </a:t>
            </a:r>
            <a:r>
              <a:rPr lang="vi-VN" sz="3200" b="1">
                <a:solidFill>
                  <a:srgbClr val="C00000"/>
                </a:solidFill>
              </a:rPr>
              <a:t>Dấu nhắc lại, khung thay đổi, dấu quay lại</a:t>
            </a:r>
            <a:br>
              <a:rPr lang="vi-VN" sz="3200" b="1">
                <a:solidFill>
                  <a:srgbClr val="C00000"/>
                </a:solidFill>
              </a:rPr>
            </a:br>
            <a:endParaRPr lang="en-US" sz="3200" b="1" dirty="0">
              <a:solidFill>
                <a:srgbClr val="C00000"/>
              </a:solidFill>
            </a:endParaRPr>
          </a:p>
        </p:txBody>
      </p:sp>
      <p:sp>
        <p:nvSpPr>
          <p:cNvPr id="3" name="TextBox 2">
            <a:extLst>
              <a:ext uri="{FF2B5EF4-FFF2-40B4-BE49-F238E27FC236}">
                <a16:creationId xmlns:a16="http://schemas.microsoft.com/office/drawing/2014/main" id="{BA2A765E-BBEE-4B96-A875-6D07D37941DD}"/>
              </a:ext>
            </a:extLst>
          </p:cNvPr>
          <p:cNvSpPr txBox="1"/>
          <p:nvPr/>
        </p:nvSpPr>
        <p:spPr>
          <a:xfrm>
            <a:off x="4876800" y="990600"/>
            <a:ext cx="2286000" cy="54252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14000"/>
              </a:lnSpc>
            </a:pPr>
            <a:r>
              <a:rPr lang="en-US" sz="2800" b="1">
                <a:solidFill>
                  <a:srgbClr val="0000FF"/>
                </a:solidFill>
              </a:rPr>
              <a:t>1. Nhắc lại</a:t>
            </a:r>
            <a:endParaRPr lang="en-US" sz="2800">
              <a:solidFill>
                <a:srgbClr val="0000FF"/>
              </a:solidFill>
            </a:endParaRPr>
          </a:p>
        </p:txBody>
      </p:sp>
      <p:sp>
        <p:nvSpPr>
          <p:cNvPr id="25" name="TextBox 24">
            <a:extLst>
              <a:ext uri="{FF2B5EF4-FFF2-40B4-BE49-F238E27FC236}">
                <a16:creationId xmlns:a16="http://schemas.microsoft.com/office/drawing/2014/main" id="{2EACA103-54C7-4FDC-87B8-43FC732D726C}"/>
              </a:ext>
            </a:extLst>
          </p:cNvPr>
          <p:cNvSpPr txBox="1"/>
          <p:nvPr/>
        </p:nvSpPr>
        <p:spPr>
          <a:xfrm>
            <a:off x="1066800" y="1731656"/>
            <a:ext cx="2286000" cy="47814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lnSpc>
                <a:spcPct val="114000"/>
              </a:lnSpc>
              <a:buFont typeface="Wingdings" panose="05000000000000000000" pitchFamily="2" charset="2"/>
              <a:buChar char="Ø"/>
            </a:pPr>
            <a:r>
              <a:rPr lang="en-US" sz="2400" b="1">
                <a:solidFill>
                  <a:srgbClr val="0000FF"/>
                </a:solidFill>
              </a:rPr>
              <a:t>Ví dụ :</a:t>
            </a:r>
            <a:endParaRPr lang="en-US" sz="2400">
              <a:solidFill>
                <a:srgbClr val="0000FF"/>
              </a:solidFill>
            </a:endParaRPr>
          </a:p>
        </p:txBody>
      </p:sp>
      <p:sp>
        <p:nvSpPr>
          <p:cNvPr id="12" name="TextBox 11">
            <a:extLst>
              <a:ext uri="{FF2B5EF4-FFF2-40B4-BE49-F238E27FC236}">
                <a16:creationId xmlns:a16="http://schemas.microsoft.com/office/drawing/2014/main" id="{CDA27E8C-55F6-BDBF-4489-8E4E5CB12C96}"/>
              </a:ext>
            </a:extLst>
          </p:cNvPr>
          <p:cNvSpPr txBox="1"/>
          <p:nvPr/>
        </p:nvSpPr>
        <p:spPr>
          <a:xfrm>
            <a:off x="2910790" y="5181600"/>
            <a:ext cx="7909610" cy="830997"/>
          </a:xfrm>
          <a:prstGeom prst="rect">
            <a:avLst/>
          </a:prstGeom>
          <a:noFill/>
        </p:spPr>
        <p:txBody>
          <a:bodyPr wrap="square" rtlCol="0">
            <a:spAutoFit/>
          </a:bodyPr>
          <a:lstStyle/>
          <a:p>
            <a:pPr algn="just"/>
            <a:r>
              <a:rPr lang="vi-VN" sz="2400">
                <a:solidFill>
                  <a:srgbClr val="0000FF"/>
                </a:solidFill>
              </a:rPr>
              <a:t>– Dấu nhắc lại có kí hiệu và tác dụng như thế nào? </a:t>
            </a:r>
          </a:p>
          <a:p>
            <a:pPr algn="just"/>
            <a:endParaRPr lang="vi-VN" sz="2400">
              <a:solidFill>
                <a:srgbClr val="0000FF"/>
              </a:solidFill>
            </a:endParaRPr>
          </a:p>
        </p:txBody>
      </p:sp>
      <p:pic>
        <p:nvPicPr>
          <p:cNvPr id="19" name="Picture 18">
            <a:extLst>
              <a:ext uri="{FF2B5EF4-FFF2-40B4-BE49-F238E27FC236}">
                <a16:creationId xmlns:a16="http://schemas.microsoft.com/office/drawing/2014/main" id="{9CF77B36-4E27-4E91-5536-8F707E14D813}"/>
              </a:ext>
            </a:extLst>
          </p:cNvPr>
          <p:cNvPicPr>
            <a:picLocks noChangeAspect="1"/>
          </p:cNvPicPr>
          <p:nvPr/>
        </p:nvPicPr>
        <p:blipFill>
          <a:blip r:embed="rId4"/>
          <a:stretch>
            <a:fillRect/>
          </a:stretch>
        </p:blipFill>
        <p:spPr>
          <a:xfrm>
            <a:off x="1905000" y="5105400"/>
            <a:ext cx="857250" cy="754380"/>
          </a:xfrm>
          <a:prstGeom prst="rect">
            <a:avLst/>
          </a:prstGeom>
        </p:spPr>
      </p:pic>
      <p:pic>
        <p:nvPicPr>
          <p:cNvPr id="4" name="VD dau nhac lai">
            <a:hlinkClick r:id="" action="ppaction://media"/>
            <a:extLst>
              <a:ext uri="{FF2B5EF4-FFF2-40B4-BE49-F238E27FC236}">
                <a16:creationId xmlns:a16="http://schemas.microsoft.com/office/drawing/2014/main" id="{331E27CD-017D-7F11-8056-866708B1ADB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462" t="27878" r="10478"/>
          <a:stretch/>
        </p:blipFill>
        <p:spPr>
          <a:xfrm>
            <a:off x="2910790" y="2323703"/>
            <a:ext cx="6218020" cy="1714897"/>
          </a:xfrm>
          <a:prstGeom prst="rect">
            <a:avLst/>
          </a:prstGeom>
        </p:spPr>
      </p:pic>
    </p:spTree>
    <p:extLst>
      <p:ext uri="{BB962C8B-B14F-4D97-AF65-F5344CB8AC3E}">
        <p14:creationId xmlns:p14="http://schemas.microsoft.com/office/powerpoint/2010/main" val="314579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196255-2CFB-DD40-240A-1D0D175F971C}"/>
              </a:ext>
            </a:extLst>
          </p:cNvPr>
          <p:cNvPicPr>
            <a:picLocks noChangeAspect="1"/>
          </p:cNvPicPr>
          <p:nvPr/>
        </p:nvPicPr>
        <p:blipFill rotWithShape="1">
          <a:blip r:embed="rId2"/>
          <a:srcRect r="20787"/>
          <a:stretch/>
        </p:blipFill>
        <p:spPr>
          <a:xfrm>
            <a:off x="737795" y="914400"/>
            <a:ext cx="8711005" cy="4419600"/>
          </a:xfrm>
          <a:prstGeom prst="rect">
            <a:avLst/>
          </a:prstGeom>
        </p:spPr>
      </p:pic>
      <p:pic>
        <p:nvPicPr>
          <p:cNvPr id="9" name="Picture 8">
            <a:extLst>
              <a:ext uri="{FF2B5EF4-FFF2-40B4-BE49-F238E27FC236}">
                <a16:creationId xmlns:a16="http://schemas.microsoft.com/office/drawing/2014/main" id="{32E59D67-1378-9D62-E197-B0DDB12BE22F}"/>
              </a:ext>
            </a:extLst>
          </p:cNvPr>
          <p:cNvPicPr>
            <a:picLocks noChangeAspect="1"/>
          </p:cNvPicPr>
          <p:nvPr/>
        </p:nvPicPr>
        <p:blipFill>
          <a:blip r:embed="rId3"/>
          <a:stretch>
            <a:fillRect/>
          </a:stretch>
        </p:blipFill>
        <p:spPr>
          <a:xfrm>
            <a:off x="9829800" y="1411115"/>
            <a:ext cx="1791060" cy="3426170"/>
          </a:xfrm>
          <a:prstGeom prst="rect">
            <a:avLst/>
          </a:prstGeom>
        </p:spPr>
      </p:pic>
    </p:spTree>
    <p:extLst>
      <p:ext uri="{BB962C8B-B14F-4D97-AF65-F5344CB8AC3E}">
        <p14:creationId xmlns:p14="http://schemas.microsoft.com/office/powerpoint/2010/main" val="910651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2A765E-BBEE-4B96-A875-6D07D37941DD}"/>
              </a:ext>
            </a:extLst>
          </p:cNvPr>
          <p:cNvSpPr txBox="1"/>
          <p:nvPr/>
        </p:nvSpPr>
        <p:spPr>
          <a:xfrm>
            <a:off x="4343400" y="990600"/>
            <a:ext cx="3200400" cy="54252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14000"/>
              </a:lnSpc>
            </a:pPr>
            <a:r>
              <a:rPr lang="en-US" sz="2800" b="1">
                <a:solidFill>
                  <a:srgbClr val="0000FF"/>
                </a:solidFill>
              </a:rPr>
              <a:t>2. Khung thay đổi</a:t>
            </a:r>
            <a:endParaRPr lang="en-US" sz="2800">
              <a:solidFill>
                <a:srgbClr val="0000FF"/>
              </a:solidFill>
            </a:endParaRPr>
          </a:p>
        </p:txBody>
      </p:sp>
      <p:sp>
        <p:nvSpPr>
          <p:cNvPr id="25" name="TextBox 24">
            <a:extLst>
              <a:ext uri="{FF2B5EF4-FFF2-40B4-BE49-F238E27FC236}">
                <a16:creationId xmlns:a16="http://schemas.microsoft.com/office/drawing/2014/main" id="{2EACA103-54C7-4FDC-87B8-43FC732D726C}"/>
              </a:ext>
            </a:extLst>
          </p:cNvPr>
          <p:cNvSpPr txBox="1"/>
          <p:nvPr/>
        </p:nvSpPr>
        <p:spPr>
          <a:xfrm>
            <a:off x="1066800" y="1731656"/>
            <a:ext cx="2286000" cy="47814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lnSpc>
                <a:spcPct val="114000"/>
              </a:lnSpc>
              <a:buFont typeface="Wingdings" panose="05000000000000000000" pitchFamily="2" charset="2"/>
              <a:buChar char="Ø"/>
            </a:pPr>
            <a:r>
              <a:rPr lang="en-US" sz="2400" b="1">
                <a:solidFill>
                  <a:srgbClr val="0000FF"/>
                </a:solidFill>
              </a:rPr>
              <a:t>Ví dụ :</a:t>
            </a:r>
            <a:endParaRPr lang="en-US" sz="2400">
              <a:solidFill>
                <a:srgbClr val="0000FF"/>
              </a:solidFill>
            </a:endParaRPr>
          </a:p>
        </p:txBody>
      </p:sp>
      <p:sp>
        <p:nvSpPr>
          <p:cNvPr id="12" name="TextBox 11">
            <a:extLst>
              <a:ext uri="{FF2B5EF4-FFF2-40B4-BE49-F238E27FC236}">
                <a16:creationId xmlns:a16="http://schemas.microsoft.com/office/drawing/2014/main" id="{CDA27E8C-55F6-BDBF-4489-8E4E5CB12C96}"/>
              </a:ext>
            </a:extLst>
          </p:cNvPr>
          <p:cNvSpPr txBox="1"/>
          <p:nvPr/>
        </p:nvSpPr>
        <p:spPr>
          <a:xfrm>
            <a:off x="2910790" y="5181600"/>
            <a:ext cx="7909610" cy="830997"/>
          </a:xfrm>
          <a:prstGeom prst="rect">
            <a:avLst/>
          </a:prstGeom>
          <a:noFill/>
        </p:spPr>
        <p:txBody>
          <a:bodyPr wrap="square" rtlCol="0">
            <a:spAutoFit/>
          </a:bodyPr>
          <a:lstStyle/>
          <a:p>
            <a:pPr algn="just"/>
            <a:r>
              <a:rPr lang="vi-VN" sz="2400">
                <a:solidFill>
                  <a:srgbClr val="0000FF"/>
                </a:solidFill>
              </a:rPr>
              <a:t>– </a:t>
            </a:r>
            <a:r>
              <a:rPr lang="en-US" sz="2400">
                <a:solidFill>
                  <a:srgbClr val="0000FF"/>
                </a:solidFill>
              </a:rPr>
              <a:t>Khung thay đổi</a:t>
            </a:r>
            <a:r>
              <a:rPr lang="vi-VN" sz="2400">
                <a:solidFill>
                  <a:srgbClr val="0000FF"/>
                </a:solidFill>
              </a:rPr>
              <a:t> có kí hiệu và tác dụng như thế nào? </a:t>
            </a:r>
          </a:p>
          <a:p>
            <a:pPr algn="just"/>
            <a:endParaRPr lang="vi-VN" sz="2400">
              <a:solidFill>
                <a:srgbClr val="0000FF"/>
              </a:solidFill>
            </a:endParaRPr>
          </a:p>
        </p:txBody>
      </p:sp>
      <p:pic>
        <p:nvPicPr>
          <p:cNvPr id="19" name="Picture 18">
            <a:extLst>
              <a:ext uri="{FF2B5EF4-FFF2-40B4-BE49-F238E27FC236}">
                <a16:creationId xmlns:a16="http://schemas.microsoft.com/office/drawing/2014/main" id="{9CF77B36-4E27-4E91-5536-8F707E14D813}"/>
              </a:ext>
            </a:extLst>
          </p:cNvPr>
          <p:cNvPicPr>
            <a:picLocks noChangeAspect="1"/>
          </p:cNvPicPr>
          <p:nvPr/>
        </p:nvPicPr>
        <p:blipFill>
          <a:blip r:embed="rId4"/>
          <a:stretch>
            <a:fillRect/>
          </a:stretch>
        </p:blipFill>
        <p:spPr>
          <a:xfrm>
            <a:off x="1905000" y="5105400"/>
            <a:ext cx="857250" cy="754380"/>
          </a:xfrm>
          <a:prstGeom prst="rect">
            <a:avLst/>
          </a:prstGeom>
        </p:spPr>
      </p:pic>
      <p:pic>
        <p:nvPicPr>
          <p:cNvPr id="7" name="VD Khung Thay Doi">
            <a:hlinkClick r:id="" action="ppaction://media"/>
            <a:extLst>
              <a:ext uri="{FF2B5EF4-FFF2-40B4-BE49-F238E27FC236}">
                <a16:creationId xmlns:a16="http://schemas.microsoft.com/office/drawing/2014/main" id="{5B1598E8-08DE-A8EC-32BB-85DAA3D58EB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657" t="26521" r="10865"/>
          <a:stretch/>
        </p:blipFill>
        <p:spPr>
          <a:xfrm>
            <a:off x="3009900" y="2362200"/>
            <a:ext cx="6172200" cy="1747166"/>
          </a:xfrm>
          <a:prstGeom prst="rect">
            <a:avLst/>
          </a:prstGeom>
        </p:spPr>
      </p:pic>
    </p:spTree>
    <p:extLst>
      <p:ext uri="{BB962C8B-B14F-4D97-AF65-F5344CB8AC3E}">
        <p14:creationId xmlns:p14="http://schemas.microsoft.com/office/powerpoint/2010/main" val="1830822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8855</TotalTime>
  <Words>284</Words>
  <Application>Microsoft Office PowerPoint</Application>
  <PresentationFormat>Widescreen</PresentationFormat>
  <Paragraphs>25</Paragraphs>
  <Slides>14</Slides>
  <Notes>0</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Times New Roman</vt:lpstr>
      <vt:lpstr>Wingdings</vt:lpstr>
      <vt:lpstr>Default Design</vt:lpstr>
      <vt:lpstr>PowerPoint Presentation</vt:lpstr>
      <vt:lpstr>Chủ đề 5 MÙA XUÂN</vt:lpstr>
      <vt:lpstr>I. Hát bài</vt:lpstr>
      <vt:lpstr>Giới thiệu bài hát</vt:lpstr>
      <vt:lpstr>Học hát từng câu (Đoạn 1)</vt:lpstr>
      <vt:lpstr>Hát hoàn chỉnh cả bài</vt:lpstr>
      <vt:lpstr>II. Dấu nhắc lại, khung thay đổi, dấu quay lại </vt:lpstr>
      <vt:lpstr>PowerPoint Presentation</vt:lpstr>
      <vt:lpstr>PowerPoint Presentation</vt:lpstr>
      <vt:lpstr>PowerPoint Presentation</vt:lpstr>
      <vt:lpstr>PowerPoint Presentation</vt:lpstr>
      <vt:lpstr>Thảo luận nhóm</vt:lpstr>
      <vt:lpstr>III. Trải nghiệm và khám phá</vt:lpstr>
      <vt:lpstr>Dặn dò về nhà</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AAAA</cp:lastModifiedBy>
  <cp:revision>308</cp:revision>
  <dcterms:created xsi:type="dcterms:W3CDTF">2006-11-06T13:45:38Z</dcterms:created>
  <dcterms:modified xsi:type="dcterms:W3CDTF">2025-01-02T03:54:36Z</dcterms:modified>
</cp:coreProperties>
</file>