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31" r:id="rId2"/>
    <p:sldId id="292" r:id="rId3"/>
    <p:sldId id="337" r:id="rId4"/>
    <p:sldId id="338" r:id="rId5"/>
    <p:sldId id="341" r:id="rId6"/>
    <p:sldId id="344" r:id="rId7"/>
    <p:sldId id="334" r:id="rId8"/>
    <p:sldId id="366" r:id="rId9"/>
    <p:sldId id="354" r:id="rId10"/>
    <p:sldId id="351" r:id="rId11"/>
    <p:sldId id="362" r:id="rId12"/>
    <p:sldId id="363" r:id="rId13"/>
    <p:sldId id="336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3F9"/>
    <a:srgbClr val="FFDDEE"/>
    <a:srgbClr val="E7FFFF"/>
    <a:srgbClr val="C8FFFF"/>
    <a:srgbClr val="4B4BFF"/>
    <a:srgbClr val="EAF7F9"/>
    <a:srgbClr val="FFFFFF"/>
    <a:srgbClr val="EAF6F9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5800" y="2246148"/>
            <a:ext cx="2028825" cy="296227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0" y="1308349"/>
            <a:ext cx="6248400" cy="2501651"/>
          </a:xfrm>
          <a:prstGeom prst="wedgeRoundRectCallout">
            <a:avLst>
              <a:gd name="adj1" fmla="val -71512"/>
              <a:gd name="adj2" fmla="val 33199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Đàn tranh </a:t>
            </a:r>
            <a:r>
              <a:rPr lang="en-US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có 16 dây, còn gọi là đàn thập lục. Đàn không có cần, thân đàn đồng thời là hộp cộng hưởng. Khi chơi đàn, người ta dùng tay phải có đeo móng ở đầu ngón tay để gảy; các ngón của bàn tay trái dùng để rung, nhấn. Âm sắc của đ</a:t>
            </a:r>
            <a:r>
              <a:rPr lang="vi-VN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àn tranh </a:t>
            </a:r>
            <a:r>
              <a:rPr lang="en-US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trong trẻo, thanh thoát, có thể nhấn nhá rất mềm mại. Đàn tranh </a:t>
            </a:r>
            <a:r>
              <a:rPr lang="vi-VN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thường được</a:t>
            </a:r>
            <a:r>
              <a:rPr lang="en-US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sử dụng để độc tấu, hòa tấu, đệm hát,</a:t>
            </a:r>
            <a:r>
              <a:rPr lang="vi-VN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đệm ngâm</a:t>
            </a:r>
            <a:r>
              <a:rPr lang="en-US" sz="18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thơ,...</a:t>
            </a:r>
            <a:endParaRPr kumimoji="0" lang="en-US" altLang="vi-VN" sz="2400" b="0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B2C402-17E3-4B56-AAEC-12A03969C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729447"/>
            <a:ext cx="7696200" cy="2503674"/>
          </a:xfrm>
          <a:prstGeom prst="wedgeRectCallout">
            <a:avLst>
              <a:gd name="adj1" fmla="val -62027"/>
              <a:gd name="adj2" fmla="val -48488"/>
            </a:avLst>
          </a:prstGeom>
          <a:solidFill>
            <a:srgbClr val="FFF3F9"/>
          </a:soli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Đàn đáy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có 3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dây, cần đàn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rất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dài, thùng đàn hình thang cân,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mặt sau của thùng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đàn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có một lỗ lớn. Khi chơi đàn, người ta dùng tay phải cầm móng để gảy; tay trái bấm vào dây đàn trên hàng phím tạo cao độ cho âm thanh. Âm sắc của đàn đáy hơi đục,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ấm, thích hợp với tình cảm sâu lắng. Đàn đáy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là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loại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nhạc cụ chỉ có ở Việt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Nam, và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là nhạc cụ giai điệu duy nhất được dùng với phách và trống chầu khi diễn xướng Ca trù.</a:t>
            </a:r>
            <a:endParaRPr kumimoji="0" lang="en-US" altLang="vi-VN" sz="2000" b="0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98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00091 -0.1032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7B27A7-0392-442F-B168-92DA4EC6ABFB}"/>
              </a:ext>
            </a:extLst>
          </p:cNvPr>
          <p:cNvGrpSpPr/>
          <p:nvPr/>
        </p:nvGrpSpPr>
        <p:grpSpPr>
          <a:xfrm>
            <a:off x="2424464" y="914400"/>
            <a:ext cx="7724004" cy="5595977"/>
            <a:chOff x="2424464" y="914400"/>
            <a:chExt cx="7724004" cy="55959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D3C555-6A22-43CA-89BE-728B51D0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951" b="74648"/>
            <a:stretch/>
          </p:blipFill>
          <p:spPr>
            <a:xfrm>
              <a:off x="3124200" y="914400"/>
              <a:ext cx="6324533" cy="15825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4F29B4-6D76-47A5-80F7-85453AD6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63" t="25352" r="4258"/>
            <a:stretch/>
          </p:blipFill>
          <p:spPr>
            <a:xfrm>
              <a:off x="2424464" y="2496924"/>
              <a:ext cx="7724004" cy="4013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3 Cac Vidu BGCT BQ">
            <a:hlinkClick r:id="" action="ppaction://media"/>
            <a:extLst>
              <a:ext uri="{FF2B5EF4-FFF2-40B4-BE49-F238E27FC236}">
                <a16:creationId xmlns:a16="http://schemas.microsoft.com/office/drawing/2014/main" id="{1E2B26A0-3E6B-4693-9473-1F2B320AE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858" y="609600"/>
            <a:ext cx="972028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981200"/>
            <a:ext cx="8382000" cy="3495676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Bụi phấn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76400" y="1981200"/>
            <a:ext cx="88392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Ôn tập bài hát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Bụi phấn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, kết hợp gõ đệm bằng nhạc cụ gõ và động tác cơ thể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Đàn tranh và đàn đáy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Trải nghiệm và khám phá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Ôn tập bài hát 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>Bụi phấn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,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bằng nhạc cụ gõ và động tác cơ thể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AE8D4-8DB6-4F66-869E-4A8F8EB4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1571625"/>
            <a:ext cx="77914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152400"/>
            <a:ext cx="1158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a. Ôn tập bài hát </a:t>
            </a:r>
            <a:r>
              <a:rPr lang="en-US" sz="3200" b="1" i="1" kern="0">
                <a:solidFill>
                  <a:srgbClr val="0000FF"/>
                </a:solidFill>
                <a:cs typeface="Times New Roman" panose="02020603050405020304" pitchFamily="18" charset="0"/>
              </a:rPr>
              <a:t>Bụi phấn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1981200" y="228600"/>
            <a:ext cx="8077200" cy="1219200"/>
          </a:xfrm>
          <a:custGeom>
            <a:avLst/>
            <a:gdLst>
              <a:gd name="connsiteX0" fmla="*/ 0 w 6172200"/>
              <a:gd name="connsiteY0" fmla="*/ 165103 h 990600"/>
              <a:gd name="connsiteX1" fmla="*/ 165103 w 6172200"/>
              <a:gd name="connsiteY1" fmla="*/ 0 h 990600"/>
              <a:gd name="connsiteX2" fmla="*/ 1028700 w 6172200"/>
              <a:gd name="connsiteY2" fmla="*/ 0 h 990600"/>
              <a:gd name="connsiteX3" fmla="*/ 1028700 w 6172200"/>
              <a:gd name="connsiteY3" fmla="*/ 0 h 990600"/>
              <a:gd name="connsiteX4" fmla="*/ 2571750 w 6172200"/>
              <a:gd name="connsiteY4" fmla="*/ 0 h 990600"/>
              <a:gd name="connsiteX5" fmla="*/ 6007097 w 6172200"/>
              <a:gd name="connsiteY5" fmla="*/ 0 h 990600"/>
              <a:gd name="connsiteX6" fmla="*/ 6172200 w 6172200"/>
              <a:gd name="connsiteY6" fmla="*/ 165103 h 990600"/>
              <a:gd name="connsiteX7" fmla="*/ 6172200 w 6172200"/>
              <a:gd name="connsiteY7" fmla="*/ 577850 h 990600"/>
              <a:gd name="connsiteX8" fmla="*/ 6172200 w 6172200"/>
              <a:gd name="connsiteY8" fmla="*/ 577850 h 990600"/>
              <a:gd name="connsiteX9" fmla="*/ 6172200 w 6172200"/>
              <a:gd name="connsiteY9" fmla="*/ 825500 h 990600"/>
              <a:gd name="connsiteX10" fmla="*/ 6172200 w 6172200"/>
              <a:gd name="connsiteY10" fmla="*/ 825497 h 990600"/>
              <a:gd name="connsiteX11" fmla="*/ 6007097 w 6172200"/>
              <a:gd name="connsiteY11" fmla="*/ 990600 h 990600"/>
              <a:gd name="connsiteX12" fmla="*/ 2571750 w 6172200"/>
              <a:gd name="connsiteY12" fmla="*/ 990600 h 990600"/>
              <a:gd name="connsiteX13" fmla="*/ 1028700 w 6172200"/>
              <a:gd name="connsiteY13" fmla="*/ 990600 h 990600"/>
              <a:gd name="connsiteX14" fmla="*/ 1028700 w 6172200"/>
              <a:gd name="connsiteY14" fmla="*/ 990600 h 990600"/>
              <a:gd name="connsiteX15" fmla="*/ 165103 w 6172200"/>
              <a:gd name="connsiteY15" fmla="*/ 990600 h 990600"/>
              <a:gd name="connsiteX16" fmla="*/ 0 w 6172200"/>
              <a:gd name="connsiteY16" fmla="*/ 825497 h 990600"/>
              <a:gd name="connsiteX17" fmla="*/ 0 w 6172200"/>
              <a:gd name="connsiteY17" fmla="*/ 825500 h 990600"/>
              <a:gd name="connsiteX18" fmla="*/ -392922 w 6172200"/>
              <a:gd name="connsiteY18" fmla="*/ 919415 h 990600"/>
              <a:gd name="connsiteX19" fmla="*/ 0 w 6172200"/>
              <a:gd name="connsiteY19" fmla="*/ 577850 h 990600"/>
              <a:gd name="connsiteX20" fmla="*/ 0 w 6172200"/>
              <a:gd name="connsiteY20" fmla="*/ 165103 h 990600"/>
              <a:gd name="connsiteX0" fmla="*/ 509300 w 6681500"/>
              <a:gd name="connsiteY0" fmla="*/ 165103 h 990600"/>
              <a:gd name="connsiteX1" fmla="*/ 674403 w 6681500"/>
              <a:gd name="connsiteY1" fmla="*/ 0 h 990600"/>
              <a:gd name="connsiteX2" fmla="*/ 1538000 w 6681500"/>
              <a:gd name="connsiteY2" fmla="*/ 0 h 990600"/>
              <a:gd name="connsiteX3" fmla="*/ 1538000 w 6681500"/>
              <a:gd name="connsiteY3" fmla="*/ 0 h 990600"/>
              <a:gd name="connsiteX4" fmla="*/ 3081050 w 6681500"/>
              <a:gd name="connsiteY4" fmla="*/ 0 h 990600"/>
              <a:gd name="connsiteX5" fmla="*/ 6516397 w 6681500"/>
              <a:gd name="connsiteY5" fmla="*/ 0 h 990600"/>
              <a:gd name="connsiteX6" fmla="*/ 6681500 w 6681500"/>
              <a:gd name="connsiteY6" fmla="*/ 165103 h 990600"/>
              <a:gd name="connsiteX7" fmla="*/ 6681500 w 6681500"/>
              <a:gd name="connsiteY7" fmla="*/ 577850 h 990600"/>
              <a:gd name="connsiteX8" fmla="*/ 6681500 w 6681500"/>
              <a:gd name="connsiteY8" fmla="*/ 577850 h 990600"/>
              <a:gd name="connsiteX9" fmla="*/ 6681500 w 6681500"/>
              <a:gd name="connsiteY9" fmla="*/ 825500 h 990600"/>
              <a:gd name="connsiteX10" fmla="*/ 6681500 w 6681500"/>
              <a:gd name="connsiteY10" fmla="*/ 825497 h 990600"/>
              <a:gd name="connsiteX11" fmla="*/ 6516397 w 6681500"/>
              <a:gd name="connsiteY11" fmla="*/ 990600 h 990600"/>
              <a:gd name="connsiteX12" fmla="*/ 3081050 w 6681500"/>
              <a:gd name="connsiteY12" fmla="*/ 990600 h 990600"/>
              <a:gd name="connsiteX13" fmla="*/ 1538000 w 6681500"/>
              <a:gd name="connsiteY13" fmla="*/ 990600 h 990600"/>
              <a:gd name="connsiteX14" fmla="*/ 1538000 w 6681500"/>
              <a:gd name="connsiteY14" fmla="*/ 990600 h 990600"/>
              <a:gd name="connsiteX15" fmla="*/ 674403 w 6681500"/>
              <a:gd name="connsiteY15" fmla="*/ 990600 h 990600"/>
              <a:gd name="connsiteX16" fmla="*/ 509300 w 6681500"/>
              <a:gd name="connsiteY16" fmla="*/ 825497 h 990600"/>
              <a:gd name="connsiteX17" fmla="*/ 509300 w 6681500"/>
              <a:gd name="connsiteY17" fmla="*/ 825500 h 990600"/>
              <a:gd name="connsiteX18" fmla="*/ 0 w 6681500"/>
              <a:gd name="connsiteY18" fmla="*/ 977604 h 990600"/>
              <a:gd name="connsiteX19" fmla="*/ 509300 w 6681500"/>
              <a:gd name="connsiteY19" fmla="*/ 577850 h 990600"/>
              <a:gd name="connsiteX20" fmla="*/ 509300 w 6681500"/>
              <a:gd name="connsiteY20" fmla="*/ 165103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1500" h="990600">
                <a:moveTo>
                  <a:pt x="509300" y="165103"/>
                </a:moveTo>
                <a:cubicBezTo>
                  <a:pt x="509300" y="73919"/>
                  <a:pt x="583219" y="0"/>
                  <a:pt x="674403" y="0"/>
                </a:cubicBezTo>
                <a:lnTo>
                  <a:pt x="1538000" y="0"/>
                </a:lnTo>
                <a:lnTo>
                  <a:pt x="1538000" y="0"/>
                </a:lnTo>
                <a:lnTo>
                  <a:pt x="3081050" y="0"/>
                </a:lnTo>
                <a:lnTo>
                  <a:pt x="6516397" y="0"/>
                </a:lnTo>
                <a:cubicBezTo>
                  <a:pt x="6607581" y="0"/>
                  <a:pt x="6681500" y="73919"/>
                  <a:pt x="6681500" y="165103"/>
                </a:cubicBezTo>
                <a:lnTo>
                  <a:pt x="6681500" y="577850"/>
                </a:lnTo>
                <a:lnTo>
                  <a:pt x="6681500" y="577850"/>
                </a:lnTo>
                <a:lnTo>
                  <a:pt x="6681500" y="825500"/>
                </a:lnTo>
                <a:lnTo>
                  <a:pt x="6681500" y="825497"/>
                </a:lnTo>
                <a:cubicBezTo>
                  <a:pt x="6681500" y="916681"/>
                  <a:pt x="6607581" y="990600"/>
                  <a:pt x="6516397" y="990600"/>
                </a:cubicBezTo>
                <a:lnTo>
                  <a:pt x="3081050" y="990600"/>
                </a:lnTo>
                <a:lnTo>
                  <a:pt x="1538000" y="990600"/>
                </a:lnTo>
                <a:lnTo>
                  <a:pt x="1538000" y="990600"/>
                </a:lnTo>
                <a:lnTo>
                  <a:pt x="674403" y="990600"/>
                </a:lnTo>
                <a:cubicBezTo>
                  <a:pt x="583219" y="990600"/>
                  <a:pt x="509300" y="916681"/>
                  <a:pt x="509300" y="825497"/>
                </a:cubicBezTo>
                <a:lnTo>
                  <a:pt x="509300" y="825500"/>
                </a:lnTo>
                <a:lnTo>
                  <a:pt x="0" y="977604"/>
                </a:lnTo>
                <a:lnTo>
                  <a:pt x="509300" y="577850"/>
                </a:lnTo>
                <a:lnTo>
                  <a:pt x="509300" y="165103"/>
                </a:lnTo>
                <a:close/>
              </a:path>
            </a:pathLst>
          </a:cu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    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 vỗ tay nhịp nhàng;</a:t>
            </a:r>
            <a:b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     thể hiện 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tình cảm thiết tha</a:t>
            </a:r>
            <a:endParaRPr kumimoji="0" lang="vi-VN" sz="2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1890324" cy="2590800"/>
          </a:xfrm>
          <a:prstGeom prst="rect">
            <a:avLst/>
          </a:prstGeom>
        </p:spPr>
      </p:pic>
      <p:pic>
        <p:nvPicPr>
          <p:cNvPr id="3" name="NhacdemBuiPhan 1 lan BQ2">
            <a:hlinkClick r:id="" action="ppaction://media"/>
            <a:extLst>
              <a:ext uri="{FF2B5EF4-FFF2-40B4-BE49-F238E27FC236}">
                <a16:creationId xmlns:a16="http://schemas.microsoft.com/office/drawing/2014/main" id="{78D2FF94-C428-45CF-9544-C31CE75E1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600200"/>
            <a:ext cx="7841505" cy="51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10668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b. 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õ đệm cho bài hát bằng nhạc cụ gõ</a:t>
            </a:r>
          </a:p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và động tác cơ thể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38450" y="2627397"/>
            <a:ext cx="8196150" cy="3072363"/>
            <a:chOff x="1905000" y="2627397"/>
            <a:chExt cx="8196150" cy="30723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5833"/>
            <a:stretch/>
          </p:blipFill>
          <p:spPr>
            <a:xfrm>
              <a:off x="8653350" y="3355805"/>
              <a:ext cx="1447800" cy="21834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3355805"/>
              <a:ext cx="1981200" cy="23439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88"/>
            <a:stretch/>
          </p:blipFill>
          <p:spPr>
            <a:xfrm>
              <a:off x="4860867" y="2627397"/>
              <a:ext cx="2741616" cy="21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AmHinhTietTau BQ 2">
            <a:hlinkClick r:id="" action="ppaction://media"/>
            <a:extLst>
              <a:ext uri="{FF2B5EF4-FFF2-40B4-BE49-F238E27FC236}">
                <a16:creationId xmlns:a16="http://schemas.microsoft.com/office/drawing/2014/main" id="{3D76B4B3-55C2-4A80-8208-F0ADA54E1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5910" y="165100"/>
            <a:ext cx="917589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CE6B3B-6824-44B9-8779-F44DAA35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209800"/>
            <a:ext cx="545267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772A9-6B26-4055-81B6-A73F41B8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000" y="2038919"/>
            <a:ext cx="6145020" cy="35998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A506CE-A32D-4F04-96F1-68EC1BD89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Đàn tranh và đàn đáy</a:t>
            </a:r>
          </a:p>
        </p:txBody>
      </p:sp>
    </p:spTree>
    <p:extLst>
      <p:ext uri="{BB962C8B-B14F-4D97-AF65-F5344CB8AC3E}">
        <p14:creationId xmlns:p14="http://schemas.microsoft.com/office/powerpoint/2010/main" val="351175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" y="937433"/>
            <a:ext cx="7010400" cy="2109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Đàn có hình dáng như thế nào?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Đàn có mấy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dây?</a:t>
            </a: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Người ta chơi đàn bằng cách nào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Âm sắc của đàn như thế nào?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Đàn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có thể sử dụng với n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hững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hình thức biểu diễn nào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0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99" y="4857572"/>
            <a:ext cx="2275303" cy="169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3DB40DB-8441-408C-B555-54A87BE2C36B}"/>
              </a:ext>
            </a:extLst>
          </p:cNvPr>
          <p:cNvGrpSpPr/>
          <p:nvPr/>
        </p:nvGrpSpPr>
        <p:grpSpPr>
          <a:xfrm>
            <a:off x="464691" y="3254459"/>
            <a:ext cx="3829584" cy="3035591"/>
            <a:chOff x="464691" y="3254459"/>
            <a:chExt cx="3829584" cy="30355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D15285-91AA-4577-BD0A-BA35F6727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28563">
              <a:off x="1442092" y="2277058"/>
              <a:ext cx="1874782" cy="3829584"/>
            </a:xfrm>
            <a:prstGeom prst="rect">
              <a:avLst/>
            </a:prstGeom>
          </p:spPr>
        </p:pic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6A8828CA-DDCD-42E9-8220-ECFBFDAFD447}"/>
                </a:ext>
              </a:extLst>
            </p:cNvPr>
            <p:cNvSpPr/>
            <p:nvPr/>
          </p:nvSpPr>
          <p:spPr bwMode="auto">
            <a:xfrm>
              <a:off x="1143000" y="5551083"/>
              <a:ext cx="1790463" cy="738967"/>
            </a:xfrm>
            <a:prstGeom prst="round2DiagRect">
              <a:avLst/>
            </a:prstGeom>
            <a:solidFill>
              <a:srgbClr val="FFDDE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ln>
                    <a:noFill/>
                  </a:ln>
                  <a:solidFill>
                    <a:srgbClr val="0000FF"/>
                  </a:solidFill>
                </a:rPr>
                <a:t>Đàn tranh</a:t>
              </a:r>
            </a:p>
            <a:p>
              <a:pPr algn="ctr"/>
              <a:r>
                <a:rPr lang="en-US" sz="2000">
                  <a:ln>
                    <a:noFill/>
                  </a:ln>
                  <a:solidFill>
                    <a:srgbClr val="C00000"/>
                  </a:solidFill>
                </a:rPr>
                <a:t>(Nhóm 1)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8A8551-A922-467D-B780-4C7F13F52AAE}"/>
              </a:ext>
            </a:extLst>
          </p:cNvPr>
          <p:cNvGrpSpPr/>
          <p:nvPr/>
        </p:nvGrpSpPr>
        <p:grpSpPr>
          <a:xfrm>
            <a:off x="7391400" y="605827"/>
            <a:ext cx="3854408" cy="4311898"/>
            <a:chOff x="7391400" y="605827"/>
            <a:chExt cx="3854408" cy="43118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890C24-89DC-4E7B-9ACA-26315639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97147">
              <a:off x="9176689" y="605827"/>
              <a:ext cx="2069119" cy="42982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487B9D-65EE-4727-8A78-9D0F92255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1400" y="3132014"/>
              <a:ext cx="2421117" cy="1785711"/>
            </a:xfrm>
            <a:prstGeom prst="rect">
              <a:avLst/>
            </a:prstGeom>
          </p:spPr>
        </p:pic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1D179F88-0B93-4FA9-BCCA-35A935B123E1}"/>
                </a:ext>
              </a:extLst>
            </p:cNvPr>
            <p:cNvSpPr/>
            <p:nvPr/>
          </p:nvSpPr>
          <p:spPr bwMode="auto">
            <a:xfrm>
              <a:off x="7637731" y="2182284"/>
              <a:ext cx="1790463" cy="738967"/>
            </a:xfrm>
            <a:prstGeom prst="round2DiagRect">
              <a:avLst/>
            </a:prstGeom>
            <a:solidFill>
              <a:srgbClr val="FFDDE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>
                  <a:ln>
                    <a:noFill/>
                  </a:ln>
                  <a:solidFill>
                    <a:srgbClr val="0000FF"/>
                  </a:solidFill>
                </a:rPr>
                <a:t>Đàn đáy</a:t>
              </a:r>
            </a:p>
            <a:p>
              <a:pPr algn="ctr"/>
              <a:r>
                <a:rPr lang="en-US" sz="2000">
                  <a:ln>
                    <a:noFill/>
                  </a:ln>
                  <a:solidFill>
                    <a:srgbClr val="C00000"/>
                  </a:solidFill>
                </a:rPr>
                <a:t>(Nhóm 2)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79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7181</TotalTime>
  <Words>427</Words>
  <Application>Microsoft Office PowerPoint</Application>
  <PresentationFormat>Widescreen</PresentationFormat>
  <Paragraphs>29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3 BIẾT ƠN THẦY CÔ</vt:lpstr>
      <vt:lpstr>I. Ôn tập bài hát Bụi phấn, kết hợp gõ đệm bằng nhạc cụ gõ và động tác cơ thể</vt:lpstr>
      <vt:lpstr>PowerPoint Presentation</vt:lpstr>
      <vt:lpstr>PowerPoint Presentation</vt:lpstr>
      <vt:lpstr>PowerPoint Presentation</vt:lpstr>
      <vt:lpstr>PowerPoint Presentation</vt:lpstr>
      <vt:lpstr>II. Đàn tranh và đàn đáy</vt:lpstr>
      <vt:lpstr>Thảo luận nhóm</vt:lpstr>
      <vt:lpstr>PowerPoint Presentation</vt:lpstr>
      <vt:lpstr>III. Trải nghiệm và khám phá</vt:lpstr>
      <vt:lpstr>Ví dụ: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292</cp:revision>
  <dcterms:created xsi:type="dcterms:W3CDTF">2006-11-06T13:45:38Z</dcterms:created>
  <dcterms:modified xsi:type="dcterms:W3CDTF">2025-01-02T03:40:38Z</dcterms:modified>
</cp:coreProperties>
</file>