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7"/>
  </p:notesMasterIdLst>
  <p:sldIdLst>
    <p:sldId id="256" r:id="rId2"/>
    <p:sldId id="342" r:id="rId3"/>
    <p:sldId id="343" r:id="rId4"/>
    <p:sldId id="357" r:id="rId5"/>
    <p:sldId id="354" r:id="rId6"/>
    <p:sldId id="362" r:id="rId7"/>
    <p:sldId id="361" r:id="rId8"/>
    <p:sldId id="353" r:id="rId9"/>
    <p:sldId id="363" r:id="rId10"/>
    <p:sldId id="365" r:id="rId11"/>
    <p:sldId id="364" r:id="rId12"/>
    <p:sldId id="375" r:id="rId13"/>
    <p:sldId id="347" r:id="rId14"/>
    <p:sldId id="376" r:id="rId15"/>
    <p:sldId id="368" r:id="rId16"/>
    <p:sldId id="367" r:id="rId17"/>
    <p:sldId id="352" r:id="rId18"/>
    <p:sldId id="369" r:id="rId19"/>
    <p:sldId id="348" r:id="rId20"/>
    <p:sldId id="372" r:id="rId21"/>
    <p:sldId id="350" r:id="rId22"/>
    <p:sldId id="356" r:id="rId23"/>
    <p:sldId id="355" r:id="rId24"/>
    <p:sldId id="377" r:id="rId25"/>
    <p:sldId id="346" r:id="rId26"/>
  </p:sldIdLst>
  <p:sldSz cx="12192000" cy="6858000"/>
  <p:notesSz cx="6858000" cy="9144000"/>
  <p:embeddedFontLs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Cambria" panose="02040503050406030204" pitchFamily="18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60" roundtripDataSignature="AMtx7mjv2z0/RGb5s30QNJLC0gwZ8AqS1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EC1A583-2C20-4568-B590-3E40C45AF3C4}" v="25" dt="2023-05-13T12:55:08.02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54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60" Type="http://customschemas.google.com/relationships/presentationmetadata" Target="metadata"/><Relationship Id="rId65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6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3709103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427347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1" name="Google Shape;21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072172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692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93" name="Google Shape;693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6072071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025013-4BF5-4603-9672-345FAFD9093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248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8" name="Google Shape;68;p3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D9EDFCA-E461-4CAD-B757-27D6FF8E4E2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70"/>
            <a:ext cx="12192000" cy="685523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FE05446-B278-45F3-A228-828BF6C83A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94114"/>
            <a:ext cx="9144000" cy="1785666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4AD254-0465-42DE-82F7-418D8C0EE7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71855"/>
            <a:ext cx="9144000" cy="1309596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2730A5-07BA-4154-A050-A64D2A3A9EF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C4244-8667-4452-9A72-D44C31FCB7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46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7" r:id="rId3"/>
    <p:sldLayoutId id="2147483658" r:id="rId4"/>
    <p:sldLayoutId id="2147483659" r:id="rId5"/>
    <p:sldLayoutId id="2147483660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wm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" descr="C:\Users\Administrator\Desktop\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-123825" y="4606753"/>
            <a:ext cx="2915816" cy="2251247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" descr="C:\Users\Administrator\Desktop\8bea6ffdccf97f1fcc27cd2b7f144d91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8016044" y="0"/>
            <a:ext cx="4175956" cy="221250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103;p41"/>
          <p:cNvSpPr/>
          <p:nvPr/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2941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105;p41"/>
          <p:cNvSpPr/>
          <p:nvPr/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2941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11;p41"/>
          <p:cNvSpPr/>
          <p:nvPr/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" name="Google Shape;112;p4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0626" y="129140"/>
            <a:ext cx="1428750" cy="110553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247B8C0-774D-44A7-8D46-05DF1138B503}"/>
              </a:ext>
            </a:extLst>
          </p:cNvPr>
          <p:cNvCxnSpPr/>
          <p:nvPr/>
        </p:nvCxnSpPr>
        <p:spPr>
          <a:xfrm>
            <a:off x="5011719" y="5612196"/>
            <a:ext cx="1871529" cy="0"/>
          </a:xfrm>
          <a:prstGeom prst="lin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2444898" y="1365736"/>
            <a:ext cx="7234255" cy="14311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4: </a:t>
            </a:r>
          </a:p>
          <a:p>
            <a:pPr algn="ctr"/>
            <a:r>
              <a:rPr lang="en-US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SỐNG HÒA HỢP TRONG GIA ĐÌNH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453525" y="870719"/>
            <a:ext cx="71632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 ĐỘNG TRẢI NGHIỆM, HƯỚNG NGHIỆP 8</a:t>
            </a:r>
          </a:p>
        </p:txBody>
      </p:sp>
      <p:pic>
        <p:nvPicPr>
          <p:cNvPr id="22" name="Picture 5" descr="FLOWERS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1665" y="3792859"/>
            <a:ext cx="2282239" cy="3094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FLOWERS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4393" y="5073755"/>
            <a:ext cx="2112714" cy="1813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9801" y="2606151"/>
            <a:ext cx="4555363" cy="26583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99159" y="1164762"/>
            <a:ext cx="9045881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just"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tôn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pSp>
        <p:nvGrpSpPr>
          <p:cNvPr id="7" name="Group 67"/>
          <p:cNvGrpSpPr>
            <a:grpSpLocks/>
          </p:cNvGrpSpPr>
          <p:nvPr/>
        </p:nvGrpSpPr>
        <p:grpSpPr bwMode="auto">
          <a:xfrm>
            <a:off x="174547" y="1206830"/>
            <a:ext cx="381000" cy="381000"/>
            <a:chOff x="2078" y="1680"/>
            <a:chExt cx="1615" cy="1615"/>
          </a:xfrm>
        </p:grpSpPr>
        <p:sp>
          <p:nvSpPr>
            <p:cNvPr id="8" name="Oval 6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6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70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7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72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7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204793" y="1230104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4: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SỐNG HÒA HỢP TRONG GIA ĐÌNH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3884" y="1920331"/>
            <a:ext cx="7304087" cy="469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ound Diagonal Corner Rectangle 17"/>
          <p:cNvSpPr/>
          <p:nvPr/>
        </p:nvSpPr>
        <p:spPr>
          <a:xfrm>
            <a:off x="1032986" y="3457186"/>
            <a:ext cx="2392080" cy="475989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THƯỜNG XUYÊN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Round Diagonal Corner Rectangle 18"/>
          <p:cNvSpPr/>
          <p:nvPr/>
        </p:nvSpPr>
        <p:spPr>
          <a:xfrm>
            <a:off x="1032986" y="4098102"/>
            <a:ext cx="2392080" cy="475989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THỈNH THOẢNG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Round Diagonal Corner Rectangle 19"/>
          <p:cNvSpPr/>
          <p:nvPr/>
        </p:nvSpPr>
        <p:spPr>
          <a:xfrm>
            <a:off x="1032986" y="4724403"/>
            <a:ext cx="2392080" cy="475989"/>
          </a:xfrm>
          <a:prstGeom prst="round2Diag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CHƯA THỰC HIỆN</a:t>
            </a:r>
            <a:endParaRPr 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639219" y="1937597"/>
            <a:ext cx="3179614" cy="52609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KHẢO SÁT</a:t>
            </a:r>
          </a:p>
        </p:txBody>
      </p:sp>
    </p:spTree>
    <p:extLst>
      <p:ext uri="{BB962C8B-B14F-4D97-AF65-F5344CB8AC3E}">
        <p14:creationId xmlns:p14="http://schemas.microsoft.com/office/powerpoint/2010/main" val="17704606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99159" y="1164762"/>
            <a:ext cx="9045881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just"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tôn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pSp>
        <p:nvGrpSpPr>
          <p:cNvPr id="7" name="Group 67"/>
          <p:cNvGrpSpPr>
            <a:grpSpLocks/>
          </p:cNvGrpSpPr>
          <p:nvPr/>
        </p:nvGrpSpPr>
        <p:grpSpPr bwMode="auto">
          <a:xfrm>
            <a:off x="174547" y="1206830"/>
            <a:ext cx="381000" cy="381000"/>
            <a:chOff x="2078" y="1680"/>
            <a:chExt cx="1615" cy="1615"/>
          </a:xfrm>
        </p:grpSpPr>
        <p:sp>
          <p:nvSpPr>
            <p:cNvPr id="8" name="Oval 6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6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70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7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72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7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204793" y="1230104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4: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SỐNG HÒA HỢP TRONG GIA ĐÌNH</a:t>
            </a:r>
          </a:p>
        </p:txBody>
      </p:sp>
      <p:sp>
        <p:nvSpPr>
          <p:cNvPr id="2" name="Rectangle 1"/>
          <p:cNvSpPr/>
          <p:nvPr/>
        </p:nvSpPr>
        <p:spPr>
          <a:xfrm>
            <a:off x="478070" y="2905780"/>
            <a:ext cx="4644029" cy="26776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tôn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9733" y="1908457"/>
            <a:ext cx="6319576" cy="4683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ounded Rectangle 17"/>
          <p:cNvSpPr/>
          <p:nvPr/>
        </p:nvSpPr>
        <p:spPr>
          <a:xfrm>
            <a:off x="1190363" y="2062857"/>
            <a:ext cx="3179614" cy="52609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XỬ LÍ TÌNH HUỐNG</a:t>
            </a:r>
          </a:p>
        </p:txBody>
      </p:sp>
    </p:spTree>
    <p:extLst>
      <p:ext uri="{BB962C8B-B14F-4D97-AF65-F5344CB8AC3E}">
        <p14:creationId xmlns:p14="http://schemas.microsoft.com/office/powerpoint/2010/main" val="17704606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Cloud Callout 14"/>
          <p:cNvSpPr/>
          <p:nvPr/>
        </p:nvSpPr>
        <p:spPr>
          <a:xfrm>
            <a:off x="3569917" y="1869882"/>
            <a:ext cx="7496959" cy="2301285"/>
          </a:xfrm>
          <a:prstGeom prst="cloudCallout">
            <a:avLst>
              <a:gd name="adj1" fmla="val -34706"/>
              <a:gd name="adj2" fmla="val 68917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tôn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99159" y="1164762"/>
            <a:ext cx="9045881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just"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tôn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pSp>
        <p:nvGrpSpPr>
          <p:cNvPr id="7" name="Group 67"/>
          <p:cNvGrpSpPr>
            <a:grpSpLocks/>
          </p:cNvGrpSpPr>
          <p:nvPr/>
        </p:nvGrpSpPr>
        <p:grpSpPr bwMode="auto">
          <a:xfrm>
            <a:off x="174547" y="1206830"/>
            <a:ext cx="381000" cy="381000"/>
            <a:chOff x="2078" y="1680"/>
            <a:chExt cx="1615" cy="1615"/>
          </a:xfrm>
        </p:grpSpPr>
        <p:sp>
          <p:nvSpPr>
            <p:cNvPr id="8" name="Oval 6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6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70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7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72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7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204793" y="1230104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4: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SỐNG HÒA HỢP TRONG GIA ĐÌNH</a:t>
            </a:r>
          </a:p>
        </p:txBody>
      </p:sp>
      <p:sp>
        <p:nvSpPr>
          <p:cNvPr id="18" name="Cloud Callout 17"/>
          <p:cNvSpPr/>
          <p:nvPr/>
        </p:nvSpPr>
        <p:spPr>
          <a:xfrm>
            <a:off x="2032311" y="2272803"/>
            <a:ext cx="6179576" cy="1535109"/>
          </a:xfrm>
          <a:prstGeom prst="cloudCallout">
            <a:avLst>
              <a:gd name="adj1" fmla="val -34706"/>
              <a:gd name="adj2" fmla="val 68917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5428970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55617" y="1179276"/>
            <a:ext cx="6018453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7" name="Group 74"/>
          <p:cNvGrpSpPr>
            <a:grpSpLocks/>
          </p:cNvGrpSpPr>
          <p:nvPr/>
        </p:nvGrpSpPr>
        <p:grpSpPr bwMode="auto">
          <a:xfrm>
            <a:off x="150330" y="1221344"/>
            <a:ext cx="381000" cy="381000"/>
            <a:chOff x="2078" y="1680"/>
            <a:chExt cx="1615" cy="1615"/>
          </a:xfrm>
        </p:grpSpPr>
        <p:sp>
          <p:nvSpPr>
            <p:cNvPr id="18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9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31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2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3" name="Text Box 9"/>
          <p:cNvSpPr txBox="1">
            <a:spLocks noChangeArrowheads="1"/>
          </p:cNvSpPr>
          <p:nvPr/>
        </p:nvSpPr>
        <p:spPr bwMode="gray">
          <a:xfrm>
            <a:off x="183306" y="1242030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4: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SỐNG HÒA HỢP TRONG GIA ĐÌNH</a:t>
            </a:r>
          </a:p>
        </p:txBody>
      </p:sp>
      <p:sp>
        <p:nvSpPr>
          <p:cNvPr id="2" name="Rectangle 1"/>
          <p:cNvSpPr/>
          <p:nvPr/>
        </p:nvSpPr>
        <p:spPr>
          <a:xfrm>
            <a:off x="405149" y="3159876"/>
            <a:ext cx="5081251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4-6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9551" y="1715078"/>
            <a:ext cx="6077734" cy="5033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Rounded Rectangle 20"/>
          <p:cNvSpPr/>
          <p:nvPr/>
        </p:nvSpPr>
        <p:spPr>
          <a:xfrm>
            <a:off x="1164919" y="2254685"/>
            <a:ext cx="3544866" cy="53861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THẢO LUẬN NHÓM</a:t>
            </a:r>
          </a:p>
        </p:txBody>
      </p:sp>
    </p:spTree>
    <p:extLst>
      <p:ext uri="{BB962C8B-B14F-4D97-AF65-F5344CB8AC3E}">
        <p14:creationId xmlns:p14="http://schemas.microsoft.com/office/powerpoint/2010/main" val="38026947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55617" y="1179276"/>
            <a:ext cx="6018453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7" name="Group 74"/>
          <p:cNvGrpSpPr>
            <a:grpSpLocks/>
          </p:cNvGrpSpPr>
          <p:nvPr/>
        </p:nvGrpSpPr>
        <p:grpSpPr bwMode="auto">
          <a:xfrm>
            <a:off x="150330" y="1221344"/>
            <a:ext cx="381000" cy="381000"/>
            <a:chOff x="2078" y="1680"/>
            <a:chExt cx="1615" cy="1615"/>
          </a:xfrm>
        </p:grpSpPr>
        <p:sp>
          <p:nvSpPr>
            <p:cNvPr id="18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9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31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2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3" name="Text Box 9"/>
          <p:cNvSpPr txBox="1">
            <a:spLocks noChangeArrowheads="1"/>
          </p:cNvSpPr>
          <p:nvPr/>
        </p:nvSpPr>
        <p:spPr bwMode="gray">
          <a:xfrm>
            <a:off x="183306" y="1242030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4: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SỐNG HÒA HỢP TRONG GIA ĐÌNH</a:t>
            </a:r>
          </a:p>
        </p:txBody>
      </p:sp>
      <p:sp>
        <p:nvSpPr>
          <p:cNvPr id="2" name="Rectangle 1"/>
          <p:cNvSpPr/>
          <p:nvPr/>
        </p:nvSpPr>
        <p:spPr>
          <a:xfrm>
            <a:off x="405149" y="3159876"/>
            <a:ext cx="5081251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4-6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1164919" y="2254685"/>
            <a:ext cx="3544866" cy="53861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THẢO LUẬN NHÓM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6712" y="1840338"/>
            <a:ext cx="6456746" cy="4760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70192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55617" y="1179276"/>
            <a:ext cx="6018453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7" name="Group 74"/>
          <p:cNvGrpSpPr>
            <a:grpSpLocks/>
          </p:cNvGrpSpPr>
          <p:nvPr/>
        </p:nvGrpSpPr>
        <p:grpSpPr bwMode="auto">
          <a:xfrm>
            <a:off x="150330" y="1221344"/>
            <a:ext cx="381000" cy="381000"/>
            <a:chOff x="2078" y="1680"/>
            <a:chExt cx="1615" cy="1615"/>
          </a:xfrm>
        </p:grpSpPr>
        <p:sp>
          <p:nvSpPr>
            <p:cNvPr id="18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9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31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2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3" name="Text Box 9"/>
          <p:cNvSpPr txBox="1">
            <a:spLocks noChangeArrowheads="1"/>
          </p:cNvSpPr>
          <p:nvPr/>
        </p:nvSpPr>
        <p:spPr bwMode="gray">
          <a:xfrm>
            <a:off x="183306" y="1242030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4: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SỐNG HÒA HỢP TRONG GIA ĐÌNH</a:t>
            </a:r>
          </a:p>
        </p:txBody>
      </p:sp>
      <p:sp>
        <p:nvSpPr>
          <p:cNvPr id="2" name="Rectangle 1"/>
          <p:cNvSpPr/>
          <p:nvPr/>
        </p:nvSpPr>
        <p:spPr>
          <a:xfrm>
            <a:off x="441687" y="3037562"/>
            <a:ext cx="5245130" cy="310854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4-6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ở ý 2,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4,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38 SGK.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5004" y="2264599"/>
            <a:ext cx="6180449" cy="4048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Rounded Rectangle 20"/>
          <p:cNvSpPr/>
          <p:nvPr/>
        </p:nvSpPr>
        <p:spPr>
          <a:xfrm>
            <a:off x="1202497" y="2254685"/>
            <a:ext cx="3544866" cy="53861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THẢO LUẬN NHÓM</a:t>
            </a:r>
          </a:p>
        </p:txBody>
      </p:sp>
    </p:spTree>
    <p:extLst>
      <p:ext uri="{BB962C8B-B14F-4D97-AF65-F5344CB8AC3E}">
        <p14:creationId xmlns:p14="http://schemas.microsoft.com/office/powerpoint/2010/main" val="449935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55617" y="1179276"/>
            <a:ext cx="6018453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7" name="Group 74"/>
          <p:cNvGrpSpPr>
            <a:grpSpLocks/>
          </p:cNvGrpSpPr>
          <p:nvPr/>
        </p:nvGrpSpPr>
        <p:grpSpPr bwMode="auto">
          <a:xfrm>
            <a:off x="150330" y="1221344"/>
            <a:ext cx="381000" cy="381000"/>
            <a:chOff x="2078" y="1680"/>
            <a:chExt cx="1615" cy="1615"/>
          </a:xfrm>
        </p:grpSpPr>
        <p:sp>
          <p:nvSpPr>
            <p:cNvPr id="18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9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31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2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3" name="Text Box 9"/>
          <p:cNvSpPr txBox="1">
            <a:spLocks noChangeArrowheads="1"/>
          </p:cNvSpPr>
          <p:nvPr/>
        </p:nvSpPr>
        <p:spPr bwMode="gray">
          <a:xfrm>
            <a:off x="183306" y="1242030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4: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SỐNG HÒA HỢP TRONG GIA ĐÌNH</a:t>
            </a:r>
          </a:p>
        </p:txBody>
      </p:sp>
      <p:sp>
        <p:nvSpPr>
          <p:cNvPr id="2" name="Rectangle 1"/>
          <p:cNvSpPr/>
          <p:nvPr/>
        </p:nvSpPr>
        <p:spPr>
          <a:xfrm>
            <a:off x="630476" y="2400801"/>
            <a:ext cx="11006203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kịch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1900" y="3731255"/>
            <a:ext cx="7155947" cy="2995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Rounded Rectangle 20"/>
          <p:cNvSpPr/>
          <p:nvPr/>
        </p:nvSpPr>
        <p:spPr>
          <a:xfrm>
            <a:off x="4033378" y="1741118"/>
            <a:ext cx="3544866" cy="53861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LÀM VIỆC NHÓM</a:t>
            </a:r>
          </a:p>
        </p:txBody>
      </p:sp>
    </p:spTree>
    <p:extLst>
      <p:ext uri="{BB962C8B-B14F-4D97-AF65-F5344CB8AC3E}">
        <p14:creationId xmlns:p14="http://schemas.microsoft.com/office/powerpoint/2010/main" val="449935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84646" y="1164762"/>
            <a:ext cx="6855814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81"/>
          <p:cNvGrpSpPr>
            <a:grpSpLocks/>
          </p:cNvGrpSpPr>
          <p:nvPr/>
        </p:nvGrpSpPr>
        <p:grpSpPr bwMode="auto">
          <a:xfrm>
            <a:off x="161036" y="1216572"/>
            <a:ext cx="355600" cy="381000"/>
            <a:chOff x="2078" y="1680"/>
            <a:chExt cx="1615" cy="1615"/>
          </a:xfrm>
        </p:grpSpPr>
        <p:sp>
          <p:nvSpPr>
            <p:cNvPr id="8" name="Oval 8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8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84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86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8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181293" y="1238121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4: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SỐNG HÒA HỢP TRONG GIA ĐÌNH</a:t>
            </a:r>
          </a:p>
        </p:txBody>
      </p:sp>
      <p:sp>
        <p:nvSpPr>
          <p:cNvPr id="2" name="Rectangle 1"/>
          <p:cNvSpPr/>
          <p:nvPr/>
        </p:nvSpPr>
        <p:spPr>
          <a:xfrm>
            <a:off x="626448" y="3200400"/>
            <a:ext cx="4308807" cy="224676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0257" y="2166524"/>
            <a:ext cx="6928992" cy="4259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ounded Rectangle 17"/>
          <p:cNvSpPr/>
          <p:nvPr/>
        </p:nvSpPr>
        <p:spPr>
          <a:xfrm>
            <a:off x="1008418" y="2204581"/>
            <a:ext cx="3544866" cy="53861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LÀM VIỆC NHÓM</a:t>
            </a:r>
          </a:p>
        </p:txBody>
      </p:sp>
    </p:spTree>
    <p:extLst>
      <p:ext uri="{BB962C8B-B14F-4D97-AF65-F5344CB8AC3E}">
        <p14:creationId xmlns:p14="http://schemas.microsoft.com/office/powerpoint/2010/main" val="607264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84646" y="1164762"/>
            <a:ext cx="6855814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81"/>
          <p:cNvGrpSpPr>
            <a:grpSpLocks/>
          </p:cNvGrpSpPr>
          <p:nvPr/>
        </p:nvGrpSpPr>
        <p:grpSpPr bwMode="auto">
          <a:xfrm>
            <a:off x="161036" y="1216572"/>
            <a:ext cx="355600" cy="381000"/>
            <a:chOff x="2078" y="1680"/>
            <a:chExt cx="1615" cy="1615"/>
          </a:xfrm>
        </p:grpSpPr>
        <p:sp>
          <p:nvSpPr>
            <p:cNvPr id="8" name="Oval 8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8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84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86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8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181293" y="1238121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4: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SỐNG HÒA HỢP TRONG GIA ĐÌNH</a:t>
            </a:r>
          </a:p>
        </p:txBody>
      </p:sp>
      <p:sp>
        <p:nvSpPr>
          <p:cNvPr id="2" name="Rectangle 1"/>
          <p:cNvSpPr/>
          <p:nvPr/>
        </p:nvSpPr>
        <p:spPr>
          <a:xfrm>
            <a:off x="496964" y="2921882"/>
            <a:ext cx="5039540" cy="310854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chia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376" y="2185075"/>
            <a:ext cx="5990845" cy="38524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ounded Rectangle 17"/>
          <p:cNvSpPr/>
          <p:nvPr/>
        </p:nvSpPr>
        <p:spPr>
          <a:xfrm>
            <a:off x="1233886" y="2167003"/>
            <a:ext cx="3544866" cy="53861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LÀM VIỆC NHÓM</a:t>
            </a:r>
          </a:p>
        </p:txBody>
      </p:sp>
    </p:spTree>
    <p:extLst>
      <p:ext uri="{BB962C8B-B14F-4D97-AF65-F5344CB8AC3E}">
        <p14:creationId xmlns:p14="http://schemas.microsoft.com/office/powerpoint/2010/main" val="37641628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99159" y="1164762"/>
            <a:ext cx="414820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lãm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74"/>
          <p:cNvGrpSpPr>
            <a:grpSpLocks/>
          </p:cNvGrpSpPr>
          <p:nvPr/>
        </p:nvGrpSpPr>
        <p:grpSpPr bwMode="auto">
          <a:xfrm>
            <a:off x="179358" y="1206830"/>
            <a:ext cx="381000" cy="381000"/>
            <a:chOff x="2078" y="1680"/>
            <a:chExt cx="1615" cy="1615"/>
          </a:xfrm>
        </p:grpSpPr>
        <p:sp>
          <p:nvSpPr>
            <p:cNvPr id="8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212334" y="1227516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4: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SỐNG HÒA HỢP TRONG GIA ĐÌNH</a:t>
            </a:r>
          </a:p>
        </p:txBody>
      </p:sp>
      <p:sp>
        <p:nvSpPr>
          <p:cNvPr id="2" name="Rectangle 1"/>
          <p:cNvSpPr/>
          <p:nvPr/>
        </p:nvSpPr>
        <p:spPr>
          <a:xfrm>
            <a:off x="714375" y="2571970"/>
            <a:ext cx="10797044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4-6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lãm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493" y="4005524"/>
            <a:ext cx="8891462" cy="2520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ounded Rectangle 17"/>
          <p:cNvSpPr/>
          <p:nvPr/>
        </p:nvSpPr>
        <p:spPr>
          <a:xfrm>
            <a:off x="4340464" y="1885167"/>
            <a:ext cx="3544866" cy="53861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LÀM VIỆC NHÓM</a:t>
            </a:r>
          </a:p>
        </p:txBody>
      </p:sp>
    </p:spTree>
    <p:extLst>
      <p:ext uri="{BB962C8B-B14F-4D97-AF65-F5344CB8AC3E}">
        <p14:creationId xmlns:p14="http://schemas.microsoft.com/office/powerpoint/2010/main" val="607264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6" descr="C:\Users\Administrator\Desktop\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-123825" y="4606753"/>
            <a:ext cx="2915816" cy="225124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Down Ribbon 5"/>
          <p:cNvSpPr/>
          <p:nvPr/>
        </p:nvSpPr>
        <p:spPr>
          <a:xfrm>
            <a:off x="3120572" y="172639"/>
            <a:ext cx="6473372" cy="973990"/>
          </a:xfrm>
          <a:prstGeom prst="ribbon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/>
                <a:cs typeface="Times New Roman" pitchFamily="18" charset="0"/>
                <a:sym typeface="Calibri"/>
              </a:rPr>
              <a:t>KHỞI ĐỘNG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Arial"/>
              <a:cs typeface="Times New Roman" pitchFamily="18" charset="0"/>
              <a:sym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966" y="1870254"/>
            <a:ext cx="6207740" cy="46558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577" y="1507420"/>
            <a:ext cx="2939320" cy="293932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957734" y="1303427"/>
            <a:ext cx="84609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>
                <a:latin typeface="+mj-lt"/>
              </a:rPr>
              <a:t>Mời cả lớp hát bài hát </a:t>
            </a:r>
            <a:r>
              <a:rPr lang="en-US" sz="2800" b="1" dirty="0">
                <a:latin typeface="+mj-lt"/>
              </a:rPr>
              <a:t>“</a:t>
            </a:r>
            <a:r>
              <a:rPr lang="vi-VN" sz="2800" b="1" dirty="0">
                <a:latin typeface="+mj-lt"/>
              </a:rPr>
              <a:t>Gia đình nhỏ, hạnh phúc to</a:t>
            </a:r>
            <a:r>
              <a:rPr lang="en-US" sz="2800" b="1" dirty="0">
                <a:latin typeface="+mj-lt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94618206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Cloud Callout 14"/>
          <p:cNvSpPr/>
          <p:nvPr/>
        </p:nvSpPr>
        <p:spPr>
          <a:xfrm>
            <a:off x="6332470" y="1629899"/>
            <a:ext cx="5709069" cy="1912979"/>
          </a:xfrm>
          <a:prstGeom prst="cloudCallout">
            <a:avLst>
              <a:gd name="adj1" fmla="val -34706"/>
              <a:gd name="adj2" fmla="val 68917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lãm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99159" y="1164762"/>
            <a:ext cx="414820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lãm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74"/>
          <p:cNvGrpSpPr>
            <a:grpSpLocks/>
          </p:cNvGrpSpPr>
          <p:nvPr/>
        </p:nvGrpSpPr>
        <p:grpSpPr bwMode="auto">
          <a:xfrm>
            <a:off x="179358" y="1206830"/>
            <a:ext cx="381000" cy="381000"/>
            <a:chOff x="2078" y="1680"/>
            <a:chExt cx="1615" cy="1615"/>
          </a:xfrm>
        </p:grpSpPr>
        <p:sp>
          <p:nvSpPr>
            <p:cNvPr id="8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212334" y="1227516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4: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SỐNG HÒA HỢP TRONG GIA ĐÌNH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004" y="3144033"/>
            <a:ext cx="5757378" cy="3281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ounded Rectangle 17"/>
          <p:cNvSpPr/>
          <p:nvPr/>
        </p:nvSpPr>
        <p:spPr>
          <a:xfrm>
            <a:off x="1810207" y="2279500"/>
            <a:ext cx="3876610" cy="53861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GIỚI THIỆU SẢN PHẨM</a:t>
            </a:r>
          </a:p>
        </p:txBody>
      </p:sp>
    </p:spTree>
    <p:extLst>
      <p:ext uri="{BB962C8B-B14F-4D97-AF65-F5344CB8AC3E}">
        <p14:creationId xmlns:p14="http://schemas.microsoft.com/office/powerpoint/2010/main" val="31709680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84646" y="1135734"/>
            <a:ext cx="2840726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endParaRPr lang="en-US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60"/>
          <p:cNvGrpSpPr>
            <a:grpSpLocks/>
          </p:cNvGrpSpPr>
          <p:nvPr/>
        </p:nvGrpSpPr>
        <p:grpSpPr bwMode="auto">
          <a:xfrm>
            <a:off x="177810" y="1211934"/>
            <a:ext cx="381000" cy="381000"/>
            <a:chOff x="2078" y="1680"/>
            <a:chExt cx="1615" cy="1615"/>
          </a:xfrm>
        </p:grpSpPr>
        <p:sp>
          <p:nvSpPr>
            <p:cNvPr id="8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6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6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6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214754" y="1237292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4: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SỐNG HÒA HỢP TRONG GIA ĐÌNH</a:t>
            </a:r>
          </a:p>
        </p:txBody>
      </p:sp>
      <p:sp>
        <p:nvSpPr>
          <p:cNvPr id="2" name="Rectangle 1"/>
          <p:cNvSpPr/>
          <p:nvPr/>
        </p:nvSpPr>
        <p:spPr>
          <a:xfrm>
            <a:off x="1235998" y="2982010"/>
            <a:ext cx="9411124" cy="23083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4-6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tôn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4169127" y="2160739"/>
            <a:ext cx="3544866" cy="53861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LÀM VIỆC NHÓM</a:t>
            </a:r>
          </a:p>
        </p:txBody>
      </p:sp>
      <p:sp>
        <p:nvSpPr>
          <p:cNvPr id="21" name="Cloud Callout 20"/>
          <p:cNvSpPr/>
          <p:nvPr/>
        </p:nvSpPr>
        <p:spPr>
          <a:xfrm>
            <a:off x="5580908" y="1402080"/>
            <a:ext cx="5709069" cy="1912979"/>
          </a:xfrm>
          <a:prstGeom prst="cloudCallout">
            <a:avLst>
              <a:gd name="adj1" fmla="val -34706"/>
              <a:gd name="adj2" fmla="val 68917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vi hay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.?</a:t>
            </a:r>
          </a:p>
        </p:txBody>
      </p:sp>
      <p:sp>
        <p:nvSpPr>
          <p:cNvPr id="22" name="Cloud Callout 21"/>
          <p:cNvSpPr/>
          <p:nvPr/>
        </p:nvSpPr>
        <p:spPr>
          <a:xfrm>
            <a:off x="5357808" y="2369414"/>
            <a:ext cx="6370580" cy="2388968"/>
          </a:xfrm>
          <a:prstGeom prst="cloudCallout">
            <a:avLst>
              <a:gd name="adj1" fmla="val -34706"/>
              <a:gd name="adj2" fmla="val 68917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07264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0" grpId="0" animBg="1"/>
      <p:bldP spid="21" grpId="0" animBg="1"/>
      <p:bldP spid="2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613673" y="1179276"/>
            <a:ext cx="3232613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Khảo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pSp>
        <p:nvGrpSpPr>
          <p:cNvPr id="7" name="Group 67"/>
          <p:cNvGrpSpPr>
            <a:grpSpLocks/>
          </p:cNvGrpSpPr>
          <p:nvPr/>
        </p:nvGrpSpPr>
        <p:grpSpPr bwMode="auto">
          <a:xfrm>
            <a:off x="189061" y="1221344"/>
            <a:ext cx="381000" cy="381000"/>
            <a:chOff x="2078" y="1680"/>
            <a:chExt cx="1615" cy="1615"/>
          </a:xfrm>
        </p:grpSpPr>
        <p:sp>
          <p:nvSpPr>
            <p:cNvPr id="8" name="Oval 6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6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70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7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72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7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219307" y="1244618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4: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SỐNG HÒA HỢP TRONG GIA ĐÌNH</a:t>
            </a:r>
          </a:p>
        </p:txBody>
      </p:sp>
      <p:sp>
        <p:nvSpPr>
          <p:cNvPr id="18" name="Cloud Callout 17"/>
          <p:cNvSpPr/>
          <p:nvPr/>
        </p:nvSpPr>
        <p:spPr>
          <a:xfrm>
            <a:off x="5608328" y="942955"/>
            <a:ext cx="5709069" cy="1912979"/>
          </a:xfrm>
          <a:prstGeom prst="cloudCallout">
            <a:avLst>
              <a:gd name="adj1" fmla="val -34706"/>
              <a:gd name="adj2" fmla="val 68917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thuận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284865" y="3484822"/>
            <a:ext cx="2698411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Đạt</a:t>
            </a: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đạt</a:t>
            </a: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145" y="1899444"/>
            <a:ext cx="6776122" cy="4563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46623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671728" y="1193790"/>
            <a:ext cx="6120957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</a:rPr>
              <a:t>Rèn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</a:rPr>
              <a:t>luyện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</a:rPr>
              <a:t>tiếp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</a:rPr>
              <a:t>theo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</a:rPr>
              <a:t>và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</a:rPr>
              <a:t>chuẩn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</a:rPr>
              <a:t>bị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</a:rPr>
              <a:t>chủ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</a:rPr>
              <a:t>đề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</a:rPr>
              <a:t>mới</a:t>
            </a:r>
            <a:endParaRPr lang="en-US" sz="2400" b="1" dirty="0">
              <a:solidFill>
                <a:srgbClr val="7030A0"/>
              </a:solidFill>
              <a:latin typeface="Times New Roman" pitchFamily="18" charset="0"/>
            </a:endParaRPr>
          </a:p>
        </p:txBody>
      </p:sp>
      <p:grpSp>
        <p:nvGrpSpPr>
          <p:cNvPr id="7" name="Group 74"/>
          <p:cNvGrpSpPr>
            <a:grpSpLocks/>
          </p:cNvGrpSpPr>
          <p:nvPr/>
        </p:nvGrpSpPr>
        <p:grpSpPr bwMode="auto">
          <a:xfrm>
            <a:off x="208386" y="1235858"/>
            <a:ext cx="381000" cy="381000"/>
            <a:chOff x="2078" y="1680"/>
            <a:chExt cx="1615" cy="1615"/>
          </a:xfrm>
        </p:grpSpPr>
        <p:sp>
          <p:nvSpPr>
            <p:cNvPr id="8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213654" y="1256544"/>
            <a:ext cx="36853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4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9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4: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SỐNG HÒA HỢP TRONG GIA ĐÌNH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092633" y="2331037"/>
            <a:ext cx="10213996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92635" y="3590155"/>
            <a:ext cx="10213994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CHỦ ĐỀ 5: LÀM QUEN VỚI KINH DOANH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SBT. </a:t>
            </a:r>
          </a:p>
        </p:txBody>
      </p:sp>
      <p:sp>
        <p:nvSpPr>
          <p:cNvPr id="20" name="Google Shape;173;p4"/>
          <p:cNvSpPr/>
          <p:nvPr/>
        </p:nvSpPr>
        <p:spPr>
          <a:xfrm>
            <a:off x="212114" y="2431330"/>
            <a:ext cx="777443" cy="791184"/>
          </a:xfrm>
          <a:prstGeom prst="ellipse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 w="12700" cap="flat" cmpd="sng">
            <a:solidFill>
              <a:srgbClr val="F7D5CB">
                <a:alpha val="89411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171;p4"/>
          <p:cNvSpPr/>
          <p:nvPr/>
        </p:nvSpPr>
        <p:spPr>
          <a:xfrm>
            <a:off x="257939" y="3811930"/>
            <a:ext cx="806774" cy="847752"/>
          </a:xfrm>
          <a:prstGeom prst="ellipse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 w="12700" cap="flat" cmpd="sng">
            <a:solidFill>
              <a:srgbClr val="E0E0E0">
                <a:alpha val="89411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246623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" name="Google Shape;696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5553" y="290083"/>
            <a:ext cx="1428750" cy="110553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7" name="Google Shape;697;p28" descr="C:\Users\Administrator\Desktop\1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-123826" y="4115063"/>
            <a:ext cx="3552655" cy="2742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698" name="Google Shape;698;p28" descr="C:\Users\Administrator\Desktop\8bea6ffdccf97f1fcc27cd2b7f144d91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7232855" y="-1"/>
            <a:ext cx="4959145" cy="2627453"/>
          </a:xfrm>
          <a:prstGeom prst="rect">
            <a:avLst/>
          </a:prstGeom>
          <a:noFill/>
          <a:ln>
            <a:noFill/>
          </a:ln>
        </p:spPr>
      </p:pic>
      <p:sp>
        <p:nvSpPr>
          <p:cNvPr id="701" name="Google Shape;701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804193" y="2598003"/>
            <a:ext cx="998305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CHÀO TẠM BIỆT CÁC EM VÀ HẸN GẶP LẠI!</a:t>
            </a:r>
          </a:p>
          <a:p>
            <a:pPr algn="ctr"/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GOODBYE SEE YOU AGAIN!</a:t>
            </a:r>
          </a:p>
        </p:txBody>
      </p:sp>
    </p:spTree>
    <p:extLst>
      <p:ext uri="{BB962C8B-B14F-4D97-AF65-F5344CB8AC3E}">
        <p14:creationId xmlns:p14="http://schemas.microsoft.com/office/powerpoint/2010/main" val="21636970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386667" y="1353444"/>
            <a:ext cx="8608729" cy="1371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6063" tIns="68031" rIns="136063" bIns="68031" rtlCol="0" anchor="ctr"/>
          <a:lstStyle/>
          <a:p>
            <a:pPr algn="ctr"/>
            <a:r>
              <a:rPr lang="en-US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 ĐỘNG TRẢI NGHIỆM, HƯỚNG NGHIỆP 8</a:t>
            </a:r>
          </a:p>
          <a:p>
            <a:pPr algn="ctr"/>
            <a:r>
              <a:rPr lang="en-US" sz="27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(CHÂN TRỜI SÁNG TẠO)</a:t>
            </a:r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2736759" y="475330"/>
            <a:ext cx="7963507" cy="685800"/>
          </a:xfrm>
        </p:spPr>
        <p:txBody>
          <a:bodyPr>
            <a:normAutofit/>
          </a:bodyPr>
          <a:lstStyle/>
          <a:p>
            <a:pPr algn="ctr"/>
            <a:r>
              <a:rPr lang="en-US" sz="21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LIÊN HỆ MUA BỘ GIÁO ÁN VÀ BÀI GIẢNG ĐIỆN TỬ</a:t>
            </a:r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3431822" y="5239644"/>
            <a:ext cx="8534400" cy="800100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en-US" sz="27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7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7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biên</a:t>
            </a:r>
            <a:r>
              <a:rPr lang="en-US" sz="27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sz="27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7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27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27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Tuệ</a:t>
            </a:r>
            <a:endParaRPr lang="en-US" sz="27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7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Email: phamminhtue.c3lvt@soctrang.edu.vn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441" y="191411"/>
            <a:ext cx="2451301" cy="2474971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0" y="2514600"/>
            <a:ext cx="3273778" cy="4114800"/>
          </a:xfrm>
          <a:prstGeom prst="rect">
            <a:avLst/>
          </a:prstGeom>
        </p:spPr>
        <p:txBody>
          <a:bodyPr vert="horz" lIns="101068" tIns="50534" rIns="101068" bIns="50534" rtlCol="0" anchor="ctr">
            <a:normAutofit fontScale="90000" lnSpcReduction="10000"/>
          </a:bodyPr>
          <a:lstStyle>
            <a:lvl1pPr algn="ctr" defTabSz="679216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2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Tuệ</a:t>
            </a:r>
            <a:endParaRPr lang="en-US" sz="21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THPT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Lê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Tám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ngành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: 2010</a:t>
            </a:r>
          </a:p>
          <a:p>
            <a:pPr algn="just"/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: ĐHSP</a:t>
            </a:r>
          </a:p>
          <a:p>
            <a:pPr algn="just"/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đua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(3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liền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);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khen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GD-ĐT;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khen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tịch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UBND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tỉnh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khen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ương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tỉnh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2020;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tỉnh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;…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3373791" y="2496444"/>
            <a:ext cx="8721618" cy="2857500"/>
          </a:xfrm>
          <a:prstGeom prst="rect">
            <a:avLst/>
          </a:prstGeom>
        </p:spPr>
        <p:txBody>
          <a:bodyPr vert="horz" lIns="101068" tIns="50534" rIns="101068" bIns="50534" rtlCol="0" anchor="ctr">
            <a:normAutofit/>
          </a:bodyPr>
          <a:lstStyle>
            <a:lvl1pPr algn="ctr" defTabSz="679216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BƯỚC 1: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0939 286 603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Zalo</a:t>
            </a:r>
            <a:endParaRPr lang="en-US" sz="21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BƯỚC 2: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Mr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Tuệ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khảo</a:t>
            </a:r>
            <a:endParaRPr lang="en-US" sz="21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BƯỚC 3: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khoản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khoản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2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Tuệ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+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Vietcombank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0891000617723 </a:t>
            </a:r>
          </a:p>
          <a:p>
            <a:pPr algn="just"/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+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Sacombank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   </a:t>
            </a: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070103141271</a:t>
            </a:r>
          </a:p>
          <a:p>
            <a:pPr algn="just"/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BƯỚC 4: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Mr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Tuệ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chỉnh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qua Email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Zalo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21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           </a:t>
            </a:r>
            <a:r>
              <a:rPr lang="en-US" sz="21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 HKI:      250.000 </a:t>
            </a:r>
            <a:r>
              <a:rPr lang="en-US" sz="21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1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/Word/PPT</a:t>
            </a:r>
          </a:p>
          <a:p>
            <a:pPr algn="just"/>
            <a:r>
              <a:rPr lang="en-US" sz="21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- </a:t>
            </a:r>
            <a:r>
              <a:rPr lang="en-US" sz="21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1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1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: 400.000 </a:t>
            </a:r>
            <a:r>
              <a:rPr lang="en-US" sz="21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1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/ Word/PPT </a:t>
            </a:r>
          </a:p>
        </p:txBody>
      </p:sp>
    </p:spTree>
    <p:extLst>
      <p:ext uri="{BB962C8B-B14F-4D97-AF65-F5344CB8AC3E}">
        <p14:creationId xmlns:p14="http://schemas.microsoft.com/office/powerpoint/2010/main" val="2984957316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3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4: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SỐNG HÒA HỢP TRONG GIA ĐÌNH</a:t>
            </a:r>
          </a:p>
        </p:txBody>
      </p:sp>
      <p:sp>
        <p:nvSpPr>
          <p:cNvPr id="15" name="Cloud Callout 14"/>
          <p:cNvSpPr/>
          <p:nvPr/>
        </p:nvSpPr>
        <p:spPr>
          <a:xfrm>
            <a:off x="5483068" y="1857355"/>
            <a:ext cx="5709069" cy="1912979"/>
          </a:xfrm>
          <a:prstGeom prst="cloudCallout">
            <a:avLst>
              <a:gd name="adj1" fmla="val -34706"/>
              <a:gd name="adj2" fmla="val 68917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0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613673" y="1179276"/>
            <a:ext cx="8304859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hài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1" name="Group 53"/>
          <p:cNvGrpSpPr>
            <a:grpSpLocks/>
          </p:cNvGrpSpPr>
          <p:nvPr/>
        </p:nvGrpSpPr>
        <p:grpSpPr bwMode="auto">
          <a:xfrm>
            <a:off x="206838" y="1236857"/>
            <a:ext cx="381000" cy="381000"/>
            <a:chOff x="2078" y="1680"/>
            <a:chExt cx="1615" cy="1615"/>
          </a:xfrm>
        </p:grpSpPr>
        <p:sp>
          <p:nvSpPr>
            <p:cNvPr id="22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3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5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6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7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8" name="Text Box 9"/>
          <p:cNvSpPr txBox="1">
            <a:spLocks noChangeArrowheads="1"/>
          </p:cNvSpPr>
          <p:nvPr/>
        </p:nvSpPr>
        <p:spPr bwMode="gray">
          <a:xfrm>
            <a:off x="245142" y="1242776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753" y="2475641"/>
            <a:ext cx="9102311" cy="4095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08072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3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4: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SỐNG HÒA HỢP TRONG GIA ĐÌNH</a:t>
            </a:r>
          </a:p>
        </p:txBody>
      </p:sp>
      <p:sp>
        <p:nvSpPr>
          <p:cNvPr id="15" name="Cloud Callout 14"/>
          <p:cNvSpPr/>
          <p:nvPr/>
        </p:nvSpPr>
        <p:spPr>
          <a:xfrm>
            <a:off x="5921479" y="1782200"/>
            <a:ext cx="5709069" cy="1912979"/>
          </a:xfrm>
          <a:prstGeom prst="cloudCallout">
            <a:avLst>
              <a:gd name="adj1" fmla="val -34706"/>
              <a:gd name="adj2" fmla="val 68917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0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613673" y="1179276"/>
            <a:ext cx="8304859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hài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1" name="Group 53"/>
          <p:cNvGrpSpPr>
            <a:grpSpLocks/>
          </p:cNvGrpSpPr>
          <p:nvPr/>
        </p:nvGrpSpPr>
        <p:grpSpPr bwMode="auto">
          <a:xfrm>
            <a:off x="206838" y="1236857"/>
            <a:ext cx="381000" cy="381000"/>
            <a:chOff x="2078" y="1680"/>
            <a:chExt cx="1615" cy="1615"/>
          </a:xfrm>
        </p:grpSpPr>
        <p:sp>
          <p:nvSpPr>
            <p:cNvPr id="22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3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5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6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7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8" name="Text Box 9"/>
          <p:cNvSpPr txBox="1">
            <a:spLocks noChangeArrowheads="1"/>
          </p:cNvSpPr>
          <p:nvPr/>
        </p:nvSpPr>
        <p:spPr bwMode="gray">
          <a:xfrm>
            <a:off x="245142" y="1242776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100" y="2738689"/>
            <a:ext cx="8857777" cy="3824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98419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" name="Group 60"/>
          <p:cNvGrpSpPr>
            <a:grpSpLocks/>
          </p:cNvGrpSpPr>
          <p:nvPr/>
        </p:nvGrpSpPr>
        <p:grpSpPr bwMode="auto">
          <a:xfrm>
            <a:off x="206838" y="1226448"/>
            <a:ext cx="381000" cy="381000"/>
            <a:chOff x="2078" y="1680"/>
            <a:chExt cx="1615" cy="1615"/>
          </a:xfrm>
        </p:grpSpPr>
        <p:sp>
          <p:nvSpPr>
            <p:cNvPr id="7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6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0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1" name="Oval 6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2" name="Oval 6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3" name="Text Box 9"/>
          <p:cNvSpPr txBox="1">
            <a:spLocks noChangeArrowheads="1"/>
          </p:cNvSpPr>
          <p:nvPr/>
        </p:nvSpPr>
        <p:spPr bwMode="gray">
          <a:xfrm>
            <a:off x="243782" y="1251806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613673" y="1150248"/>
            <a:ext cx="8079390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hài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4: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SỐNG HÒA HỢP TRONG GIA ĐÌNH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2979" y="2832632"/>
            <a:ext cx="9470669" cy="3762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Cloud Callout 17"/>
          <p:cNvSpPr/>
          <p:nvPr/>
        </p:nvSpPr>
        <p:spPr>
          <a:xfrm>
            <a:off x="248359" y="1678015"/>
            <a:ext cx="6191189" cy="1912979"/>
          </a:xfrm>
          <a:prstGeom prst="cloudCallout">
            <a:avLst>
              <a:gd name="adj1" fmla="val 28418"/>
              <a:gd name="adj2" fmla="val 67607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niềm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" name="Rectangle 1"/>
          <p:cNvSpPr/>
          <p:nvPr/>
        </p:nvSpPr>
        <p:spPr>
          <a:xfrm>
            <a:off x="805841" y="5559861"/>
            <a:ext cx="10417480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  <a:sym typeface="Wingdings"/>
              </a:rPr>
              <a:t>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Ý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dù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niềm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ngờ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07264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" name="Group 60"/>
          <p:cNvGrpSpPr>
            <a:grpSpLocks/>
          </p:cNvGrpSpPr>
          <p:nvPr/>
        </p:nvGrpSpPr>
        <p:grpSpPr bwMode="auto">
          <a:xfrm>
            <a:off x="206838" y="1226448"/>
            <a:ext cx="381000" cy="381000"/>
            <a:chOff x="2078" y="1680"/>
            <a:chExt cx="1615" cy="1615"/>
          </a:xfrm>
        </p:grpSpPr>
        <p:sp>
          <p:nvSpPr>
            <p:cNvPr id="7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6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0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1" name="Oval 6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2" name="Oval 6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3" name="Text Box 9"/>
          <p:cNvSpPr txBox="1">
            <a:spLocks noChangeArrowheads="1"/>
          </p:cNvSpPr>
          <p:nvPr/>
        </p:nvSpPr>
        <p:spPr bwMode="gray">
          <a:xfrm>
            <a:off x="243782" y="1251806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613673" y="1150248"/>
            <a:ext cx="8079390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hài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4: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SỐNG HÒA HỢP TRONG GIA ĐÌNH</a:t>
            </a:r>
          </a:p>
        </p:txBody>
      </p:sp>
      <p:sp>
        <p:nvSpPr>
          <p:cNvPr id="2" name="Rectangle 1"/>
          <p:cNvSpPr/>
          <p:nvPr/>
        </p:nvSpPr>
        <p:spPr>
          <a:xfrm>
            <a:off x="714375" y="2426917"/>
            <a:ext cx="10721888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6-8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ưu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660" y="3791342"/>
            <a:ext cx="9858781" cy="2747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4196218" y="1766170"/>
            <a:ext cx="3544866" cy="53861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THẢO LUẬN NHÓM</a:t>
            </a:r>
          </a:p>
        </p:txBody>
      </p:sp>
    </p:spTree>
    <p:extLst>
      <p:ext uri="{BB962C8B-B14F-4D97-AF65-F5344CB8AC3E}">
        <p14:creationId xmlns:p14="http://schemas.microsoft.com/office/powerpoint/2010/main" val="36785613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" name="Group 60"/>
          <p:cNvGrpSpPr>
            <a:grpSpLocks/>
          </p:cNvGrpSpPr>
          <p:nvPr/>
        </p:nvGrpSpPr>
        <p:grpSpPr bwMode="auto">
          <a:xfrm>
            <a:off x="206838" y="1226448"/>
            <a:ext cx="381000" cy="381000"/>
            <a:chOff x="2078" y="1680"/>
            <a:chExt cx="1615" cy="1615"/>
          </a:xfrm>
        </p:grpSpPr>
        <p:sp>
          <p:nvSpPr>
            <p:cNvPr id="7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6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0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1" name="Oval 6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2" name="Oval 6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3" name="Text Box 9"/>
          <p:cNvSpPr txBox="1">
            <a:spLocks noChangeArrowheads="1"/>
          </p:cNvSpPr>
          <p:nvPr/>
        </p:nvSpPr>
        <p:spPr bwMode="gray">
          <a:xfrm>
            <a:off x="243782" y="1251806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613673" y="1150248"/>
            <a:ext cx="8079390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hài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4: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SỐNG HÒA HỢP TRONG GIA ĐÌNH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827" y="3135888"/>
            <a:ext cx="7538306" cy="3306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Cloud Callout 19"/>
          <p:cNvSpPr/>
          <p:nvPr/>
        </p:nvSpPr>
        <p:spPr>
          <a:xfrm>
            <a:off x="3478904" y="1605144"/>
            <a:ext cx="5990773" cy="2263707"/>
          </a:xfrm>
          <a:prstGeom prst="cloudCallout">
            <a:avLst>
              <a:gd name="adj1" fmla="val -38260"/>
              <a:gd name="adj2" fmla="val 55083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1" name="Cloud Callout 20"/>
          <p:cNvSpPr/>
          <p:nvPr/>
        </p:nvSpPr>
        <p:spPr>
          <a:xfrm>
            <a:off x="5357808" y="1684277"/>
            <a:ext cx="5978247" cy="2201077"/>
          </a:xfrm>
          <a:prstGeom prst="cloudCallout">
            <a:avLst>
              <a:gd name="adj1" fmla="val -34706"/>
              <a:gd name="adj2" fmla="val 68917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khiến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785613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99159" y="1164762"/>
            <a:ext cx="9045881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just"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tôn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pSp>
        <p:nvGrpSpPr>
          <p:cNvPr id="7" name="Group 67"/>
          <p:cNvGrpSpPr>
            <a:grpSpLocks/>
          </p:cNvGrpSpPr>
          <p:nvPr/>
        </p:nvGrpSpPr>
        <p:grpSpPr bwMode="auto">
          <a:xfrm>
            <a:off x="174547" y="1206830"/>
            <a:ext cx="381000" cy="381000"/>
            <a:chOff x="2078" y="1680"/>
            <a:chExt cx="1615" cy="1615"/>
          </a:xfrm>
        </p:grpSpPr>
        <p:sp>
          <p:nvSpPr>
            <p:cNvPr id="8" name="Oval 6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6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70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7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72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7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204793" y="1230104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4: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SỐNG HÒA HỢP TRONG GIA ĐÌNH</a:t>
            </a:r>
          </a:p>
        </p:txBody>
      </p:sp>
      <p:sp>
        <p:nvSpPr>
          <p:cNvPr id="2" name="Rectangle 1"/>
          <p:cNvSpPr/>
          <p:nvPr/>
        </p:nvSpPr>
        <p:spPr>
          <a:xfrm>
            <a:off x="887185" y="2526868"/>
            <a:ext cx="10417479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4-5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tôn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9142" y="3733866"/>
            <a:ext cx="7989800" cy="2779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ounded Rectangle 17"/>
          <p:cNvSpPr/>
          <p:nvPr/>
        </p:nvSpPr>
        <p:spPr>
          <a:xfrm>
            <a:off x="4196218" y="1816274"/>
            <a:ext cx="3544866" cy="53861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THẢO LUẬN NHÓM</a:t>
            </a:r>
          </a:p>
        </p:txBody>
      </p:sp>
    </p:spTree>
    <p:extLst>
      <p:ext uri="{BB962C8B-B14F-4D97-AF65-F5344CB8AC3E}">
        <p14:creationId xmlns:p14="http://schemas.microsoft.com/office/powerpoint/2010/main" val="607264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99159" y="1164762"/>
            <a:ext cx="9045881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just"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tôn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pSp>
        <p:nvGrpSpPr>
          <p:cNvPr id="7" name="Group 67"/>
          <p:cNvGrpSpPr>
            <a:grpSpLocks/>
          </p:cNvGrpSpPr>
          <p:nvPr/>
        </p:nvGrpSpPr>
        <p:grpSpPr bwMode="auto">
          <a:xfrm>
            <a:off x="174547" y="1206830"/>
            <a:ext cx="381000" cy="381000"/>
            <a:chOff x="2078" y="1680"/>
            <a:chExt cx="1615" cy="1615"/>
          </a:xfrm>
        </p:grpSpPr>
        <p:sp>
          <p:nvSpPr>
            <p:cNvPr id="8" name="Oval 6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6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70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7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72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7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204793" y="1230104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4: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SỐNG HÒA HỢP TRONG GIA ĐÌNH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666" y="1769366"/>
            <a:ext cx="7820998" cy="4900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04606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1237</TotalTime>
  <Words>1598</Words>
  <Application>Microsoft Office PowerPoint</Application>
  <PresentationFormat>Widescreen</PresentationFormat>
  <Paragraphs>138</Paragraphs>
  <Slides>25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Cambria</vt:lpstr>
      <vt:lpstr>Times New Roman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LIÊN HỆ MUA BỘ GIÁO ÁN VÀ BÀI GIẢNG ĐIỆN TỬ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30</cp:revision>
  <dcterms:created xsi:type="dcterms:W3CDTF">2021-09-10T07:37:52Z</dcterms:created>
  <dcterms:modified xsi:type="dcterms:W3CDTF">2023-09-07T14:20:29Z</dcterms:modified>
</cp:coreProperties>
</file>