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43"/>
  </p:notesMasterIdLst>
  <p:sldIdLst>
    <p:sldId id="256" r:id="rId2"/>
    <p:sldId id="342" r:id="rId3"/>
    <p:sldId id="343" r:id="rId4"/>
    <p:sldId id="357" r:id="rId5"/>
    <p:sldId id="379" r:id="rId6"/>
    <p:sldId id="380" r:id="rId7"/>
    <p:sldId id="358" r:id="rId8"/>
    <p:sldId id="381" r:id="rId9"/>
    <p:sldId id="359" r:id="rId10"/>
    <p:sldId id="383" r:id="rId11"/>
    <p:sldId id="354" r:id="rId12"/>
    <p:sldId id="360" r:id="rId13"/>
    <p:sldId id="384" r:id="rId14"/>
    <p:sldId id="362" r:id="rId15"/>
    <p:sldId id="361" r:id="rId16"/>
    <p:sldId id="385" r:id="rId17"/>
    <p:sldId id="386" r:id="rId18"/>
    <p:sldId id="363" r:id="rId19"/>
    <p:sldId id="387" r:id="rId20"/>
    <p:sldId id="388" r:id="rId21"/>
    <p:sldId id="397" r:id="rId22"/>
    <p:sldId id="347" r:id="rId23"/>
    <p:sldId id="390" r:id="rId24"/>
    <p:sldId id="389" r:id="rId25"/>
    <p:sldId id="399" r:id="rId26"/>
    <p:sldId id="400" r:id="rId27"/>
    <p:sldId id="398" r:id="rId28"/>
    <p:sldId id="352" r:id="rId29"/>
    <p:sldId id="391" r:id="rId30"/>
    <p:sldId id="392" r:id="rId31"/>
    <p:sldId id="348" r:id="rId32"/>
    <p:sldId id="393" r:id="rId33"/>
    <p:sldId id="394" r:id="rId34"/>
    <p:sldId id="351" r:id="rId35"/>
    <p:sldId id="395" r:id="rId36"/>
    <p:sldId id="396" r:id="rId37"/>
    <p:sldId id="350" r:id="rId38"/>
    <p:sldId id="356" r:id="rId39"/>
    <p:sldId id="355" r:id="rId40"/>
    <p:sldId id="378" r:id="rId41"/>
    <p:sldId id="346" r:id="rId42"/>
  </p:sldIdLst>
  <p:sldSz cx="12192000" cy="6858000"/>
  <p:notesSz cx="6858000" cy="9144000"/>
  <p:embeddedFontLst>
    <p:embeddedFont>
      <p:font typeface="Calibri" panose="020F0502020204030204" pitchFamily="34" charset="0"/>
      <p:regular r:id="rId44"/>
      <p:bold r:id="rId45"/>
      <p:italic r:id="rId46"/>
      <p:boldItalic r:id="rId47"/>
    </p:embeddedFont>
    <p:embeddedFont>
      <p:font typeface="Cambria" panose="02040503050406030204" pitchFamily="18" charset="0"/>
      <p:regular r:id="rId48"/>
      <p:bold r:id="rId49"/>
      <p:italic r:id="rId50"/>
      <p:boldItalic r:id="rId5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60" roundtripDataSignature="AMtx7mjv2z0/RGb5s30QNJLC0gwZ8AqS1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EC1A583-2C20-4568-B590-3E40C45AF3C4}" v="25" dt="2023-05-13T12:55:08.022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588" autoAdjust="0"/>
    <p:restoredTop sz="94662" autoAdjust="0"/>
  </p:normalViewPr>
  <p:slideViewPr>
    <p:cSldViewPr snapToGrid="0">
      <p:cViewPr varScale="1">
        <p:scale>
          <a:sx n="64" d="100"/>
          <a:sy n="64" d="100"/>
        </p:scale>
        <p:origin x="954" y="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258" y="121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4.fntdata"/><Relationship Id="rId50" Type="http://schemas.openxmlformats.org/officeDocument/2006/relationships/font" Target="fonts/font7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2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6.fntdata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1.fntdata"/><Relationship Id="rId60" Type="http://customschemas.google.com/relationships/presentationmetadata" Target="metadata"/><Relationship Id="rId65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font" Target="fonts/font5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8.fntdata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‹#›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83709103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</p:txBody>
      </p:sp>
      <p:sp>
        <p:nvSpPr>
          <p:cNvPr id="86" name="Google Shape;8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264273475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0" name="Google Shape;210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11" name="Google Shape;211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39072172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2" name="Google Shape;692;p2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693" name="Google Shape;693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  <p:extLst>
      <p:ext uri="{BB962C8B-B14F-4D97-AF65-F5344CB8AC3E}">
        <p14:creationId xmlns:p14="http://schemas.microsoft.com/office/powerpoint/2010/main" val="6072071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025013-4BF5-4603-9672-345FAFD9093C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79248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3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3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2" name="Google Shape;22;p3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3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" name="Google Shape;24;p3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38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38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68" name="Google Shape;68;p38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9" name="Google Shape;6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39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" name="Google Shape;7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7" name="Google Shape;7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40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40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3" name="Google Shape;8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6D9EDFCA-E461-4CAD-B757-27D6FF8E4E2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70"/>
            <a:ext cx="12192000" cy="685523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FE05446-B278-45F3-A228-828BF6C83AD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894114"/>
            <a:ext cx="9144000" cy="1785666"/>
          </a:xfrm>
        </p:spPr>
        <p:txBody>
          <a:bodyPr anchor="b">
            <a:normAutofit/>
          </a:bodyPr>
          <a:lstStyle>
            <a:lvl1pPr algn="l">
              <a:defRPr sz="4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24AD254-0465-42DE-82F7-418D8C0EE72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771855"/>
            <a:ext cx="9144000" cy="1309596"/>
          </a:xfrm>
        </p:spPr>
        <p:txBody>
          <a:bodyPr/>
          <a:lstStyle>
            <a:lvl1pPr marL="0" indent="0" algn="l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2730A5-07BA-4154-A050-A64D2A3A9EF5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36C4244-8667-4452-9A72-D44C31FCB7C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2467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" name="Google Shape;11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2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7" r:id="rId3"/>
    <p:sldLayoutId id="2147483658" r:id="rId4"/>
    <p:sldLayoutId id="2147483659" r:id="rId5"/>
    <p:sldLayoutId id="2147483660" r:id="rId6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w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wmf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2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4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fif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7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" name="Google Shape;92;p1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pic>
        <p:nvPicPr>
          <p:cNvPr id="93" name="Google Shape;93;p1" descr="C:\Users\Administrator\Desktop\8bea6ffdccf97f1fcc27cd2b7f144d9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8016044" y="0"/>
            <a:ext cx="4175956" cy="2212504"/>
          </a:xfrm>
          <a:prstGeom prst="rect">
            <a:avLst/>
          </a:prstGeom>
          <a:noFill/>
          <a:ln>
            <a:noFill/>
          </a:ln>
        </p:spPr>
      </p:pic>
      <p:sp>
        <p:nvSpPr>
          <p:cNvPr id="9" name="Google Shape;103;p41"/>
          <p:cNvSpPr/>
          <p:nvPr/>
        </p:nvSpPr>
        <p:spPr>
          <a:xfrm rot="2700000">
            <a:off x="10262924" y="1465780"/>
            <a:ext cx="1185708" cy="1185708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0" name="Google Shape;105;p41"/>
          <p:cNvSpPr/>
          <p:nvPr/>
        </p:nvSpPr>
        <p:spPr>
          <a:xfrm rot="2700000">
            <a:off x="1769787" y="5439893"/>
            <a:ext cx="928467" cy="928467"/>
          </a:xfrm>
          <a:prstGeom prst="rect">
            <a:avLst/>
          </a:prstGeom>
          <a:solidFill>
            <a:schemeClr val="accent1">
              <a:alpha val="29411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2" name="Google Shape;111;p41"/>
          <p:cNvSpPr/>
          <p:nvPr/>
        </p:nvSpPr>
        <p:spPr>
          <a:xfrm rot="2700000">
            <a:off x="9720059" y="5243545"/>
            <a:ext cx="959985" cy="959985"/>
          </a:xfrm>
          <a:prstGeom prst="rect">
            <a:avLst/>
          </a:prstGeom>
          <a:solidFill>
            <a:schemeClr val="accent4">
              <a:alpha val="40000"/>
            </a:schemeClr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endParaRPr sz="1800" b="0" i="0" u="none" strike="noStrike" cap="none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3" name="Google Shape;112;p4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30626" y="129140"/>
            <a:ext cx="1428750" cy="110553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3247B8C0-774D-44A7-8D46-05DF1138B503}"/>
              </a:ext>
            </a:extLst>
          </p:cNvPr>
          <p:cNvCxnSpPr/>
          <p:nvPr/>
        </p:nvCxnSpPr>
        <p:spPr>
          <a:xfrm>
            <a:off x="5011719" y="5612196"/>
            <a:ext cx="1871529" cy="0"/>
          </a:xfrm>
          <a:prstGeom prst="line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Rectangle 18"/>
          <p:cNvSpPr/>
          <p:nvPr/>
        </p:nvSpPr>
        <p:spPr>
          <a:xfrm>
            <a:off x="2444898" y="1365736"/>
            <a:ext cx="7234255" cy="143111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</a:p>
          <a:p>
            <a:pPr algn="ctr"/>
            <a:r>
              <a:rPr lang="en-US" sz="3200" b="1" dirty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1" name="Rectangle 20"/>
          <p:cNvSpPr/>
          <p:nvPr/>
        </p:nvSpPr>
        <p:spPr>
          <a:xfrm>
            <a:off x="2453525" y="870719"/>
            <a:ext cx="7163244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</p:txBody>
      </p:sp>
      <p:pic>
        <p:nvPicPr>
          <p:cNvPr id="22" name="Picture 5" descr="FLOWERS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71665" y="3792859"/>
            <a:ext cx="2282239" cy="3094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6" descr="FLOWERS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4393" y="5073755"/>
            <a:ext cx="2112714" cy="18132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929" y="2825879"/>
            <a:ext cx="4288946" cy="245411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11636" y="3595487"/>
            <a:ext cx="4931080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đổi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tư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duy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1419753" y="2743199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32413" y="3621131"/>
            <a:ext cx="5895975" cy="2714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832413" y="1741116"/>
            <a:ext cx="5709069" cy="2004165"/>
          </a:xfrm>
          <a:prstGeom prst="cloudCallout">
            <a:avLst>
              <a:gd name="adj1" fmla="val -35145"/>
              <a:gd name="adj2" fmla="val 564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nghĩa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262852883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  <p:bldP spid="1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445588" y="2329840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" name="Rectangle 1"/>
          <p:cNvSpPr/>
          <p:nvPr/>
        </p:nvSpPr>
        <p:spPr>
          <a:xfrm>
            <a:off x="478070" y="3410025"/>
            <a:ext cx="5471793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15, 16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5925" y="1910936"/>
            <a:ext cx="5705475" cy="423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3372" y="2178571"/>
            <a:ext cx="7389965" cy="35915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1019703" y="225468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19" name="Rectangle 18"/>
          <p:cNvSpPr/>
          <p:nvPr/>
        </p:nvSpPr>
        <p:spPr>
          <a:xfrm>
            <a:off x="465545" y="3159505"/>
            <a:ext cx="4174182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pháp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15, 16 SGK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105863629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290" y="2144299"/>
            <a:ext cx="10839502" cy="289116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710287742"/>
      </p:ext>
    </p:extLst>
  </p:cSld>
  <p:clrMapOvr>
    <a:masterClrMapping/>
  </p:clrMapOvr>
  <p:transition spd="slow">
    <p:push dir="u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562" y="1977546"/>
            <a:ext cx="10649655" cy="431052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1058636294"/>
      </p:ext>
    </p:extLst>
  </p:cSld>
  <p:clrMapOvr>
    <a:masterClrMapping/>
  </p:clrMapOvr>
  <p:transition spd="slow">
    <p:push dir="u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5" y="2001423"/>
            <a:ext cx="10164318" cy="5509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14674" y="2576838"/>
            <a:ext cx="10164310" cy="3686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1058636294"/>
      </p:ext>
    </p:extLst>
  </p:cSld>
  <p:clrMapOvr>
    <a:masterClrMapping/>
  </p:clrMapOvr>
  <p:transition spd="slow">
    <p:push dir="u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7" name="Rounded Rectangle 16"/>
          <p:cNvSpPr/>
          <p:nvPr/>
        </p:nvSpPr>
        <p:spPr>
          <a:xfrm>
            <a:off x="1274979" y="199163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" name="Rectangle 1"/>
          <p:cNvSpPr/>
          <p:nvPr/>
        </p:nvSpPr>
        <p:spPr>
          <a:xfrm>
            <a:off x="533270" y="2869277"/>
            <a:ext cx="4765239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góp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ý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lập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12285" y="1422236"/>
            <a:ext cx="5457825" cy="503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7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42103593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2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686816" y="2229160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grpSp>
        <p:nvGrpSpPr>
          <p:cNvPr id="6" name="Group 60"/>
          <p:cNvGrpSpPr>
            <a:grpSpLocks/>
          </p:cNvGrpSpPr>
          <p:nvPr/>
        </p:nvGrpSpPr>
        <p:grpSpPr bwMode="auto">
          <a:xfrm>
            <a:off x="206838" y="1226448"/>
            <a:ext cx="381000" cy="381000"/>
            <a:chOff x="2078" y="1680"/>
            <a:chExt cx="1615" cy="1615"/>
          </a:xfrm>
        </p:grpSpPr>
        <p:sp>
          <p:nvSpPr>
            <p:cNvPr id="7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8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0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1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2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3" name="Text Box 9"/>
          <p:cNvSpPr txBox="1">
            <a:spLocks noChangeArrowheads="1"/>
          </p:cNvSpPr>
          <p:nvPr/>
        </p:nvSpPr>
        <p:spPr bwMode="gray">
          <a:xfrm>
            <a:off x="243782" y="125180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50248"/>
            <a:ext cx="507314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6351" y="2447530"/>
            <a:ext cx="4021899" cy="402189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" name="Rounded Rectangle 16"/>
          <p:cNvSpPr/>
          <p:nvPr/>
        </p:nvSpPr>
        <p:spPr>
          <a:xfrm>
            <a:off x="1760637" y="1791220"/>
            <a:ext cx="2535790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PHỎNG VẤN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28795347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1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74979" y="2354891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" name="Rectangle 1"/>
          <p:cNvSpPr/>
          <p:nvPr/>
        </p:nvSpPr>
        <p:spPr>
          <a:xfrm>
            <a:off x="714375" y="3239414"/>
            <a:ext cx="4371192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hợp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17 SGK.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95" y="2030587"/>
            <a:ext cx="3010116" cy="20027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91581" y="2367419"/>
            <a:ext cx="3339166" cy="1515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395" y="4215076"/>
            <a:ext cx="3130113" cy="1434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94508" y="3998968"/>
            <a:ext cx="3233880" cy="20946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0830366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0634" y="2722584"/>
            <a:ext cx="4017357" cy="26886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20517" y="3027581"/>
            <a:ext cx="4617439" cy="20329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49406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7" name="Google Shape;227;p6" descr="C:\Users\Administrator\Desktop\1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flipH="1">
            <a:off x="-123825" y="4606753"/>
            <a:ext cx="2915816" cy="225124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Down Ribbon 5"/>
          <p:cNvSpPr/>
          <p:nvPr/>
        </p:nvSpPr>
        <p:spPr>
          <a:xfrm>
            <a:off x="3120572" y="172639"/>
            <a:ext cx="6473372" cy="973990"/>
          </a:xfrm>
          <a:prstGeom prst="ribbon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en-US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ea typeface="Arial"/>
                <a:cs typeface="Times New Roman" pitchFamily="18" charset="0"/>
                <a:sym typeface="Calibri"/>
              </a:rPr>
              <a:t>KHỞI ĐỘNG</a:t>
            </a:r>
            <a:endParaRPr lang="en-US" sz="32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ea typeface="Arial"/>
              <a:cs typeface="Times New Roman" pitchFamily="18" charset="0"/>
              <a:sym typeface="Arial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112" y="448410"/>
            <a:ext cx="3889829" cy="388982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488529" y="1230902"/>
            <a:ext cx="829869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r>
              <a:rPr lang="en-US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“MỘT ĐỜI NGƯỜI MỘT RỪNG CÂY”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6613" y="2185008"/>
            <a:ext cx="6010405" cy="400693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3894618206"/>
      </p:ext>
    </p:extLst>
  </p:cSld>
  <p:clrMapOvr>
    <a:masterClrMapping/>
  </p:clrMapOvr>
  <p:transition spd="slow">
    <p:push dir="u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51125" y="1844784"/>
            <a:ext cx="8236478" cy="48065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04940602"/>
      </p:ext>
    </p:extLst>
  </p:cSld>
  <p:clrMapOvr>
    <a:masterClrMapping/>
  </p:clrMapOvr>
  <p:transition spd="slow">
    <p:push dir="u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60" y="1164762"/>
            <a:ext cx="6753618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just"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74547" y="1206830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04793" y="1230104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15" name="Rounded Rectangle 14"/>
          <p:cNvSpPr/>
          <p:nvPr/>
        </p:nvSpPr>
        <p:spPr>
          <a:xfrm>
            <a:off x="2114223" y="2304785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sp>
        <p:nvSpPr>
          <p:cNvPr id="2" name="Rectangle 1"/>
          <p:cNvSpPr/>
          <p:nvPr/>
        </p:nvSpPr>
        <p:spPr>
          <a:xfrm>
            <a:off x="683919" y="3222507"/>
            <a:ext cx="6096000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12279" y="1958280"/>
            <a:ext cx="4467446" cy="446744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21661395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  <p:bldP spid="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77864" y="2816403"/>
            <a:ext cx="9582410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ảnh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hưởng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21" name="Rounded Rectangle 20"/>
          <p:cNvSpPr/>
          <p:nvPr/>
        </p:nvSpPr>
        <p:spPr>
          <a:xfrm>
            <a:off x="4231121" y="2041738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9008" y="3918037"/>
            <a:ext cx="8354859" cy="26828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0269476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367571" y="3092245"/>
            <a:ext cx="5728354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5-6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18 SGK.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ra.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1" name="Rounded Rectangle 20"/>
          <p:cNvSpPr/>
          <p:nvPr/>
        </p:nvSpPr>
        <p:spPr>
          <a:xfrm>
            <a:off x="1475394" y="230478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71289" y="1047291"/>
            <a:ext cx="5648325" cy="5514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207356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2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22900"/>
              </p:ext>
            </p:extLst>
          </p:nvPr>
        </p:nvGraphicFramePr>
        <p:xfrm>
          <a:off x="914400" y="2066795"/>
          <a:ext cx="10467550" cy="440916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Bitmap Image" r:id="rId3" imgW="7342857" imgH="3095238" progId="Paint.Picture">
                  <p:embed/>
                </p:oleObj>
              </mc:Choice>
              <mc:Fallback>
                <p:oleObj name="Bitmap Image" r:id="rId3" imgW="7342857" imgH="3095238" progId="Paint.Picture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4400" y="2066795"/>
                        <a:ext cx="10467550" cy="4409161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82073568"/>
      </p:ext>
    </p:extLst>
  </p:cSld>
  <p:clrMapOvr>
    <a:masterClrMapping/>
  </p:clrMapOvr>
  <p:transition spd="slow">
    <p:push dir="u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1465" y="1992486"/>
            <a:ext cx="10584878" cy="4095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95308085"/>
      </p:ext>
    </p:extLst>
  </p:cSld>
  <p:clrMapOvr>
    <a:masterClrMapping/>
  </p:clrMapOvr>
  <p:transition spd="slow">
    <p:push dir="u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2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2864" y="2118922"/>
            <a:ext cx="10500750" cy="55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6386" y="2681679"/>
            <a:ext cx="10484702" cy="32130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89516715"/>
      </p:ext>
    </p:extLst>
  </p:cSld>
  <p:clrMapOvr>
    <a:masterClrMapping/>
  </p:clrMapOvr>
  <p:transition spd="slow">
    <p:push dir="u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986358" y="2066794"/>
            <a:ext cx="6068992" cy="2292263"/>
          </a:xfrm>
          <a:prstGeom prst="cloudCallout">
            <a:avLst>
              <a:gd name="adj1" fmla="val 52392"/>
              <a:gd name="adj2" fmla="val 47606"/>
            </a:avLst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đặt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động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55617" y="1179276"/>
            <a:ext cx="3703232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cam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7" name="Group 74"/>
          <p:cNvGrpSpPr>
            <a:grpSpLocks/>
          </p:cNvGrpSpPr>
          <p:nvPr/>
        </p:nvGrpSpPr>
        <p:grpSpPr bwMode="auto">
          <a:xfrm>
            <a:off x="150330" y="1221344"/>
            <a:ext cx="381000" cy="381000"/>
            <a:chOff x="2078" y="1680"/>
            <a:chExt cx="1615" cy="1615"/>
          </a:xfrm>
        </p:grpSpPr>
        <p:sp>
          <p:nvSpPr>
            <p:cNvPr id="1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9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0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31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32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33" name="Text Box 9"/>
          <p:cNvSpPr txBox="1">
            <a:spLocks noChangeArrowheads="1"/>
          </p:cNvSpPr>
          <p:nvPr/>
        </p:nvSpPr>
        <p:spPr bwMode="gray">
          <a:xfrm>
            <a:off x="183306" y="1242030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51" y="1644413"/>
            <a:ext cx="3926256" cy="4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78128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83213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1281828" y="2816661"/>
            <a:ext cx="9603289" cy="83099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thảo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luận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thuật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“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”.</a:t>
            </a: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0793" y="3847122"/>
            <a:ext cx="8158941" cy="2691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96931" y="2041734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83213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501532" y="3499587"/>
            <a:ext cx="465929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 SGK.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227846" y="2555300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2060" y="2086041"/>
            <a:ext cx="6708639" cy="3901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943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4" name="Rectangle 13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1519824" y="2850456"/>
            <a:ext cx="9402871" cy="341632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Nhìn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endParaRPr lang="en-US" sz="2400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chức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Luật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chơi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GV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HS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chỉ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thích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do.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10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Nếu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đúng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đầy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quyền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tay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8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bức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901874" y="2016690"/>
            <a:ext cx="2167003" cy="438411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</p:spTree>
    <p:extLst>
      <p:ext uri="{BB962C8B-B14F-4D97-AF65-F5344CB8AC3E}">
        <p14:creationId xmlns:p14="http://schemas.microsoft.com/office/powerpoint/2010/main" val="343080728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584645" y="2220610"/>
            <a:ext cx="6292144" cy="2439072"/>
          </a:xfrm>
          <a:prstGeom prst="cloudCallout">
            <a:avLst>
              <a:gd name="adj1" fmla="val 50643"/>
              <a:gd name="adj2" fmla="val 5713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832135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81"/>
          <p:cNvGrpSpPr>
            <a:grpSpLocks/>
          </p:cNvGrpSpPr>
          <p:nvPr/>
        </p:nvGrpSpPr>
        <p:grpSpPr bwMode="auto">
          <a:xfrm>
            <a:off x="161036" y="1216572"/>
            <a:ext cx="355600" cy="381000"/>
            <a:chOff x="2078" y="1680"/>
            <a:chExt cx="1615" cy="1615"/>
          </a:xfrm>
        </p:grpSpPr>
        <p:sp>
          <p:nvSpPr>
            <p:cNvPr id="8" name="Oval 82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83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84"/>
            <p:cNvSpPr>
              <a:spLocks noChangeArrowheads="1"/>
            </p:cNvSpPr>
            <p:nvPr/>
          </p:nvSpPr>
          <p:spPr bwMode="gray">
            <a:xfrm>
              <a:off x="2251" y="1855"/>
              <a:ext cx="1262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85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E35E23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86"/>
            <p:cNvSpPr>
              <a:spLocks noChangeArrowheads="1"/>
            </p:cNvSpPr>
            <p:nvPr/>
          </p:nvSpPr>
          <p:spPr bwMode="gray">
            <a:xfrm>
              <a:off x="2338" y="1936"/>
              <a:ext cx="1096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7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E35E23"/>
                </a:gs>
                <a:gs pos="100000">
                  <a:srgbClr val="6E2E1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181293" y="1238121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4851" y="1757147"/>
            <a:ext cx="3926256" cy="4882970"/>
          </a:xfrm>
          <a:prstGeom prst="rect">
            <a:avLst/>
          </a:prstGeom>
        </p:spPr>
      </p:pic>
      <p:sp>
        <p:nvSpPr>
          <p:cNvPr id="19" name="Cloud Callout 18"/>
          <p:cNvSpPr/>
          <p:nvPr/>
        </p:nvSpPr>
        <p:spPr>
          <a:xfrm>
            <a:off x="549824" y="2220610"/>
            <a:ext cx="6292144" cy="2439072"/>
          </a:xfrm>
          <a:prstGeom prst="cloudCallout">
            <a:avLst>
              <a:gd name="adj1" fmla="val 50643"/>
              <a:gd name="adj2" fmla="val 57131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tìm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kiếm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hỗ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lúc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quyết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vấn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0030" y="1757147"/>
            <a:ext cx="3926256" cy="48829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3403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4801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1194150" y="2688270"/>
            <a:ext cx="9390343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0058" y="3704117"/>
            <a:ext cx="7467131" cy="29472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196515" y="2029206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22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8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4801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1369648" y="2638798"/>
            <a:ext cx="9628203" cy="156966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3-5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sau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dựng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kịch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Bước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vai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huống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trang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19 SGK.</a:t>
            </a:r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91598" y="4370474"/>
            <a:ext cx="9905598" cy="14917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497139" y="1841316"/>
            <a:ext cx="249238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SẮM VAI</a:t>
            </a:r>
          </a:p>
        </p:txBody>
      </p:sp>
    </p:spTree>
    <p:extLst>
      <p:ext uri="{BB962C8B-B14F-4D97-AF65-F5344CB8AC3E}">
        <p14:creationId xmlns:p14="http://schemas.microsoft.com/office/powerpoint/2010/main" val="3345372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loud Callout 14"/>
          <p:cNvSpPr/>
          <p:nvPr/>
        </p:nvSpPr>
        <p:spPr>
          <a:xfrm>
            <a:off x="2965337" y="2079321"/>
            <a:ext cx="6817490" cy="212942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99158" y="1164762"/>
            <a:ext cx="7480129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sống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hoạt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179358" y="1206830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2334" y="122751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3345372248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576605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1601169" y="2545170"/>
            <a:ext cx="8989511" cy="156966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sưu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tâm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đắc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nhất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thông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điệp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4917" y="4268145"/>
            <a:ext cx="7309802" cy="19311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ounded Rectangle 17"/>
          <p:cNvSpPr/>
          <p:nvPr/>
        </p:nvSpPr>
        <p:spPr>
          <a:xfrm>
            <a:off x="4396931" y="1841316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43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576605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279920" y="2973867"/>
            <a:ext cx="4730491" cy="2677656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nội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dung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tính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khác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phục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1142041" y="2104352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LÀM VIỆC NHÓM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9450" y="2605403"/>
            <a:ext cx="6704342" cy="31279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06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53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5" y="1164762"/>
            <a:ext cx="5766051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trị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53"/>
          <p:cNvGrpSpPr>
            <a:grpSpLocks/>
          </p:cNvGrpSpPr>
          <p:nvPr/>
        </p:nvGrpSpPr>
        <p:grpSpPr bwMode="auto">
          <a:xfrm>
            <a:off x="177810" y="1222343"/>
            <a:ext cx="381000" cy="381000"/>
            <a:chOff x="2078" y="1680"/>
            <a:chExt cx="1615" cy="1615"/>
          </a:xfrm>
        </p:grpSpPr>
        <p:sp>
          <p:nvSpPr>
            <p:cNvPr id="8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6114" y="122826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5632388" y="2814161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4-6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đại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lan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toả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tinh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Lưu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ý: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thuyết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trôi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tin,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điệu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sử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dụng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ngôn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ngữ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ounded Rectangle 17"/>
          <p:cNvSpPr/>
          <p:nvPr/>
        </p:nvSpPr>
        <p:spPr>
          <a:xfrm>
            <a:off x="7077056" y="1928987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THUYẾT TRÌNH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0725" y="5044205"/>
            <a:ext cx="2795870" cy="1572677"/>
          </a:xfrm>
          <a:prstGeom prst="rect">
            <a:avLst/>
          </a:prstGeom>
        </p:spPr>
      </p:pic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7001" y="1876425"/>
            <a:ext cx="4838700" cy="310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490632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3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584646" y="1135734"/>
            <a:ext cx="284072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400" b="1" dirty="0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B050"/>
                </a:solidFill>
                <a:latin typeface="Times New Roman" pitchFamily="18" charset="0"/>
                <a:cs typeface="Times New Roman" pitchFamily="18" charset="0"/>
              </a:rPr>
              <a:t>tôi</a:t>
            </a:r>
            <a:endParaRPr lang="en-US" sz="2400" b="1" dirty="0">
              <a:solidFill>
                <a:srgbClr val="00B05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0"/>
          <p:cNvGrpSpPr>
            <a:grpSpLocks/>
          </p:cNvGrpSpPr>
          <p:nvPr/>
        </p:nvGrpSpPr>
        <p:grpSpPr bwMode="auto">
          <a:xfrm>
            <a:off x="177810" y="1211934"/>
            <a:ext cx="381000" cy="381000"/>
            <a:chOff x="2078" y="1680"/>
            <a:chExt cx="1615" cy="1615"/>
          </a:xfrm>
        </p:grpSpPr>
        <p:sp>
          <p:nvSpPr>
            <p:cNvPr id="8" name="Oval 61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2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63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64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48BE67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65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66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48BE67"/>
                </a:gs>
                <a:gs pos="100000">
                  <a:srgbClr val="235C32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4754" y="1237292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sp>
        <p:nvSpPr>
          <p:cNvPr id="2" name="Rectangle 1"/>
          <p:cNvSpPr/>
          <p:nvPr/>
        </p:nvSpPr>
        <p:spPr>
          <a:xfrm>
            <a:off x="5580314" y="4553211"/>
            <a:ext cx="5690894" cy="1938992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tổ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đứng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tròn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dán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A4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bút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tờ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giấy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trên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cố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gắng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05574" y="1680616"/>
            <a:ext cx="5468374" cy="287898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5735" y="1905672"/>
            <a:ext cx="3543320" cy="4586531"/>
          </a:xfrm>
          <a:prstGeom prst="rect">
            <a:avLst/>
          </a:prstGeom>
        </p:spPr>
      </p:pic>
      <p:sp>
        <p:nvSpPr>
          <p:cNvPr id="18" name="Cloud Callout 17"/>
          <p:cNvSpPr/>
          <p:nvPr/>
        </p:nvSpPr>
        <p:spPr>
          <a:xfrm>
            <a:off x="83432" y="1905672"/>
            <a:ext cx="6012493" cy="2293265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xét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điều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mình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nêu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nhận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6072646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8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3232613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sát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cuối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4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grpSp>
        <p:nvGrpSpPr>
          <p:cNvPr id="7" name="Group 67"/>
          <p:cNvGrpSpPr>
            <a:grpSpLocks/>
          </p:cNvGrpSpPr>
          <p:nvPr/>
        </p:nvGrpSpPr>
        <p:grpSpPr bwMode="auto">
          <a:xfrm>
            <a:off x="189061" y="1221344"/>
            <a:ext cx="381000" cy="381000"/>
            <a:chOff x="2078" y="1680"/>
            <a:chExt cx="1615" cy="1615"/>
          </a:xfrm>
        </p:grpSpPr>
        <p:sp>
          <p:nvSpPr>
            <p:cNvPr id="8" name="Oval 68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69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0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1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0F5368"/>
                </a:gs>
              </a:gsLst>
              <a:lin ang="54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2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73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21B3E1"/>
                </a:gs>
                <a:gs pos="100000">
                  <a:srgbClr val="1057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9307" y="1244618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9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13269" y="1282446"/>
            <a:ext cx="5241520" cy="5456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Cloud Callout 17"/>
          <p:cNvSpPr/>
          <p:nvPr/>
        </p:nvSpPr>
        <p:spPr>
          <a:xfrm>
            <a:off x="5608328" y="942955"/>
            <a:ext cx="5709069" cy="1912979"/>
          </a:xfrm>
          <a:prstGeom prst="cloudCallout">
            <a:avLst>
              <a:gd name="adj1" fmla="val -34706"/>
              <a:gd name="adj2" fmla="val 68917"/>
            </a:avLst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gặp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thuận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19" name="Rectangle 18"/>
          <p:cNvSpPr/>
          <p:nvPr/>
        </p:nvSpPr>
        <p:spPr>
          <a:xfrm>
            <a:off x="984241" y="3693571"/>
            <a:ext cx="2698411" cy="1200329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Tốt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3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 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;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•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Chưa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đạt</a:t>
            </a:r>
            <a:r>
              <a:rPr lang="en-US" sz="24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1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điểm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set>
                                      <p:cBhvr override="childStyle">
                                        <p:cTn dur="1" fill="hold" display="0" masterRel="nextClick" afterEffect="1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74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19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71728" y="1193790"/>
            <a:ext cx="6120957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Rèn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luyện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tiếp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theo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và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chuẩn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bị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chủ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đề</a:t>
            </a:r>
            <a:r>
              <a:rPr lang="en-US" sz="2400" b="1" dirty="0">
                <a:solidFill>
                  <a:srgbClr val="7030A0"/>
                </a:solidFill>
                <a:latin typeface="Times New Roman" pitchFamily="18" charset="0"/>
              </a:rPr>
              <a:t> </a:t>
            </a:r>
            <a:r>
              <a:rPr lang="en-US" sz="2400" b="1" dirty="0" err="1">
                <a:solidFill>
                  <a:srgbClr val="7030A0"/>
                </a:solidFill>
                <a:latin typeface="Times New Roman" pitchFamily="18" charset="0"/>
              </a:rPr>
              <a:t>mới</a:t>
            </a:r>
            <a:endParaRPr lang="en-US" sz="2400" b="1" dirty="0">
              <a:solidFill>
                <a:srgbClr val="7030A0"/>
              </a:solidFill>
              <a:latin typeface="Times New Roman" pitchFamily="18" charset="0"/>
            </a:endParaRPr>
          </a:p>
        </p:txBody>
      </p:sp>
      <p:grpSp>
        <p:nvGrpSpPr>
          <p:cNvPr id="7" name="Group 74"/>
          <p:cNvGrpSpPr>
            <a:grpSpLocks/>
          </p:cNvGrpSpPr>
          <p:nvPr/>
        </p:nvGrpSpPr>
        <p:grpSpPr bwMode="auto">
          <a:xfrm>
            <a:off x="208386" y="1235858"/>
            <a:ext cx="381000" cy="381000"/>
            <a:chOff x="2078" y="1680"/>
            <a:chExt cx="1615" cy="1615"/>
          </a:xfrm>
        </p:grpSpPr>
        <p:sp>
          <p:nvSpPr>
            <p:cNvPr id="8" name="Oval 75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9" name="Oval 76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10" name="Oval 77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1" name="Oval 78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8D67E1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12" name="Oval 79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13" name="Oval 80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8D67E1"/>
                </a:gs>
                <a:gs pos="100000">
                  <a:srgbClr val="45326D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16" name="Text Box 9"/>
          <p:cNvSpPr txBox="1">
            <a:spLocks noChangeArrowheads="1"/>
          </p:cNvSpPr>
          <p:nvPr/>
        </p:nvSpPr>
        <p:spPr bwMode="gray">
          <a:xfrm>
            <a:off x="213654" y="1256544"/>
            <a:ext cx="368531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4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10</a:t>
            </a:r>
          </a:p>
        </p:txBody>
      </p:sp>
      <p:sp>
        <p:nvSpPr>
          <p:cNvPr id="17" name="Rectangle 16"/>
          <p:cNvSpPr/>
          <p:nvPr/>
        </p:nvSpPr>
        <p:spPr>
          <a:xfrm>
            <a:off x="1092633" y="2331037"/>
            <a:ext cx="10213996" cy="954107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hãy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kĩ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năng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tục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đánh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sự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tiến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rèn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luyện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8" name="Rectangle 17"/>
          <p:cNvSpPr/>
          <p:nvPr/>
        </p:nvSpPr>
        <p:spPr>
          <a:xfrm>
            <a:off x="1092635" y="3590155"/>
            <a:ext cx="10213994" cy="1384995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/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đọc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thực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b="1" dirty="0">
                <a:latin typeface="Times New Roman" pitchFamily="18" charset="0"/>
                <a:cs typeface="Times New Roman" pitchFamily="18" charset="0"/>
              </a:rPr>
              <a:t>CHỦ ĐỀ 3: XÂY DỰNG TRƯỜNG HỌC THÂN THIỆN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SBT. </a:t>
            </a:r>
          </a:p>
        </p:txBody>
      </p:sp>
      <p:sp>
        <p:nvSpPr>
          <p:cNvPr id="19" name="Google Shape;173;p4"/>
          <p:cNvSpPr/>
          <p:nvPr/>
        </p:nvSpPr>
        <p:spPr>
          <a:xfrm>
            <a:off x="212114" y="2431330"/>
            <a:ext cx="777443" cy="791184"/>
          </a:xfrm>
          <a:prstGeom prst="ellipse">
            <a:avLst/>
          </a:prstGeom>
          <a:blipFill rotWithShape="1">
            <a:blip r:embed="rId3">
              <a:alphaModFix/>
            </a:blip>
            <a:stretch>
              <a:fillRect/>
            </a:stretch>
          </a:blipFill>
          <a:ln w="12700" cap="flat" cmpd="sng">
            <a:solidFill>
              <a:srgbClr val="F7D5CB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0" name="Google Shape;171;p4"/>
          <p:cNvSpPr/>
          <p:nvPr/>
        </p:nvSpPr>
        <p:spPr>
          <a:xfrm>
            <a:off x="257939" y="3811930"/>
            <a:ext cx="806774" cy="847752"/>
          </a:xfrm>
          <a:prstGeom prst="ellipse">
            <a:avLst/>
          </a:prstGeom>
          <a:blipFill rotWithShape="1">
            <a:blip r:embed="rId4">
              <a:alphaModFix/>
            </a:blip>
            <a:stretch>
              <a:fillRect/>
            </a:stretch>
          </a:blipFill>
          <a:ln w="12700" cap="flat" cmpd="sng">
            <a:solidFill>
              <a:srgbClr val="E0E0E0">
                <a:alpha val="89411"/>
              </a:srgbClr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262466239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19" grpId="0" animBg="1"/>
      <p:bldP spid="2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7609" y="2497089"/>
            <a:ext cx="5247527" cy="295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22226" y="2497089"/>
            <a:ext cx="4567137" cy="295173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Oval 6"/>
          <p:cNvSpPr/>
          <p:nvPr/>
        </p:nvSpPr>
        <p:spPr>
          <a:xfrm>
            <a:off x="546553" y="2234042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19" name="Oval 18"/>
          <p:cNvSpPr/>
          <p:nvPr/>
        </p:nvSpPr>
        <p:spPr>
          <a:xfrm>
            <a:off x="6446653" y="2234042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</p:txBody>
      </p:sp>
      <p:sp>
        <p:nvSpPr>
          <p:cNvPr id="29" name="Rectangle 2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285980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19" grpId="0" animBg="1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" name="Google Shape;696;p2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35553" y="290083"/>
            <a:ext cx="1428750" cy="110553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7" name="Google Shape;697;p28" descr="C:\Users\Administrator\Desktop\1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-123826" y="4115063"/>
            <a:ext cx="3552655" cy="2742938"/>
          </a:xfrm>
          <a:prstGeom prst="rect">
            <a:avLst/>
          </a:prstGeom>
          <a:noFill/>
          <a:ln>
            <a:noFill/>
          </a:ln>
        </p:spPr>
      </p:pic>
      <p:pic>
        <p:nvPicPr>
          <p:cNvPr id="698" name="Google Shape;698;p28" descr="C:\Users\Administrator\Desktop\8bea6ffdccf97f1fcc27cd2b7f144d91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 flipH="1">
            <a:off x="7232855" y="-1"/>
            <a:ext cx="4959145" cy="2627453"/>
          </a:xfrm>
          <a:prstGeom prst="rect">
            <a:avLst/>
          </a:prstGeom>
          <a:noFill/>
          <a:ln>
            <a:noFill/>
          </a:ln>
        </p:spPr>
      </p:pic>
      <p:sp>
        <p:nvSpPr>
          <p:cNvPr id="701" name="Google Shape;701;p2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200"/>
              <a:buNone/>
            </a:pPr>
            <a:fld id="{00000000-1234-1234-1234-123412341234}" type="slidenum">
              <a:rPr lang="en-US"/>
              <a:t>40</a:t>
            </a:fld>
            <a:endParaRPr/>
          </a:p>
        </p:txBody>
      </p:sp>
      <p:sp>
        <p:nvSpPr>
          <p:cNvPr id="7" name="Rectangle 6"/>
          <p:cNvSpPr/>
          <p:nvPr/>
        </p:nvSpPr>
        <p:spPr>
          <a:xfrm>
            <a:off x="804193" y="2598003"/>
            <a:ext cx="9983054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>
                <a:ln w="24500" cmpd="dbl">
                  <a:solidFill>
                    <a:schemeClr val="accent2">
                      <a:shade val="85000"/>
                      <a:satMod val="15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2">
                        <a:tint val="10000"/>
                        <a:satMod val="155000"/>
                      </a:schemeClr>
                    </a:gs>
                    <a:gs pos="60000">
                      <a:schemeClr val="accent2">
                        <a:tint val="30000"/>
                        <a:satMod val="155000"/>
                      </a:schemeClr>
                    </a:gs>
                    <a:gs pos="100000">
                      <a:schemeClr val="accent2">
                        <a:tint val="73000"/>
                        <a:satMod val="155000"/>
                      </a:schemeClr>
                    </a:gs>
                  </a:gsLst>
                  <a:lin ang="5400000"/>
                </a:gradFill>
                <a:effectLst>
                  <a:outerShdw blurRad="38100" dist="38100" dir="7020000" algn="tl">
                    <a:srgbClr val="000000">
                      <a:alpha val="3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CHÀO TẠM BIỆT CÁC EM VÀ HẸN GẶP LẠI!</a:t>
            </a:r>
          </a:p>
          <a:p>
            <a:pPr algn="ctr"/>
            <a:r>
              <a:rPr lang="en-US" sz="3600" b="1" dirty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GOODBYE SEE YOU AGAIN!</a:t>
            </a:r>
          </a:p>
        </p:txBody>
      </p:sp>
    </p:spTree>
    <p:extLst>
      <p:ext uri="{BB962C8B-B14F-4D97-AF65-F5344CB8AC3E}">
        <p14:creationId xmlns:p14="http://schemas.microsoft.com/office/powerpoint/2010/main" val="1578256348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3386667" y="1353444"/>
            <a:ext cx="8608729" cy="13716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36063" tIns="68031" rIns="136063" bIns="68031" rtlCol="0" anchor="ctr"/>
          <a:lstStyle/>
          <a:p>
            <a:pPr algn="ctr"/>
            <a:r>
              <a:rPr lang="en-US" sz="27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HOẠT ĐỘNG TRẢI NGHIỆM, HƯỚNG NGHIỆP 8</a:t>
            </a:r>
          </a:p>
          <a:p>
            <a:pPr algn="ctr"/>
            <a:r>
              <a:rPr lang="en-US" sz="27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(CHÂN TRỜI SÁNG TẠO)</a:t>
            </a:r>
          </a:p>
        </p:txBody>
      </p:sp>
      <p:sp>
        <p:nvSpPr>
          <p:cNvPr id="11" name="Title 1"/>
          <p:cNvSpPr>
            <a:spLocks noGrp="1"/>
          </p:cNvSpPr>
          <p:nvPr>
            <p:ph type="ctrTitle"/>
          </p:nvPr>
        </p:nvSpPr>
        <p:spPr>
          <a:xfrm>
            <a:off x="2736759" y="475330"/>
            <a:ext cx="7963507" cy="685800"/>
          </a:xfrm>
        </p:spPr>
        <p:txBody>
          <a:bodyPr>
            <a:normAutofit/>
          </a:bodyPr>
          <a:lstStyle/>
          <a:p>
            <a:pPr algn="ctr"/>
            <a:r>
              <a:rPr lang="en-US" sz="21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LIÊN HỆ MUA BỘ GIÁO ÁN VÀ BÀI GIẢNG ĐIỆN TỬ</a:t>
            </a:r>
          </a:p>
        </p:txBody>
      </p:sp>
      <p:sp>
        <p:nvSpPr>
          <p:cNvPr id="12" name="Subtitle 2"/>
          <p:cNvSpPr>
            <a:spLocks noGrp="1"/>
          </p:cNvSpPr>
          <p:nvPr>
            <p:ph type="subTitle" idx="1"/>
          </p:nvPr>
        </p:nvSpPr>
        <p:spPr>
          <a:xfrm>
            <a:off x="3431822" y="5239644"/>
            <a:ext cx="8534400" cy="800100"/>
          </a:xfrm>
        </p:spPr>
        <p:txBody>
          <a:bodyPr>
            <a:normAutofit fontScale="77500" lnSpcReduction="20000"/>
          </a:bodyPr>
          <a:lstStyle/>
          <a:p>
            <a:pPr algn="ctr"/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biên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soạn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700" b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7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sz="27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Email: phamminhtue.c3lvt@soctrang.edu.vn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441" y="191411"/>
            <a:ext cx="2451301" cy="2474971"/>
          </a:xfrm>
          <a:prstGeom prst="rect">
            <a:avLst/>
          </a:prstGeom>
        </p:spPr>
      </p:pic>
      <p:sp>
        <p:nvSpPr>
          <p:cNvPr id="10" name="Title 1"/>
          <p:cNvSpPr txBox="1">
            <a:spLocks/>
          </p:cNvSpPr>
          <p:nvPr/>
        </p:nvSpPr>
        <p:spPr>
          <a:xfrm>
            <a:off x="0" y="2514600"/>
            <a:ext cx="3273778" cy="41148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 fontScale="90000" lnSpcReduction="10000"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Họ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endParaRPr lang="en-US" sz="21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Đơn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vị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Trường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THPT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Lê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Văn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Tám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ngành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2010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Trình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ĐHSP</a:t>
            </a:r>
          </a:p>
          <a:p>
            <a:pPr algn="just"/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Thành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tích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Chiến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sĩ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thi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đua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cơ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sở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(3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liền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);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Bộ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GD-ĐT;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tịch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UBND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Bằng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khen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Trung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ương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đoàn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Sóc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Trăng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trẻ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tiêu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2020;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viên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dạy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giỏi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cấp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tỉnh</a:t>
            </a:r>
            <a:r>
              <a:rPr lang="en-US" sz="2100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;…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3373791" y="2496444"/>
            <a:ext cx="8721618" cy="2857500"/>
          </a:xfrm>
          <a:prstGeom prst="rect">
            <a:avLst/>
          </a:prstGeom>
        </p:spPr>
        <p:txBody>
          <a:bodyPr vert="horz" lIns="101068" tIns="50534" rIns="101068" bIns="50534" rtlCol="0" anchor="ctr">
            <a:normAutofit/>
          </a:bodyPr>
          <a:lstStyle>
            <a:lvl1pPr algn="ctr" defTabSz="679216" rtl="0" eaLnBrk="1" latinLnBrk="0" hangingPunct="1">
              <a:spcBef>
                <a:spcPct val="0"/>
              </a:spcBef>
              <a:buNone/>
              <a:defRPr sz="33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1: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Gọi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điện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thoại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0939 286 603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kết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2: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một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chủ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đề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để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khảo</a:t>
            </a:r>
            <a:endParaRPr lang="en-US" sz="21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3: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Chuyển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tài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khoản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Phạm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Minh </a:t>
            </a:r>
            <a:r>
              <a:rPr lang="en-US" sz="2100" b="1" dirty="0" err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Vietcombank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0891000617723 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                     +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Sacombank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:    </a:t>
            </a:r>
            <a:r>
              <a:rPr lang="en-US" sz="21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070103141271</a:t>
            </a:r>
          </a:p>
          <a:p>
            <a:pPr algn="just"/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- BƯỚC 4: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Mr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Tuệ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gửi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giáo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hoàn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chỉnh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bạn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qua Email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hoặc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Zalo</a:t>
            </a:r>
            <a:r>
              <a:rPr lang="en-US" sz="2100" b="1" dirty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Bảng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giá</a:t>
            </a:r>
            <a:r>
              <a:rPr lang="en-US" sz="21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:            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- HKI:      250.000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/Word/PPT</a:t>
            </a:r>
          </a:p>
          <a:p>
            <a:pPr algn="just"/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-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Cả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năm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: 400.000 </a:t>
            </a:r>
            <a:r>
              <a:rPr lang="en-US" sz="2100" b="1" dirty="0" err="1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đồng</a:t>
            </a:r>
            <a:r>
              <a:rPr lang="en-US" sz="2100" b="1" dirty="0">
                <a:solidFill>
                  <a:srgbClr val="0033CC"/>
                </a:solidFill>
                <a:latin typeface="Times New Roman" pitchFamily="18" charset="0"/>
                <a:cs typeface="Times New Roman" pitchFamily="18" charset="0"/>
              </a:rPr>
              <a:t>/ Word/PPT </a:t>
            </a:r>
          </a:p>
        </p:txBody>
      </p:sp>
    </p:spTree>
    <p:extLst>
      <p:ext uri="{BB962C8B-B14F-4D97-AF65-F5344CB8AC3E}">
        <p14:creationId xmlns:p14="http://schemas.microsoft.com/office/powerpoint/2010/main" val="2984957316"/>
      </p:ext>
    </p:extLst>
  </p:cSld>
  <p:clrMapOvr>
    <a:masterClrMapping/>
  </p:clrMapOvr>
  <p:transition spd="slow">
    <p:push dir="u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225" y="2247913"/>
            <a:ext cx="4704590" cy="332261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57023" y="2246390"/>
            <a:ext cx="6331693" cy="33241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163230" y="198486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</p:txBody>
      </p:sp>
      <p:sp>
        <p:nvSpPr>
          <p:cNvPr id="29" name="Oval 28"/>
          <p:cNvSpPr/>
          <p:nvPr/>
        </p:nvSpPr>
        <p:spPr>
          <a:xfrm>
            <a:off x="5181450" y="1984866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4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384803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3978" y="2372000"/>
            <a:ext cx="6292092" cy="329885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00" y="2371998"/>
            <a:ext cx="4815846" cy="329885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9" name="Oval 18"/>
          <p:cNvSpPr/>
          <p:nvPr/>
        </p:nvSpPr>
        <p:spPr>
          <a:xfrm>
            <a:off x="163230" y="2108953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5</a:t>
            </a:r>
          </a:p>
        </p:txBody>
      </p:sp>
      <p:sp>
        <p:nvSpPr>
          <p:cNvPr id="29" name="Oval 28"/>
          <p:cNvSpPr/>
          <p:nvPr/>
        </p:nvSpPr>
        <p:spPr>
          <a:xfrm>
            <a:off x="5267143" y="2108953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6</a:t>
            </a:r>
          </a:p>
        </p:txBody>
      </p:sp>
      <p:sp>
        <p:nvSpPr>
          <p:cNvPr id="30" name="Rectangle 29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384803358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0343" y="2276467"/>
            <a:ext cx="5224928" cy="36321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0845" y="2276467"/>
            <a:ext cx="3810000" cy="36322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7" name="Oval 16"/>
          <p:cNvSpPr/>
          <p:nvPr/>
        </p:nvSpPr>
        <p:spPr>
          <a:xfrm>
            <a:off x="604668" y="2013420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7</a:t>
            </a:r>
          </a:p>
        </p:txBody>
      </p:sp>
      <p:sp>
        <p:nvSpPr>
          <p:cNvPr id="18" name="Oval 17"/>
          <p:cNvSpPr/>
          <p:nvPr/>
        </p:nvSpPr>
        <p:spPr>
          <a:xfrm>
            <a:off x="6859671" y="2013420"/>
            <a:ext cx="551145" cy="526094"/>
          </a:xfrm>
          <a:prstGeom prst="ellipse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8</a:t>
            </a:r>
          </a:p>
        </p:txBody>
      </p:sp>
      <p:sp>
        <p:nvSpPr>
          <p:cNvPr id="19" name="Rectangle 18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285980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sp>
        <p:nvSpPr>
          <p:cNvPr id="2" name="Rectangle 1"/>
          <p:cNvSpPr/>
          <p:nvPr/>
        </p:nvSpPr>
        <p:spPr>
          <a:xfrm>
            <a:off x="663879" y="3028603"/>
            <a:ext cx="6096000" cy="2308324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just"/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Mỗi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từ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2-4 HS,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lần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lượt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nhóm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theo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: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1: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algn="just"/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-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Vòng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2: Chia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sẻ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thể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xung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dirty="0" err="1">
                <a:latin typeface="Times New Roman" pitchFamily="18" charset="0"/>
                <a:cs typeface="Times New Roman" pitchFamily="18" charset="0"/>
              </a:rPr>
              <a:t>quanh</a:t>
            </a:r>
            <a:r>
              <a:rPr lang="en-US" sz="2400" dirty="0"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16" name="Rounded Rectangle 15"/>
          <p:cNvSpPr/>
          <p:nvPr/>
        </p:nvSpPr>
        <p:spPr>
          <a:xfrm>
            <a:off x="2041739" y="2079320"/>
            <a:ext cx="3206664" cy="526094"/>
          </a:xfrm>
          <a:prstGeom prst="roundRect">
            <a:avLst/>
          </a:prstGeom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THẢO LUẬN NHÓM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9759" y="2041886"/>
            <a:ext cx="4333862" cy="43338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8" name="Rectangle 17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342322719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131;p3"/>
          <p:cNvSpPr txBox="1">
            <a:spLocks/>
          </p:cNvSpPr>
          <p:nvPr/>
        </p:nvSpPr>
        <p:spPr>
          <a:xfrm>
            <a:off x="0" y="-2343"/>
            <a:ext cx="12191851" cy="737886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txBody>
          <a:bodyPr spcFirstLastPara="1" wrap="square" lIns="91425" tIns="45700" rIns="91425" bIns="45700" anchor="ctr" anchorCtr="0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b="1" kern="1200" cap="all" baseline="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j-cs"/>
              </a:defRPr>
            </a:lvl1pPr>
          </a:lstStyle>
          <a:p>
            <a:pPr algn="ctr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endParaRPr lang="vi-VN" dirty="0"/>
          </a:p>
        </p:txBody>
      </p:sp>
      <p:pic>
        <p:nvPicPr>
          <p:cNvPr id="4" name="Google Shape;112;p4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2056"/>
            <a:ext cx="1428750" cy="1105535"/>
          </a:xfrm>
          <a:prstGeom prst="rect">
            <a:avLst/>
          </a:prstGeom>
          <a:noFill/>
          <a:ln>
            <a:noFill/>
          </a:ln>
        </p:spPr>
      </p:pic>
      <p:sp>
        <p:nvSpPr>
          <p:cNvPr id="20" name="AutoShape 52">
            <a:hlinkClick r:id="" action="ppaction://noaction"/>
          </p:cNvPr>
          <p:cNvSpPr>
            <a:spLocks noChangeArrowheads="1"/>
          </p:cNvSpPr>
          <p:nvPr/>
        </p:nvSpPr>
        <p:spPr bwMode="gray">
          <a:xfrm>
            <a:off x="613673" y="1179276"/>
            <a:ext cx="9858086" cy="465137"/>
          </a:xfrm>
          <a:prstGeom prst="roundRect">
            <a:avLst>
              <a:gd name="adj" fmla="val 50000"/>
            </a:avLst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eaLnBrk="0" hangingPunct="0"/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Khám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phá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những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biểu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hiện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trách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nhiệm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bản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thân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400" b="1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…</a:t>
            </a:r>
            <a:endParaRPr lang="en-US" sz="2400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1" name="Group 53"/>
          <p:cNvGrpSpPr>
            <a:grpSpLocks/>
          </p:cNvGrpSpPr>
          <p:nvPr/>
        </p:nvGrpSpPr>
        <p:grpSpPr bwMode="auto">
          <a:xfrm>
            <a:off x="206838" y="1236857"/>
            <a:ext cx="381000" cy="381000"/>
            <a:chOff x="2078" y="1680"/>
            <a:chExt cx="1615" cy="1615"/>
          </a:xfrm>
        </p:grpSpPr>
        <p:sp>
          <p:nvSpPr>
            <p:cNvPr id="22" name="Oval 54"/>
            <p:cNvSpPr>
              <a:spLocks noChangeArrowheads="1"/>
            </p:cNvSpPr>
            <p:nvPr/>
          </p:nvSpPr>
          <p:spPr bwMode="gray">
            <a:xfrm>
              <a:off x="2078" y="1680"/>
              <a:ext cx="1615" cy="1615"/>
            </a:xfrm>
            <a:prstGeom prst="ellipse">
              <a:avLst/>
            </a:prstGeom>
            <a:gradFill rotWithShape="1">
              <a:gsLst>
                <a:gs pos="0">
                  <a:srgbClr val="767676"/>
                </a:gs>
                <a:gs pos="50000">
                  <a:srgbClr val="FFFFFF"/>
                </a:gs>
                <a:gs pos="100000">
                  <a:srgbClr val="767676"/>
                </a:gs>
              </a:gsLst>
              <a:lin ang="5400000" scaled="1"/>
            </a:gradFill>
            <a:ln w="57150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3" name="Oval 55"/>
            <p:cNvSpPr>
              <a:spLocks noChangeArrowheads="1"/>
            </p:cNvSpPr>
            <p:nvPr/>
          </p:nvSpPr>
          <p:spPr bwMode="gray">
            <a:xfrm>
              <a:off x="2170" y="1771"/>
              <a:ext cx="1430" cy="1430"/>
            </a:xfrm>
            <a:prstGeom prst="ellipse">
              <a:avLst/>
            </a:prstGeom>
            <a:gradFill rotWithShape="1">
              <a:gsLst>
                <a:gs pos="0">
                  <a:srgbClr val="A2A2A2"/>
                </a:gs>
                <a:gs pos="50000">
                  <a:srgbClr val="FFFFFF"/>
                </a:gs>
                <a:gs pos="100000">
                  <a:srgbClr val="A2A2A2"/>
                </a:gs>
              </a:gsLst>
              <a:lin ang="0" scaled="1"/>
            </a:gradFill>
            <a:ln w="9525" algn="ctr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vi-VN"/>
            </a:p>
          </p:txBody>
        </p:sp>
        <p:sp>
          <p:nvSpPr>
            <p:cNvPr id="24" name="Oval 56"/>
            <p:cNvSpPr>
              <a:spLocks noChangeArrowheads="1"/>
            </p:cNvSpPr>
            <p:nvPr/>
          </p:nvSpPr>
          <p:spPr bwMode="gray">
            <a:xfrm>
              <a:off x="2253" y="1855"/>
              <a:ext cx="1265" cy="1265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tint val="0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tint val="0"/>
                    <a:invGamma/>
                  </a:schemeClr>
                </a:gs>
              </a:gsLst>
              <a:lin ang="27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wrap="none"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5" name="Oval 57"/>
            <p:cNvSpPr>
              <a:spLocks noChangeArrowheads="1"/>
            </p:cNvSpPr>
            <p:nvPr/>
          </p:nvSpPr>
          <p:spPr bwMode="gray">
            <a:xfrm>
              <a:off x="2254" y="1856"/>
              <a:ext cx="1262" cy="1264"/>
            </a:xfrm>
            <a:prstGeom prst="ellipse">
              <a:avLst/>
            </a:prstGeom>
            <a:gradFill rotWithShape="1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wrap="none" anchor="ctr">
              <a:spAutoFit/>
            </a:bodyPr>
            <a:lstStyle/>
            <a:p>
              <a:endParaRPr lang="vi-VN"/>
            </a:p>
          </p:txBody>
        </p:sp>
        <p:sp>
          <p:nvSpPr>
            <p:cNvPr id="26" name="Oval 58"/>
            <p:cNvSpPr>
              <a:spLocks noChangeArrowheads="1"/>
            </p:cNvSpPr>
            <p:nvPr/>
          </p:nvSpPr>
          <p:spPr bwMode="gray">
            <a:xfrm>
              <a:off x="2334" y="1936"/>
              <a:ext cx="1097" cy="1104"/>
            </a:xfrm>
            <a:prstGeom prst="ellipse">
              <a:avLst/>
            </a:prstGeom>
            <a:gradFill rotWithShape="1">
              <a:gsLst>
                <a:gs pos="0">
                  <a:schemeClr val="hlink">
                    <a:gamma/>
                    <a:shade val="54118"/>
                    <a:invGamma/>
                  </a:schemeClr>
                </a:gs>
                <a:gs pos="50000">
                  <a:schemeClr val="hlink"/>
                </a:gs>
                <a:gs pos="100000">
                  <a:schemeClr val="hlink">
                    <a:gamma/>
                    <a:shade val="54118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38100" algn="ctr">
                  <a:solidFill>
                    <a:schemeClr val="bg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109250" dir="3267739" algn="ctr" rotWithShape="0">
                      <a:srgbClr val="808080">
                        <a:alpha val="50000"/>
                      </a:srgbClr>
                    </a:outerShdw>
                  </a:effectLst>
                </a14:hiddenEffects>
              </a:ext>
            </a:extLst>
          </p:spPr>
          <p:txBody>
            <a:bodyPr anchor="ctr">
              <a:spAutoFit/>
            </a:bodyPr>
            <a:lstStyle/>
            <a:p>
              <a:pPr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en-US">
                <a:latin typeface="+mn-lt"/>
                <a:cs typeface="+mn-cs"/>
              </a:endParaRPr>
            </a:p>
          </p:txBody>
        </p:sp>
        <p:sp>
          <p:nvSpPr>
            <p:cNvPr id="27" name="Oval 59"/>
            <p:cNvSpPr>
              <a:spLocks noChangeArrowheads="1"/>
            </p:cNvSpPr>
            <p:nvPr/>
          </p:nvSpPr>
          <p:spPr bwMode="gray">
            <a:xfrm>
              <a:off x="2337" y="1939"/>
              <a:ext cx="1096" cy="1098"/>
            </a:xfrm>
            <a:prstGeom prst="ellipse">
              <a:avLst/>
            </a:prstGeom>
            <a:gradFill rotWithShape="1">
              <a:gsLst>
                <a:gs pos="0">
                  <a:srgbClr val="FFCC00"/>
                </a:gs>
                <a:gs pos="100000">
                  <a:srgbClr val="7C6300"/>
                </a:gs>
              </a:gsLst>
              <a:lin ang="2700000" scaled="1"/>
            </a:gradFill>
            <a:ln w="38100" algn="ctr">
              <a:noFill/>
              <a:round/>
              <a:headEnd/>
              <a:tailEnd/>
            </a:ln>
            <a:effectLst/>
          </p:spPr>
          <p:txBody>
            <a:bodyPr anchor="ctr">
              <a:spAutoFit/>
            </a:bodyPr>
            <a:lstStyle/>
            <a:p>
              <a:endParaRPr lang="vi-VN"/>
            </a:p>
          </p:txBody>
        </p:sp>
      </p:grpSp>
      <p:sp>
        <p:nvSpPr>
          <p:cNvPr id="28" name="Text Box 9"/>
          <p:cNvSpPr txBox="1">
            <a:spLocks noChangeArrowheads="1"/>
          </p:cNvSpPr>
          <p:nvPr/>
        </p:nvSpPr>
        <p:spPr bwMode="gray">
          <a:xfrm>
            <a:off x="245142" y="1242776"/>
            <a:ext cx="368531" cy="338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3200"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>
              <a:defRPr sz="2800"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>
              <a:defRPr sz="2400"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eaLnBrk="0" hangingPunct="0">
              <a:defRPr sz="2000"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eaLnBrk="1" hangingPunct="1"/>
            <a:r>
              <a:rPr lang="en-US" altLang="en-US" sz="1600" b="1" dirty="0">
                <a:solidFill>
                  <a:srgbClr val="FF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739" y="1916939"/>
            <a:ext cx="5172075" cy="4276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4215" y="1916939"/>
            <a:ext cx="5210175" cy="2752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Rectangle 16"/>
          <p:cNvSpPr/>
          <p:nvPr/>
        </p:nvSpPr>
        <p:spPr>
          <a:xfrm>
            <a:off x="1419753" y="78437"/>
            <a:ext cx="10308635" cy="657106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CHỦ ĐỀ 2: </a:t>
            </a:r>
            <a:r>
              <a:rPr lang="en-US" sz="24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THỂ HIỆN TRÁCH NHIỆM VỚI BẢN THÂN VÀ MỌI NGƯỜI</a:t>
            </a:r>
          </a:p>
        </p:txBody>
      </p:sp>
    </p:spTree>
    <p:extLst>
      <p:ext uri="{BB962C8B-B14F-4D97-AF65-F5344CB8AC3E}">
        <p14:creationId xmlns:p14="http://schemas.microsoft.com/office/powerpoint/2010/main" val="285980497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1433</TotalTime>
  <Words>2442</Words>
  <Application>Microsoft Office PowerPoint</Application>
  <PresentationFormat>Widescreen</PresentationFormat>
  <Paragraphs>209</Paragraphs>
  <Slides>41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Cambria</vt:lpstr>
      <vt:lpstr>Times New Roman</vt:lpstr>
      <vt:lpstr>Calibri</vt:lpstr>
      <vt:lpstr>Office Theme</vt:lpstr>
      <vt:lpstr>Bitmap Image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LIÊN HỆ MUA BỘ GIÁO ÁN VÀ BÀI GIẢNG ĐIỆN TỬ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40</cp:revision>
  <dcterms:created xsi:type="dcterms:W3CDTF">2021-09-10T07:37:52Z</dcterms:created>
  <dcterms:modified xsi:type="dcterms:W3CDTF">2023-09-07T14:21:04Z</dcterms:modified>
</cp:coreProperties>
</file>