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8"/>
  </p:notesMasterIdLst>
  <p:sldIdLst>
    <p:sldId id="334" r:id="rId2"/>
    <p:sldId id="257" r:id="rId3"/>
    <p:sldId id="343" r:id="rId4"/>
    <p:sldId id="329" r:id="rId5"/>
    <p:sldId id="333" r:id="rId6"/>
    <p:sldId id="301" r:id="rId7"/>
    <p:sldId id="306" r:id="rId8"/>
    <p:sldId id="307" r:id="rId9"/>
    <p:sldId id="280" r:id="rId10"/>
    <p:sldId id="283" r:id="rId11"/>
    <p:sldId id="285" r:id="rId12"/>
    <p:sldId id="286" r:id="rId13"/>
    <p:sldId id="303" r:id="rId14"/>
    <p:sldId id="304" r:id="rId15"/>
    <p:sldId id="308" r:id="rId16"/>
    <p:sldId id="309" r:id="rId17"/>
    <p:sldId id="311" r:id="rId18"/>
    <p:sldId id="312" r:id="rId19"/>
    <p:sldId id="310" r:id="rId20"/>
    <p:sldId id="313" r:id="rId21"/>
    <p:sldId id="314" r:id="rId22"/>
    <p:sldId id="315" r:id="rId23"/>
    <p:sldId id="316" r:id="rId24"/>
    <p:sldId id="335" r:id="rId25"/>
    <p:sldId id="336" r:id="rId26"/>
    <p:sldId id="337" r:id="rId27"/>
    <p:sldId id="317" r:id="rId28"/>
    <p:sldId id="318" r:id="rId29"/>
    <p:sldId id="340" r:id="rId30"/>
    <p:sldId id="319" r:id="rId31"/>
    <p:sldId id="326" r:id="rId32"/>
    <p:sldId id="327" r:id="rId33"/>
    <p:sldId id="320" r:id="rId34"/>
    <p:sldId id="267" r:id="rId35"/>
    <p:sldId id="321" r:id="rId36"/>
    <p:sldId id="33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726"/>
    <a:srgbClr val="7B5A45"/>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8AA71-DF7D-4691-9161-173799ABCB0B}"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F3CE7-4DD4-40E8-AB34-FEFE01677CA1}" type="slidenum">
              <a:rPr lang="en-US" smtClean="0"/>
              <a:t>‹#›</a:t>
            </a:fld>
            <a:endParaRPr lang="en-US"/>
          </a:p>
        </p:txBody>
      </p:sp>
    </p:spTree>
    <p:extLst>
      <p:ext uri="{BB962C8B-B14F-4D97-AF65-F5344CB8AC3E}">
        <p14:creationId xmlns:p14="http://schemas.microsoft.com/office/powerpoint/2010/main" val="343930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6</a:t>
            </a:fld>
            <a:endParaRPr lang="en-US"/>
          </a:p>
        </p:txBody>
      </p:sp>
    </p:spTree>
    <p:extLst>
      <p:ext uri="{BB962C8B-B14F-4D97-AF65-F5344CB8AC3E}">
        <p14:creationId xmlns:p14="http://schemas.microsoft.com/office/powerpoint/2010/main" val="143053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20</a:t>
            </a:fld>
            <a:endParaRPr lang="en-US"/>
          </a:p>
        </p:txBody>
      </p:sp>
    </p:spTree>
    <p:extLst>
      <p:ext uri="{BB962C8B-B14F-4D97-AF65-F5344CB8AC3E}">
        <p14:creationId xmlns:p14="http://schemas.microsoft.com/office/powerpoint/2010/main" val="20478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21</a:t>
            </a:fld>
            <a:endParaRPr lang="en-US"/>
          </a:p>
        </p:txBody>
      </p:sp>
    </p:spTree>
    <p:extLst>
      <p:ext uri="{BB962C8B-B14F-4D97-AF65-F5344CB8AC3E}">
        <p14:creationId xmlns:p14="http://schemas.microsoft.com/office/powerpoint/2010/main" val="136946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22</a:t>
            </a:fld>
            <a:endParaRPr lang="en-US"/>
          </a:p>
        </p:txBody>
      </p:sp>
    </p:spTree>
    <p:extLst>
      <p:ext uri="{BB962C8B-B14F-4D97-AF65-F5344CB8AC3E}">
        <p14:creationId xmlns:p14="http://schemas.microsoft.com/office/powerpoint/2010/main" val="350937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23</a:t>
            </a:fld>
            <a:endParaRPr lang="en-US"/>
          </a:p>
        </p:txBody>
      </p:sp>
    </p:spTree>
    <p:extLst>
      <p:ext uri="{BB962C8B-B14F-4D97-AF65-F5344CB8AC3E}">
        <p14:creationId xmlns:p14="http://schemas.microsoft.com/office/powerpoint/2010/main" val="27532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24</a:t>
            </a:fld>
            <a:endParaRPr lang="en-US"/>
          </a:p>
        </p:txBody>
      </p:sp>
    </p:spTree>
    <p:extLst>
      <p:ext uri="{BB962C8B-B14F-4D97-AF65-F5344CB8AC3E}">
        <p14:creationId xmlns:p14="http://schemas.microsoft.com/office/powerpoint/2010/main" val="316448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27</a:t>
            </a:fld>
            <a:endParaRPr lang="en-US"/>
          </a:p>
        </p:txBody>
      </p:sp>
    </p:spTree>
    <p:extLst>
      <p:ext uri="{BB962C8B-B14F-4D97-AF65-F5344CB8AC3E}">
        <p14:creationId xmlns:p14="http://schemas.microsoft.com/office/powerpoint/2010/main" val="1878109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28</a:t>
            </a:fld>
            <a:endParaRPr lang="en-US"/>
          </a:p>
        </p:txBody>
      </p:sp>
    </p:spTree>
    <p:extLst>
      <p:ext uri="{BB962C8B-B14F-4D97-AF65-F5344CB8AC3E}">
        <p14:creationId xmlns:p14="http://schemas.microsoft.com/office/powerpoint/2010/main" val="33092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29</a:t>
            </a:fld>
            <a:endParaRPr lang="en-US"/>
          </a:p>
        </p:txBody>
      </p:sp>
    </p:spTree>
    <p:extLst>
      <p:ext uri="{BB962C8B-B14F-4D97-AF65-F5344CB8AC3E}">
        <p14:creationId xmlns:p14="http://schemas.microsoft.com/office/powerpoint/2010/main" val="111777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30</a:t>
            </a:fld>
            <a:endParaRPr lang="en-US"/>
          </a:p>
        </p:txBody>
      </p:sp>
    </p:spTree>
    <p:extLst>
      <p:ext uri="{BB962C8B-B14F-4D97-AF65-F5344CB8AC3E}">
        <p14:creationId xmlns:p14="http://schemas.microsoft.com/office/powerpoint/2010/main" val="174555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33</a:t>
            </a:fld>
            <a:endParaRPr lang="en-US"/>
          </a:p>
        </p:txBody>
      </p:sp>
    </p:spTree>
    <p:extLst>
      <p:ext uri="{BB962C8B-B14F-4D97-AF65-F5344CB8AC3E}">
        <p14:creationId xmlns:p14="http://schemas.microsoft.com/office/powerpoint/2010/main" val="294111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8</a:t>
            </a:fld>
            <a:endParaRPr lang="en-US"/>
          </a:p>
        </p:txBody>
      </p:sp>
    </p:spTree>
    <p:extLst>
      <p:ext uri="{BB962C8B-B14F-4D97-AF65-F5344CB8AC3E}">
        <p14:creationId xmlns:p14="http://schemas.microsoft.com/office/powerpoint/2010/main" val="283601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35</a:t>
            </a:fld>
            <a:endParaRPr lang="en-US"/>
          </a:p>
        </p:txBody>
      </p:sp>
    </p:spTree>
    <p:extLst>
      <p:ext uri="{BB962C8B-B14F-4D97-AF65-F5344CB8AC3E}">
        <p14:creationId xmlns:p14="http://schemas.microsoft.com/office/powerpoint/2010/main" val="3040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13</a:t>
            </a:fld>
            <a:endParaRPr lang="en-US"/>
          </a:p>
        </p:txBody>
      </p:sp>
    </p:spTree>
    <p:extLst>
      <p:ext uri="{BB962C8B-B14F-4D97-AF65-F5344CB8AC3E}">
        <p14:creationId xmlns:p14="http://schemas.microsoft.com/office/powerpoint/2010/main" val="276558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14</a:t>
            </a:fld>
            <a:endParaRPr lang="en-US"/>
          </a:p>
        </p:txBody>
      </p:sp>
    </p:spTree>
    <p:extLst>
      <p:ext uri="{BB962C8B-B14F-4D97-AF65-F5344CB8AC3E}">
        <p14:creationId xmlns:p14="http://schemas.microsoft.com/office/powerpoint/2010/main" val="369471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15</a:t>
            </a:fld>
            <a:endParaRPr lang="en-US"/>
          </a:p>
        </p:txBody>
      </p:sp>
    </p:spTree>
    <p:extLst>
      <p:ext uri="{BB962C8B-B14F-4D97-AF65-F5344CB8AC3E}">
        <p14:creationId xmlns:p14="http://schemas.microsoft.com/office/powerpoint/2010/main" val="84113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16</a:t>
            </a:fld>
            <a:endParaRPr lang="en-US"/>
          </a:p>
        </p:txBody>
      </p:sp>
    </p:spTree>
    <p:extLst>
      <p:ext uri="{BB962C8B-B14F-4D97-AF65-F5344CB8AC3E}">
        <p14:creationId xmlns:p14="http://schemas.microsoft.com/office/powerpoint/2010/main" val="420474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17</a:t>
            </a:fld>
            <a:endParaRPr lang="en-US"/>
          </a:p>
        </p:txBody>
      </p:sp>
    </p:spTree>
    <p:extLst>
      <p:ext uri="{BB962C8B-B14F-4D97-AF65-F5344CB8AC3E}">
        <p14:creationId xmlns:p14="http://schemas.microsoft.com/office/powerpoint/2010/main" val="239362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18</a:t>
            </a:fld>
            <a:endParaRPr lang="en-US"/>
          </a:p>
        </p:txBody>
      </p:sp>
    </p:spTree>
    <p:extLst>
      <p:ext uri="{BB962C8B-B14F-4D97-AF65-F5344CB8AC3E}">
        <p14:creationId xmlns:p14="http://schemas.microsoft.com/office/powerpoint/2010/main" val="368008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19</a:t>
            </a:fld>
            <a:endParaRPr lang="en-US"/>
          </a:p>
        </p:txBody>
      </p:sp>
    </p:spTree>
    <p:extLst>
      <p:ext uri="{BB962C8B-B14F-4D97-AF65-F5344CB8AC3E}">
        <p14:creationId xmlns:p14="http://schemas.microsoft.com/office/powerpoint/2010/main" val="88968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7296E98-1EC5-4601-924E-1C1D03B7270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32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2190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10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00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426128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61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66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53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58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16967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88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E25261-8885-4B8D-AA2F-9906CDCF8A7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65597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25261-8885-4B8D-AA2F-9906CDCF8A76}"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6E98-1EC5-4601-924E-1C1D03B7270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E25261-8885-4B8D-AA2F-9906CDCF8A76}"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5261-8885-4B8D-AA2F-9906CDCF8A76}"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95605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7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178145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55000">
              <a:schemeClr val="accent2">
                <a:lumMod val="75000"/>
              </a:schemeClr>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E25261-8885-4B8D-AA2F-9906CDCF8A76}" type="datetimeFigureOut">
              <a:rPr lang="en-US" smtClean="0"/>
              <a:t>3/4/2025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296E98-1EC5-4601-924E-1C1D03B72705}" type="slidenum">
              <a:rPr lang="en-US" smtClean="0"/>
              <a:t>‹#›</a:t>
            </a:fld>
            <a:endParaRPr lang="en-US"/>
          </a:p>
        </p:txBody>
      </p:sp>
    </p:spTree>
    <p:extLst>
      <p:ext uri="{BB962C8B-B14F-4D97-AF65-F5344CB8AC3E}">
        <p14:creationId xmlns:p14="http://schemas.microsoft.com/office/powerpoint/2010/main" val="728716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B&#192;I%202%20SINH%208%20M&#7896;T%20S&#7888;%20C&#416;%20QUAN%20TRONG%20C&#416;%20TH&#7874;.webm"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B&#192;I%202%20SINH%208%20M&#7896;T%20S&#7888;%20C&#416;%20QUAN%20TRONG%20C&#416;%20TH&#7874;.web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B&#192;I%202%20SINH%208%20M&#7896;T%20S&#7888;%20C&#416;%20QUAN%20TRONG%20C&#416;%20TH&#7874;.web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08C1F04-872C-4C3C-B351-9AC2595046C6}"/>
              </a:ext>
            </a:extLst>
          </p:cNvPr>
          <p:cNvPicPr/>
          <p:nvPr/>
        </p:nvPicPr>
        <p:blipFill>
          <a:blip r:embed="rId2"/>
          <a:stretch>
            <a:fillRect/>
          </a:stretch>
        </p:blipFill>
        <p:spPr>
          <a:xfrm>
            <a:off x="429492" y="471055"/>
            <a:ext cx="11277600" cy="5817204"/>
          </a:xfrm>
          <a:prstGeom prst="rect">
            <a:avLst/>
          </a:prstGeom>
        </p:spPr>
      </p:pic>
      <p:sp>
        <p:nvSpPr>
          <p:cNvPr id="14" name="Title 1"/>
          <p:cNvSpPr txBox="1">
            <a:spLocks/>
          </p:cNvSpPr>
          <p:nvPr/>
        </p:nvSpPr>
        <p:spPr>
          <a:xfrm rot="21341482">
            <a:off x="1085876" y="1114251"/>
            <a:ext cx="5908108" cy="2175163"/>
          </a:xfrm>
          <a:prstGeom prst="rect">
            <a:avLst/>
          </a:prstGeom>
          <a:solidFill>
            <a:schemeClr val="tx1"/>
          </a:solidFill>
          <a:effectLst/>
        </p:spPr>
        <p:txBody>
          <a:bodyPr vert="horz" lIns="91440" tIns="45720" rIns="91440" bIns="45720" rtlCol="0" anchor="b">
            <a:normAutofit fontScale="90000" lnSpcReduction="1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a:t>
            </a:r>
          </a:p>
          <a:p>
            <a:r>
              <a:rPr lang="en-US" b="1" dirty="0">
                <a:solidFill>
                  <a:schemeClr val="bg1"/>
                </a:solidFill>
              </a:rPr>
              <a:t>KHÁI QUÁT </a:t>
            </a:r>
          </a:p>
          <a:p>
            <a:r>
              <a:rPr lang="en-US" b="1" dirty="0">
                <a:solidFill>
                  <a:schemeClr val="bg1"/>
                </a:solidFill>
              </a:rPr>
              <a:t>VỀ CƠ THỂ NGƯỜI</a:t>
            </a:r>
          </a:p>
        </p:txBody>
      </p:sp>
    </p:spTree>
    <p:extLst>
      <p:ext uri="{BB962C8B-B14F-4D97-AF65-F5344CB8AC3E}">
        <p14:creationId xmlns:p14="http://schemas.microsoft.com/office/powerpoint/2010/main" val="106205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5171208" y="-126433"/>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dirty="0" err="1">
                <a:solidFill>
                  <a:schemeClr val="bg1"/>
                </a:solidFill>
                <a:cs typeface="Times New Roman" panose="02020603050405020304" pitchFamily="18" charset="0"/>
              </a:rPr>
              <a:t>Khoang</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ngực</a:t>
            </a:r>
            <a:r>
              <a:rPr lang="en-US" altLang="en-US" sz="3600" b="1" dirty="0">
                <a:solidFill>
                  <a:schemeClr val="bg1"/>
                </a:solidFill>
                <a:cs typeface="Times New Roman" panose="02020603050405020304" pitchFamily="18" charset="0"/>
              </a:rPr>
              <a:t> </a:t>
            </a:r>
          </a:p>
        </p:txBody>
      </p:sp>
      <p:pic>
        <p:nvPicPr>
          <p:cNvPr id="8199" name="Picture 7" descr="Picture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600141"/>
            <a:ext cx="9604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7079673" y="5748972"/>
            <a:ext cx="4821382"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dirty="0" err="1">
                <a:latin typeface="Times New Roman" panose="02020603050405020304" pitchFamily="18" charset="0"/>
                <a:cs typeface="Times New Roman" panose="02020603050405020304" pitchFamily="18" charset="0"/>
              </a:rPr>
              <a:t>Khoang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phổi</a:t>
            </a:r>
            <a:r>
              <a:rPr lang="en-US" altLang="en-US" sz="2800" b="1" dirty="0">
                <a:latin typeface="Times New Roman" panose="02020603050405020304" pitchFamily="18" charset="0"/>
                <a:cs typeface="Times New Roman" panose="02020603050405020304" pitchFamily="18" charset="0"/>
              </a:rPr>
              <a:t> </a:t>
            </a:r>
          </a:p>
        </p:txBody>
      </p:sp>
      <p:sp>
        <p:nvSpPr>
          <p:cNvPr id="8201" name="Text Box 9"/>
          <p:cNvSpPr txBox="1">
            <a:spLocks noChangeArrowheads="1"/>
          </p:cNvSpPr>
          <p:nvPr/>
        </p:nvSpPr>
        <p:spPr bwMode="auto">
          <a:xfrm>
            <a:off x="1597818" y="5149120"/>
            <a:ext cx="7282944"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cs typeface="Times New Roman" panose="02020603050405020304" pitchFamily="18" charset="0"/>
              </a:rPr>
              <a:t>Những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cơ</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quan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nào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nằm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trong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khoang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ngực</a:t>
            </a:r>
            <a:r>
              <a:rPr lang="en-US" altLang="en-US" sz="2800" b="1" dirty="0">
                <a:cs typeface="Times New Roman" panose="02020603050405020304" pitchFamily="18" charset="0"/>
              </a:rPr>
              <a:t> ? </a:t>
            </a:r>
          </a:p>
        </p:txBody>
      </p:sp>
      <p:sp>
        <p:nvSpPr>
          <p:cNvPr id="8203" name="Text Box 11"/>
          <p:cNvSpPr txBox="1">
            <a:spLocks noChangeArrowheads="1"/>
          </p:cNvSpPr>
          <p:nvPr/>
        </p:nvSpPr>
        <p:spPr bwMode="auto">
          <a:xfrm>
            <a:off x="10742902" y="2476500"/>
            <a:ext cx="102483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a:solidFill>
                  <a:srgbClr val="9A3726"/>
                </a:solidFill>
                <a:cs typeface="Times New Roman" panose="02020603050405020304" pitchFamily="18" charset="0"/>
              </a:rPr>
              <a:t>Tim </a:t>
            </a:r>
          </a:p>
        </p:txBody>
      </p:sp>
      <p:sp>
        <p:nvSpPr>
          <p:cNvPr id="8205" name="Text Box 13"/>
          <p:cNvSpPr txBox="1">
            <a:spLocks noChangeArrowheads="1"/>
          </p:cNvSpPr>
          <p:nvPr/>
        </p:nvSpPr>
        <p:spPr bwMode="auto">
          <a:xfrm>
            <a:off x="477476" y="1791982"/>
            <a:ext cx="1049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9A3726"/>
                </a:solidFill>
                <a:cs typeface="Times New Roman" panose="02020603050405020304" pitchFamily="18" charset="0"/>
              </a:rPr>
              <a:t>Phổi</a:t>
            </a:r>
            <a:r>
              <a:rPr lang="en-US" altLang="en-US" sz="2800" b="1" dirty="0">
                <a:solidFill>
                  <a:srgbClr val="9A3726"/>
                </a:solidFill>
                <a:cs typeface="Times New Roman" panose="02020603050405020304" pitchFamily="18" charset="0"/>
              </a:rPr>
              <a:t> </a:t>
            </a:r>
          </a:p>
        </p:txBody>
      </p:sp>
      <p:sp>
        <p:nvSpPr>
          <p:cNvPr id="2" name="Right Arrow 1"/>
          <p:cNvSpPr/>
          <p:nvPr/>
        </p:nvSpPr>
        <p:spPr>
          <a:xfrm>
            <a:off x="652463" y="5902219"/>
            <a:ext cx="765175" cy="41419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517491"/>
            <a:ext cx="9325263" cy="447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
          <p:cNvSpPr>
            <a:spLocks noChangeShapeType="1"/>
          </p:cNvSpPr>
          <p:nvPr/>
        </p:nvSpPr>
        <p:spPr bwMode="auto">
          <a:xfrm flipV="1">
            <a:off x="6580908" y="2757054"/>
            <a:ext cx="4161993" cy="995673"/>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
          <p:cNvSpPr>
            <a:spLocks noChangeShapeType="1"/>
          </p:cNvSpPr>
          <p:nvPr/>
        </p:nvSpPr>
        <p:spPr bwMode="auto">
          <a:xfrm>
            <a:off x="1385021" y="2064327"/>
            <a:ext cx="3214688" cy="79468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44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wipe(down)">
                                      <p:cBhvr>
                                        <p:cTn id="7" dur="500"/>
                                        <p:tgtEl>
                                          <p:spTgt spid="820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203"/>
                                        </p:tgtEl>
                                        <p:attrNameLst>
                                          <p:attrName>style.visibility</p:attrName>
                                        </p:attrNameLst>
                                      </p:cBhvr>
                                      <p:to>
                                        <p:strVal val="visible"/>
                                      </p:to>
                                    </p:set>
                                    <p:animEffect transition="in" filter="wipe(down)">
                                      <p:cBhvr>
                                        <p:cTn id="13" dur="500"/>
                                        <p:tgtEl>
                                          <p:spTgt spid="820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barn(inVertical)">
                                      <p:cBhvr>
                                        <p:cTn id="24"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3" grpId="0"/>
      <p:bldP spid="8205" grpId="0"/>
      <p:bldP spid="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673" y="685800"/>
            <a:ext cx="6608833" cy="46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4724400" y="-120850"/>
            <a:ext cx="332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dirty="0" err="1">
                <a:solidFill>
                  <a:schemeClr val="bg1"/>
                </a:solidFill>
                <a:cs typeface="Times New Roman" panose="02020603050405020304" pitchFamily="18" charset="0"/>
              </a:rPr>
              <a:t>Khoang</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bụng</a:t>
            </a:r>
            <a:r>
              <a:rPr lang="en-US" altLang="en-US" sz="3600" b="1" dirty="0">
                <a:solidFill>
                  <a:schemeClr val="bg1"/>
                </a:solidFill>
                <a:cs typeface="Times New Roman" panose="02020603050405020304" pitchFamily="18" charset="0"/>
              </a:rPr>
              <a:t> </a:t>
            </a:r>
          </a:p>
        </p:txBody>
      </p:sp>
      <p:pic>
        <p:nvPicPr>
          <p:cNvPr id="9222" name="Picture 6" descr="Picture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5775" y="4959720"/>
            <a:ext cx="913823" cy="11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ChangeArrowheads="1"/>
          </p:cNvSpPr>
          <p:nvPr/>
        </p:nvSpPr>
        <p:spPr bwMode="auto">
          <a:xfrm>
            <a:off x="1377372" y="5273049"/>
            <a:ext cx="7352721"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dirty="0">
                <a:cs typeface="Times New Roman" panose="02020603050405020304" pitchFamily="18" charset="0"/>
              </a:rPr>
              <a:t> </a:t>
            </a:r>
            <a:r>
              <a:rPr lang="en-US" altLang="en-US" sz="2800" b="1" dirty="0" err="1">
                <a:cs typeface="Times New Roman" panose="02020603050405020304" pitchFamily="18" charset="0"/>
              </a:rPr>
              <a:t>Những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cơ</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quan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nào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nằm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trong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khoang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bụng</a:t>
            </a:r>
            <a:r>
              <a:rPr lang="en-US" altLang="en-US" sz="2800" b="1" dirty="0">
                <a:cs typeface="Times New Roman" panose="02020603050405020304" pitchFamily="18" charset="0"/>
              </a:rPr>
              <a:t>? </a:t>
            </a:r>
          </a:p>
        </p:txBody>
      </p:sp>
      <p:sp>
        <p:nvSpPr>
          <p:cNvPr id="9224" name="Text Box 8"/>
          <p:cNvSpPr txBox="1">
            <a:spLocks noChangeArrowheads="1"/>
          </p:cNvSpPr>
          <p:nvPr/>
        </p:nvSpPr>
        <p:spPr bwMode="auto">
          <a:xfrm>
            <a:off x="983673" y="5867401"/>
            <a:ext cx="115685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err="1">
                <a:cs typeface="Times New Roman" panose="02020603050405020304" pitchFamily="18" charset="0"/>
              </a:rPr>
              <a:t>Khoang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bụng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chứa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dạ</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dày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gan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mật</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tụy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ruột</a:t>
            </a:r>
            <a:r>
              <a:rPr lang="en-US" altLang="en-US" sz="2800" b="1" dirty="0">
                <a:cs typeface="Times New Roman" panose="02020603050405020304" pitchFamily="18" charset="0"/>
              </a:rPr>
              <a:t> non, </a:t>
            </a:r>
            <a:r>
              <a:rPr lang="en-US" altLang="en-US" sz="2800" b="1" dirty="0" err="1">
                <a:cs typeface="Times New Roman" panose="02020603050405020304" pitchFamily="18" charset="0"/>
              </a:rPr>
              <a:t>ruột</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già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hậu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thận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bóng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đái</a:t>
            </a:r>
            <a:r>
              <a:rPr lang="en-US" altLang="en-US" sz="2800" b="1" dirty="0">
                <a:cs typeface="Times New Roman" panose="02020603050405020304" pitchFamily="18" charset="0"/>
              </a:rPr>
              <a:t>...</a:t>
            </a:r>
          </a:p>
        </p:txBody>
      </p:sp>
      <p:sp>
        <p:nvSpPr>
          <p:cNvPr id="9225" name="Line 9"/>
          <p:cNvSpPr>
            <a:spLocks noChangeShapeType="1"/>
          </p:cNvSpPr>
          <p:nvPr/>
        </p:nvSpPr>
        <p:spPr bwMode="auto">
          <a:xfrm flipV="1">
            <a:off x="7519660" y="1147762"/>
            <a:ext cx="2719063" cy="44342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6" name="Text Box 10"/>
          <p:cNvSpPr txBox="1">
            <a:spLocks noChangeArrowheads="1"/>
          </p:cNvSpPr>
          <p:nvPr/>
        </p:nvSpPr>
        <p:spPr bwMode="auto">
          <a:xfrm>
            <a:off x="10176163" y="983912"/>
            <a:ext cx="1458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Dạ</a:t>
            </a:r>
            <a:r>
              <a:rPr lang="en-US" altLang="en-US" sz="2800" b="1" dirty="0">
                <a:solidFill>
                  <a:srgbClr val="C00000"/>
                </a:solidFill>
                <a:cs typeface="Times New Roman" panose="02020603050405020304" pitchFamily="18" charset="0"/>
              </a:rPr>
              <a:t> </a:t>
            </a:r>
            <a:r>
              <a:rPr lang="en-US" altLang="en-US" sz="2800" b="1" dirty="0" err="1">
                <a:solidFill>
                  <a:srgbClr val="C00000"/>
                </a:solidFill>
                <a:cs typeface="Times New Roman" panose="02020603050405020304" pitchFamily="18" charset="0"/>
              </a:rPr>
              <a:t>dày</a:t>
            </a:r>
            <a:r>
              <a:rPr lang="en-US" altLang="en-US" sz="2800" b="1" dirty="0">
                <a:solidFill>
                  <a:srgbClr val="C00000"/>
                </a:solidFill>
                <a:cs typeface="Times New Roman" panose="02020603050405020304" pitchFamily="18" charset="0"/>
              </a:rPr>
              <a:t> </a:t>
            </a:r>
          </a:p>
        </p:txBody>
      </p:sp>
      <p:sp>
        <p:nvSpPr>
          <p:cNvPr id="9227" name="Line 11"/>
          <p:cNvSpPr>
            <a:spLocks noChangeShapeType="1"/>
          </p:cNvSpPr>
          <p:nvPr/>
        </p:nvSpPr>
        <p:spPr bwMode="auto">
          <a:xfrm flipV="1">
            <a:off x="7543799" y="4326076"/>
            <a:ext cx="2694925" cy="7274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Text Box 12"/>
          <p:cNvSpPr txBox="1">
            <a:spLocks noChangeArrowheads="1"/>
          </p:cNvSpPr>
          <p:nvPr/>
        </p:nvSpPr>
        <p:spPr bwMode="auto">
          <a:xfrm>
            <a:off x="10176163" y="4031457"/>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Ruột</a:t>
            </a:r>
            <a:r>
              <a:rPr lang="en-US" altLang="en-US" sz="2800" b="1" dirty="0">
                <a:solidFill>
                  <a:srgbClr val="C00000"/>
                </a:solidFill>
                <a:cs typeface="Times New Roman" panose="02020603050405020304" pitchFamily="18" charset="0"/>
              </a:rPr>
              <a:t> </a:t>
            </a:r>
          </a:p>
        </p:txBody>
      </p:sp>
      <p:sp>
        <p:nvSpPr>
          <p:cNvPr id="9229" name="Line 13"/>
          <p:cNvSpPr>
            <a:spLocks noChangeShapeType="1"/>
          </p:cNvSpPr>
          <p:nvPr/>
        </p:nvSpPr>
        <p:spPr bwMode="auto">
          <a:xfrm>
            <a:off x="1537855" y="1187159"/>
            <a:ext cx="2951018" cy="15900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Text Box 14"/>
          <p:cNvSpPr txBox="1">
            <a:spLocks noChangeArrowheads="1"/>
          </p:cNvSpPr>
          <p:nvPr/>
        </p:nvSpPr>
        <p:spPr bwMode="auto">
          <a:xfrm>
            <a:off x="648854" y="842963"/>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Gan</a:t>
            </a:r>
            <a:endParaRPr lang="en-US" altLang="en-US" sz="2800" b="1" dirty="0">
              <a:solidFill>
                <a:srgbClr val="C00000"/>
              </a:solidFill>
              <a:cs typeface="Times New Roman" panose="02020603050405020304" pitchFamily="18" charset="0"/>
            </a:endParaRPr>
          </a:p>
        </p:txBody>
      </p:sp>
      <p:sp>
        <p:nvSpPr>
          <p:cNvPr id="9231" name="Line 15"/>
          <p:cNvSpPr>
            <a:spLocks noChangeShapeType="1"/>
          </p:cNvSpPr>
          <p:nvPr/>
        </p:nvSpPr>
        <p:spPr bwMode="auto">
          <a:xfrm>
            <a:off x="8049706" y="1865349"/>
            <a:ext cx="2189018" cy="28210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Text Box 16"/>
          <p:cNvSpPr txBox="1">
            <a:spLocks noChangeArrowheads="1"/>
          </p:cNvSpPr>
          <p:nvPr/>
        </p:nvSpPr>
        <p:spPr bwMode="auto">
          <a:xfrm>
            <a:off x="10092819" y="1865350"/>
            <a:ext cx="16906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Lách</a:t>
            </a:r>
            <a:r>
              <a:rPr lang="en-US" altLang="en-US" sz="2800" b="1" dirty="0">
                <a:solidFill>
                  <a:srgbClr val="C00000"/>
                </a:solidFill>
                <a:cs typeface="Times New Roman" panose="02020603050405020304" pitchFamily="18" charset="0"/>
              </a:rPr>
              <a:t> (</a:t>
            </a:r>
            <a:r>
              <a:rPr lang="en-US" altLang="en-US" sz="2800" b="1" dirty="0" err="1">
                <a:solidFill>
                  <a:srgbClr val="C00000"/>
                </a:solidFill>
                <a:cs typeface="Times New Roman" panose="02020603050405020304" pitchFamily="18" charset="0"/>
              </a:rPr>
              <a:t>tụy</a:t>
            </a:r>
            <a:r>
              <a:rPr lang="en-US" altLang="en-US" sz="2800" b="1" dirty="0">
                <a:solidFill>
                  <a:srgbClr val="C00000"/>
                </a:solidFill>
                <a:cs typeface="Times New Roman" panose="02020603050405020304" pitchFamily="18" charset="0"/>
              </a:rPr>
              <a:t>) </a:t>
            </a:r>
          </a:p>
        </p:txBody>
      </p:sp>
      <p:sp>
        <p:nvSpPr>
          <p:cNvPr id="9233" name="Line 17"/>
          <p:cNvSpPr>
            <a:spLocks noChangeShapeType="1"/>
          </p:cNvSpPr>
          <p:nvPr/>
        </p:nvSpPr>
        <p:spPr bwMode="auto">
          <a:xfrm flipH="1" flipV="1">
            <a:off x="1448954" y="1752039"/>
            <a:ext cx="3275446" cy="25436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Text Box 18"/>
          <p:cNvSpPr txBox="1">
            <a:spLocks noChangeArrowheads="1"/>
          </p:cNvSpPr>
          <p:nvPr/>
        </p:nvSpPr>
        <p:spPr bwMode="auto">
          <a:xfrm>
            <a:off x="661554" y="1487288"/>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Mật</a:t>
            </a:r>
            <a:r>
              <a:rPr lang="en-US" altLang="en-US" sz="2800" b="1" dirty="0">
                <a:solidFill>
                  <a:srgbClr val="C00000"/>
                </a:solidFill>
                <a:cs typeface="Times New Roman" panose="02020603050405020304" pitchFamily="18" charset="0"/>
              </a:rPr>
              <a:t> </a:t>
            </a:r>
          </a:p>
        </p:txBody>
      </p:sp>
      <p:sp>
        <p:nvSpPr>
          <p:cNvPr id="2" name="Right Arrow 1"/>
          <p:cNvSpPr/>
          <p:nvPr/>
        </p:nvSpPr>
        <p:spPr>
          <a:xfrm>
            <a:off x="55997" y="5966957"/>
            <a:ext cx="927676" cy="48664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624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wipe(down)">
                                      <p:cBhvr>
                                        <p:cTn id="7" dur="500"/>
                                        <p:tgtEl>
                                          <p:spTgt spid="92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5"/>
                                        </p:tgtEl>
                                        <p:attrNameLst>
                                          <p:attrName>style.visibility</p:attrName>
                                        </p:attrNameLst>
                                      </p:cBhvr>
                                      <p:to>
                                        <p:strVal val="visible"/>
                                      </p:to>
                                    </p:set>
                                    <p:animEffect transition="in" filter="wipe(down)">
                                      <p:cBhvr>
                                        <p:cTn id="10" dur="500"/>
                                        <p:tgtEl>
                                          <p:spTgt spid="92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230"/>
                                        </p:tgtEl>
                                        <p:attrNameLst>
                                          <p:attrName>style.visibility</p:attrName>
                                        </p:attrNameLst>
                                      </p:cBhvr>
                                      <p:to>
                                        <p:strVal val="visible"/>
                                      </p:to>
                                    </p:set>
                                    <p:animEffect transition="in" filter="fade">
                                      <p:cBhvr>
                                        <p:cTn id="15" dur="500"/>
                                        <p:tgtEl>
                                          <p:spTgt spid="92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29"/>
                                        </p:tgtEl>
                                        <p:attrNameLst>
                                          <p:attrName>style.visibility</p:attrName>
                                        </p:attrNameLst>
                                      </p:cBhvr>
                                      <p:to>
                                        <p:strVal val="visible"/>
                                      </p:to>
                                    </p:set>
                                    <p:animEffect transition="in" filter="fade">
                                      <p:cBhvr>
                                        <p:cTn id="18" dur="500"/>
                                        <p:tgtEl>
                                          <p:spTgt spid="922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234"/>
                                        </p:tgtEl>
                                        <p:attrNameLst>
                                          <p:attrName>style.visibility</p:attrName>
                                        </p:attrNameLst>
                                      </p:cBhvr>
                                      <p:to>
                                        <p:strVal val="visible"/>
                                      </p:to>
                                    </p:set>
                                    <p:animEffect transition="in" filter="circle(in)">
                                      <p:cBhvr>
                                        <p:cTn id="23" dur="2000"/>
                                        <p:tgtEl>
                                          <p:spTgt spid="923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233"/>
                                        </p:tgtEl>
                                        <p:attrNameLst>
                                          <p:attrName>style.visibility</p:attrName>
                                        </p:attrNameLst>
                                      </p:cBhvr>
                                      <p:to>
                                        <p:strVal val="visible"/>
                                      </p:to>
                                    </p:set>
                                    <p:animEffect transition="in" filter="circle(in)">
                                      <p:cBhvr>
                                        <p:cTn id="26" dur="2000"/>
                                        <p:tgtEl>
                                          <p:spTgt spid="92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31"/>
                                        </p:tgtEl>
                                        <p:attrNameLst>
                                          <p:attrName>style.visibility</p:attrName>
                                        </p:attrNameLst>
                                      </p:cBhvr>
                                      <p:to>
                                        <p:strVal val="visible"/>
                                      </p:to>
                                    </p:set>
                                    <p:animEffect transition="in" filter="fade">
                                      <p:cBhvr>
                                        <p:cTn id="31" dur="500"/>
                                        <p:tgtEl>
                                          <p:spTgt spid="92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32"/>
                                        </p:tgtEl>
                                        <p:attrNameLst>
                                          <p:attrName>style.visibility</p:attrName>
                                        </p:attrNameLst>
                                      </p:cBhvr>
                                      <p:to>
                                        <p:strVal val="visible"/>
                                      </p:to>
                                    </p:set>
                                    <p:animEffect transition="in" filter="fade">
                                      <p:cBhvr>
                                        <p:cTn id="34" dur="500"/>
                                        <p:tgtEl>
                                          <p:spTgt spid="92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28"/>
                                        </p:tgtEl>
                                        <p:attrNameLst>
                                          <p:attrName>style.visibility</p:attrName>
                                        </p:attrNameLst>
                                      </p:cBhvr>
                                      <p:to>
                                        <p:strVal val="visible"/>
                                      </p:to>
                                    </p:set>
                                    <p:animEffect transition="in" filter="barn(inVertical)">
                                      <p:cBhvr>
                                        <p:cTn id="39" dur="500"/>
                                        <p:tgtEl>
                                          <p:spTgt spid="92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227"/>
                                        </p:tgtEl>
                                        <p:attrNameLst>
                                          <p:attrName>style.visibility</p:attrName>
                                        </p:attrNameLst>
                                      </p:cBhvr>
                                      <p:to>
                                        <p:strVal val="visible"/>
                                      </p:to>
                                    </p:set>
                                    <p:animEffect transition="in" filter="barn(inVertical)">
                                      <p:cBhvr>
                                        <p:cTn id="42" dur="500"/>
                                        <p:tgtEl>
                                          <p:spTgt spid="922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9224"/>
                                        </p:tgtEl>
                                        <p:attrNameLst>
                                          <p:attrName>style.visibility</p:attrName>
                                        </p:attrNameLst>
                                      </p:cBhvr>
                                      <p:to>
                                        <p:strVal val="visible"/>
                                      </p:to>
                                    </p:set>
                                    <p:animEffect transition="in" filter="circle(in)">
                                      <p:cBhvr>
                                        <p:cTn id="50"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animBg="1"/>
      <p:bldP spid="9226" grpId="0"/>
      <p:bldP spid="9227" grpId="0" animBg="1"/>
      <p:bldP spid="9228" grpId="0"/>
      <p:bldP spid="9229" grpId="0" animBg="1"/>
      <p:bldP spid="9230" grpId="0"/>
      <p:bldP spid="9231" grpId="0" animBg="1"/>
      <p:bldP spid="9232" grpId="0"/>
      <p:bldP spid="9233" grpId="0" animBg="1"/>
      <p:bldP spid="923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ổng ôn tập lý thuyết cấu tạo cơ thể người môn sinh lớp 8"/>
          <p:cNvPicPr/>
          <p:nvPr/>
        </p:nvPicPr>
        <p:blipFill>
          <a:blip r:embed="rId2">
            <a:extLst>
              <a:ext uri="{28A0092B-C50C-407E-A947-70E740481C1C}">
                <a14:useLocalDpi xmlns:a14="http://schemas.microsoft.com/office/drawing/2010/main" val="0"/>
              </a:ext>
            </a:extLst>
          </a:blip>
          <a:srcRect/>
          <a:stretch>
            <a:fillRect/>
          </a:stretch>
        </p:blipFill>
        <p:spPr bwMode="auto">
          <a:xfrm>
            <a:off x="457199" y="729175"/>
            <a:ext cx="11180619" cy="5643916"/>
          </a:xfrm>
          <a:prstGeom prst="rect">
            <a:avLst/>
          </a:prstGeom>
          <a:noFill/>
          <a:ln>
            <a:noFill/>
          </a:ln>
        </p:spPr>
      </p:pic>
      <p:sp>
        <p:nvSpPr>
          <p:cNvPr id="5" name="Title 1"/>
          <p:cNvSpPr txBox="1">
            <a:spLocks/>
          </p:cNvSpPr>
          <p:nvPr/>
        </p:nvSpPr>
        <p:spPr>
          <a:xfrm>
            <a:off x="0" y="0"/>
            <a:ext cx="12192000" cy="7291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975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BÀI 30. KHÁI QUÁT VỀ CƠ THỂ NGƯỜI</a:t>
            </a:r>
          </a:p>
        </p:txBody>
      </p:sp>
      <p:pic>
        <p:nvPicPr>
          <p:cNvPr id="6" name="Picture 5"/>
          <p:cNvPicPr/>
          <p:nvPr/>
        </p:nvPicPr>
        <p:blipFill>
          <a:blip r:embed="rId3">
            <a:extLst>
              <a:ext uri="{28A0092B-C50C-407E-A947-70E740481C1C}">
                <a14:useLocalDpi xmlns:a14="http://schemas.microsoft.com/office/drawing/2010/main" val="0"/>
              </a:ext>
            </a:extLst>
          </a:blip>
          <a:srcRect t="1352" r="4688" b="5405"/>
          <a:stretch>
            <a:fillRect/>
          </a:stretch>
        </p:blipFill>
        <p:spPr bwMode="auto">
          <a:xfrm>
            <a:off x="457199" y="729175"/>
            <a:ext cx="11402291" cy="5643916"/>
          </a:xfrm>
          <a:prstGeom prst="rect">
            <a:avLst/>
          </a:prstGeom>
          <a:noFill/>
          <a:ln>
            <a:noFill/>
          </a:ln>
          <a:effectLst/>
        </p:spPr>
      </p:pic>
    </p:spTree>
    <p:extLst>
      <p:ext uri="{BB962C8B-B14F-4D97-AF65-F5344CB8AC3E}">
        <p14:creationId xmlns:p14="http://schemas.microsoft.com/office/powerpoint/2010/main" val="14894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47164" y="576775"/>
            <a:ext cx="4932217" cy="5796316"/>
          </a:xfrm>
          <a:prstGeom prst="rect">
            <a:avLst/>
          </a:prstGeom>
        </p:spPr>
      </p:pic>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78437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651212" y="1243469"/>
            <a:ext cx="5929745" cy="1043619"/>
          </a:xfrm>
          <a:prstGeom prst="rect">
            <a:avLst/>
          </a:prstGeom>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a:t>
            </a:r>
          </a:p>
        </p:txBody>
      </p:sp>
      <p:sp>
        <p:nvSpPr>
          <p:cNvPr id="3" name="Rectangle 2"/>
          <p:cNvSpPr/>
          <p:nvPr/>
        </p:nvSpPr>
        <p:spPr>
          <a:xfrm>
            <a:off x="796635" y="3474933"/>
            <a:ext cx="5437910"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651212" y="2417463"/>
            <a:ext cx="5929745" cy="1043619"/>
          </a:xfrm>
          <a:prstGeom prst="rect">
            <a:avLst/>
          </a:prstGeom>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da -&gt;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mỡ</a:t>
            </a:r>
            <a:r>
              <a:rPr lang="en-US" sz="2800" dirty="0">
                <a:latin typeface="Times New Roman" panose="02020603050405020304" pitchFamily="18" charset="0"/>
                <a:ea typeface="Times New Roman" panose="02020603050405020304" pitchFamily="18" charset="0"/>
              </a:rPr>
              <a:t>   -&gt;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044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0" y="658694"/>
            <a:ext cx="565910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30381" y="1243469"/>
            <a:ext cx="5493326"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594763" y="576775"/>
            <a:ext cx="5126181" cy="579631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32117" y="2724906"/>
            <a:ext cx="4064574" cy="10833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p>
        </p:txBody>
      </p:sp>
      <p:sp>
        <p:nvSpPr>
          <p:cNvPr id="10" name="Rectangle 9"/>
          <p:cNvSpPr/>
          <p:nvPr/>
        </p:nvSpPr>
        <p:spPr>
          <a:xfrm>
            <a:off x="665019" y="5161348"/>
            <a:ext cx="4031672" cy="10833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3. Nêu chức năng từng hệ cơ quan</a:t>
            </a:r>
            <a:endParaRPr lang="en-US" sz="2800" b="1" dirty="0">
              <a:latin typeface="Times New Roman" panose="02020603050405020304" pitchFamily="18" charset="0"/>
              <a:ea typeface="Times New Roman" panose="02020603050405020304" pitchFamily="18" charset="0"/>
            </a:endParaRPr>
          </a:p>
        </p:txBody>
      </p:sp>
      <p:sp>
        <p:nvSpPr>
          <p:cNvPr id="12" name="Rectangle 11"/>
          <p:cNvSpPr/>
          <p:nvPr/>
        </p:nvSpPr>
        <p:spPr>
          <a:xfrm>
            <a:off x="663288" y="3898689"/>
            <a:ext cx="4033404" cy="10833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85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0" y="658694"/>
            <a:ext cx="546075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60663" y="1193750"/>
            <a:ext cx="5630472"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7592291" y="576775"/>
            <a:ext cx="4128654" cy="579631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30380" y="2489379"/>
            <a:ext cx="6615547" cy="587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p>
        </p:txBody>
      </p:sp>
      <p:sp>
        <p:nvSpPr>
          <p:cNvPr id="11" name="Rectangle 10"/>
          <p:cNvSpPr/>
          <p:nvPr/>
        </p:nvSpPr>
        <p:spPr>
          <a:xfrm>
            <a:off x="678871" y="3058371"/>
            <a:ext cx="6373094" cy="207441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a:t>
            </a:r>
          </a:p>
        </p:txBody>
      </p:sp>
      <p:sp>
        <p:nvSpPr>
          <p:cNvPr id="13" name="Rectangle 12"/>
          <p:cNvSpPr/>
          <p:nvPr/>
        </p:nvSpPr>
        <p:spPr>
          <a:xfrm>
            <a:off x="678871" y="5072512"/>
            <a:ext cx="6532417" cy="587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a:t>
            </a:r>
            <a:endParaRPr lang="en-US" sz="2800" b="1" dirty="0">
              <a:latin typeface="Times New Roman" panose="02020603050405020304" pitchFamily="18" charset="0"/>
              <a:ea typeface="Times New Roman" panose="02020603050405020304" pitchFamily="18" charset="0"/>
            </a:endParaRPr>
          </a:p>
        </p:txBody>
      </p:sp>
      <p:sp>
        <p:nvSpPr>
          <p:cNvPr id="14" name="Rectangle 13"/>
          <p:cNvSpPr/>
          <p:nvPr/>
        </p:nvSpPr>
        <p:spPr>
          <a:xfrm>
            <a:off x="678871" y="5709487"/>
            <a:ext cx="6532417" cy="587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3. Nêu chức năng từng hệ cơ quan</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81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424055"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10" name="Picture 9"/>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075219" y="576775"/>
            <a:ext cx="5659581" cy="5782460"/>
          </a:xfrm>
          <a:prstGeom prst="rect">
            <a:avLst/>
          </a:prstGeom>
        </p:spPr>
      </p:pic>
      <p:sp>
        <p:nvSpPr>
          <p:cNvPr id="12" name="Rectangle 11"/>
          <p:cNvSpPr/>
          <p:nvPr/>
        </p:nvSpPr>
        <p:spPr>
          <a:xfrm>
            <a:off x="692728" y="2788710"/>
            <a:ext cx="5278582" cy="157889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một số         cơ quan trong hệ vận động.         *Nêu chức năng của hệ vận động.</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310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564765"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748146" y="2626232"/>
            <a:ext cx="5735782"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tuần hoàn.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tuần hoàn.</a:t>
            </a:r>
            <a:endParaRPr lang="en-US" sz="2800" b="1"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622473" y="576775"/>
            <a:ext cx="5059074" cy="5754752"/>
          </a:xfrm>
          <a:prstGeom prst="rect">
            <a:avLst/>
          </a:prstGeom>
        </p:spPr>
      </p:pic>
    </p:spTree>
    <p:extLst>
      <p:ext uri="{BB962C8B-B14F-4D97-AF65-F5344CB8AC3E}">
        <p14:creationId xmlns:p14="http://schemas.microsoft.com/office/powerpoint/2010/main" val="129784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541385"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720436" y="2785559"/>
            <a:ext cx="5583382"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hô hấp.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hô hấp.</a:t>
            </a:r>
            <a:endParaRPr lang="en-US" sz="2800" b="1"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94764" y="576775"/>
            <a:ext cx="5091112" cy="5740898"/>
          </a:xfrm>
          <a:prstGeom prst="rect">
            <a:avLst/>
          </a:prstGeom>
        </p:spPr>
      </p:pic>
    </p:spTree>
    <p:extLst>
      <p:ext uri="{BB962C8B-B14F-4D97-AF65-F5344CB8AC3E}">
        <p14:creationId xmlns:p14="http://schemas.microsoft.com/office/powerpoint/2010/main" val="417181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576452"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789709" y="2626232"/>
            <a:ext cx="5624945"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tiêu hóa.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tiêu hóa.</a:t>
            </a:r>
            <a:endParaRPr lang="en-US" sz="2800" b="1"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636326" y="576775"/>
            <a:ext cx="5043055" cy="5754752"/>
          </a:xfrm>
          <a:prstGeom prst="rect">
            <a:avLst/>
          </a:prstGeom>
        </p:spPr>
      </p:pic>
    </p:spTree>
    <p:extLst>
      <p:ext uri="{BB962C8B-B14F-4D97-AF65-F5344CB8AC3E}">
        <p14:creationId xmlns:p14="http://schemas.microsoft.com/office/powerpoint/2010/main" val="39150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1164" y="817418"/>
            <a:ext cx="10889672" cy="14824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da,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a:t>
            </a:r>
          </a:p>
        </p:txBody>
      </p:sp>
      <p:sp>
        <p:nvSpPr>
          <p:cNvPr id="6" name="Title 1"/>
          <p:cNvSpPr>
            <a:spLocks noGrp="1"/>
          </p:cNvSpPr>
          <p:nvPr>
            <p:ph type="title"/>
          </p:nvPr>
        </p:nvSpPr>
        <p:spPr>
          <a:xfrm>
            <a:off x="0" y="0"/>
            <a:ext cx="12192000" cy="675249"/>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Autofit/>
          </a:bodyPr>
          <a:lstStyle/>
          <a:p>
            <a:pPr algn="ctr"/>
            <a:r>
              <a:rPr lang="en-US" b="1" dirty="0">
                <a:solidFill>
                  <a:schemeClr val="bg1"/>
                </a:solidFill>
                <a:latin typeface="Arial" panose="020B0604020202020204" pitchFamily="34" charset="0"/>
                <a:cs typeface="Arial" panose="020B0604020202020204" pitchFamily="34" charset="0"/>
              </a:rPr>
              <a:t>KHỞI ĐỘNG</a:t>
            </a:r>
          </a:p>
        </p:txBody>
      </p:sp>
      <p:sp>
        <p:nvSpPr>
          <p:cNvPr id="8" name="Title 1"/>
          <p:cNvSpPr txBox="1">
            <a:spLocks/>
          </p:cNvSpPr>
          <p:nvPr/>
        </p:nvSpPr>
        <p:spPr>
          <a:xfrm>
            <a:off x="651164" y="3042113"/>
            <a:ext cx="4932218" cy="21110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a:t>
            </a:r>
          </a:p>
        </p:txBody>
      </p:sp>
      <p:pic>
        <p:nvPicPr>
          <p:cNvPr id="9" name="Picture 8"/>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583382" y="2442024"/>
            <a:ext cx="5957454" cy="3931067"/>
          </a:xfrm>
          <a:prstGeom prst="rect">
            <a:avLst/>
          </a:prstGeom>
        </p:spPr>
      </p:pic>
    </p:spTree>
    <p:extLst>
      <p:ext uri="{BB962C8B-B14F-4D97-AF65-F5344CB8AC3E}">
        <p14:creationId xmlns:p14="http://schemas.microsoft.com/office/powerpoint/2010/main" val="32199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631872"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803563" y="2633159"/>
            <a:ext cx="5611092"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bài tiết.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bài tiết.</a:t>
            </a:r>
            <a:endParaRPr lang="en-US" sz="2800" b="1"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67055" y="576775"/>
            <a:ext cx="5098472" cy="5768607"/>
          </a:xfrm>
          <a:prstGeom prst="rect">
            <a:avLst/>
          </a:prstGeom>
        </p:spPr>
      </p:pic>
    </p:spTree>
    <p:extLst>
      <p:ext uri="{BB962C8B-B14F-4D97-AF65-F5344CB8AC3E}">
        <p14:creationId xmlns:p14="http://schemas.microsoft.com/office/powerpoint/2010/main" val="148758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576453"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678873" y="2626232"/>
            <a:ext cx="5652653"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thần kinh.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thần kinh.</a:t>
            </a:r>
            <a:endParaRPr lang="en-US" sz="2800" b="1"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608618" y="576776"/>
            <a:ext cx="5098472" cy="5727042"/>
          </a:xfrm>
          <a:prstGeom prst="rect">
            <a:avLst/>
          </a:prstGeom>
        </p:spPr>
      </p:pic>
    </p:spTree>
    <p:extLst>
      <p:ext uri="{BB962C8B-B14F-4D97-AF65-F5344CB8AC3E}">
        <p14:creationId xmlns:p14="http://schemas.microsoft.com/office/powerpoint/2010/main" val="333173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527966"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803564" y="2685472"/>
            <a:ext cx="5056909"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một số tuyến nội tiết.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nội tiết.</a:t>
            </a:r>
            <a:endParaRPr lang="en-US" sz="2800" b="1"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075221" y="625982"/>
            <a:ext cx="5645724" cy="5774818"/>
          </a:xfrm>
          <a:prstGeom prst="rect">
            <a:avLst/>
          </a:prstGeom>
        </p:spPr>
      </p:pic>
    </p:spTree>
    <p:extLst>
      <p:ext uri="{BB962C8B-B14F-4D97-AF65-F5344CB8AC3E}">
        <p14:creationId xmlns:p14="http://schemas.microsoft.com/office/powerpoint/2010/main" val="406111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05694" y="746765"/>
            <a:ext cx="5493326"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678872" y="2626232"/>
            <a:ext cx="5361709"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sinh dục.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sinh dục.</a:t>
            </a:r>
            <a:endParaRPr lang="en-US" sz="2800" b="1" dirty="0">
              <a:latin typeface="Times New Roman" panose="02020603050405020304" pitchFamily="18" charset="0"/>
              <a:ea typeface="Times New Roman" panose="02020603050405020304" pitchFamily="18" charset="0"/>
            </a:endParaRPr>
          </a:p>
        </p:txBody>
      </p:sp>
      <p:pic>
        <p:nvPicPr>
          <p:cNvPr id="6" name="Content Placeholder 4"/>
          <p:cNvPicPr>
            <a:picLocks noGrp="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192981" y="3505200"/>
            <a:ext cx="5514109" cy="2798618"/>
          </a:xfrm>
          <a:prstGeom prst="rect">
            <a:avLst/>
          </a:prstGeom>
        </p:spPr>
      </p:pic>
      <p:pic>
        <p:nvPicPr>
          <p:cNvPr id="9" name="Picture 8"/>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192981" y="576776"/>
            <a:ext cx="5514110" cy="2789880"/>
          </a:xfrm>
          <a:prstGeom prst="rect">
            <a:avLst/>
          </a:prstGeom>
        </p:spPr>
      </p:pic>
    </p:spTree>
    <p:extLst>
      <p:ext uri="{BB962C8B-B14F-4D97-AF65-F5344CB8AC3E}">
        <p14:creationId xmlns:p14="http://schemas.microsoft.com/office/powerpoint/2010/main" val="97790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344" y="2997879"/>
            <a:ext cx="462049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NHÓM</a:t>
            </a:r>
          </a:p>
          <a:p>
            <a:pPr algn="ct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PHT 1, 2</a:t>
            </a: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040581" y="576775"/>
            <a:ext cx="5680364" cy="5796316"/>
          </a:xfrm>
          <a:prstGeom prst="rect">
            <a:avLst/>
          </a:prstGeom>
          <a:noFill/>
          <a:ln>
            <a:noFill/>
          </a:ln>
          <a:extLst>
            <a:ext uri="{53640926-AAD7-44D8-BBD7-CCE9431645EC}">
              <a14:shadowObscured xmlns:a14="http://schemas.microsoft.com/office/drawing/2010/main"/>
            </a:ext>
          </a:extLst>
        </p:spPr>
      </p:pic>
      <p:sp>
        <p:nvSpPr>
          <p:cNvPr id="6"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7" name="Rectangle 6"/>
          <p:cNvSpPr/>
          <p:nvPr/>
        </p:nvSpPr>
        <p:spPr>
          <a:xfrm>
            <a:off x="547255" y="576775"/>
            <a:ext cx="5493326"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96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5855" y="661555"/>
          <a:ext cx="2722417" cy="5483227"/>
        </p:xfrm>
        <a:graphic>
          <a:graphicData uri="http://schemas.openxmlformats.org/drawingml/2006/table">
            <a:tbl>
              <a:tblPr/>
              <a:tblGrid>
                <a:gridCol w="2722417">
                  <a:extLst>
                    <a:ext uri="{9D8B030D-6E8A-4147-A177-3AD203B41FA5}">
                      <a16:colId xmlns:a16="http://schemas.microsoft.com/office/drawing/2014/main" val="20000"/>
                    </a:ext>
                  </a:extLst>
                </a:gridCol>
              </a:tblGrid>
              <a:tr h="4960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quan</a:t>
                      </a:r>
                      <a:endPar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08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vận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5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tiêu</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hoá</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1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tuần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hoàn</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09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4.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hô</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hấp</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360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tiết</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285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kinh</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45"/>
          <p:cNvSpPr txBox="1">
            <a:spLocks noChangeArrowheads="1"/>
          </p:cNvSpPr>
          <p:nvPr/>
        </p:nvSpPr>
        <p:spPr bwMode="auto">
          <a:xfrm>
            <a:off x="4801614" y="4638245"/>
            <a:ext cx="6725368" cy="461962"/>
          </a:xfrm>
          <a:prstGeom prst="rect">
            <a:avLst/>
          </a:prstGeom>
          <a:noFill/>
          <a:ln>
            <a:solidFill>
              <a:srgbClr val="0000FF"/>
            </a:solidFill>
          </a:ln>
          <a:effectLst/>
        </p:spPr>
        <p:txBody>
          <a:bodyPr wrap="square">
            <a:spAutoFit/>
          </a:bodyPr>
          <a:lstStyle/>
          <a:p>
            <a:pPr>
              <a:spcBef>
                <a:spcPct val="50000"/>
              </a:spcBef>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xương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endPar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Text Box 50"/>
          <p:cNvSpPr txBox="1">
            <a:spLocks noChangeArrowheads="1"/>
          </p:cNvSpPr>
          <p:nvPr/>
        </p:nvSpPr>
        <p:spPr bwMode="auto">
          <a:xfrm>
            <a:off x="4785738" y="1335799"/>
            <a:ext cx="6741244"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Ống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tuyến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hoá</a:t>
            </a:r>
            <a:endParaRPr lang="en-US" altLang="en-US" sz="2400" b="1" dirty="0">
              <a:latin typeface="Times New Roman" panose="02020603050405020304" pitchFamily="18" charset="0"/>
              <a:cs typeface="Times New Roman" panose="02020603050405020304" pitchFamily="18" charset="0"/>
            </a:endParaRPr>
          </a:p>
        </p:txBody>
      </p:sp>
      <p:sp>
        <p:nvSpPr>
          <p:cNvPr id="7" name="Text Box 53"/>
          <p:cNvSpPr txBox="1">
            <a:spLocks noChangeArrowheads="1"/>
          </p:cNvSpPr>
          <p:nvPr/>
        </p:nvSpPr>
        <p:spPr bwMode="auto">
          <a:xfrm>
            <a:off x="4765098" y="2764994"/>
            <a:ext cx="6761884" cy="831850"/>
          </a:xfrm>
          <a:prstGeom prst="rect">
            <a:avLst/>
          </a:prstGeom>
          <a:noFill/>
          <a:ln>
            <a:solidFill>
              <a:srgbClr val="0000FF"/>
            </a:solidFill>
          </a:ln>
          <a:effectLst/>
        </p:spPr>
        <p:txBody>
          <a:bodyPr wrap="square">
            <a:spAutoFit/>
          </a:bodyPr>
          <a:lstStyle/>
          <a:p>
            <a:pPr>
              <a:spcBef>
                <a:spcPct val="50000"/>
              </a:spcBef>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dẫn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mũi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họng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phổi</a:t>
            </a:r>
            <a:endPar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 Box 54"/>
          <p:cNvSpPr txBox="1">
            <a:spLocks noChangeArrowheads="1"/>
          </p:cNvSpPr>
          <p:nvPr/>
        </p:nvSpPr>
        <p:spPr bwMode="auto">
          <a:xfrm>
            <a:off x="4801614" y="5370876"/>
            <a:ext cx="6725368"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da</a:t>
            </a:r>
            <a:endParaRPr lang="en-US" altLang="en-US" sz="2400" b="1" dirty="0">
              <a:latin typeface="Times New Roman" panose="02020603050405020304" pitchFamily="18" charset="0"/>
              <a:cs typeface="Times New Roman" panose="02020603050405020304" pitchFamily="18" charset="0"/>
            </a:endParaRPr>
          </a:p>
        </p:txBody>
      </p:sp>
      <p:sp>
        <p:nvSpPr>
          <p:cNvPr id="9" name="Text Box 55"/>
          <p:cNvSpPr txBox="1">
            <a:spLocks noChangeArrowheads="1"/>
          </p:cNvSpPr>
          <p:nvPr/>
        </p:nvSpPr>
        <p:spPr bwMode="auto">
          <a:xfrm>
            <a:off x="4775418" y="2083658"/>
            <a:ext cx="6761884"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Não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tuỷ</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dây</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hạch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endParaRPr lang="en-US" altLang="en-US" sz="2400" b="1" dirty="0">
              <a:latin typeface="Times New Roman" panose="02020603050405020304" pitchFamily="18" charset="0"/>
              <a:cs typeface="Times New Roman" panose="02020603050405020304" pitchFamily="18" charset="0"/>
            </a:endParaRPr>
          </a:p>
        </p:txBody>
      </p:sp>
      <p:sp>
        <p:nvSpPr>
          <p:cNvPr id="10" name="Text Box 71"/>
          <p:cNvSpPr txBox="1">
            <a:spLocks noChangeArrowheads="1"/>
          </p:cNvSpPr>
          <p:nvPr/>
        </p:nvSpPr>
        <p:spPr bwMode="auto">
          <a:xfrm>
            <a:off x="4801614" y="3890530"/>
            <a:ext cx="6741244" cy="46037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Tim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mạch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máu</a:t>
            </a:r>
            <a:endParaRPr lang="en-US" altLang="en-US" sz="2400" b="1" dirty="0">
              <a:latin typeface="Times New Roman" panose="02020603050405020304" pitchFamily="18" charset="0"/>
              <a:cs typeface="Times New Roman" panose="02020603050405020304" pitchFamily="18" charset="0"/>
            </a:endParaRPr>
          </a:p>
        </p:txBody>
      </p:sp>
      <p:sp>
        <p:nvSpPr>
          <p:cNvPr id="14362" name="TextBox 11"/>
          <p:cNvSpPr txBox="1">
            <a:spLocks noChangeArrowheads="1"/>
          </p:cNvSpPr>
          <p:nvPr/>
        </p:nvSpPr>
        <p:spPr bwMode="auto">
          <a:xfrm>
            <a:off x="4765098" y="661556"/>
            <a:ext cx="6761884"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400" b="1" dirty="0" err="1">
                <a:solidFill>
                  <a:srgbClr val="FF0000"/>
                </a:solidFill>
                <a:cs typeface="Times New Roman" panose="02020603050405020304" pitchFamily="18" charset="0"/>
              </a:rPr>
              <a:t>Các</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cơ</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quan</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trong</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từng</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hệ</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cơ</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quan</a:t>
            </a:r>
            <a:endParaRPr lang="en-US" altLang="en-US" sz="2400" b="1" dirty="0">
              <a:solidFill>
                <a:srgbClr val="FF0000"/>
              </a:solidFill>
              <a:cs typeface="Times New Roman" panose="02020603050405020304" pitchFamily="18" charset="0"/>
            </a:endParaRPr>
          </a:p>
        </p:txBody>
      </p:sp>
      <p:sp>
        <p:nvSpPr>
          <p:cNvPr id="14363" name="TextBox 12"/>
          <p:cNvSpPr txBox="1">
            <a:spLocks noChangeArrowheads="1"/>
          </p:cNvSpPr>
          <p:nvPr/>
        </p:nvSpPr>
        <p:spPr bwMode="auto">
          <a:xfrm>
            <a:off x="1524000" y="-55235"/>
            <a:ext cx="8956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vi-VN" altLang="en-US" sz="2800" b="1" dirty="0">
                <a:solidFill>
                  <a:schemeClr val="bg1"/>
                </a:solidFill>
                <a:cs typeface="Times New Roman" panose="02020603050405020304" pitchFamily="18" charset="0"/>
              </a:rPr>
              <a:t>PHT 1: </a:t>
            </a:r>
            <a:r>
              <a:rPr lang="en-US" altLang="en-US" sz="2800" b="1" dirty="0" err="1">
                <a:solidFill>
                  <a:schemeClr val="bg1"/>
                </a:solidFill>
                <a:cs typeface="Times New Roman" panose="02020603050405020304" pitchFamily="18" charset="0"/>
              </a:rPr>
              <a:t>Nối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tên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các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hệ</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cơ</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quan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với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thành</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phần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của</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chúng</a:t>
            </a:r>
            <a:endParaRPr lang="en-US" altLang="en-US" sz="2800" b="1" dirty="0">
              <a:solidFill>
                <a:schemeClr val="bg1"/>
              </a:solidFill>
              <a:cs typeface="Times New Roman" panose="02020603050405020304" pitchFamily="18" charset="0"/>
            </a:endParaRPr>
          </a:p>
        </p:txBody>
      </p:sp>
      <p:cxnSp>
        <p:nvCxnSpPr>
          <p:cNvPr id="3" name="Straight Arrow Connector 2"/>
          <p:cNvCxnSpPr>
            <a:cxnSpLocks noChangeShapeType="1"/>
            <a:endCxn id="5" idx="1"/>
          </p:cNvCxnSpPr>
          <p:nvPr/>
        </p:nvCxnSpPr>
        <p:spPr bwMode="auto">
          <a:xfrm>
            <a:off x="3503756" y="1415620"/>
            <a:ext cx="1297858" cy="345360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a:endCxn id="6" idx="1"/>
          </p:cNvCxnSpPr>
          <p:nvPr/>
        </p:nvCxnSpPr>
        <p:spPr bwMode="auto">
          <a:xfrm flipV="1">
            <a:off x="3510973" y="1566632"/>
            <a:ext cx="1274765" cy="102311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a:endCxn id="10" idx="1"/>
          </p:cNvCxnSpPr>
          <p:nvPr/>
        </p:nvCxnSpPr>
        <p:spPr bwMode="auto">
          <a:xfrm>
            <a:off x="3518911" y="3241242"/>
            <a:ext cx="1282703" cy="87947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a:endCxn id="7" idx="1"/>
          </p:cNvCxnSpPr>
          <p:nvPr/>
        </p:nvCxnSpPr>
        <p:spPr bwMode="auto">
          <a:xfrm flipV="1">
            <a:off x="3518911" y="3180919"/>
            <a:ext cx="1246187" cy="7604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a:endCxn id="8" idx="1"/>
          </p:cNvCxnSpPr>
          <p:nvPr/>
        </p:nvCxnSpPr>
        <p:spPr bwMode="auto">
          <a:xfrm>
            <a:off x="3487161" y="4841122"/>
            <a:ext cx="1314453" cy="7605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p:cNvCxnSpPr>
          <p:nvPr/>
        </p:nvCxnSpPr>
        <p:spPr bwMode="auto">
          <a:xfrm flipV="1">
            <a:off x="3518911" y="2289241"/>
            <a:ext cx="1288187" cy="331246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2265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TextBox 11"/>
          <p:cNvSpPr txBox="1">
            <a:spLocks noChangeArrowheads="1"/>
          </p:cNvSpPr>
          <p:nvPr/>
        </p:nvSpPr>
        <p:spPr bwMode="auto">
          <a:xfrm>
            <a:off x="4184073" y="588964"/>
            <a:ext cx="7356763"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400" b="1" dirty="0" err="1">
                <a:solidFill>
                  <a:srgbClr val="FF0000"/>
                </a:solidFill>
                <a:cs typeface="Times New Roman" panose="02020603050405020304" pitchFamily="18" charset="0"/>
              </a:rPr>
              <a:t>Chức</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năng</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của</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các</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hệ</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cơ</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quan</a:t>
            </a:r>
            <a:endParaRPr lang="en-US" altLang="en-US" sz="2400" b="1" dirty="0">
              <a:solidFill>
                <a:srgbClr val="FF0000"/>
              </a:solidFill>
              <a:cs typeface="Times New Roman" panose="02020603050405020304" pitchFamily="18" charset="0"/>
            </a:endParaRPr>
          </a:p>
        </p:txBody>
      </p:sp>
      <p:sp>
        <p:nvSpPr>
          <p:cNvPr id="11" name="Text Box 49"/>
          <p:cNvSpPr txBox="1">
            <a:spLocks noChangeArrowheads="1"/>
          </p:cNvSpPr>
          <p:nvPr/>
        </p:nvSpPr>
        <p:spPr bwMode="auto">
          <a:xfrm>
            <a:off x="4215817" y="4627892"/>
            <a:ext cx="7348827" cy="830997"/>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Định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bảo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vệ</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giúp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di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endParaRPr lang="en-US" altLang="en-US" sz="2400" b="1" dirty="0">
              <a:latin typeface="Times New Roman" panose="02020603050405020304" pitchFamily="18" charset="0"/>
              <a:cs typeface="Times New Roman" panose="02020603050405020304" pitchFamily="18" charset="0"/>
            </a:endParaRPr>
          </a:p>
        </p:txBody>
      </p:sp>
      <p:sp>
        <p:nvSpPr>
          <p:cNvPr id="13" name="Text Box 57"/>
          <p:cNvSpPr txBox="1">
            <a:spLocks noChangeArrowheads="1"/>
          </p:cNvSpPr>
          <p:nvPr/>
        </p:nvSpPr>
        <p:spPr bwMode="auto">
          <a:xfrm>
            <a:off x="4196772" y="5391944"/>
            <a:ext cx="7356763" cy="830997"/>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biến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thức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thành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cung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hấp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thụ</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endParaRPr lang="en-US" altLang="en-US" sz="2400" b="1" dirty="0">
              <a:latin typeface="Times New Roman" panose="02020603050405020304" pitchFamily="18" charset="0"/>
              <a:cs typeface="Times New Roman" panose="02020603050405020304" pitchFamily="18" charset="0"/>
            </a:endParaRPr>
          </a:p>
        </p:txBody>
      </p:sp>
      <p:sp>
        <p:nvSpPr>
          <p:cNvPr id="14" name="Text Box 60"/>
          <p:cNvSpPr txBox="1">
            <a:spLocks noChangeArrowheads="1"/>
          </p:cNvSpPr>
          <p:nvPr/>
        </p:nvSpPr>
        <p:spPr bwMode="auto">
          <a:xfrm>
            <a:off x="4215817" y="2748153"/>
            <a:ext cx="7356763"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Trao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O</a:t>
            </a:r>
            <a:r>
              <a:rPr lang="en-US" altLang="en-US" sz="2400" b="1" baseline="-25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CO</a:t>
            </a:r>
            <a:r>
              <a:rPr lang="en-US" altLang="en-US" sz="2400" b="1" baseline="-25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giữa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môi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a:t>
            </a:r>
            <a:endParaRPr lang="en-US" altLang="en-US" sz="2400" b="1" dirty="0">
              <a:latin typeface="Times New Roman" panose="02020603050405020304" pitchFamily="18" charset="0"/>
              <a:cs typeface="Times New Roman" panose="02020603050405020304" pitchFamily="18" charset="0"/>
            </a:endParaRPr>
          </a:p>
        </p:txBody>
      </p:sp>
      <p:sp>
        <p:nvSpPr>
          <p:cNvPr id="15" name="Text Box 62"/>
          <p:cNvSpPr txBox="1">
            <a:spLocks noChangeArrowheads="1"/>
          </p:cNvSpPr>
          <p:nvPr/>
        </p:nvSpPr>
        <p:spPr bwMode="auto">
          <a:xfrm>
            <a:off x="4196773" y="2173092"/>
            <a:ext cx="7356763"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Lọc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
        <p:nvSpPr>
          <p:cNvPr id="16" name="Text Box 64"/>
          <p:cNvSpPr txBox="1">
            <a:spLocks noChangeArrowheads="1"/>
          </p:cNvSpPr>
          <p:nvPr/>
        </p:nvSpPr>
        <p:spPr bwMode="auto">
          <a:xfrm>
            <a:off x="4184073" y="1257093"/>
            <a:ext cx="7356763" cy="830262"/>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khiển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endParaRPr lang="en-US" altLang="en-US" sz="2400" b="1" dirty="0">
              <a:latin typeface="Times New Roman" panose="02020603050405020304" pitchFamily="18" charset="0"/>
              <a:cs typeface="Times New Roman" panose="02020603050405020304" pitchFamily="18" charset="0"/>
            </a:endParaRPr>
          </a:p>
        </p:txBody>
      </p:sp>
      <p:sp>
        <p:nvSpPr>
          <p:cNvPr id="17" name="Text Box 73"/>
          <p:cNvSpPr txBox="1">
            <a:spLocks noChangeArrowheads="1"/>
          </p:cNvSpPr>
          <p:nvPr/>
        </p:nvSpPr>
        <p:spPr bwMode="auto">
          <a:xfrm>
            <a:off x="4228517" y="3323214"/>
            <a:ext cx="7356763" cy="1200329"/>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oxygen,…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
        <p:nvSpPr>
          <p:cNvPr id="15387" name="TextBox 17"/>
          <p:cNvSpPr txBox="1">
            <a:spLocks noChangeArrowheads="1"/>
          </p:cNvSpPr>
          <p:nvPr/>
        </p:nvSpPr>
        <p:spPr bwMode="auto">
          <a:xfrm>
            <a:off x="1524000" y="-7620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vi-VN" altLang="en-US" sz="2800" b="1" dirty="0">
                <a:solidFill>
                  <a:schemeClr val="bg1"/>
                </a:solidFill>
                <a:cs typeface="Times New Roman" panose="02020603050405020304" pitchFamily="18" charset="0"/>
              </a:rPr>
              <a:t>PHT 2: </a:t>
            </a:r>
            <a:r>
              <a:rPr lang="en-US" altLang="en-US" sz="2800" b="1" dirty="0" err="1">
                <a:solidFill>
                  <a:schemeClr val="bg1"/>
                </a:solidFill>
                <a:cs typeface="Times New Roman" panose="02020603050405020304" pitchFamily="18" charset="0"/>
              </a:rPr>
              <a:t>Nối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tên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các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hệ</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cơ</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quan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với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chức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năng</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của</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chúng</a:t>
            </a:r>
            <a:endParaRPr lang="en-US" altLang="en-US" sz="2800" b="1" dirty="0">
              <a:solidFill>
                <a:schemeClr val="bg1"/>
              </a:solidFill>
              <a:cs typeface="Times New Roman" panose="02020603050405020304" pitchFamily="18" charset="0"/>
            </a:endParaRPr>
          </a:p>
        </p:txBody>
      </p:sp>
      <p:cxnSp>
        <p:nvCxnSpPr>
          <p:cNvPr id="3" name="Straight Arrow Connector 2"/>
          <p:cNvCxnSpPr>
            <a:cxnSpLocks noChangeShapeType="1"/>
            <a:endCxn id="11" idx="1"/>
          </p:cNvCxnSpPr>
          <p:nvPr/>
        </p:nvCxnSpPr>
        <p:spPr bwMode="auto">
          <a:xfrm>
            <a:off x="3510972" y="1459830"/>
            <a:ext cx="673101" cy="364302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a:endCxn id="13" idx="1"/>
          </p:cNvCxnSpPr>
          <p:nvPr/>
        </p:nvCxnSpPr>
        <p:spPr bwMode="auto">
          <a:xfrm>
            <a:off x="3510972" y="2561432"/>
            <a:ext cx="673101" cy="333591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a:endCxn id="17" idx="1"/>
          </p:cNvCxnSpPr>
          <p:nvPr/>
        </p:nvCxnSpPr>
        <p:spPr bwMode="auto">
          <a:xfrm>
            <a:off x="3482400" y="3265945"/>
            <a:ext cx="746117" cy="65743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a:endCxn id="14" idx="1"/>
          </p:cNvCxnSpPr>
          <p:nvPr/>
        </p:nvCxnSpPr>
        <p:spPr bwMode="auto">
          <a:xfrm flipV="1">
            <a:off x="3510972" y="2978986"/>
            <a:ext cx="704845" cy="102753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a:endCxn id="15" idx="1"/>
          </p:cNvCxnSpPr>
          <p:nvPr/>
        </p:nvCxnSpPr>
        <p:spPr bwMode="auto">
          <a:xfrm flipV="1">
            <a:off x="3526844" y="2486254"/>
            <a:ext cx="673101" cy="274970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a:endCxn id="16" idx="1"/>
          </p:cNvCxnSpPr>
          <p:nvPr/>
        </p:nvCxnSpPr>
        <p:spPr bwMode="auto">
          <a:xfrm flipV="1">
            <a:off x="3498272" y="1672224"/>
            <a:ext cx="685801" cy="422512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19" name="Content Placeholder 3"/>
          <p:cNvGraphicFramePr>
            <a:graphicFrameLocks/>
          </p:cNvGraphicFramePr>
          <p:nvPr/>
        </p:nvGraphicFramePr>
        <p:xfrm>
          <a:off x="775855" y="661555"/>
          <a:ext cx="2722417" cy="5483227"/>
        </p:xfrm>
        <a:graphic>
          <a:graphicData uri="http://schemas.openxmlformats.org/drawingml/2006/table">
            <a:tbl>
              <a:tblPr/>
              <a:tblGrid>
                <a:gridCol w="2722417">
                  <a:extLst>
                    <a:ext uri="{9D8B030D-6E8A-4147-A177-3AD203B41FA5}">
                      <a16:colId xmlns:a16="http://schemas.microsoft.com/office/drawing/2014/main" val="20000"/>
                    </a:ext>
                  </a:extLst>
                </a:gridCol>
              </a:tblGrid>
              <a:tr h="4960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quan</a:t>
                      </a:r>
                      <a:endPar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08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vận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5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tiêu</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hoá</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1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tuần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hoàn</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09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4.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hô</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hấp</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360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tiết</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285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kinh</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7164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640346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30381" y="1181914"/>
            <a:ext cx="6483929"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7273635" y="576775"/>
            <a:ext cx="4447310" cy="579631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41216" y="2291416"/>
            <a:ext cx="6373094" cy="207441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a:t>
            </a:r>
          </a:p>
        </p:txBody>
      </p:sp>
      <p:sp>
        <p:nvSpPr>
          <p:cNvPr id="10" name="Rectangle 9"/>
          <p:cNvSpPr/>
          <p:nvPr/>
        </p:nvSpPr>
        <p:spPr>
          <a:xfrm>
            <a:off x="741216" y="4365830"/>
            <a:ext cx="6373094" cy="1043619"/>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30.1/SGK.124)</a:t>
            </a:r>
          </a:p>
        </p:txBody>
      </p:sp>
    </p:spTree>
    <p:extLst>
      <p:ext uri="{BB962C8B-B14F-4D97-AF65-F5344CB8AC3E}">
        <p14:creationId xmlns:p14="http://schemas.microsoft.com/office/powerpoint/2010/main" val="2455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32014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64127" y="1127271"/>
            <a:ext cx="5486399"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747164" y="576775"/>
            <a:ext cx="4973781" cy="5796316"/>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630381" y="2914651"/>
            <a:ext cx="5950528" cy="11603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lnSpc>
                <a:spcPct val="115000"/>
              </a:lnSpc>
              <a:spcBef>
                <a:spcPts val="600"/>
              </a:spcBef>
              <a:spcAft>
                <a:spcPts val="0"/>
              </a:spcAft>
            </a:pP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Chân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Tay</a:t>
            </a:r>
            <a:r>
              <a:rPr lang="en-US" sz="2800" b="1" dirty="0">
                <a:latin typeface="Times New Roman" panose="02020603050405020304" pitchFamily="18" charset="0"/>
                <a:ea typeface="Times New Roman" panose="02020603050405020304" pitchFamily="18" charset="0"/>
              </a:rPr>
              <a:t>, Tai, </a:t>
            </a:r>
            <a:r>
              <a:rPr lang="en-US" sz="2800" b="1" dirty="0" err="1">
                <a:latin typeface="Times New Roman" panose="02020603050405020304" pitchFamily="18" charset="0"/>
                <a:ea typeface="Times New Roman" panose="02020603050405020304" pitchFamily="18" charset="0"/>
              </a:rPr>
              <a:t>Mắt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Miệng</a:t>
            </a:r>
            <a:r>
              <a:rPr lang="en-US" sz="2800" b="1" dirty="0">
                <a:latin typeface="Times New Roman" panose="02020603050405020304" pitchFamily="18" charset="0"/>
                <a:ea typeface="Times New Roman" panose="02020603050405020304" pitchFamily="18" charset="0"/>
              </a:rPr>
              <a:t>”</a:t>
            </a:r>
          </a:p>
        </p:txBody>
      </p:sp>
      <p:sp>
        <p:nvSpPr>
          <p:cNvPr id="12" name="TextBox 11"/>
          <p:cNvSpPr txBox="1"/>
          <p:nvPr/>
        </p:nvSpPr>
        <p:spPr>
          <a:xfrm flipH="1">
            <a:off x="5070764" y="6013399"/>
            <a:ext cx="6941126"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XEM VIDEOhttps://www.youtube.com/watch?v=ENY6jxoRFL8</a:t>
            </a:r>
            <a:r>
              <a:rPr lang="vi-VN"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40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32014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30381" y="1127271"/>
            <a:ext cx="5950528"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747164" y="576775"/>
            <a:ext cx="4973781" cy="5796316"/>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713509" y="2641272"/>
            <a:ext cx="5950528" cy="11603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lnSpc>
                <a:spcPct val="115000"/>
              </a:lnSpc>
              <a:spcBef>
                <a:spcPts val="600"/>
              </a:spcBef>
              <a:spcAft>
                <a:spcPts val="0"/>
              </a:spcAft>
            </a:pP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Chân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Tay</a:t>
            </a:r>
            <a:r>
              <a:rPr lang="en-US" sz="2800" b="1" dirty="0">
                <a:latin typeface="Times New Roman" panose="02020603050405020304" pitchFamily="18" charset="0"/>
                <a:ea typeface="Times New Roman" panose="02020603050405020304" pitchFamily="18" charset="0"/>
              </a:rPr>
              <a:t>, Tai, </a:t>
            </a:r>
            <a:r>
              <a:rPr lang="en-US" sz="2800" b="1" dirty="0" err="1">
                <a:latin typeface="Times New Roman" panose="02020603050405020304" pitchFamily="18" charset="0"/>
                <a:ea typeface="Times New Roman" panose="02020603050405020304" pitchFamily="18" charset="0"/>
              </a:rPr>
              <a:t>Mắt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Miệng</a:t>
            </a:r>
            <a:r>
              <a:rPr lang="en-US" sz="2800" b="1" dirty="0">
                <a:latin typeface="Times New Roman" panose="02020603050405020304" pitchFamily="18" charset="0"/>
                <a:ea typeface="Times New Roman" panose="02020603050405020304" pitchFamily="18" charset="0"/>
              </a:rPr>
              <a:t>”</a:t>
            </a:r>
          </a:p>
        </p:txBody>
      </p:sp>
      <p:sp>
        <p:nvSpPr>
          <p:cNvPr id="5" name="Rectangle 4"/>
          <p:cNvSpPr/>
          <p:nvPr/>
        </p:nvSpPr>
        <p:spPr>
          <a:xfrm>
            <a:off x="683977" y="4090640"/>
            <a:ext cx="5950528" cy="18158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nhận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xét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giữa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p>
          <a:p>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Lấy</a:t>
            </a:r>
            <a:r>
              <a:rPr lang="en-US" sz="2800" b="1" dirty="0">
                <a:latin typeface="Times New Roman" panose="02020603050405020304" pitchFamily="18" charset="0"/>
                <a:ea typeface="Times New Roman" panose="02020603050405020304" pitchFamily="18" charset="0"/>
              </a:rPr>
              <a:t> VD </a:t>
            </a:r>
            <a:r>
              <a:rPr lang="en-US" sz="2800" b="1" dirty="0" err="1">
                <a:latin typeface="Times New Roman" panose="02020603050405020304" pitchFamily="18" charset="0"/>
                <a:ea typeface="Times New Roman" panose="02020603050405020304" pitchFamily="18" charset="0"/>
              </a:rPr>
              <a:t>chứng</a:t>
            </a:r>
            <a:r>
              <a:rPr lang="en-US" sz="2800" b="1" dirty="0">
                <a:latin typeface="Times New Roman" panose="02020603050405020304" pitchFamily="18" charset="0"/>
                <a:ea typeface="Times New Roman" panose="02020603050405020304" pitchFamily="18" charset="0"/>
              </a:rPr>
              <a:t> minh.</a:t>
            </a:r>
            <a:endParaRPr lang="en-US" sz="2800" b="1" dirty="0"/>
          </a:p>
        </p:txBody>
      </p:sp>
      <p:sp>
        <p:nvSpPr>
          <p:cNvPr id="12" name="TextBox 11"/>
          <p:cNvSpPr txBox="1"/>
          <p:nvPr/>
        </p:nvSpPr>
        <p:spPr>
          <a:xfrm flipH="1">
            <a:off x="5070764" y="6013399"/>
            <a:ext cx="6941126"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XEM VIDEOhttps://www.youtube.com/watch?v=ENY6jxoRFL8</a:t>
            </a:r>
            <a:r>
              <a:rPr lang="vi-VN"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402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BD2648-DEAD-FCB2-65A2-52DC9D1419C1}"/>
              </a:ext>
            </a:extLst>
          </p:cNvPr>
          <p:cNvSpPr txBox="1"/>
          <p:nvPr/>
        </p:nvSpPr>
        <p:spPr>
          <a:xfrm>
            <a:off x="706545" y="505894"/>
            <a:ext cx="3793266" cy="5710025"/>
          </a:xfrm>
          <a:prstGeom prst="rect">
            <a:avLst/>
          </a:prstGeom>
          <a:noFill/>
        </p:spPr>
        <p:txBody>
          <a:bodyPr wrap="square">
            <a:spAutoFit/>
          </a:bodyPr>
          <a:lstStyle/>
          <a:p>
            <a:pPr algn="just">
              <a:lnSpc>
                <a:spcPct val="115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72CF23-8F8C-DB06-F361-08C710317ABA}"/>
              </a:ext>
            </a:extLst>
          </p:cNvPr>
          <p:cNvPicPr>
            <a:picLocks noChangeAspect="1"/>
          </p:cNvPicPr>
          <p:nvPr/>
        </p:nvPicPr>
        <p:blipFill>
          <a:blip r:embed="rId2"/>
          <a:stretch>
            <a:fillRect/>
          </a:stretch>
        </p:blipFill>
        <p:spPr>
          <a:xfrm>
            <a:off x="4586748" y="516193"/>
            <a:ext cx="7081134" cy="5835913"/>
          </a:xfrm>
          <a:prstGeom prst="rect">
            <a:avLst/>
          </a:prstGeom>
        </p:spPr>
      </p:pic>
    </p:spTree>
    <p:extLst>
      <p:ext uri="{BB962C8B-B14F-4D97-AF65-F5344CB8AC3E}">
        <p14:creationId xmlns:p14="http://schemas.microsoft.com/office/powerpoint/2010/main" val="68356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613746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0272" y="1130773"/>
            <a:ext cx="6906487"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7626928" y="597795"/>
            <a:ext cx="4114800" cy="579631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61995" y="2326843"/>
            <a:ext cx="6643253" cy="207441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a:t>
            </a:r>
          </a:p>
        </p:txBody>
      </p:sp>
      <p:sp>
        <p:nvSpPr>
          <p:cNvPr id="10" name="Rectangle 9"/>
          <p:cNvSpPr/>
          <p:nvPr/>
        </p:nvSpPr>
        <p:spPr>
          <a:xfrm>
            <a:off x="761996" y="4219245"/>
            <a:ext cx="6594764" cy="108337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30.1/SGK.124)</a:t>
            </a:r>
          </a:p>
        </p:txBody>
      </p:sp>
      <p:sp>
        <p:nvSpPr>
          <p:cNvPr id="4" name="Rectangle 3"/>
          <p:cNvSpPr/>
          <p:nvPr/>
        </p:nvSpPr>
        <p:spPr>
          <a:xfrm>
            <a:off x="713507" y="5197218"/>
            <a:ext cx="6691741" cy="954107"/>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29485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C184F1-0DF4-4781-853D-13C32FAE6016}"/>
              </a:ext>
            </a:extLst>
          </p:cNvPr>
          <p:cNvSpPr>
            <a:spLocks noGrp="1"/>
          </p:cNvSpPr>
          <p:nvPr>
            <p:ph type="title"/>
          </p:nvPr>
        </p:nvSpPr>
        <p:spPr/>
        <p:txBody>
          <a:bodyPr/>
          <a:lstStyle/>
          <a:p>
            <a:pPr algn="just">
              <a:lnSpc>
                <a:spcPct val="120000"/>
              </a:lnSpc>
              <a:buClr>
                <a:srgbClr val="000000"/>
              </a:buClr>
            </a:pPr>
            <a:r>
              <a:rPr lang="vi-VN" sz="2667" b="1">
                <a:solidFill>
                  <a:srgbClr val="002060"/>
                </a:solidFill>
                <a:latin typeface="Myriad Pro Black Cond" panose="020B0806030403020204" pitchFamily="34" charset="0"/>
                <a:ea typeface="Arial"/>
                <a:cs typeface="Arial"/>
                <a:sym typeface="Arial"/>
              </a:rPr>
              <a:t>Những cơ quan nào nằm trong khoang ngực?</a:t>
            </a:r>
            <a:endParaRPr lang="vi-VN" sz="2667" b="1" dirty="0">
              <a:solidFill>
                <a:srgbClr val="002060"/>
              </a:solidFill>
              <a:latin typeface="Myriad Pro Black Cond" panose="020B0806030403020204" pitchFamily="34" charset="0"/>
              <a:ea typeface="Arial"/>
              <a:cs typeface="Arial"/>
              <a:sym typeface="Arial"/>
            </a:endParaRPr>
          </a:p>
        </p:txBody>
      </p:sp>
      <p:pic>
        <p:nvPicPr>
          <p:cNvPr id="3" name="Picture 2">
            <a:extLst>
              <a:ext uri="{FF2B5EF4-FFF2-40B4-BE49-F238E27FC236}">
                <a16:creationId xmlns:a16="http://schemas.microsoft.com/office/drawing/2014/main" id="{354068CB-5394-428E-950B-482FE5DC78EB}"/>
              </a:ext>
            </a:extLst>
          </p:cNvPr>
          <p:cNvPicPr/>
          <p:nvPr/>
        </p:nvPicPr>
        <p:blipFill>
          <a:blip r:embed="rId2"/>
          <a:stretch>
            <a:fillRect/>
          </a:stretch>
        </p:blipFill>
        <p:spPr>
          <a:xfrm>
            <a:off x="471054" y="0"/>
            <a:ext cx="11277601" cy="6386945"/>
          </a:xfrm>
          <a:prstGeom prst="rect">
            <a:avLst/>
          </a:prstGeom>
        </p:spPr>
      </p:pic>
      <p:sp>
        <p:nvSpPr>
          <p:cNvPr id="4" name="Rectangle: Rounded Corners 3">
            <a:extLst>
              <a:ext uri="{FF2B5EF4-FFF2-40B4-BE49-F238E27FC236}">
                <a16:creationId xmlns:a16="http://schemas.microsoft.com/office/drawing/2014/main" id="{7E0FF76F-A96B-4CCB-9B94-08A8924271AC}"/>
              </a:ext>
            </a:extLst>
          </p:cNvPr>
          <p:cNvSpPr/>
          <p:nvPr/>
        </p:nvSpPr>
        <p:spPr>
          <a:xfrm>
            <a:off x="9300308" y="1533536"/>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F6D250D0-32C9-4C6B-BE8F-CCD2929ED044}"/>
              </a:ext>
            </a:extLst>
          </p:cNvPr>
          <p:cNvSpPr txBox="1"/>
          <p:nvPr/>
        </p:nvSpPr>
        <p:spPr>
          <a:xfrm>
            <a:off x="9623581" y="1598490"/>
            <a:ext cx="1172308" cy="420564"/>
          </a:xfrm>
          <a:prstGeom prst="rect">
            <a:avLst/>
          </a:prstGeom>
          <a:noFill/>
        </p:spPr>
        <p:txBody>
          <a:bodyPr wrap="square" rtlCol="0">
            <a:spAutoFit/>
          </a:bodyPr>
          <a:lstStyle/>
          <a:p>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Phổi</a:t>
            </a:r>
            <a:endParaRPr lang="en-US" sz="2133"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Rounded Corners 5">
            <a:extLst>
              <a:ext uri="{FF2B5EF4-FFF2-40B4-BE49-F238E27FC236}">
                <a16:creationId xmlns:a16="http://schemas.microsoft.com/office/drawing/2014/main" id="{9021CF54-AE3C-43A4-86F9-3EDBB9438AAB}"/>
              </a:ext>
            </a:extLst>
          </p:cNvPr>
          <p:cNvSpPr/>
          <p:nvPr/>
        </p:nvSpPr>
        <p:spPr>
          <a:xfrm>
            <a:off x="9234232" y="3655440"/>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60CECE53-77B1-45F0-B4A6-D07F27E5F9EE}"/>
              </a:ext>
            </a:extLst>
          </p:cNvPr>
          <p:cNvSpPr txBox="1"/>
          <p:nvPr/>
        </p:nvSpPr>
        <p:spPr>
          <a:xfrm>
            <a:off x="9390540" y="3713856"/>
            <a:ext cx="1172308" cy="420564"/>
          </a:xfrm>
          <a:prstGeom prst="rect">
            <a:avLst/>
          </a:prstGeom>
          <a:noFill/>
        </p:spPr>
        <p:txBody>
          <a:bodyPr wrap="square" rtlCol="0">
            <a:spAutoFit/>
          </a:bodyPr>
          <a:lstStyle/>
          <a:p>
            <a:r>
              <a:rPr lang="en-US" sz="2133" dirty="0">
                <a:solidFill>
                  <a:schemeClr val="bg1"/>
                </a:solidFill>
                <a:latin typeface="Aachen" panose="02020500000000000000" pitchFamily="18" charset="0"/>
                <a:ea typeface="Aachen" panose="02020500000000000000" pitchFamily="18" charset="0"/>
                <a:cs typeface="Aachen" panose="02020500000000000000" pitchFamily="18" charset="0"/>
              </a:rPr>
              <a:t>Tim</a:t>
            </a:r>
          </a:p>
        </p:txBody>
      </p:sp>
      <p:sp>
        <p:nvSpPr>
          <p:cNvPr id="8" name="Trapezoid 7">
            <a:extLst>
              <a:ext uri="{FF2B5EF4-FFF2-40B4-BE49-F238E27FC236}">
                <a16:creationId xmlns:a16="http://schemas.microsoft.com/office/drawing/2014/main" id="{EFE1C3BB-A96D-4D53-A766-0406DFF6CF36}"/>
              </a:ext>
            </a:extLst>
          </p:cNvPr>
          <p:cNvSpPr/>
          <p:nvPr/>
        </p:nvSpPr>
        <p:spPr>
          <a:xfrm flipV="1">
            <a:off x="906582" y="406395"/>
            <a:ext cx="4251572" cy="672127"/>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endParaRPr lang="en-US" sz="2400"/>
          </a:p>
        </p:txBody>
      </p:sp>
      <p:sp>
        <p:nvSpPr>
          <p:cNvPr id="9" name="TextBox 8">
            <a:extLst>
              <a:ext uri="{FF2B5EF4-FFF2-40B4-BE49-F238E27FC236}">
                <a16:creationId xmlns:a16="http://schemas.microsoft.com/office/drawing/2014/main" id="{1905C7F3-F009-469A-A10E-01114F85C644}"/>
              </a:ext>
            </a:extLst>
          </p:cNvPr>
          <p:cNvSpPr txBox="1"/>
          <p:nvPr/>
        </p:nvSpPr>
        <p:spPr>
          <a:xfrm>
            <a:off x="1140665" y="380895"/>
            <a:ext cx="4251572" cy="666786"/>
          </a:xfrm>
          <a:prstGeom prst="rect">
            <a:avLst/>
          </a:prstGeom>
          <a:noFill/>
        </p:spPr>
        <p:txBody>
          <a:bodyPr wrap="square" rtlCol="0">
            <a:spAutoFit/>
          </a:bodyPr>
          <a:lstStyle/>
          <a:p>
            <a:r>
              <a:rPr lang="en-US" sz="3733">
                <a:solidFill>
                  <a:schemeClr val="bg1"/>
                </a:solidFill>
                <a:latin typeface="UTM Akashi" panose="02040603050506020204" pitchFamily="18" charset="0"/>
              </a:rPr>
              <a:t>I. CẤU TẠO</a:t>
            </a:r>
          </a:p>
        </p:txBody>
      </p:sp>
      <p:sp>
        <p:nvSpPr>
          <p:cNvPr id="11" name="TextBox 10"/>
          <p:cNvSpPr txBox="1"/>
          <p:nvPr/>
        </p:nvSpPr>
        <p:spPr>
          <a:xfrm>
            <a:off x="906582" y="535370"/>
            <a:ext cx="4928734" cy="1384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marL="571500" indent="-571500">
              <a:buAutoNum type="romanUcPeriod"/>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II. </a:t>
            </a:r>
            <a:r>
              <a:rPr lang="en-US" sz="2800" b="1" dirty="0" err="1">
                <a:latin typeface="Times New Roman" panose="02020603050405020304" pitchFamily="18" charset="0"/>
                <a:ea typeface="Times New Roman" panose="02020603050405020304" pitchFamily="18" charset="0"/>
              </a:rPr>
              <a:t>Vai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trò</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endParaRPr lang="en-US" sz="2800" dirty="0">
              <a:latin typeface="Times New Roman" panose="02020603050405020304" pitchFamily="18" charset="0"/>
              <a:ea typeface="Times New Roman" panose="02020603050405020304" pitchFamily="18" charset="0"/>
            </a:endParaRPr>
          </a:p>
        </p:txBody>
      </p:sp>
      <p:sp>
        <p:nvSpPr>
          <p:cNvPr id="12"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LUYỆN TẬP</a:t>
            </a:r>
          </a:p>
        </p:txBody>
      </p:sp>
    </p:spTree>
    <p:extLst>
      <p:ext uri="{BB962C8B-B14F-4D97-AF65-F5344CB8AC3E}">
        <p14:creationId xmlns:p14="http://schemas.microsoft.com/office/powerpoint/2010/main" val="4115393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68762D-EE8E-4B6B-9FF5-52237475E08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4B55522-5E48-447A-98B5-44672EDFCB18}"/>
              </a:ext>
            </a:extLst>
          </p:cNvPr>
          <p:cNvPicPr/>
          <p:nvPr/>
        </p:nvPicPr>
        <p:blipFill>
          <a:blip r:embed="rId2"/>
          <a:stretch>
            <a:fillRect/>
          </a:stretch>
        </p:blipFill>
        <p:spPr>
          <a:xfrm>
            <a:off x="443344" y="1530"/>
            <a:ext cx="11263747" cy="6371561"/>
          </a:xfrm>
          <a:prstGeom prst="rect">
            <a:avLst/>
          </a:prstGeom>
        </p:spPr>
      </p:pic>
      <p:sp>
        <p:nvSpPr>
          <p:cNvPr id="4" name="Trapezoid 3">
            <a:extLst>
              <a:ext uri="{FF2B5EF4-FFF2-40B4-BE49-F238E27FC236}">
                <a16:creationId xmlns:a16="http://schemas.microsoft.com/office/drawing/2014/main" id="{7C860CEF-39B5-4264-A032-86D7A6EB7508}"/>
              </a:ext>
            </a:extLst>
          </p:cNvPr>
          <p:cNvSpPr/>
          <p:nvPr/>
        </p:nvSpPr>
        <p:spPr>
          <a:xfrm flipV="1">
            <a:off x="906582" y="406395"/>
            <a:ext cx="4251572" cy="672127"/>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endParaRPr lang="en-US" sz="2400"/>
          </a:p>
        </p:txBody>
      </p:sp>
      <p:sp>
        <p:nvSpPr>
          <p:cNvPr id="5" name="TextBox 4">
            <a:extLst>
              <a:ext uri="{FF2B5EF4-FFF2-40B4-BE49-F238E27FC236}">
                <a16:creationId xmlns:a16="http://schemas.microsoft.com/office/drawing/2014/main" id="{39776E8C-70FD-4C4D-B849-0FB182B8824C}"/>
              </a:ext>
            </a:extLst>
          </p:cNvPr>
          <p:cNvSpPr txBox="1"/>
          <p:nvPr/>
        </p:nvSpPr>
        <p:spPr>
          <a:xfrm>
            <a:off x="1140665" y="380895"/>
            <a:ext cx="4251572" cy="666786"/>
          </a:xfrm>
          <a:prstGeom prst="rect">
            <a:avLst/>
          </a:prstGeom>
          <a:noFill/>
        </p:spPr>
        <p:txBody>
          <a:bodyPr wrap="square" rtlCol="0">
            <a:spAutoFit/>
          </a:bodyPr>
          <a:lstStyle/>
          <a:p>
            <a:r>
              <a:rPr lang="en-US" sz="3733">
                <a:solidFill>
                  <a:schemeClr val="bg1"/>
                </a:solidFill>
                <a:latin typeface="UTM Akashi" panose="02040603050506020204" pitchFamily="18" charset="0"/>
              </a:rPr>
              <a:t>I. CẤU TẠO</a:t>
            </a:r>
          </a:p>
        </p:txBody>
      </p:sp>
      <p:sp>
        <p:nvSpPr>
          <p:cNvPr id="6" name="Rectangle: Rounded Corners 5">
            <a:extLst>
              <a:ext uri="{FF2B5EF4-FFF2-40B4-BE49-F238E27FC236}">
                <a16:creationId xmlns:a16="http://schemas.microsoft.com/office/drawing/2014/main" id="{F196255C-93AB-47E8-8FB6-E738EF6F5A16}"/>
              </a:ext>
            </a:extLst>
          </p:cNvPr>
          <p:cNvSpPr/>
          <p:nvPr/>
        </p:nvSpPr>
        <p:spPr>
          <a:xfrm>
            <a:off x="9510973" y="1240978"/>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4D199F08-9221-48AF-93ED-FE1E2EFEA5AD}"/>
              </a:ext>
            </a:extLst>
          </p:cNvPr>
          <p:cNvSpPr txBox="1"/>
          <p:nvPr/>
        </p:nvSpPr>
        <p:spPr>
          <a:xfrm>
            <a:off x="9698538" y="1320919"/>
            <a:ext cx="1172308" cy="420564"/>
          </a:xfrm>
          <a:prstGeom prst="rect">
            <a:avLst/>
          </a:prstGeom>
          <a:noFill/>
        </p:spPr>
        <p:txBody>
          <a:bodyPr wrap="square" rtlCol="0">
            <a:spAutoFit/>
          </a:bodyPr>
          <a:lstStyle/>
          <a:p>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Dạ</a:t>
            </a:r>
            <a:r>
              <a:rPr lang="en-US" sz="2133"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dày</a:t>
            </a:r>
            <a:endParaRPr lang="en-US" sz="2133"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8" name="Rectangle: Rounded Corners 7">
            <a:extLst>
              <a:ext uri="{FF2B5EF4-FFF2-40B4-BE49-F238E27FC236}">
                <a16:creationId xmlns:a16="http://schemas.microsoft.com/office/drawing/2014/main" id="{3356D84D-CB79-41B2-BB90-881EC08F6532}"/>
              </a:ext>
            </a:extLst>
          </p:cNvPr>
          <p:cNvSpPr/>
          <p:nvPr/>
        </p:nvSpPr>
        <p:spPr>
          <a:xfrm>
            <a:off x="9573492" y="2647529"/>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6850F0D5-82FC-459D-9E8D-0D9153352E58}"/>
              </a:ext>
            </a:extLst>
          </p:cNvPr>
          <p:cNvSpPr txBox="1"/>
          <p:nvPr/>
        </p:nvSpPr>
        <p:spPr>
          <a:xfrm>
            <a:off x="9698538" y="2726627"/>
            <a:ext cx="1172308" cy="420564"/>
          </a:xfrm>
          <a:prstGeom prst="rect">
            <a:avLst/>
          </a:prstGeom>
          <a:noFill/>
        </p:spPr>
        <p:txBody>
          <a:bodyPr wrap="square" rtlCol="0">
            <a:spAutoFit/>
          </a:bodyPr>
          <a:lstStyle/>
          <a:p>
            <a:r>
              <a:rPr lang="en-US" sz="2133">
                <a:solidFill>
                  <a:schemeClr val="bg1"/>
                </a:solidFill>
                <a:latin typeface="Aachen" panose="02020500000000000000" pitchFamily="18" charset="0"/>
                <a:ea typeface="Aachen" panose="02020500000000000000" pitchFamily="18" charset="0"/>
                <a:cs typeface="Aachen" panose="02020500000000000000" pitchFamily="18" charset="0"/>
              </a:rPr>
              <a:t>Lá lách</a:t>
            </a:r>
          </a:p>
        </p:txBody>
      </p:sp>
      <p:sp>
        <p:nvSpPr>
          <p:cNvPr id="10" name="Rectangle: Rounded Corners 9">
            <a:extLst>
              <a:ext uri="{FF2B5EF4-FFF2-40B4-BE49-F238E27FC236}">
                <a16:creationId xmlns:a16="http://schemas.microsoft.com/office/drawing/2014/main" id="{B3C5256F-CC24-4E8C-9010-5C72EBEEDBD3}"/>
              </a:ext>
            </a:extLst>
          </p:cNvPr>
          <p:cNvSpPr/>
          <p:nvPr/>
        </p:nvSpPr>
        <p:spPr>
          <a:xfrm>
            <a:off x="9542231" y="3388038"/>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13ED8F9B-5B43-4187-9B07-2C81150F8913}"/>
              </a:ext>
            </a:extLst>
          </p:cNvPr>
          <p:cNvSpPr txBox="1"/>
          <p:nvPr/>
        </p:nvSpPr>
        <p:spPr>
          <a:xfrm>
            <a:off x="9620383" y="3487653"/>
            <a:ext cx="1328615" cy="379656"/>
          </a:xfrm>
          <a:prstGeom prst="rect">
            <a:avLst/>
          </a:prstGeom>
          <a:noFill/>
        </p:spPr>
        <p:txBody>
          <a:bodyPr wrap="square" rtlCol="0">
            <a:spAutoFit/>
          </a:bodyPr>
          <a:lstStyle/>
          <a:p>
            <a:r>
              <a:rPr lang="en-US" sz="1867">
                <a:solidFill>
                  <a:schemeClr val="bg1"/>
                </a:solidFill>
                <a:latin typeface="Aachen" panose="02020500000000000000" pitchFamily="18" charset="0"/>
                <a:ea typeface="Aachen" panose="02020500000000000000" pitchFamily="18" charset="0"/>
                <a:cs typeface="Aachen" panose="02020500000000000000" pitchFamily="18" charset="0"/>
              </a:rPr>
              <a:t>Ruột non</a:t>
            </a:r>
          </a:p>
        </p:txBody>
      </p:sp>
      <p:sp>
        <p:nvSpPr>
          <p:cNvPr id="13" name="Rectangle: Rounded Corners 12">
            <a:extLst>
              <a:ext uri="{FF2B5EF4-FFF2-40B4-BE49-F238E27FC236}">
                <a16:creationId xmlns:a16="http://schemas.microsoft.com/office/drawing/2014/main" id="{30BC5293-3CC1-4E3B-A99F-2650C664773C}"/>
              </a:ext>
            </a:extLst>
          </p:cNvPr>
          <p:cNvSpPr/>
          <p:nvPr/>
        </p:nvSpPr>
        <p:spPr>
          <a:xfrm>
            <a:off x="9229615" y="4169641"/>
            <a:ext cx="1469292"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1BC11728-3F31-42B9-A87C-96F70A29D2D9}"/>
              </a:ext>
            </a:extLst>
          </p:cNvPr>
          <p:cNvSpPr txBox="1"/>
          <p:nvPr/>
        </p:nvSpPr>
        <p:spPr>
          <a:xfrm>
            <a:off x="9274021" y="4336558"/>
            <a:ext cx="1594340" cy="318100"/>
          </a:xfrm>
          <a:prstGeom prst="rect">
            <a:avLst/>
          </a:prstGeom>
          <a:noFill/>
        </p:spPr>
        <p:txBody>
          <a:bodyPr wrap="square" rtlCol="0">
            <a:spAutoFit/>
          </a:bodyPr>
          <a:lstStyle/>
          <a:p>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Cơ</a:t>
            </a:r>
            <a:r>
              <a:rPr lang="en-US" sz="14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quan</a:t>
            </a:r>
            <a:r>
              <a:rPr lang="en-US" sz="14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sinh</a:t>
            </a:r>
            <a:r>
              <a:rPr lang="en-US" sz="14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sản</a:t>
            </a:r>
            <a:endParaRPr lang="en-US" sz="1467"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16" name="Rectangle: Rounded Corners 15">
            <a:extLst>
              <a:ext uri="{FF2B5EF4-FFF2-40B4-BE49-F238E27FC236}">
                <a16:creationId xmlns:a16="http://schemas.microsoft.com/office/drawing/2014/main" id="{3306B4C3-25F3-486C-A3A3-E4ADD6E5BD5F}"/>
              </a:ext>
            </a:extLst>
          </p:cNvPr>
          <p:cNvSpPr/>
          <p:nvPr/>
        </p:nvSpPr>
        <p:spPr>
          <a:xfrm>
            <a:off x="5548924" y="1718488"/>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9FA726A2-2E50-4110-AD3E-BB74EDAD9CD1}"/>
              </a:ext>
            </a:extLst>
          </p:cNvPr>
          <p:cNvSpPr txBox="1"/>
          <p:nvPr/>
        </p:nvSpPr>
        <p:spPr>
          <a:xfrm>
            <a:off x="5736489" y="1798428"/>
            <a:ext cx="1172308" cy="379656"/>
          </a:xfrm>
          <a:prstGeom prst="rect">
            <a:avLst/>
          </a:prstGeom>
          <a:noFill/>
        </p:spPr>
        <p:txBody>
          <a:bodyPr wrap="square" rtlCol="0">
            <a:spAutoFit/>
          </a:bodyPr>
          <a:lstStyle/>
          <a:p>
            <a:r>
              <a:rPr lang="en-US" sz="1867" dirty="0" err="1">
                <a:solidFill>
                  <a:schemeClr val="bg1"/>
                </a:solidFill>
                <a:latin typeface="Aachen" panose="02020500000000000000" pitchFamily="18" charset="0"/>
                <a:ea typeface="Aachen" panose="02020500000000000000" pitchFamily="18" charset="0"/>
                <a:cs typeface="Aachen" panose="02020500000000000000" pitchFamily="18" charset="0"/>
              </a:rPr>
              <a:t>Túi</a:t>
            </a:r>
            <a:r>
              <a:rPr lang="en-US" sz="18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867" dirty="0" err="1">
                <a:solidFill>
                  <a:schemeClr val="bg1"/>
                </a:solidFill>
                <a:latin typeface="Aachen" panose="02020500000000000000" pitchFamily="18" charset="0"/>
                <a:ea typeface="Aachen" panose="02020500000000000000" pitchFamily="18" charset="0"/>
                <a:cs typeface="Aachen" panose="02020500000000000000" pitchFamily="18" charset="0"/>
              </a:rPr>
              <a:t>mật</a:t>
            </a:r>
            <a:endParaRPr lang="en-US" sz="1867"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0" name="Rectangle: Rounded Corners 19">
            <a:extLst>
              <a:ext uri="{FF2B5EF4-FFF2-40B4-BE49-F238E27FC236}">
                <a16:creationId xmlns:a16="http://schemas.microsoft.com/office/drawing/2014/main" id="{1E802DF5-A8CE-4532-8C7C-DF07800757A5}"/>
              </a:ext>
            </a:extLst>
          </p:cNvPr>
          <p:cNvSpPr/>
          <p:nvPr/>
        </p:nvSpPr>
        <p:spPr>
          <a:xfrm>
            <a:off x="5611444" y="2867141"/>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7B51D68F-E9BE-423F-BA19-24C37BD8595C}"/>
              </a:ext>
            </a:extLst>
          </p:cNvPr>
          <p:cNvSpPr txBox="1"/>
          <p:nvPr/>
        </p:nvSpPr>
        <p:spPr>
          <a:xfrm>
            <a:off x="5736489" y="2946238"/>
            <a:ext cx="1172308" cy="420564"/>
          </a:xfrm>
          <a:prstGeom prst="rect">
            <a:avLst/>
          </a:prstGeom>
          <a:noFill/>
        </p:spPr>
        <p:txBody>
          <a:bodyPr wrap="square" rtlCol="0">
            <a:spAutoFit/>
          </a:bodyPr>
          <a:lstStyle/>
          <a:p>
            <a:r>
              <a:rPr lang="en-US" sz="2133">
                <a:solidFill>
                  <a:schemeClr val="bg1"/>
                </a:solidFill>
                <a:latin typeface="Aachen" panose="02020500000000000000" pitchFamily="18" charset="0"/>
                <a:ea typeface="Aachen" panose="02020500000000000000" pitchFamily="18" charset="0"/>
                <a:cs typeface="Aachen" panose="02020500000000000000" pitchFamily="18" charset="0"/>
              </a:rPr>
              <a:t>Gan</a:t>
            </a:r>
          </a:p>
        </p:txBody>
      </p:sp>
      <p:sp>
        <p:nvSpPr>
          <p:cNvPr id="22" name="Rectangle: Rounded Corners 21">
            <a:extLst>
              <a:ext uri="{FF2B5EF4-FFF2-40B4-BE49-F238E27FC236}">
                <a16:creationId xmlns:a16="http://schemas.microsoft.com/office/drawing/2014/main" id="{5CF87069-4652-43E1-A729-4EB5AB38CBB4}"/>
              </a:ext>
            </a:extLst>
          </p:cNvPr>
          <p:cNvSpPr/>
          <p:nvPr/>
        </p:nvSpPr>
        <p:spPr>
          <a:xfrm>
            <a:off x="5642705" y="3683853"/>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95DDFCA0-3EC8-4434-B65B-B153D5CDB2BB}"/>
              </a:ext>
            </a:extLst>
          </p:cNvPr>
          <p:cNvSpPr txBox="1"/>
          <p:nvPr/>
        </p:nvSpPr>
        <p:spPr>
          <a:xfrm>
            <a:off x="5767750" y="3762951"/>
            <a:ext cx="1469292" cy="420564"/>
          </a:xfrm>
          <a:prstGeom prst="rect">
            <a:avLst/>
          </a:prstGeom>
          <a:noFill/>
        </p:spPr>
        <p:txBody>
          <a:bodyPr wrap="square" rtlCol="0">
            <a:spAutoFit/>
          </a:bodyPr>
          <a:lstStyle/>
          <a:p>
            <a:r>
              <a:rPr lang="en-US" sz="2133">
                <a:solidFill>
                  <a:schemeClr val="bg1"/>
                </a:solidFill>
                <a:latin typeface="Aachen" panose="02020500000000000000" pitchFamily="18" charset="0"/>
                <a:ea typeface="Aachen" panose="02020500000000000000" pitchFamily="18" charset="0"/>
                <a:cs typeface="Aachen" panose="02020500000000000000" pitchFamily="18" charset="0"/>
              </a:rPr>
              <a:t>Ruột già</a:t>
            </a:r>
          </a:p>
        </p:txBody>
      </p:sp>
      <p:sp>
        <p:nvSpPr>
          <p:cNvPr id="24" name="Rectangle: Rounded Corners 23">
            <a:extLst>
              <a:ext uri="{FF2B5EF4-FFF2-40B4-BE49-F238E27FC236}">
                <a16:creationId xmlns:a16="http://schemas.microsoft.com/office/drawing/2014/main" id="{5A370EE8-CABA-48A6-8201-E8C0E1002A3A}"/>
              </a:ext>
            </a:extLst>
          </p:cNvPr>
          <p:cNvSpPr/>
          <p:nvPr/>
        </p:nvSpPr>
        <p:spPr>
          <a:xfrm>
            <a:off x="5736491" y="4432646"/>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969E9E7F-5055-4C24-8743-55AB5B193C4E}"/>
              </a:ext>
            </a:extLst>
          </p:cNvPr>
          <p:cNvSpPr txBox="1"/>
          <p:nvPr/>
        </p:nvSpPr>
        <p:spPr>
          <a:xfrm>
            <a:off x="5736489" y="4449577"/>
            <a:ext cx="1375509" cy="420564"/>
          </a:xfrm>
          <a:prstGeom prst="rect">
            <a:avLst/>
          </a:prstGeom>
          <a:noFill/>
        </p:spPr>
        <p:txBody>
          <a:bodyPr wrap="square" rtlCol="0">
            <a:spAutoFit/>
          </a:bodyPr>
          <a:lstStyle/>
          <a:p>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Bóng</a:t>
            </a:r>
            <a:r>
              <a:rPr lang="en-US" sz="2133"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đái</a:t>
            </a:r>
            <a:endParaRPr lang="en-US" sz="2133"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9" name="TextBox 28"/>
          <p:cNvSpPr txBox="1"/>
          <p:nvPr/>
        </p:nvSpPr>
        <p:spPr>
          <a:xfrm>
            <a:off x="443344" y="550523"/>
            <a:ext cx="4880352" cy="1384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marL="571500" indent="-571500">
              <a:buAutoNum type="romanUcPeriod"/>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II. </a:t>
            </a:r>
            <a:r>
              <a:rPr lang="en-US" sz="2800" b="1" dirty="0" err="1">
                <a:latin typeface="Times New Roman" panose="02020603050405020304" pitchFamily="18" charset="0"/>
                <a:ea typeface="Times New Roman" panose="02020603050405020304" pitchFamily="18" charset="0"/>
              </a:rPr>
              <a:t>Vai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trò</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endParaRPr lang="en-US" sz="2800" dirty="0">
              <a:latin typeface="Times New Roman" panose="02020603050405020304" pitchFamily="18" charset="0"/>
              <a:ea typeface="Times New Roman" panose="02020603050405020304" pitchFamily="18" charset="0"/>
            </a:endParaRPr>
          </a:p>
        </p:txBody>
      </p:sp>
      <p:sp>
        <p:nvSpPr>
          <p:cNvPr id="27" name="Title 1"/>
          <p:cNvSpPr txBox="1">
            <a:spLocks/>
          </p:cNvSpPr>
          <p:nvPr/>
        </p:nvSpPr>
        <p:spPr>
          <a:xfrm>
            <a:off x="-27709" y="0"/>
            <a:ext cx="12219709"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a:solidFill>
                  <a:schemeClr val="bg1"/>
                </a:solidFill>
              </a:rPr>
              <a:t>LUYỆN TẬP</a:t>
            </a:r>
            <a:endParaRPr lang="en-US" sz="4000" b="1" dirty="0">
              <a:solidFill>
                <a:schemeClr val="bg1"/>
              </a:solidFill>
            </a:endParaRPr>
          </a:p>
        </p:txBody>
      </p:sp>
    </p:spTree>
    <p:extLst>
      <p:ext uri="{BB962C8B-B14F-4D97-AF65-F5344CB8AC3E}">
        <p14:creationId xmlns:p14="http://schemas.microsoft.com/office/powerpoint/2010/main" val="3214979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7" grpId="0"/>
      <p:bldP spid="21" grpId="0"/>
      <p:bldP spid="23"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721926" y="784752"/>
            <a:ext cx="5694219" cy="5380521"/>
          </a:xfrm>
          <a:prstGeom prst="rect">
            <a:avLst/>
          </a:prstGeom>
        </p:spPr>
      </p:pic>
      <p:sp>
        <p:nvSpPr>
          <p:cNvPr id="5" name="TextBox 4"/>
          <p:cNvSpPr txBox="1"/>
          <p:nvPr/>
        </p:nvSpPr>
        <p:spPr>
          <a:xfrm>
            <a:off x="800098" y="2997958"/>
            <a:ext cx="4741719"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NHÓM</a:t>
            </a:r>
          </a:p>
          <a:p>
            <a:pPr algn="ct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PHT 3</a:t>
            </a:r>
          </a:p>
        </p:txBody>
      </p:sp>
      <p:sp>
        <p:nvSpPr>
          <p:cNvPr id="2" name="Title 1"/>
          <p:cNvSpPr>
            <a:spLocks noGrp="1"/>
          </p:cNvSpPr>
          <p:nvPr>
            <p:ph type="title"/>
          </p:nvPr>
        </p:nvSpPr>
        <p:spPr/>
        <p:txBody>
          <a:bodyPr/>
          <a:lstStyle/>
          <a:p>
            <a:endParaRPr lang="en-US"/>
          </a:p>
        </p:txBody>
      </p:sp>
      <p:sp>
        <p:nvSpPr>
          <p:cNvPr id="6"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LUYỆN TẬP</a:t>
            </a:r>
          </a:p>
        </p:txBody>
      </p:sp>
    </p:spTree>
    <p:extLst>
      <p:ext uri="{BB962C8B-B14F-4D97-AF65-F5344CB8AC3E}">
        <p14:creationId xmlns:p14="http://schemas.microsoft.com/office/powerpoint/2010/main" val="4167545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7964" y="0"/>
            <a:ext cx="6664036" cy="6858000"/>
          </a:xfrm>
          <a:prstGeom prst="rect">
            <a:avLst/>
          </a:prstGeom>
        </p:spPr>
      </p:pic>
      <p:sp>
        <p:nvSpPr>
          <p:cNvPr id="5" name="Rectangle 4"/>
          <p:cNvSpPr/>
          <p:nvPr/>
        </p:nvSpPr>
        <p:spPr>
          <a:xfrm>
            <a:off x="110837" y="135791"/>
            <a:ext cx="5278582" cy="65864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spcBef>
                <a:spcPts val="600"/>
              </a:spcBef>
              <a:spcAft>
                <a:spcPts val="0"/>
              </a:spcAft>
            </a:pPr>
            <a:r>
              <a:rPr lang="en-US" sz="2800" b="1" dirty="0">
                <a:solidFill>
                  <a:srgbClr val="C00000"/>
                </a:solidFill>
                <a:latin typeface="Times New Roman" panose="02020603050405020304" pitchFamily="18" charset="0"/>
                <a:ea typeface="Times New Roman" panose="02020603050405020304" pitchFamily="18" charset="0"/>
              </a:rPr>
              <a:t>1. </a:t>
            </a:r>
            <a:r>
              <a:rPr lang="en-US" sz="2800" b="1" dirty="0" err="1">
                <a:solidFill>
                  <a:srgbClr val="C00000"/>
                </a:solidFill>
                <a:latin typeface="Times New Roman" panose="02020603050405020304" pitchFamily="18" charset="0"/>
                <a:ea typeface="Times New Roman" panose="02020603050405020304" pitchFamily="18" charset="0"/>
              </a:rPr>
              <a:t>Vì</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khi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mới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thức</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dậy</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uống</a:t>
            </a:r>
            <a:r>
              <a:rPr lang="en-US" sz="2800" b="1" dirty="0">
                <a:solidFill>
                  <a:srgbClr val="C00000"/>
                </a:solidFill>
                <a:latin typeface="Times New Roman" panose="02020603050405020304" pitchFamily="18" charset="0"/>
                <a:ea typeface="Times New Roman" panose="02020603050405020304" pitchFamily="18" charset="0"/>
              </a:rPr>
              <a:t> 1 </a:t>
            </a:r>
            <a:r>
              <a:rPr lang="en-US" sz="2800" b="1" dirty="0" err="1">
                <a:solidFill>
                  <a:srgbClr val="C00000"/>
                </a:solidFill>
                <a:latin typeface="Times New Roman" panose="02020603050405020304" pitchFamily="18" charset="0"/>
                <a:ea typeface="Times New Roman" panose="02020603050405020304" pitchFamily="18" charset="0"/>
              </a:rPr>
              <a:t>cốc</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nước</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ấm</a:t>
            </a:r>
            <a:r>
              <a:rPr lang="en-US" sz="2800" b="1" dirty="0">
                <a:solidFill>
                  <a:srgbClr val="C00000"/>
                </a:solidFill>
                <a:latin typeface="Times New Roman" panose="02020603050405020304" pitchFamily="18" charset="0"/>
                <a:ea typeface="Times New Roman" panose="02020603050405020304" pitchFamily="18" charset="0"/>
              </a:rPr>
              <a:t>?</a:t>
            </a:r>
          </a:p>
          <a:p>
            <a:pPr algn="just">
              <a:spcBef>
                <a:spcPts val="600"/>
              </a:spcBef>
              <a:spcAft>
                <a:spcPts val="0"/>
              </a:spcAft>
            </a:pPr>
            <a:r>
              <a:rPr lang="en-US" sz="2800" b="1" dirty="0">
                <a:solidFill>
                  <a:srgbClr val="C00000"/>
                </a:solidFill>
                <a:latin typeface="Times New Roman" panose="02020603050405020304" pitchFamily="18" charset="0"/>
                <a:ea typeface="Times New Roman" panose="02020603050405020304" pitchFamily="18" charset="0"/>
              </a:rPr>
              <a:t>2. </a:t>
            </a:r>
            <a:r>
              <a:rPr lang="en-US" sz="2800" b="1" dirty="0" err="1">
                <a:solidFill>
                  <a:srgbClr val="C00000"/>
                </a:solidFill>
                <a:latin typeface="Times New Roman" panose="02020603050405020304" pitchFamily="18" charset="0"/>
                <a:ea typeface="Times New Roman" panose="02020603050405020304" pitchFamily="18" charset="0"/>
              </a:rPr>
              <a:t>Vì</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dậy</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sớm</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tập</a:t>
            </a:r>
            <a:r>
              <a:rPr lang="en-US" sz="2800" b="1" dirty="0">
                <a:solidFill>
                  <a:srgbClr val="C00000"/>
                </a:solidFill>
                <a:latin typeface="Times New Roman" panose="02020603050405020304" pitchFamily="18" charset="0"/>
                <a:ea typeface="Times New Roman" panose="02020603050405020304" pitchFamily="18" charset="0"/>
              </a:rPr>
              <a:t> TDTT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vệ</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sinh</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cá</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nhân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từ</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khoảng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thời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gian</a:t>
            </a:r>
            <a:r>
              <a:rPr lang="en-US" sz="2800" b="1" dirty="0">
                <a:solidFill>
                  <a:srgbClr val="C00000"/>
                </a:solidFill>
                <a:latin typeface="Times New Roman" panose="02020603050405020304" pitchFamily="18" charset="0"/>
                <a:ea typeface="Times New Roman" panose="02020603050405020304" pitchFamily="18" charset="0"/>
              </a:rPr>
              <a:t> 5 -7h?</a:t>
            </a:r>
          </a:p>
          <a:p>
            <a:pPr algn="just">
              <a:spcBef>
                <a:spcPts val="600"/>
              </a:spcBef>
              <a:spcAft>
                <a:spcPts val="0"/>
              </a:spcAft>
            </a:pPr>
            <a:r>
              <a:rPr lang="en-US" sz="2800" b="1" dirty="0">
                <a:solidFill>
                  <a:srgbClr val="C00000"/>
                </a:solidFill>
                <a:latin typeface="Times New Roman" panose="02020603050405020304" pitchFamily="18" charset="0"/>
                <a:ea typeface="Times New Roman" panose="02020603050405020304" pitchFamily="18" charset="0"/>
              </a:rPr>
              <a:t>3. </a:t>
            </a:r>
            <a:r>
              <a:rPr lang="en-US" sz="2800" b="1" dirty="0" err="1">
                <a:solidFill>
                  <a:srgbClr val="C00000"/>
                </a:solidFill>
                <a:latin typeface="Times New Roman" panose="02020603050405020304" pitchFamily="18" charset="0"/>
                <a:ea typeface="Times New Roman" panose="02020603050405020304" pitchFamily="18" charset="0"/>
              </a:rPr>
              <a:t>Vì</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không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bỏ</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bữa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sáng</a:t>
            </a:r>
            <a:r>
              <a:rPr lang="en-US" sz="2800" b="1" dirty="0">
                <a:solidFill>
                  <a:srgbClr val="C00000"/>
                </a:solidFill>
                <a:latin typeface="Times New Roman" panose="02020603050405020304" pitchFamily="18" charset="0"/>
                <a:ea typeface="Times New Roman" panose="02020603050405020304" pitchFamily="18" charset="0"/>
              </a:rPr>
              <a:t>?</a:t>
            </a:r>
          </a:p>
          <a:p>
            <a:pPr algn="just">
              <a:spcBef>
                <a:spcPts val="600"/>
              </a:spcBef>
              <a:spcAft>
                <a:spcPts val="0"/>
              </a:spcAft>
            </a:pPr>
            <a:r>
              <a:rPr lang="en-US" sz="2800" b="1" dirty="0">
                <a:latin typeface="Times New Roman" panose="02020603050405020304" pitchFamily="18" charset="0"/>
                <a:ea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trưa</a:t>
            </a:r>
            <a:r>
              <a:rPr lang="vi-VN" sz="28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30 - 45 </a:t>
            </a:r>
            <a:r>
              <a:rPr lang="en-US" sz="2800" b="1" dirty="0" err="1">
                <a:latin typeface="Times New Roman" panose="02020603050405020304" pitchFamily="18" charset="0"/>
                <a:ea typeface="Times New Roman" panose="02020603050405020304" pitchFamily="18" charset="0"/>
              </a:rPr>
              <a:t>phút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khoảng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gian</a:t>
            </a:r>
            <a:r>
              <a:rPr lang="en-US" sz="2800" b="1" dirty="0">
                <a:latin typeface="Times New Roman" panose="02020603050405020304" pitchFamily="18" charset="0"/>
                <a:ea typeface="Times New Roman" panose="02020603050405020304" pitchFamily="18" charset="0"/>
              </a:rPr>
              <a:t> 12 -13h?</a:t>
            </a:r>
          </a:p>
          <a:p>
            <a:pPr algn="just">
              <a:spcBef>
                <a:spcPts val="600"/>
              </a:spcBef>
              <a:spcAft>
                <a:spcPts val="0"/>
              </a:spcAft>
            </a:pPr>
            <a:r>
              <a:rPr lang="en-US" sz="2800" b="1" dirty="0">
                <a:latin typeface="Times New Roman" panose="02020603050405020304" pitchFamily="18" charset="0"/>
                <a:ea typeface="Times New Roman" panose="02020603050405020304" pitchFamily="18" charset="0"/>
              </a:rPr>
              <a:t>5. </a:t>
            </a:r>
            <a:r>
              <a:rPr lang="en-US" sz="2800" b="1" dirty="0" err="1">
                <a:latin typeface="Times New Roman" panose="02020603050405020304" pitchFamily="18" charset="0"/>
                <a:ea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ăn</a:t>
            </a:r>
            <a:r>
              <a:rPr lang="en-US" sz="2800" b="1" dirty="0">
                <a:latin typeface="Times New Roman" panose="02020603050405020304" pitchFamily="18" charset="0"/>
                <a:ea typeface="Times New Roman" panose="02020603050405020304" pitchFamily="18" charset="0"/>
              </a:rPr>
              <a:t> no </a:t>
            </a:r>
            <a:r>
              <a:rPr lang="en-US" sz="2800" b="1" dirty="0" err="1">
                <a:latin typeface="Times New Roman" panose="02020603050405020304" pitchFamily="18" charset="0"/>
                <a:ea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buổi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trước</a:t>
            </a:r>
            <a:r>
              <a:rPr lang="en-US" sz="2800" b="1" dirty="0">
                <a:latin typeface="Times New Roman" panose="02020603050405020304" pitchFamily="18" charset="0"/>
                <a:ea typeface="Times New Roman" panose="02020603050405020304" pitchFamily="18" charset="0"/>
              </a:rPr>
              <a:t> 19h?</a:t>
            </a:r>
          </a:p>
          <a:p>
            <a:pPr algn="just">
              <a:spcBef>
                <a:spcPts val="600"/>
              </a:spcBef>
              <a:spcAft>
                <a:spcPts val="0"/>
              </a:spcAft>
            </a:pPr>
            <a:r>
              <a:rPr lang="en-US" sz="2800" b="1" dirty="0">
                <a:latin typeface="Times New Roman" panose="02020603050405020304" pitchFamily="18" charset="0"/>
                <a:ea typeface="Times New Roman" panose="02020603050405020304" pitchFamily="18" charset="0"/>
              </a:rPr>
              <a:t>6. </a:t>
            </a:r>
            <a:r>
              <a:rPr lang="en-US" sz="2800" b="1" dirty="0" err="1">
                <a:latin typeface="Times New Roman" panose="02020603050405020304" pitchFamily="18" charset="0"/>
                <a:ea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trước</a:t>
            </a:r>
            <a:r>
              <a:rPr lang="en-US" sz="2800" b="1" dirty="0">
                <a:latin typeface="Times New Roman" panose="02020603050405020304" pitchFamily="18" charset="0"/>
                <a:ea typeface="Times New Roman" panose="02020603050405020304" pitchFamily="18" charset="0"/>
              </a:rPr>
              <a:t> 22h?</a:t>
            </a:r>
          </a:p>
          <a:p>
            <a:pPr algn="just">
              <a:spcBef>
                <a:spcPts val="600"/>
              </a:spcBef>
              <a:spcAft>
                <a:spcPts val="0"/>
              </a:spcAft>
            </a:pPr>
            <a:r>
              <a:rPr lang="en-US" sz="2800" b="1" dirty="0">
                <a:solidFill>
                  <a:srgbClr val="FF0000"/>
                </a:solidFill>
                <a:latin typeface="Times New Roman" panose="02020603050405020304" pitchFamily="18" charset="0"/>
                <a:ea typeface="Times New Roman" panose="02020603050405020304" pitchFamily="18" charset="0"/>
              </a:rPr>
              <a:t>7. </a:t>
            </a:r>
            <a:r>
              <a:rPr lang="en-US" sz="2800" b="1" dirty="0" err="1">
                <a:solidFill>
                  <a:srgbClr val="FF0000"/>
                </a:solidFill>
                <a:latin typeface="Times New Roman" panose="02020603050405020304" pitchFamily="18" charset="0"/>
                <a:ea typeface="Times New Roman" panose="02020603050405020304" pitchFamily="18" charset="0"/>
              </a:rPr>
              <a:t>Vì</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sao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ăn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xong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không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nên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việc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ngay</a:t>
            </a:r>
            <a:r>
              <a:rPr lang="en-US" sz="2800" b="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837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694218" y="789709"/>
            <a:ext cx="5860473" cy="5375564"/>
          </a:xfrm>
          <a:prstGeom prst="rect">
            <a:avLst/>
          </a:prstGeom>
        </p:spPr>
      </p:pic>
      <p:sp>
        <p:nvSpPr>
          <p:cNvPr id="4" name="Rectangle 3"/>
          <p:cNvSpPr/>
          <p:nvPr/>
        </p:nvSpPr>
        <p:spPr>
          <a:xfrm>
            <a:off x="796635" y="909695"/>
            <a:ext cx="4897583" cy="5004575"/>
          </a:xfrm>
          <a:prstGeom prst="rect">
            <a:avLst/>
          </a:prstGeom>
        </p:spPr>
        <p:txBody>
          <a:bodyPr wrap="square">
            <a:spAutoFit/>
          </a:bodyPr>
          <a:lstStyle/>
          <a:p>
            <a:pPr algn="just">
              <a:lnSpc>
                <a:spcPct val="114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ưu</a:t>
            </a:r>
            <a:r>
              <a:rPr lang="en-US" sz="2800" dirty="0">
                <a:latin typeface="Times New Roman" panose="02020603050405020304" pitchFamily="18" charset="0"/>
                <a:ea typeface="Times New Roman" panose="02020603050405020304" pitchFamily="18" charset="0"/>
              </a:rPr>
              <a:t>. </a:t>
            </a:r>
          </a:p>
          <a:p>
            <a:pPr algn="just">
              <a:lnSpc>
                <a:spcPct val="114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10"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LUYỆN TẬP</a:t>
            </a:r>
          </a:p>
        </p:txBody>
      </p:sp>
    </p:spTree>
    <p:extLst>
      <p:ext uri="{BB962C8B-B14F-4D97-AF65-F5344CB8AC3E}">
        <p14:creationId xmlns:p14="http://schemas.microsoft.com/office/powerpoint/2010/main" val="140525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42264" y="803564"/>
            <a:ext cx="5884718" cy="5361709"/>
          </a:xfrm>
          <a:prstGeom prst="rect">
            <a:avLst/>
          </a:prstGeom>
        </p:spPr>
      </p:pic>
      <p:sp>
        <p:nvSpPr>
          <p:cNvPr id="2" name="Rectangle 1"/>
          <p:cNvSpPr/>
          <p:nvPr/>
        </p:nvSpPr>
        <p:spPr>
          <a:xfrm>
            <a:off x="845130" y="1694618"/>
            <a:ext cx="4419600" cy="31085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r>
              <a:rPr lang="en-US" sz="2800" dirty="0" err="1">
                <a:latin typeface="Times New Roman" panose="02020603050405020304" pitchFamily="18" charset="0"/>
                <a:ea typeface="Arial" panose="020B0604020202020204" pitchFamily="34" charset="0"/>
              </a:rPr>
              <a:t>Em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hãy</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biểu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phù</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hợp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khung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giờ</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của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trong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thể</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cân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đối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giữa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hoạt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động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làm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việc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nghỉ</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nhằm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đảm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sức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khỏe</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thân</a:t>
            </a:r>
            <a:endParaRPr lang="en-US" sz="2800" dirty="0"/>
          </a:p>
        </p:txBody>
      </p:sp>
      <p:pic>
        <p:nvPicPr>
          <p:cNvPr id="8" name="Picture 10" descr="ch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0" y="5435023"/>
            <a:ext cx="8080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12192000" cy="675249"/>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a:solidFill>
                  <a:schemeClr val="bg1"/>
                </a:solidFill>
              </a:rPr>
              <a:t>VẬN DỤNG</a:t>
            </a:r>
            <a:endParaRPr lang="en-US" sz="4000" b="1" dirty="0">
              <a:solidFill>
                <a:schemeClr val="bg1"/>
              </a:solidFill>
            </a:endParaRPr>
          </a:p>
        </p:txBody>
      </p:sp>
    </p:spTree>
    <p:extLst>
      <p:ext uri="{BB962C8B-B14F-4D97-AF65-F5344CB8AC3E}">
        <p14:creationId xmlns:p14="http://schemas.microsoft.com/office/powerpoint/2010/main" val="172206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675249"/>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Autofit/>
          </a:bodyPr>
          <a:lstStyle/>
          <a:p>
            <a:pPr algn="ctr"/>
            <a:r>
              <a:rPr lang="en-US" sz="4000" b="1" dirty="0">
                <a:solidFill>
                  <a:schemeClr val="bg1"/>
                </a:solidFill>
              </a:rPr>
              <a:t>HÌNH THÀNH KIẾN THỨC MỚI</a:t>
            </a:r>
          </a:p>
        </p:txBody>
      </p:sp>
      <p:pic>
        <p:nvPicPr>
          <p:cNvPr id="4" name="Picture 3" descr="Nếu bạn đang tìm hiểu về cấu tạo cơ thể người thì bài viết sau đây, WheyShop sẽ giải đáp chi tiết mọi thắc mắc về cấu tạo cơ thể người ..."/>
          <p:cNvPicPr/>
          <p:nvPr/>
        </p:nvPicPr>
        <p:blipFill rotWithShape="1">
          <a:blip r:embed="rId2">
            <a:extLst>
              <a:ext uri="{28A0092B-C50C-407E-A947-70E740481C1C}">
                <a14:useLocalDpi xmlns:a14="http://schemas.microsoft.com/office/drawing/2010/main" val="0"/>
              </a:ext>
            </a:extLst>
          </a:blip>
          <a:srcRect t="11933" b="6262"/>
          <a:stretch/>
        </p:blipFill>
        <p:spPr bwMode="auto">
          <a:xfrm>
            <a:off x="429490" y="675249"/>
            <a:ext cx="11416145" cy="5683987"/>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flipH="1">
            <a:off x="10266217" y="5929745"/>
            <a:ext cx="1579417"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XEM VIDEO</a:t>
            </a:r>
          </a:p>
        </p:txBody>
      </p:sp>
    </p:spTree>
    <p:extLst>
      <p:ext uri="{BB962C8B-B14F-4D97-AF65-F5344CB8AC3E}">
        <p14:creationId xmlns:p14="http://schemas.microsoft.com/office/powerpoint/2010/main" val="272163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t="4696" b="16347"/>
          <a:stretch/>
        </p:blipFill>
        <p:spPr bwMode="auto">
          <a:xfrm>
            <a:off x="6189785" y="905659"/>
            <a:ext cx="5528603" cy="5495141"/>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0" y="22593"/>
            <a:ext cx="12192000" cy="883067"/>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rmAutofit/>
          </a:bodyPr>
          <a:lstStyle/>
          <a:p>
            <a:pPr algn="ctr"/>
            <a:r>
              <a:rPr lang="en-US" b="1" dirty="0">
                <a:solidFill>
                  <a:schemeClr val="bg1"/>
                </a:solidFill>
              </a:rPr>
              <a:t>BÀI 30. KHÁI QUÁT VỀ CƠ THỂ NGƯỜI</a:t>
            </a:r>
          </a:p>
        </p:txBody>
      </p:sp>
      <p:pic>
        <p:nvPicPr>
          <p:cNvPr id="6" name="Picture 5"/>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23455" y="905659"/>
            <a:ext cx="2851265" cy="3624137"/>
          </a:xfrm>
          <a:prstGeom prst="rect">
            <a:avLst/>
          </a:prstGeom>
        </p:spPr>
      </p:pic>
      <p:pic>
        <p:nvPicPr>
          <p:cNvPr id="7" name="Picture 6"/>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3474720" y="2369128"/>
            <a:ext cx="2715065" cy="3810000"/>
          </a:xfrm>
          <a:prstGeom prst="rect">
            <a:avLst/>
          </a:prstGeom>
        </p:spPr>
      </p:pic>
    </p:spTree>
    <p:extLst>
      <p:ext uri="{BB962C8B-B14F-4D97-AF65-F5344CB8AC3E}">
        <p14:creationId xmlns:p14="http://schemas.microsoft.com/office/powerpoint/2010/main" val="104050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472545" y="576775"/>
            <a:ext cx="6206837" cy="5796316"/>
          </a:xfrm>
          <a:prstGeom prst="rect">
            <a:avLst/>
          </a:prstGeom>
        </p:spPr>
      </p:pic>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568041" y="630330"/>
            <a:ext cx="53201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p:txBody>
      </p:sp>
      <p:sp>
        <p:nvSpPr>
          <p:cNvPr id="8" name="TextBox 3">
            <a:hlinkClick r:id="rId5" action="ppaction://hlinkfile"/>
          </p:cNvPr>
          <p:cNvSpPr txBox="1">
            <a:spLocks noChangeArrowheads="1"/>
          </p:cNvSpPr>
          <p:nvPr/>
        </p:nvSpPr>
        <p:spPr bwMode="auto">
          <a:xfrm>
            <a:off x="651166" y="1518861"/>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1. </a:t>
            </a:r>
            <a:r>
              <a:rPr lang="en-US" altLang="en-US" sz="2800" b="1" dirty="0" err="1"/>
              <a:t>Cơ</a:t>
            </a:r>
            <a:r>
              <a:rPr lang="en-US" altLang="en-US" sz="2800" b="1" dirty="0"/>
              <a:t> </a:t>
            </a:r>
            <a:r>
              <a:rPr lang="en-US" altLang="en-US" sz="2800" b="1" dirty="0" err="1"/>
              <a:t>thể</a:t>
            </a:r>
            <a:r>
              <a:rPr lang="en-US" altLang="en-US" sz="2800" b="1" dirty="0"/>
              <a:t> </a:t>
            </a:r>
            <a:r>
              <a:rPr lang="en-US" altLang="en-US" sz="2800" b="1" dirty="0" err="1"/>
              <a:t>người</a:t>
            </a:r>
            <a:r>
              <a:rPr lang="en-US" altLang="en-US" sz="2800" b="1" dirty="0"/>
              <a:t> </a:t>
            </a:r>
            <a:r>
              <a:rPr lang="en-US" altLang="en-US" sz="2800" b="1" dirty="0" err="1"/>
              <a:t>gồm</a:t>
            </a:r>
            <a:r>
              <a:rPr lang="en-US" altLang="en-US" sz="2800" b="1" dirty="0"/>
              <a:t> </a:t>
            </a:r>
            <a:r>
              <a:rPr lang="en-US" altLang="en-US" sz="2800" b="1" dirty="0" err="1"/>
              <a:t>những</a:t>
            </a:r>
            <a:r>
              <a:rPr lang="en-US" altLang="en-US" sz="2800" b="1" dirty="0"/>
              <a:t> </a:t>
            </a:r>
            <a:r>
              <a:rPr lang="en-US" altLang="en-US" sz="2800" b="1" dirty="0" err="1"/>
              <a:t>phần</a:t>
            </a:r>
            <a:r>
              <a:rPr lang="en-US" altLang="en-US" sz="2800" b="1" dirty="0"/>
              <a:t> </a:t>
            </a:r>
            <a:r>
              <a:rPr lang="en-US" altLang="en-US" sz="2800" b="1" dirty="0" err="1"/>
              <a:t>nào</a:t>
            </a:r>
            <a:r>
              <a:rPr lang="en-US" altLang="en-US" sz="2800" b="1" dirty="0"/>
              <a:t>?</a:t>
            </a:r>
          </a:p>
        </p:txBody>
      </p:sp>
      <p:sp>
        <p:nvSpPr>
          <p:cNvPr id="9" name="TextBox 3">
            <a:hlinkClick r:id="rId5" action="ppaction://hlinkfile"/>
          </p:cNvPr>
          <p:cNvSpPr txBox="1">
            <a:spLocks noChangeArrowheads="1"/>
          </p:cNvSpPr>
          <p:nvPr/>
        </p:nvSpPr>
        <p:spPr bwMode="auto">
          <a:xfrm>
            <a:off x="665018" y="3055212"/>
            <a:ext cx="3505200" cy="9574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2.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đầu</a:t>
            </a:r>
            <a:r>
              <a:rPr lang="en-US" altLang="en-US" sz="2800" b="1" dirty="0"/>
              <a:t> </a:t>
            </a:r>
            <a:r>
              <a:rPr lang="en-US" altLang="en-US" sz="2800" b="1" dirty="0" err="1"/>
              <a:t>cổ</a:t>
            </a:r>
            <a:endParaRPr lang="en-US" altLang="en-US" sz="2800" b="1" dirty="0"/>
          </a:p>
        </p:txBody>
      </p:sp>
      <p:sp>
        <p:nvSpPr>
          <p:cNvPr id="10" name="TextBox 3">
            <a:hlinkClick r:id="rId5" action="ppaction://hlinkfile"/>
          </p:cNvPr>
          <p:cNvSpPr txBox="1">
            <a:spLocks noChangeArrowheads="1"/>
          </p:cNvSpPr>
          <p:nvPr/>
        </p:nvSpPr>
        <p:spPr bwMode="auto">
          <a:xfrm>
            <a:off x="651166" y="5252730"/>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3.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thân</a:t>
            </a:r>
            <a:endParaRPr lang="en-US" altLang="en-US" sz="2800" b="1" dirty="0"/>
          </a:p>
        </p:txBody>
      </p:sp>
    </p:spTree>
    <p:extLst>
      <p:ext uri="{BB962C8B-B14F-4D97-AF65-F5344CB8AC3E}">
        <p14:creationId xmlns:p14="http://schemas.microsoft.com/office/powerpoint/2010/main" val="21974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882"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AutoShape 3"/>
          <p:cNvSpPr>
            <a:spLocks/>
          </p:cNvSpPr>
          <p:nvPr/>
        </p:nvSpPr>
        <p:spPr bwMode="auto">
          <a:xfrm>
            <a:off x="5983432" y="243682"/>
            <a:ext cx="1733550" cy="929481"/>
          </a:xfrm>
          <a:prstGeom prst="leftBrace">
            <a:avLst>
              <a:gd name="adj1" fmla="val 671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2" name="AutoShape 4"/>
          <p:cNvSpPr>
            <a:spLocks/>
          </p:cNvSpPr>
          <p:nvPr/>
        </p:nvSpPr>
        <p:spPr bwMode="auto">
          <a:xfrm>
            <a:off x="6040582" y="1219200"/>
            <a:ext cx="1676400" cy="1981200"/>
          </a:xfrm>
          <a:prstGeom prst="leftBrace">
            <a:avLst>
              <a:gd name="adj1" fmla="val 7934"/>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3" name="Text Box 5"/>
          <p:cNvSpPr txBox="1">
            <a:spLocks noChangeArrowheads="1"/>
          </p:cNvSpPr>
          <p:nvPr/>
        </p:nvSpPr>
        <p:spPr bwMode="auto">
          <a:xfrm>
            <a:off x="4234296" y="575977"/>
            <a:ext cx="2104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err="1"/>
              <a:t>Đầu</a:t>
            </a:r>
            <a:r>
              <a:rPr lang="en-US" altLang="en-US" sz="2800" b="1" dirty="0"/>
              <a:t>, </a:t>
            </a:r>
            <a:r>
              <a:rPr lang="en-US" altLang="en-US" sz="2800" b="1" dirty="0" err="1"/>
              <a:t>Cổ</a:t>
            </a:r>
            <a:endParaRPr lang="en-US" altLang="en-US" sz="2800" b="1" dirty="0"/>
          </a:p>
        </p:txBody>
      </p:sp>
      <p:sp>
        <p:nvSpPr>
          <p:cNvPr id="304134" name="Text Box 6"/>
          <p:cNvSpPr txBox="1">
            <a:spLocks noChangeArrowheads="1"/>
          </p:cNvSpPr>
          <p:nvPr/>
        </p:nvSpPr>
        <p:spPr bwMode="auto">
          <a:xfrm>
            <a:off x="4821382" y="1858964"/>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err="1"/>
              <a:t>Thân</a:t>
            </a:r>
            <a:endParaRPr lang="en-US" altLang="en-US" sz="2800" b="1" dirty="0"/>
          </a:p>
        </p:txBody>
      </p:sp>
      <p:sp>
        <p:nvSpPr>
          <p:cNvPr id="304135" name="Line 7"/>
          <p:cNvSpPr>
            <a:spLocks noChangeShapeType="1"/>
          </p:cNvSpPr>
          <p:nvPr/>
        </p:nvSpPr>
        <p:spPr bwMode="auto">
          <a:xfrm flipH="1">
            <a:off x="5583382" y="3535364"/>
            <a:ext cx="1163782" cy="80803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6" name="Line 8"/>
          <p:cNvSpPr>
            <a:spLocks noChangeShapeType="1"/>
          </p:cNvSpPr>
          <p:nvPr/>
        </p:nvSpPr>
        <p:spPr bwMode="auto">
          <a:xfrm flipH="1" flipV="1">
            <a:off x="5583382" y="4343400"/>
            <a:ext cx="1662545" cy="838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7" name="Text Box 9"/>
          <p:cNvSpPr txBox="1">
            <a:spLocks noChangeArrowheads="1"/>
          </p:cNvSpPr>
          <p:nvPr/>
        </p:nvSpPr>
        <p:spPr bwMode="auto">
          <a:xfrm>
            <a:off x="3657600" y="3992564"/>
            <a:ext cx="200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err="1"/>
              <a:t>Tay</a:t>
            </a:r>
            <a:r>
              <a:rPr lang="en-US" altLang="en-US" sz="2800" b="1" dirty="0"/>
              <a:t>, </a:t>
            </a:r>
            <a:r>
              <a:rPr lang="en-US" altLang="en-US" sz="2800" b="1" dirty="0" err="1"/>
              <a:t>Chân</a:t>
            </a:r>
            <a:endParaRPr lang="en-US" altLang="en-US" sz="2800" b="1" dirty="0"/>
          </a:p>
        </p:txBody>
      </p:sp>
      <p:sp>
        <p:nvSpPr>
          <p:cNvPr id="14" name="TextBox 3">
            <a:hlinkClick r:id="rId3" action="ppaction://hlinkfile"/>
          </p:cNvPr>
          <p:cNvSpPr txBox="1">
            <a:spLocks noChangeArrowheads="1"/>
          </p:cNvSpPr>
          <p:nvPr/>
        </p:nvSpPr>
        <p:spPr bwMode="auto">
          <a:xfrm>
            <a:off x="658094" y="683698"/>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1. </a:t>
            </a:r>
            <a:r>
              <a:rPr lang="en-US" altLang="en-US" sz="2800" b="1" dirty="0" err="1"/>
              <a:t>Cơ</a:t>
            </a:r>
            <a:r>
              <a:rPr lang="en-US" altLang="en-US" sz="2800" b="1" dirty="0"/>
              <a:t> </a:t>
            </a:r>
            <a:r>
              <a:rPr lang="en-US" altLang="en-US" sz="2800" b="1" dirty="0" err="1"/>
              <a:t>thể</a:t>
            </a:r>
            <a:r>
              <a:rPr lang="en-US" altLang="en-US" sz="2800" b="1" dirty="0"/>
              <a:t> </a:t>
            </a:r>
            <a:r>
              <a:rPr lang="en-US" altLang="en-US" sz="2800" b="1" dirty="0" err="1"/>
              <a:t>người</a:t>
            </a:r>
            <a:r>
              <a:rPr lang="en-US" altLang="en-US" sz="2800" b="1" dirty="0"/>
              <a:t> </a:t>
            </a:r>
            <a:r>
              <a:rPr lang="en-US" altLang="en-US" sz="2800" b="1" dirty="0" err="1"/>
              <a:t>gồm</a:t>
            </a:r>
            <a:r>
              <a:rPr lang="en-US" altLang="en-US" sz="2800" b="1" dirty="0"/>
              <a:t> </a:t>
            </a:r>
            <a:r>
              <a:rPr lang="en-US" altLang="en-US" sz="2800" b="1" dirty="0" err="1"/>
              <a:t>những</a:t>
            </a:r>
            <a:r>
              <a:rPr lang="en-US" altLang="en-US" sz="2800" b="1" dirty="0"/>
              <a:t> </a:t>
            </a:r>
            <a:r>
              <a:rPr lang="en-US" altLang="en-US" sz="2800" b="1" dirty="0" err="1"/>
              <a:t>phần</a:t>
            </a:r>
            <a:r>
              <a:rPr lang="en-US" altLang="en-US" sz="2800" b="1" dirty="0"/>
              <a:t> </a:t>
            </a:r>
            <a:r>
              <a:rPr lang="en-US" altLang="en-US" sz="2800" b="1" dirty="0" err="1"/>
              <a:t>nào</a:t>
            </a:r>
            <a:r>
              <a:rPr lang="en-US" altLang="en-US" sz="2800" b="1" dirty="0"/>
              <a:t>?</a:t>
            </a:r>
          </a:p>
        </p:txBody>
      </p:sp>
    </p:spTree>
    <p:extLst>
      <p:ext uri="{BB962C8B-B14F-4D97-AF65-F5344CB8AC3E}">
        <p14:creationId xmlns:p14="http://schemas.microsoft.com/office/powerpoint/2010/main" val="333060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box(in)">
                                      <p:cBhvr>
                                        <p:cTn id="7" dur="5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4131"/>
                                        </p:tgtEl>
                                        <p:attrNameLst>
                                          <p:attrName>style.visibility</p:attrName>
                                        </p:attrNameLst>
                                      </p:cBhvr>
                                      <p:to>
                                        <p:strVal val="visible"/>
                                      </p:to>
                                    </p:set>
                                    <p:animEffect transition="in" filter="blinds(horizontal)">
                                      <p:cBhvr>
                                        <p:cTn id="12" dur="500"/>
                                        <p:tgtEl>
                                          <p:spTgt spid="30413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4133"/>
                                        </p:tgtEl>
                                        <p:attrNameLst>
                                          <p:attrName>style.visibility</p:attrName>
                                        </p:attrNameLst>
                                      </p:cBhvr>
                                      <p:to>
                                        <p:strVal val="visible"/>
                                      </p:to>
                                    </p:set>
                                    <p:animEffect transition="in" filter="blinds(horizontal)">
                                      <p:cBhvr>
                                        <p:cTn id="15" dur="500"/>
                                        <p:tgtEl>
                                          <p:spTgt spid="3041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4134"/>
                                        </p:tgtEl>
                                        <p:attrNameLst>
                                          <p:attrName>style.visibility</p:attrName>
                                        </p:attrNameLst>
                                      </p:cBhvr>
                                      <p:to>
                                        <p:strVal val="visible"/>
                                      </p:to>
                                    </p:set>
                                    <p:animEffect transition="in" filter="blinds(horizontal)">
                                      <p:cBhvr>
                                        <p:cTn id="20" dur="500"/>
                                        <p:tgtEl>
                                          <p:spTgt spid="304134"/>
                                        </p:tgtEl>
                                      </p:cBhvr>
                                    </p:animEffect>
                                  </p:childTnLst>
                                </p:cTn>
                              </p:par>
                              <p:par>
                                <p:cTn id="21" presetID="3" presetClass="entr" presetSubtype="10" fill="hold" nodeType="withEffect">
                                  <p:stCondLst>
                                    <p:cond delay="0"/>
                                  </p:stCondLst>
                                  <p:childTnLst>
                                    <p:set>
                                      <p:cBhvr>
                                        <p:cTn id="22" dur="1" fill="hold">
                                          <p:stCondLst>
                                            <p:cond delay="0"/>
                                          </p:stCondLst>
                                        </p:cTn>
                                        <p:tgtEl>
                                          <p:spTgt spid="304132"/>
                                        </p:tgtEl>
                                        <p:attrNameLst>
                                          <p:attrName>style.visibility</p:attrName>
                                        </p:attrNameLst>
                                      </p:cBhvr>
                                      <p:to>
                                        <p:strVal val="visible"/>
                                      </p:to>
                                    </p:set>
                                    <p:animEffect transition="in" filter="blinds(horizontal)">
                                      <p:cBhvr>
                                        <p:cTn id="23" dur="500"/>
                                        <p:tgtEl>
                                          <p:spTgt spid="3041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4136"/>
                                        </p:tgtEl>
                                        <p:attrNameLst>
                                          <p:attrName>style.visibility</p:attrName>
                                        </p:attrNameLst>
                                      </p:cBhvr>
                                      <p:to>
                                        <p:strVal val="visible"/>
                                      </p:to>
                                    </p:set>
                                    <p:animEffect transition="in" filter="blinds(horizontal)">
                                      <p:cBhvr>
                                        <p:cTn id="28" dur="500"/>
                                        <p:tgtEl>
                                          <p:spTgt spid="304136"/>
                                        </p:tgtEl>
                                      </p:cBhvr>
                                    </p:animEffect>
                                  </p:childTnLst>
                                </p:cTn>
                              </p:par>
                              <p:par>
                                <p:cTn id="29" presetID="3" presetClass="entr" presetSubtype="10" fill="hold" nodeType="withEffect">
                                  <p:stCondLst>
                                    <p:cond delay="0"/>
                                  </p:stCondLst>
                                  <p:childTnLst>
                                    <p:set>
                                      <p:cBhvr>
                                        <p:cTn id="30" dur="1" fill="hold">
                                          <p:stCondLst>
                                            <p:cond delay="0"/>
                                          </p:stCondLst>
                                        </p:cTn>
                                        <p:tgtEl>
                                          <p:spTgt spid="304135"/>
                                        </p:tgtEl>
                                        <p:attrNameLst>
                                          <p:attrName>style.visibility</p:attrName>
                                        </p:attrNameLst>
                                      </p:cBhvr>
                                      <p:to>
                                        <p:strVal val="visible"/>
                                      </p:to>
                                    </p:set>
                                    <p:animEffect transition="in" filter="blinds(horizontal)">
                                      <p:cBhvr>
                                        <p:cTn id="31" dur="500"/>
                                        <p:tgtEl>
                                          <p:spTgt spid="30413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blinds(horizontal)">
                                      <p:cBhvr>
                                        <p:cTn id="34" dur="500"/>
                                        <p:tgtEl>
                                          <p:spTgt spid="304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p:bldP spid="304134" grpId="0"/>
      <p:bldP spid="3041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47164" y="576775"/>
            <a:ext cx="4932217" cy="5796316"/>
          </a:xfrm>
          <a:prstGeom prst="rect">
            <a:avLst/>
          </a:prstGeom>
        </p:spPr>
      </p:pic>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32014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20437" y="1363329"/>
            <a:ext cx="5929745" cy="1043619"/>
          </a:xfrm>
          <a:prstGeom prst="rect">
            <a:avLst/>
          </a:prstGeom>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131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882"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AutoShape 3"/>
          <p:cNvSpPr>
            <a:spLocks/>
          </p:cNvSpPr>
          <p:nvPr/>
        </p:nvSpPr>
        <p:spPr bwMode="auto">
          <a:xfrm>
            <a:off x="5983432" y="243682"/>
            <a:ext cx="1733550" cy="929481"/>
          </a:xfrm>
          <a:prstGeom prst="leftBrace">
            <a:avLst>
              <a:gd name="adj1" fmla="val 671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2" name="AutoShape 4"/>
          <p:cNvSpPr>
            <a:spLocks/>
          </p:cNvSpPr>
          <p:nvPr/>
        </p:nvSpPr>
        <p:spPr bwMode="auto">
          <a:xfrm>
            <a:off x="6040582" y="1219200"/>
            <a:ext cx="1676400" cy="1981200"/>
          </a:xfrm>
          <a:prstGeom prst="leftBrace">
            <a:avLst>
              <a:gd name="adj1" fmla="val 7934"/>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3" name="Text Box 5"/>
          <p:cNvSpPr txBox="1">
            <a:spLocks noChangeArrowheads="1"/>
          </p:cNvSpPr>
          <p:nvPr/>
        </p:nvSpPr>
        <p:spPr bwMode="auto">
          <a:xfrm>
            <a:off x="4234296" y="575977"/>
            <a:ext cx="2104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a:t>Đầu</a:t>
            </a:r>
            <a:r>
              <a:rPr lang="en-US" altLang="en-US" sz="3200" b="1" dirty="0"/>
              <a:t>, </a:t>
            </a:r>
            <a:r>
              <a:rPr lang="en-US" altLang="en-US" sz="3200" b="1" dirty="0" err="1"/>
              <a:t>Cổ</a:t>
            </a:r>
            <a:endParaRPr lang="en-US" altLang="en-US" sz="3200" b="1" dirty="0"/>
          </a:p>
        </p:txBody>
      </p:sp>
      <p:sp>
        <p:nvSpPr>
          <p:cNvPr id="304134" name="Text Box 6"/>
          <p:cNvSpPr txBox="1">
            <a:spLocks noChangeArrowheads="1"/>
          </p:cNvSpPr>
          <p:nvPr/>
        </p:nvSpPr>
        <p:spPr bwMode="auto">
          <a:xfrm>
            <a:off x="4821382" y="1858964"/>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a:t>Thân</a:t>
            </a:r>
            <a:endParaRPr lang="en-US" altLang="en-US" sz="3200" b="1" dirty="0"/>
          </a:p>
        </p:txBody>
      </p:sp>
      <p:sp>
        <p:nvSpPr>
          <p:cNvPr id="304135" name="Line 7"/>
          <p:cNvSpPr>
            <a:spLocks noChangeShapeType="1"/>
          </p:cNvSpPr>
          <p:nvPr/>
        </p:nvSpPr>
        <p:spPr bwMode="auto">
          <a:xfrm flipH="1">
            <a:off x="5583382" y="3535364"/>
            <a:ext cx="1163782" cy="80803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6" name="Line 8"/>
          <p:cNvSpPr>
            <a:spLocks noChangeShapeType="1"/>
          </p:cNvSpPr>
          <p:nvPr/>
        </p:nvSpPr>
        <p:spPr bwMode="auto">
          <a:xfrm flipH="1" flipV="1">
            <a:off x="5583382" y="4343400"/>
            <a:ext cx="1662545" cy="838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7" name="Text Box 9"/>
          <p:cNvSpPr txBox="1">
            <a:spLocks noChangeArrowheads="1"/>
          </p:cNvSpPr>
          <p:nvPr/>
        </p:nvSpPr>
        <p:spPr bwMode="auto">
          <a:xfrm>
            <a:off x="3657600" y="3992564"/>
            <a:ext cx="200198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a:t>Tay</a:t>
            </a:r>
            <a:r>
              <a:rPr lang="en-US" altLang="en-US" sz="3200" b="1" dirty="0"/>
              <a:t>, </a:t>
            </a:r>
            <a:r>
              <a:rPr lang="en-US" altLang="en-US" sz="3200" b="1" dirty="0" err="1"/>
              <a:t>Chân</a:t>
            </a:r>
            <a:endParaRPr lang="en-US" altLang="en-US" sz="3200" b="1" dirty="0"/>
          </a:p>
        </p:txBody>
      </p:sp>
      <p:sp>
        <p:nvSpPr>
          <p:cNvPr id="15" name="TextBox 3">
            <a:hlinkClick r:id="rId3" action="ppaction://hlinkfile"/>
          </p:cNvPr>
          <p:cNvSpPr txBox="1">
            <a:spLocks noChangeArrowheads="1"/>
          </p:cNvSpPr>
          <p:nvPr/>
        </p:nvSpPr>
        <p:spPr bwMode="auto">
          <a:xfrm>
            <a:off x="671946" y="682007"/>
            <a:ext cx="3505200" cy="9574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2.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đầu</a:t>
            </a:r>
            <a:r>
              <a:rPr lang="en-US" altLang="en-US" sz="2800" b="1" dirty="0"/>
              <a:t> </a:t>
            </a:r>
            <a:r>
              <a:rPr lang="en-US" altLang="en-US" sz="2800" b="1" dirty="0" err="1"/>
              <a:t>cổ</a:t>
            </a:r>
            <a:endParaRPr lang="en-US" altLang="en-US" sz="2800" b="1" dirty="0"/>
          </a:p>
        </p:txBody>
      </p:sp>
      <p:sp>
        <p:nvSpPr>
          <p:cNvPr id="17" name="TextBox 3">
            <a:hlinkClick r:id="rId3" action="ppaction://hlinkfile"/>
          </p:cNvPr>
          <p:cNvSpPr txBox="1">
            <a:spLocks noChangeArrowheads="1"/>
          </p:cNvSpPr>
          <p:nvPr/>
        </p:nvSpPr>
        <p:spPr bwMode="auto">
          <a:xfrm>
            <a:off x="819154" y="3036765"/>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3.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thân</a:t>
            </a:r>
            <a:endParaRPr lang="en-US" altLang="en-US" sz="2800" b="1" dirty="0"/>
          </a:p>
        </p:txBody>
      </p:sp>
    </p:spTree>
    <p:extLst>
      <p:ext uri="{BB962C8B-B14F-4D97-AF65-F5344CB8AC3E}">
        <p14:creationId xmlns:p14="http://schemas.microsoft.com/office/powerpoint/2010/main" val="28948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1270</TotalTime>
  <Words>1933</Words>
  <Application>Microsoft Office PowerPoint</Application>
  <PresentationFormat>Widescreen</PresentationFormat>
  <Paragraphs>203</Paragraphs>
  <Slides>36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Aachen</vt:lpstr>
      <vt:lpstr>Arial</vt:lpstr>
      <vt:lpstr>Calibri</vt:lpstr>
      <vt:lpstr>Garamond</vt:lpstr>
      <vt:lpstr>Myriad Pro Black Cond</vt:lpstr>
      <vt:lpstr>Times New Roman</vt:lpstr>
      <vt:lpstr>UTM Akashi</vt:lpstr>
      <vt:lpstr>Wingdings</vt:lpstr>
      <vt:lpstr>Organic</vt:lpstr>
      <vt:lpstr>PowerPoint Presentation</vt:lpstr>
      <vt:lpstr>KHỞI ĐỘNG</vt:lpstr>
      <vt:lpstr>PowerPoint Presentation</vt:lpstr>
      <vt:lpstr>HÌNH THÀNH KIẾN THỨC MỚI</vt:lpstr>
      <vt:lpstr>BÀI 30. KHÁI QUÁT VỀ CƠ THỂ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cơ quan nào nằm trong khoang ngực?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13</cp:revision>
  <dcterms:created xsi:type="dcterms:W3CDTF">2023-05-07T08:13:07Z</dcterms:created>
  <dcterms:modified xsi:type="dcterms:W3CDTF">2025-03-04T02:07:03Z</dcterms:modified>
</cp:coreProperties>
</file>