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1"/>
  </p:notesMasterIdLst>
  <p:sldIdLst>
    <p:sldId id="263" r:id="rId2"/>
    <p:sldId id="287" r:id="rId3"/>
    <p:sldId id="313" r:id="rId4"/>
    <p:sldId id="315" r:id="rId5"/>
    <p:sldId id="288" r:id="rId6"/>
    <p:sldId id="281" r:id="rId7"/>
    <p:sldId id="317" r:id="rId8"/>
    <p:sldId id="318" r:id="rId9"/>
    <p:sldId id="319" r:id="rId10"/>
    <p:sldId id="320" r:id="rId11"/>
    <p:sldId id="293" r:id="rId12"/>
    <p:sldId id="292" r:id="rId13"/>
    <p:sldId id="321" r:id="rId14"/>
    <p:sldId id="331" r:id="rId15"/>
    <p:sldId id="329" r:id="rId16"/>
    <p:sldId id="328" r:id="rId17"/>
    <p:sldId id="330" r:id="rId18"/>
    <p:sldId id="297" r:id="rId19"/>
    <p:sldId id="303" r:id="rId20"/>
    <p:sldId id="310" r:id="rId21"/>
    <p:sldId id="304" r:id="rId22"/>
    <p:sldId id="305" r:id="rId23"/>
    <p:sldId id="306" r:id="rId24"/>
    <p:sldId id="307" r:id="rId25"/>
    <p:sldId id="308" r:id="rId26"/>
    <p:sldId id="309" r:id="rId27"/>
    <p:sldId id="324" r:id="rId28"/>
    <p:sldId id="325" r:id="rId29"/>
    <p:sldId id="327" r:id="rId30"/>
  </p:sldIdLst>
  <p:sldSz cx="18288000" cy="10287000"/>
  <p:notesSz cx="6858000" cy="9144000"/>
  <p:embeddedFontLst>
    <p:embeddedFont>
      <p:font typeface="SimSun" panose="02010600030101010101" pitchFamily="2" charset="-122"/>
      <p:regular r:id="rId32"/>
    </p:embeddedFont>
    <p:embeddedFont>
      <p:font typeface="#9Slide03 Arima Madurai Bold" panose="020B0604020202020204" charset="0"/>
      <p:bold r:id="rId33"/>
    </p:embeddedFont>
    <p:embeddedFont>
      <p:font typeface="Slogan" panose="02020500000000000000" charset="0"/>
      <p:regular r:id="rId34"/>
    </p:embeddedFont>
    <p:embeddedFont>
      <p:font typeface="SimSun" panose="02010600030101010101" pitchFamily="2" charset="-122"/>
      <p:regular r:id="rId32"/>
    </p:embeddedFont>
    <p:embeddedFont>
      <p:font typeface="Cambria Math" panose="02040503050406030204" pitchFamily="18" charset="0"/>
      <p:regular r:id="rId35"/>
    </p:embeddedFont>
    <p:embeddedFont>
      <p:font typeface="Tiffany" panose="02020500000000000000" charset="0"/>
      <p:regular r:id="rId36"/>
    </p:embeddedFont>
    <p:embeddedFont>
      <p:font typeface="#9Slide03 AmpleSoft Bold" panose="020B0604020202020204" charset="0"/>
      <p:regular r:id="rId37"/>
    </p:embeddedFont>
    <p:embeddedFont>
      <p:font typeface="#9Slide03 Arima Madurai Black" panose="020B0604020202020204" charset="0"/>
      <p:bold r:id="rId38"/>
    </p:embeddedFont>
    <p:embeddedFont>
      <p:font typeface="Calibri" panose="020F0502020204030204" pitchFamily="34" charset="0"/>
      <p:regular r:id="rId39"/>
      <p:bold r:id="rId40"/>
      <p:italic r:id="rId41"/>
      <p:boldItalic r:id="rId42"/>
    </p:embeddedFont>
    <p:embeddedFont>
      <p:font typeface="Microsoft YaHei" panose="020B0503020204020204" pitchFamily="34" charset="-122"/>
      <p:regular r:id="rId43"/>
      <p:bold r:id="rId44"/>
    </p:embeddedFont>
    <p:embeddedFont>
      <p:font typeface="Cambria" panose="02040503050406030204" pitchFamily="18" charset="0"/>
      <p:regular r:id="rId45"/>
      <p:bold r:id="rId46"/>
      <p:italic r:id="rId47"/>
      <p:boldItalic r:id="rId48"/>
    </p:embeddedFont>
    <p:embeddedFont>
      <p:font typeface="#9Slide03 Arima Madurai" panose="020B0604020202020204" charset="0"/>
      <p:regular r:id="rId49"/>
    </p:embeddedFont>
    <p:embeddedFont>
      <p:font typeface="Calibri Light" panose="020F0302020204030204" pitchFamily="34" charset="0"/>
      <p:regular r:id="rId50"/>
      <p:italic r:id="rId5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uyen Trang" initials="HT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78" autoAdjust="0"/>
    <p:restoredTop sz="94622" autoAdjust="0"/>
  </p:normalViewPr>
  <p:slideViewPr>
    <p:cSldViewPr>
      <p:cViewPr varScale="1">
        <p:scale>
          <a:sx n="49" d="100"/>
          <a:sy n="49" d="100"/>
        </p:scale>
        <p:origin x="600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8.fntdata"/><Relationship Id="rId21" Type="http://schemas.openxmlformats.org/officeDocument/2006/relationships/slide" Target="slides/slide20.xml"/><Relationship Id="rId34" Type="http://schemas.openxmlformats.org/officeDocument/2006/relationships/font" Target="fonts/font3.fntdata"/><Relationship Id="rId42" Type="http://schemas.openxmlformats.org/officeDocument/2006/relationships/font" Target="fonts/font11.fntdata"/><Relationship Id="rId47" Type="http://schemas.openxmlformats.org/officeDocument/2006/relationships/font" Target="fonts/font16.fntdata"/><Relationship Id="rId50" Type="http://schemas.openxmlformats.org/officeDocument/2006/relationships/font" Target="fonts/font19.fntdata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2.fntdata"/><Relationship Id="rId38" Type="http://schemas.openxmlformats.org/officeDocument/2006/relationships/font" Target="fonts/font7.fntdata"/><Relationship Id="rId46" Type="http://schemas.openxmlformats.org/officeDocument/2006/relationships/font" Target="fonts/font15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10.fntdata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font" Target="fonts/font9.fntdata"/><Relationship Id="rId45" Type="http://schemas.openxmlformats.org/officeDocument/2006/relationships/font" Target="fonts/font14.fntdata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5.fntdata"/><Relationship Id="rId49" Type="http://schemas.openxmlformats.org/officeDocument/2006/relationships/font" Target="fonts/font18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4" Type="http://schemas.openxmlformats.org/officeDocument/2006/relationships/font" Target="fonts/font13.fntdata"/><Relationship Id="rId52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4.fntdata"/><Relationship Id="rId43" Type="http://schemas.openxmlformats.org/officeDocument/2006/relationships/font" Target="fonts/font12.fntdata"/><Relationship Id="rId48" Type="http://schemas.openxmlformats.org/officeDocument/2006/relationships/font" Target="fonts/font17.fntdata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font" Target="fonts/font20.fntdata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43A374-096E-42C1-95E7-1368F2CB6EA7}" type="datetimeFigureOut">
              <a:rPr lang="en-US" smtClean="0"/>
              <a:t>9/14/2025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0D1110-BC1F-45D5-A308-7658DFF3EA4E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83E69D8-B908-4072-8F4C-9FB1A7EA58D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6CF96FE-4BFD-4EB0-860E-F76DA260189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6CF96FE-4BFD-4EB0-860E-F76DA260189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7F20FB-4AA5-4253-AD8E-CB6142536FD5}" type="slidenum">
              <a:rPr lang="zh-CN" altLang="en-US" smtClean="0"/>
              <a:t>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6CF96FE-4BFD-4EB0-860E-F76DA260189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6CF96FE-4BFD-4EB0-860E-F76DA260189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6CF96FE-4BFD-4EB0-860E-F76DA260189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65947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6CF96FE-4BFD-4EB0-860E-F76DA260189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5C5F4-8241-4297-A607-2414451469E3}" type="datetimeFigureOut">
              <a:rPr lang="zh-CN" altLang="en-US" smtClean="0"/>
              <a:t>2025/9/14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163BE-6298-434B-9B1B-48173C57E4B7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5C5F4-8241-4297-A607-2414451469E3}" type="datetimeFigureOut">
              <a:rPr lang="zh-CN" altLang="en-US" smtClean="0"/>
              <a:t>2025/9/14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163BE-6298-434B-9B1B-48173C57E4B7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5C5F4-8241-4297-A607-2414451469E3}" type="datetimeFigureOut">
              <a:rPr lang="zh-CN" altLang="en-US" smtClean="0"/>
              <a:t>2025/9/14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163BE-6298-434B-9B1B-48173C57E4B7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0"/>
            <a:ext cx="18288000" cy="102870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60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5C5F4-8241-4297-A607-2414451469E3}" type="datetimeFigureOut">
              <a:rPr lang="zh-CN" altLang="en-US" smtClean="0"/>
              <a:t>2025/9/14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163BE-6298-434B-9B1B-48173C57E4B7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5C5F4-8241-4297-A607-2414451469E3}" type="datetimeFigureOut">
              <a:rPr lang="zh-CN" altLang="en-US" smtClean="0"/>
              <a:t>2025/9/14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163BE-6298-434B-9B1B-48173C57E4B7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5C5F4-8241-4297-A607-2414451469E3}" type="datetimeFigureOut">
              <a:rPr lang="zh-CN" altLang="en-US" smtClean="0"/>
              <a:t>2025/9/14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163BE-6298-434B-9B1B-48173C57E4B7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5C5F4-8241-4297-A607-2414451469E3}" type="datetimeFigureOut">
              <a:rPr lang="zh-CN" altLang="en-US" smtClean="0"/>
              <a:t>2025/9/14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163BE-6298-434B-9B1B-48173C57E4B7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5C5F4-8241-4297-A607-2414451469E3}" type="datetimeFigureOut">
              <a:rPr lang="zh-CN" altLang="en-US" smtClean="0"/>
              <a:t>2025/9/14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163BE-6298-434B-9B1B-48173C57E4B7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5C5F4-8241-4297-A607-2414451469E3}" type="datetimeFigureOut">
              <a:rPr lang="zh-CN" altLang="en-US" smtClean="0"/>
              <a:t>2025/9/14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163BE-6298-434B-9B1B-48173C57E4B7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5C5F4-8241-4297-A607-2414451469E3}" type="datetimeFigureOut">
              <a:rPr lang="zh-CN" altLang="en-US" smtClean="0"/>
              <a:t>2025/9/14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163BE-6298-434B-9B1B-48173C57E4B7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5C5F4-8241-4297-A607-2414451469E3}" type="datetimeFigureOut">
              <a:rPr lang="zh-CN" altLang="en-US" smtClean="0"/>
              <a:t>2025/9/14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163BE-6298-434B-9B1B-48173C57E4B7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55C5F4-8241-4297-A607-2414451469E3}" type="datetimeFigureOut">
              <a:rPr lang="zh-CN" altLang="en-US" smtClean="0"/>
              <a:t>2025/9/14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C163BE-6298-434B-9B1B-48173C57E4B7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5" Type="http://schemas.openxmlformats.org/officeDocument/2006/relationships/image" Target="../media/image2.png"/><Relationship Id="rId10" Type="http://schemas.openxmlformats.org/officeDocument/2006/relationships/image" Target="../media/image7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.png"/><Relationship Id="rId7" Type="http://schemas.openxmlformats.org/officeDocument/2006/relationships/image" Target="../media/image2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0.png"/><Relationship Id="rId10" Type="http://schemas.openxmlformats.org/officeDocument/2006/relationships/image" Target="../media/image23.png"/><Relationship Id="rId4" Type="http://schemas.openxmlformats.org/officeDocument/2006/relationships/image" Target="../media/image19.png"/><Relationship Id="rId9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.png"/><Relationship Id="rId7" Type="http://schemas.openxmlformats.org/officeDocument/2006/relationships/image" Target="../media/image2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0.png"/><Relationship Id="rId10" Type="http://schemas.openxmlformats.org/officeDocument/2006/relationships/image" Target="../media/image26.png"/><Relationship Id="rId4" Type="http://schemas.openxmlformats.org/officeDocument/2006/relationships/image" Target="../media/image19.png"/><Relationship Id="rId9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12.pn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6860" y="618512"/>
            <a:ext cx="14505467" cy="6169574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80375" y="7728098"/>
            <a:ext cx="1329524" cy="2091746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8680" y="4637579"/>
            <a:ext cx="10880664" cy="546427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441" y="7639838"/>
            <a:ext cx="5847572" cy="218000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3933" y="6914137"/>
            <a:ext cx="2237508" cy="1976024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50915" y="6686015"/>
            <a:ext cx="1572212" cy="247582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984" y="6277676"/>
            <a:ext cx="4351572" cy="3770969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2862470" y="1660854"/>
            <a:ext cx="13000383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/>
            <a:r>
              <a:rPr lang="vi-VN" sz="8100" dirty="0">
                <a:solidFill>
                  <a:prstClr val="white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CHÀO MỪNG CÁC EM ĐẾN VỚI TIẾT HỌC HÔM NAY</a:t>
            </a:r>
            <a:endParaRPr lang="en-US" sz="8100" dirty="0">
              <a:solidFill>
                <a:prstClr val="white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7374313" y="4916149"/>
            <a:ext cx="4259499" cy="646331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defTabSz="1371600"/>
            <a:r>
              <a:rPr lang="vi-VN" sz="3600" dirty="0">
                <a:solidFill>
                  <a:prstClr val="white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Khoa học tự </a:t>
            </a:r>
            <a:r>
              <a:rPr lang="vi-VN" sz="3600" dirty="0" smtClean="0">
                <a:solidFill>
                  <a:prstClr val="white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nhiên</a:t>
            </a:r>
            <a:r>
              <a:rPr lang="en-US" sz="3600" dirty="0" smtClean="0">
                <a:solidFill>
                  <a:prstClr val="white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8</a:t>
            </a:r>
            <a:endParaRPr lang="en-US" sz="3600" dirty="0">
              <a:solidFill>
                <a:prstClr val="white"/>
              </a:solidFill>
              <a:latin typeface="#9Slide03 Arima Madurai Bold" panose="00000800000000000000" pitchFamily="2" charset="0"/>
              <a:cs typeface="#9Slide03 Arima Madurai Bold" panose="00000800000000000000" pitchFamily="2" charset="0"/>
            </a:endParaRPr>
          </a:p>
        </p:txBody>
      </p:sp>
      <p:pic>
        <p:nvPicPr>
          <p:cNvPr id="9" name="Lady &amp; Bird (淑女与鸟组合) - Stephanie Says (史蒂芬妮说)(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742393" y="-1591272"/>
            <a:ext cx="914400" cy="914400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000"/>
                            </p:stCondLst>
                            <p:childTnLst>
                              <p:par>
                                <p:cTn id="42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4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11" grpId="0"/>
      <p:bldP spid="1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366" y="397764"/>
            <a:ext cx="16727262" cy="95960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34" name="矩形 33"/>
          <p:cNvSpPr/>
          <p:nvPr/>
        </p:nvSpPr>
        <p:spPr>
          <a:xfrm>
            <a:off x="-1230407" y="3373067"/>
            <a:ext cx="988359" cy="1548557"/>
          </a:xfrm>
          <a:prstGeom prst="rect">
            <a:avLst/>
          </a:prstGeom>
          <a:solidFill>
            <a:srgbClr val="2A3D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pic>
        <p:nvPicPr>
          <p:cNvPr id="31" name="图片 3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377" y="20379"/>
            <a:ext cx="16671748" cy="8868825"/>
          </a:xfrm>
          <a:prstGeom prst="rect">
            <a:avLst/>
          </a:prstGeom>
        </p:spPr>
      </p:pic>
      <p:sp>
        <p:nvSpPr>
          <p:cNvPr id="33" name="文本框 32"/>
          <p:cNvSpPr txBox="1"/>
          <p:nvPr/>
        </p:nvSpPr>
        <p:spPr>
          <a:xfrm>
            <a:off x="2094614" y="1028700"/>
            <a:ext cx="1615617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I. </a:t>
            </a:r>
            <a:r>
              <a:rPr lang="en-US" altLang="zh-CN" sz="6000" b="1" noProof="0" dirty="0" err="1" smtClean="0">
                <a:solidFill>
                  <a:prstClr val="white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Thí</a:t>
            </a:r>
            <a:r>
              <a:rPr lang="en-US" altLang="zh-CN" sz="6000" b="1" noProof="0" dirty="0" smtClean="0">
                <a:solidFill>
                  <a:prstClr val="white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 </a:t>
            </a:r>
            <a:r>
              <a:rPr lang="en-US" altLang="zh-CN" sz="6000" b="1" noProof="0" dirty="0" err="1" smtClean="0">
                <a:solidFill>
                  <a:prstClr val="white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nghiệm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Arima Madurai" panose="00000500000000000000" pitchFamily="2" charset="-93"/>
              <a:ea typeface="幼圆" panose="02010509060101010101" pitchFamily="49" charset="-122"/>
              <a:cs typeface="#9Slide03 Arima Madurai" panose="00000500000000000000" pitchFamily="2" charset="-93"/>
            </a:endParaRPr>
          </a:p>
        </p:txBody>
      </p:sp>
      <p:pic>
        <p:nvPicPr>
          <p:cNvPr id="30" name="图片 2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12" y="8387254"/>
            <a:ext cx="3060490" cy="149969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本框 32"/>
              <p:cNvSpPr txBox="1"/>
              <p:nvPr/>
            </p:nvSpPr>
            <p:spPr>
              <a:xfrm>
                <a:off x="1553757" y="2290839"/>
                <a:ext cx="15134043" cy="316907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* </a:t>
                </a:r>
                <a:r>
                  <a:rPr lang="en-US" sz="4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Các</a:t>
                </a:r>
                <a:r>
                  <a:rPr lang="en-US" sz="4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vật</a:t>
                </a:r>
                <a:r>
                  <a:rPr lang="en-US" sz="4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liệu</a:t>
                </a:r>
                <a:r>
                  <a:rPr lang="en-US" sz="4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làm</a:t>
                </a:r>
                <a:r>
                  <a:rPr lang="en-US" sz="4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từ</a:t>
                </a:r>
                <a:r>
                  <a:rPr lang="en-US" sz="4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một</a:t>
                </a:r>
                <a:r>
                  <a:rPr lang="en-US" sz="4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chất</a:t>
                </a:r>
                <a:r>
                  <a:rPr lang="en-US" sz="4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4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tỉ</a:t>
                </a:r>
                <a:r>
                  <a:rPr lang="en-US" sz="4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4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i="1">
                            <a:solidFill>
                              <a:schemeClr val="bg1"/>
                            </a:solidFill>
                            <a:latin typeface="Cambria Math" panose="02040503050406030204"/>
                          </a:rPr>
                          <m:t>𝑘</m:t>
                        </m:r>
                        <m:r>
                          <a:rPr lang="en-US" sz="4000" i="1">
                            <a:solidFill>
                              <a:schemeClr val="bg1"/>
                            </a:solidFill>
                            <a:latin typeface="Cambria Math" panose="02040503050406030204"/>
                          </a:rPr>
                          <m:t>h</m:t>
                        </m:r>
                        <m:r>
                          <a:rPr lang="en-US" sz="4000" i="1">
                            <a:solidFill>
                              <a:schemeClr val="bg1"/>
                            </a:solidFill>
                            <a:latin typeface="Cambria Math" panose="02040503050406030204"/>
                          </a:rPr>
                          <m:t>ố</m:t>
                        </m:r>
                        <m:r>
                          <a:rPr lang="en-US" sz="4000" i="1">
                            <a:solidFill>
                              <a:schemeClr val="bg1"/>
                            </a:solidFill>
                            <a:latin typeface="Cambria Math" panose="02040503050406030204"/>
                          </a:rPr>
                          <m:t>𝑖</m:t>
                        </m:r>
                        <m:r>
                          <a:rPr lang="en-US" sz="4000" i="1">
                            <a:solidFill>
                              <a:schemeClr val="bg1"/>
                            </a:solidFill>
                            <a:latin typeface="Cambria Math" panose="02040503050406030204"/>
                          </a:rPr>
                          <m:t> </m:t>
                        </m:r>
                        <m:r>
                          <a:rPr lang="en-US" sz="4000" i="1">
                            <a:solidFill>
                              <a:schemeClr val="bg1"/>
                            </a:solidFill>
                            <a:latin typeface="Cambria Math" panose="02040503050406030204"/>
                          </a:rPr>
                          <m:t>𝑙</m:t>
                        </m:r>
                        <m:r>
                          <a:rPr lang="en-US" sz="4000" i="1">
                            <a:solidFill>
                              <a:schemeClr val="bg1"/>
                            </a:solidFill>
                            <a:latin typeface="Cambria Math" panose="02040503050406030204"/>
                          </a:rPr>
                          <m:t>ượ</m:t>
                        </m:r>
                        <m:r>
                          <a:rPr lang="en-US" sz="4000" i="1">
                            <a:solidFill>
                              <a:schemeClr val="bg1"/>
                            </a:solidFill>
                            <a:latin typeface="Cambria Math" panose="02040503050406030204"/>
                          </a:rPr>
                          <m:t>𝑛𝑔</m:t>
                        </m:r>
                      </m:num>
                      <m:den>
                        <m:r>
                          <a:rPr lang="en-US" sz="4000" i="1">
                            <a:solidFill>
                              <a:schemeClr val="bg1"/>
                            </a:solidFill>
                            <a:latin typeface="Cambria Math" panose="02040503050406030204"/>
                          </a:rPr>
                          <m:t>𝑡</m:t>
                        </m:r>
                        <m:r>
                          <a:rPr lang="en-US" sz="4000" i="1">
                            <a:solidFill>
                              <a:schemeClr val="bg1"/>
                            </a:solidFill>
                            <a:latin typeface="Cambria Math" panose="02040503050406030204"/>
                          </a:rPr>
                          <m:t>h</m:t>
                        </m:r>
                        <m:r>
                          <a:rPr lang="en-US" sz="4000" i="1">
                            <a:solidFill>
                              <a:schemeClr val="bg1"/>
                            </a:solidFill>
                            <a:latin typeface="Cambria Math" panose="02040503050406030204"/>
                          </a:rPr>
                          <m:t>ể </m:t>
                        </m:r>
                        <m:r>
                          <a:rPr lang="en-US" sz="4000" i="1">
                            <a:solidFill>
                              <a:schemeClr val="bg1"/>
                            </a:solidFill>
                            <a:latin typeface="Cambria Math" panose="02040503050406030204"/>
                          </a:rPr>
                          <m:t>𝑡</m:t>
                        </m:r>
                        <m:r>
                          <a:rPr lang="en-US" sz="4000" i="1">
                            <a:solidFill>
                              <a:schemeClr val="bg1"/>
                            </a:solidFill>
                            <a:latin typeface="Cambria Math" panose="02040503050406030204"/>
                          </a:rPr>
                          <m:t>í</m:t>
                        </m:r>
                        <m:r>
                          <a:rPr lang="en-US" sz="4000" i="1">
                            <a:solidFill>
                              <a:schemeClr val="bg1"/>
                            </a:solidFill>
                            <a:latin typeface="Cambria Math" panose="02040503050406030204"/>
                          </a:rPr>
                          <m:t>𝑐</m:t>
                        </m:r>
                        <m:r>
                          <a:rPr lang="en-US" sz="4000" i="1">
                            <a:solidFill>
                              <a:schemeClr val="bg1"/>
                            </a:solidFill>
                            <a:latin typeface="Cambria Math" panose="02040503050406030204"/>
                          </a:rPr>
                          <m:t>h</m:t>
                        </m:r>
                      </m:den>
                    </m:f>
                  </m:oMath>
                </a14:m>
                <a:r>
                  <a:rPr lang="en-US" sz="4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xác</a:t>
                </a:r>
                <a:r>
                  <a:rPr lang="en-US" sz="4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định</a:t>
                </a:r>
                <a:r>
                  <a:rPr lang="en-US" sz="4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  <a:p>
                <a:endParaRPr lang="en-US" sz="40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4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* </a:t>
                </a:r>
                <a:r>
                  <a:rPr lang="en-US" sz="4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Các</a:t>
                </a:r>
                <a:r>
                  <a:rPr lang="en-US" sz="4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vật</a:t>
                </a:r>
                <a:r>
                  <a:rPr lang="en-US" sz="4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liệu</a:t>
                </a:r>
                <a:r>
                  <a:rPr lang="en-US" sz="4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làm</a:t>
                </a:r>
                <a:r>
                  <a:rPr lang="en-US" sz="4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từ</a:t>
                </a:r>
                <a:r>
                  <a:rPr lang="en-US" sz="4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các</a:t>
                </a:r>
                <a:r>
                  <a:rPr lang="en-US" sz="4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chất</a:t>
                </a:r>
                <a:r>
                  <a:rPr lang="en-US" sz="4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khác</a:t>
                </a:r>
                <a:r>
                  <a:rPr lang="en-US" sz="4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nhau</a:t>
                </a:r>
                <a:r>
                  <a:rPr lang="en-US" sz="4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4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tỉ</a:t>
                </a:r>
                <a:r>
                  <a:rPr lang="en-US" sz="4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4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i="1">
                            <a:solidFill>
                              <a:schemeClr val="bg1"/>
                            </a:solidFill>
                            <a:latin typeface="Cambria Math" panose="02040503050406030204"/>
                          </a:rPr>
                          <m:t>𝑘</m:t>
                        </m:r>
                        <m:r>
                          <a:rPr lang="en-US" sz="4000" i="1">
                            <a:solidFill>
                              <a:schemeClr val="bg1"/>
                            </a:solidFill>
                            <a:latin typeface="Cambria Math" panose="02040503050406030204"/>
                          </a:rPr>
                          <m:t>h</m:t>
                        </m:r>
                        <m:r>
                          <a:rPr lang="en-US" sz="4000" i="1">
                            <a:solidFill>
                              <a:schemeClr val="bg1"/>
                            </a:solidFill>
                            <a:latin typeface="Cambria Math" panose="02040503050406030204"/>
                          </a:rPr>
                          <m:t>ố</m:t>
                        </m:r>
                        <m:r>
                          <a:rPr lang="en-US" sz="4000" i="1">
                            <a:solidFill>
                              <a:schemeClr val="bg1"/>
                            </a:solidFill>
                            <a:latin typeface="Cambria Math" panose="02040503050406030204"/>
                          </a:rPr>
                          <m:t>𝑖</m:t>
                        </m:r>
                        <m:r>
                          <a:rPr lang="en-US" sz="4000" i="1">
                            <a:solidFill>
                              <a:schemeClr val="bg1"/>
                            </a:solidFill>
                            <a:latin typeface="Cambria Math" panose="02040503050406030204"/>
                          </a:rPr>
                          <m:t> </m:t>
                        </m:r>
                        <m:r>
                          <a:rPr lang="en-US" sz="4000" i="1">
                            <a:solidFill>
                              <a:schemeClr val="bg1"/>
                            </a:solidFill>
                            <a:latin typeface="Cambria Math" panose="02040503050406030204"/>
                          </a:rPr>
                          <m:t>𝑙</m:t>
                        </m:r>
                        <m:r>
                          <a:rPr lang="en-US" sz="4000" i="1">
                            <a:solidFill>
                              <a:schemeClr val="bg1"/>
                            </a:solidFill>
                            <a:latin typeface="Cambria Math" panose="02040503050406030204"/>
                          </a:rPr>
                          <m:t>ượ</m:t>
                        </m:r>
                        <m:r>
                          <a:rPr lang="en-US" sz="4000" i="1">
                            <a:solidFill>
                              <a:schemeClr val="bg1"/>
                            </a:solidFill>
                            <a:latin typeface="Cambria Math" panose="02040503050406030204"/>
                          </a:rPr>
                          <m:t>𝑛𝑔</m:t>
                        </m:r>
                      </m:num>
                      <m:den>
                        <m:r>
                          <a:rPr lang="en-US" sz="4000" i="1">
                            <a:solidFill>
                              <a:schemeClr val="bg1"/>
                            </a:solidFill>
                            <a:latin typeface="Cambria Math" panose="02040503050406030204"/>
                          </a:rPr>
                          <m:t>𝑡</m:t>
                        </m:r>
                        <m:r>
                          <a:rPr lang="en-US" sz="4000" i="1">
                            <a:solidFill>
                              <a:schemeClr val="bg1"/>
                            </a:solidFill>
                            <a:latin typeface="Cambria Math" panose="02040503050406030204"/>
                          </a:rPr>
                          <m:t>h</m:t>
                        </m:r>
                        <m:r>
                          <a:rPr lang="en-US" sz="4000" i="1">
                            <a:solidFill>
                              <a:schemeClr val="bg1"/>
                            </a:solidFill>
                            <a:latin typeface="Cambria Math" panose="02040503050406030204"/>
                          </a:rPr>
                          <m:t>ể </m:t>
                        </m:r>
                        <m:r>
                          <a:rPr lang="en-US" sz="4000" i="1">
                            <a:solidFill>
                              <a:schemeClr val="bg1"/>
                            </a:solidFill>
                            <a:latin typeface="Cambria Math" panose="02040503050406030204"/>
                          </a:rPr>
                          <m:t>𝑡</m:t>
                        </m:r>
                        <m:r>
                          <a:rPr lang="en-US" sz="4000" i="1">
                            <a:solidFill>
                              <a:schemeClr val="bg1"/>
                            </a:solidFill>
                            <a:latin typeface="Cambria Math" panose="02040503050406030204"/>
                          </a:rPr>
                          <m:t>í</m:t>
                        </m:r>
                        <m:r>
                          <a:rPr lang="en-US" sz="4000" i="1">
                            <a:solidFill>
                              <a:schemeClr val="bg1"/>
                            </a:solidFill>
                            <a:latin typeface="Cambria Math" panose="02040503050406030204"/>
                          </a:rPr>
                          <m:t>𝑐</m:t>
                        </m:r>
                        <m:r>
                          <a:rPr lang="en-US" sz="4000" i="1">
                            <a:solidFill>
                              <a:schemeClr val="bg1"/>
                            </a:solidFill>
                            <a:latin typeface="Cambria Math" panose="02040503050406030204"/>
                          </a:rPr>
                          <m:t>h</m:t>
                        </m:r>
                      </m:den>
                    </m:f>
                  </m:oMath>
                </a14:m>
                <a:r>
                  <a:rPr lang="en-US" sz="4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khác</a:t>
                </a:r>
                <a:r>
                  <a:rPr lang="en-US" sz="4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nhau</a:t>
                </a:r>
                <a:endParaRPr lang="en-US" sz="40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en-US" sz="40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文本框 3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53757" y="2290839"/>
                <a:ext cx="15134043" cy="3169073"/>
              </a:xfrm>
              <a:prstGeom prst="rect">
                <a:avLst/>
              </a:prstGeom>
              <a:blipFill rotWithShape="1">
                <a:blip r:embed="rId6"/>
                <a:stretch>
                  <a:fillRect l="-4" t="-12" b="6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 tmFilter="0,0; .5, 1; 1, 1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34" name="矩形 33"/>
          <p:cNvSpPr/>
          <p:nvPr/>
        </p:nvSpPr>
        <p:spPr>
          <a:xfrm>
            <a:off x="-1230407" y="3373067"/>
            <a:ext cx="988359" cy="1548557"/>
          </a:xfrm>
          <a:prstGeom prst="rect">
            <a:avLst/>
          </a:prstGeom>
          <a:solidFill>
            <a:srgbClr val="2A3D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pic>
        <p:nvPicPr>
          <p:cNvPr id="30" name="图片 2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852" y="5547753"/>
            <a:ext cx="6902285" cy="2573205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0552" y="2991248"/>
            <a:ext cx="12637448" cy="3495998"/>
          </a:xfrm>
          <a:prstGeom prst="rect">
            <a:avLst/>
          </a:prstGeom>
        </p:spPr>
      </p:pic>
      <p:sp>
        <p:nvSpPr>
          <p:cNvPr id="32" name="文本框 31"/>
          <p:cNvSpPr txBox="1"/>
          <p:nvPr/>
        </p:nvSpPr>
        <p:spPr>
          <a:xfrm>
            <a:off x="3556464" y="3365794"/>
            <a:ext cx="2196435" cy="27469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72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3 Arima Madurai Black" panose="00000A00000000000000" pitchFamily="2" charset="-93"/>
                <a:ea typeface="Microsoft YaHei" panose="020B0503020204020204" pitchFamily="34" charset="-122"/>
                <a:cs typeface="#9Slide03 Arima Madurai Black" panose="00000A00000000000000" pitchFamily="2" charset="-93"/>
              </a:rPr>
              <a:t>II.</a:t>
            </a:r>
            <a:endParaRPr kumimoji="0" lang="zh-CN" altLang="en-US" sz="1725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#9Slide03 Arima Madurai Black" panose="00000A00000000000000" pitchFamily="2" charset="-93"/>
              <a:ea typeface="Microsoft YaHei" panose="020B0503020204020204" pitchFamily="34" charset="-122"/>
              <a:cs typeface="#9Slide03 Arima Madurai Black" panose="00000A00000000000000" pitchFamily="2" charset="-93"/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6212301" y="3617420"/>
            <a:ext cx="11059438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371600"/>
            <a:r>
              <a:rPr lang="en-US" altLang="zh-CN" sz="8000" b="1" dirty="0" err="1">
                <a:solidFill>
                  <a:schemeClr val="bg1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Khối</a:t>
            </a:r>
            <a:r>
              <a:rPr lang="en-US" altLang="zh-CN" sz="8000" b="1" dirty="0">
                <a:solidFill>
                  <a:schemeClr val="bg1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 </a:t>
            </a:r>
            <a:r>
              <a:rPr lang="en-US" altLang="zh-CN" sz="8000" b="1" dirty="0" err="1">
                <a:solidFill>
                  <a:schemeClr val="bg1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lượng</a:t>
            </a:r>
            <a:r>
              <a:rPr lang="en-US" altLang="zh-CN" sz="8000" b="1" dirty="0">
                <a:solidFill>
                  <a:schemeClr val="bg1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 </a:t>
            </a:r>
            <a:r>
              <a:rPr lang="en-US" altLang="zh-CN" sz="8000" b="1" dirty="0" err="1">
                <a:solidFill>
                  <a:schemeClr val="bg1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riêng</a:t>
            </a:r>
            <a:r>
              <a:rPr lang="en-US" altLang="zh-CN" sz="8000" b="1" dirty="0">
                <a:solidFill>
                  <a:schemeClr val="bg1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, </a:t>
            </a:r>
            <a:r>
              <a:rPr lang="en-US" altLang="zh-CN" sz="8000" b="1" dirty="0" err="1">
                <a:solidFill>
                  <a:schemeClr val="bg1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đơn</a:t>
            </a:r>
            <a:r>
              <a:rPr lang="en-US" altLang="zh-CN" sz="8000" b="1" dirty="0">
                <a:solidFill>
                  <a:schemeClr val="bg1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 </a:t>
            </a:r>
            <a:r>
              <a:rPr lang="en-US" altLang="zh-CN" sz="8000" b="1" dirty="0" err="1">
                <a:solidFill>
                  <a:schemeClr val="bg1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vị</a:t>
            </a:r>
            <a:r>
              <a:rPr lang="en-US" altLang="zh-CN" sz="8000" b="1" dirty="0">
                <a:solidFill>
                  <a:schemeClr val="bg1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 </a:t>
            </a:r>
            <a:endParaRPr lang="en-US" altLang="zh-CN" sz="8000" b="1" dirty="0" smtClean="0">
              <a:solidFill>
                <a:schemeClr val="bg1"/>
              </a:solidFill>
              <a:latin typeface="#9Slide03 Arima Madurai" panose="00000500000000000000" pitchFamily="2" charset="-93"/>
              <a:ea typeface="幼圆" panose="02010509060101010101" pitchFamily="49" charset="-122"/>
              <a:cs typeface="#9Slide03 Arima Madurai" panose="00000500000000000000" pitchFamily="2" charset="-93"/>
            </a:endParaRPr>
          </a:p>
          <a:p>
            <a:pPr defTabSz="1371600"/>
            <a:r>
              <a:rPr lang="en-US" altLang="zh-CN" sz="8000" b="1" dirty="0" err="1" smtClean="0">
                <a:solidFill>
                  <a:schemeClr val="bg1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khối</a:t>
            </a:r>
            <a:r>
              <a:rPr lang="en-US" altLang="zh-CN" sz="8000" b="1" dirty="0" smtClean="0">
                <a:solidFill>
                  <a:schemeClr val="bg1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 </a:t>
            </a:r>
            <a:r>
              <a:rPr lang="en-US" altLang="zh-CN" sz="8000" b="1" dirty="0" err="1">
                <a:solidFill>
                  <a:schemeClr val="bg1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lượng</a:t>
            </a:r>
            <a:r>
              <a:rPr lang="en-US" altLang="zh-CN" sz="8000" b="1" dirty="0">
                <a:solidFill>
                  <a:schemeClr val="bg1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 </a:t>
            </a:r>
            <a:r>
              <a:rPr lang="en-US" altLang="zh-CN" sz="8000" b="1" dirty="0" err="1">
                <a:solidFill>
                  <a:schemeClr val="bg1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riêng</a:t>
            </a:r>
            <a:endParaRPr lang="zh-CN" altLang="en-US" sz="8000" b="1" dirty="0">
              <a:solidFill>
                <a:schemeClr val="bg1"/>
              </a:solidFill>
              <a:latin typeface="#9Slide03 Arima Madurai" panose="00000500000000000000" pitchFamily="2" charset="-93"/>
              <a:ea typeface="幼圆" panose="02010509060101010101" pitchFamily="49" charset="-122"/>
              <a:cs typeface="#9Slide03 Arima Madurai" panose="00000500000000000000" pitchFamily="2" charset="-93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8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973797" y="-419100"/>
            <a:ext cx="7314203" cy="7314203"/>
          </a:xfrm>
          <a:prstGeom prst="rect">
            <a:avLst/>
          </a:prstGeom>
        </p:spPr>
      </p:pic>
      <p:sp>
        <p:nvSpPr>
          <p:cNvPr id="5" name="TextBox 544"/>
          <p:cNvSpPr txBox="1"/>
          <p:nvPr/>
        </p:nvSpPr>
        <p:spPr>
          <a:xfrm>
            <a:off x="1371600" y="748725"/>
            <a:ext cx="11963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r>
              <a:rPr lang="en-US" sz="36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</a:t>
            </a:r>
            <a:r>
              <a:rPr lang="en-US" sz="36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36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6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</a:t>
            </a:r>
            <a:r>
              <a:rPr lang="en-US" sz="36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6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6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6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SGK, </a:t>
            </a:r>
            <a:r>
              <a:rPr lang="en-US" sz="36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6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6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6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24000" y="1714500"/>
            <a:ext cx="89154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6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36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36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36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endParaRPr lang="en-US" sz="3600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6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6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endParaRPr lang="en-US" sz="3600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36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endParaRPr lang="en-US" sz="36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685800" y="4457700"/>
                <a:ext cx="10591800" cy="54244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3200" dirty="0" smtClean="0">
                    <a:solidFill>
                      <a:srgbClr val="C00000"/>
                    </a:solidFill>
                    <a:latin typeface="Times New Roman" panose="02020603050405020304" pitchFamily="18" charset="0"/>
                    <a:ea typeface="Tiffany" panose="02020500000000000000" pitchFamily="18" charset="0"/>
                    <a:cs typeface="Times New Roman" panose="02020603050405020304" pitchFamily="18" charset="0"/>
                  </a:rPr>
                  <a:t>Đáp </a:t>
                </a:r>
                <a:r>
                  <a:rPr lang="en-US" sz="3200" dirty="0" err="1" smtClean="0">
                    <a:solidFill>
                      <a:srgbClr val="C00000"/>
                    </a:solidFill>
                    <a:latin typeface="Times New Roman" panose="02020603050405020304" pitchFamily="18" charset="0"/>
                    <a:ea typeface="Tiffany" panose="02020500000000000000" pitchFamily="18" charset="0"/>
                    <a:cs typeface="Times New Roman" panose="02020603050405020304" pitchFamily="18" charset="0"/>
                  </a:rPr>
                  <a:t>án</a:t>
                </a:r>
                <a:r>
                  <a:rPr lang="en-US" sz="3200" dirty="0" smtClean="0">
                    <a:solidFill>
                      <a:srgbClr val="C00000"/>
                    </a:solidFill>
                    <a:latin typeface="Times New Roman" panose="02020603050405020304" pitchFamily="18" charset="0"/>
                    <a:ea typeface="Tiffany" panose="02020500000000000000" pitchFamily="18" charset="0"/>
                    <a:cs typeface="Times New Roman" panose="02020603050405020304" pitchFamily="18" charset="0"/>
                  </a:rPr>
                  <a:t>:</a:t>
                </a:r>
              </a:p>
              <a:p>
                <a:pPr marL="457200" indent="-45720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sz="3200" dirty="0" err="1" smtClean="0">
                    <a:solidFill>
                      <a:srgbClr val="C00000"/>
                    </a:solidFill>
                    <a:latin typeface="Times New Roman" panose="02020603050405020304" pitchFamily="18" charset="0"/>
                    <a:ea typeface="Tiffany" panose="02020500000000000000" pitchFamily="18" charset="0"/>
                    <a:cs typeface="Times New Roman" panose="02020603050405020304" pitchFamily="18" charset="0"/>
                  </a:rPr>
                  <a:t>Khối</a:t>
                </a:r>
                <a:r>
                  <a:rPr lang="en-US" sz="3200" dirty="0" smtClean="0">
                    <a:solidFill>
                      <a:srgbClr val="C00000"/>
                    </a:solidFill>
                    <a:latin typeface="Times New Roman" panose="02020603050405020304" pitchFamily="18" charset="0"/>
                    <a:ea typeface="Tiffany" panose="02020500000000000000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rgbClr val="C00000"/>
                    </a:solidFill>
                    <a:latin typeface="Times New Roman" panose="02020603050405020304" pitchFamily="18" charset="0"/>
                    <a:ea typeface="Tiffany" panose="02020500000000000000" pitchFamily="18" charset="0"/>
                    <a:cs typeface="Times New Roman" panose="02020603050405020304" pitchFamily="18" charset="0"/>
                  </a:rPr>
                  <a:t>lượng</a:t>
                </a:r>
                <a:r>
                  <a:rPr lang="en-US" sz="3200" dirty="0">
                    <a:solidFill>
                      <a:srgbClr val="C00000"/>
                    </a:solidFill>
                    <a:latin typeface="Times New Roman" panose="02020603050405020304" pitchFamily="18" charset="0"/>
                    <a:ea typeface="Tiffany" panose="02020500000000000000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rgbClr val="C00000"/>
                    </a:solidFill>
                    <a:latin typeface="Times New Roman" panose="02020603050405020304" pitchFamily="18" charset="0"/>
                    <a:ea typeface="Tiffany" panose="02020500000000000000" pitchFamily="18" charset="0"/>
                    <a:cs typeface="Times New Roman" panose="02020603050405020304" pitchFamily="18" charset="0"/>
                  </a:rPr>
                  <a:t>riêng</a:t>
                </a:r>
                <a:r>
                  <a:rPr lang="en-US" sz="3200" dirty="0">
                    <a:solidFill>
                      <a:srgbClr val="C00000"/>
                    </a:solidFill>
                    <a:latin typeface="Times New Roman" panose="02020603050405020304" pitchFamily="18" charset="0"/>
                    <a:ea typeface="Tiffany" panose="02020500000000000000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rgbClr val="C00000"/>
                    </a:solidFill>
                    <a:latin typeface="Times New Roman" panose="02020603050405020304" pitchFamily="18" charset="0"/>
                    <a:ea typeface="Tiffany" panose="02020500000000000000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3200" dirty="0">
                    <a:solidFill>
                      <a:srgbClr val="C00000"/>
                    </a:solidFill>
                    <a:latin typeface="Times New Roman" panose="02020603050405020304" pitchFamily="18" charset="0"/>
                    <a:ea typeface="Tiffany" panose="02020500000000000000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rgbClr val="C00000"/>
                    </a:solidFill>
                    <a:latin typeface="Times New Roman" panose="02020603050405020304" pitchFamily="18" charset="0"/>
                    <a:ea typeface="Tiffany" panose="02020500000000000000" pitchFamily="18" charset="0"/>
                    <a:cs typeface="Times New Roman" panose="02020603050405020304" pitchFamily="18" charset="0"/>
                  </a:rPr>
                  <a:t>một</a:t>
                </a:r>
                <a:r>
                  <a:rPr lang="en-US" sz="3200" dirty="0">
                    <a:solidFill>
                      <a:srgbClr val="C00000"/>
                    </a:solidFill>
                    <a:latin typeface="Times New Roman" panose="02020603050405020304" pitchFamily="18" charset="0"/>
                    <a:ea typeface="Tiffany" panose="02020500000000000000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rgbClr val="C00000"/>
                    </a:solidFill>
                    <a:latin typeface="Times New Roman" panose="02020603050405020304" pitchFamily="18" charset="0"/>
                    <a:ea typeface="Tiffany" panose="02020500000000000000" pitchFamily="18" charset="0"/>
                    <a:cs typeface="Times New Roman" panose="02020603050405020304" pitchFamily="18" charset="0"/>
                  </a:rPr>
                  <a:t>chất</a:t>
                </a:r>
                <a:r>
                  <a:rPr lang="en-US" sz="3200" dirty="0">
                    <a:solidFill>
                      <a:srgbClr val="C00000"/>
                    </a:solidFill>
                    <a:latin typeface="Times New Roman" panose="02020603050405020304" pitchFamily="18" charset="0"/>
                    <a:ea typeface="Tiffany" panose="02020500000000000000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rgbClr val="C00000"/>
                    </a:solidFill>
                    <a:latin typeface="Times New Roman" panose="02020603050405020304" pitchFamily="18" charset="0"/>
                    <a:ea typeface="Tiffany" panose="02020500000000000000" pitchFamily="18" charset="0"/>
                    <a:cs typeface="Times New Roman" panose="02020603050405020304" pitchFamily="18" charset="0"/>
                  </a:rPr>
                  <a:t>được</a:t>
                </a:r>
                <a:r>
                  <a:rPr lang="en-US" sz="3200" dirty="0">
                    <a:solidFill>
                      <a:srgbClr val="C00000"/>
                    </a:solidFill>
                    <a:latin typeface="Times New Roman" panose="02020603050405020304" pitchFamily="18" charset="0"/>
                    <a:ea typeface="Tiffany" panose="02020500000000000000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rgbClr val="C00000"/>
                    </a:solidFill>
                    <a:latin typeface="Times New Roman" panose="02020603050405020304" pitchFamily="18" charset="0"/>
                    <a:ea typeface="Tiffany" panose="02020500000000000000" pitchFamily="18" charset="0"/>
                    <a:cs typeface="Times New Roman" panose="02020603050405020304" pitchFamily="18" charset="0"/>
                  </a:rPr>
                  <a:t>xác</a:t>
                </a:r>
                <a:r>
                  <a:rPr lang="en-US" sz="3200" dirty="0">
                    <a:solidFill>
                      <a:srgbClr val="C00000"/>
                    </a:solidFill>
                    <a:latin typeface="Times New Roman" panose="02020603050405020304" pitchFamily="18" charset="0"/>
                    <a:ea typeface="Tiffany" panose="02020500000000000000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rgbClr val="C00000"/>
                    </a:solidFill>
                    <a:latin typeface="Times New Roman" panose="02020603050405020304" pitchFamily="18" charset="0"/>
                    <a:ea typeface="Tiffany" panose="02020500000000000000" pitchFamily="18" charset="0"/>
                    <a:cs typeface="Times New Roman" panose="02020603050405020304" pitchFamily="18" charset="0"/>
                  </a:rPr>
                  <a:t>định</a:t>
                </a:r>
                <a:r>
                  <a:rPr lang="en-US" sz="3200" dirty="0">
                    <a:solidFill>
                      <a:srgbClr val="C00000"/>
                    </a:solidFill>
                    <a:latin typeface="Times New Roman" panose="02020603050405020304" pitchFamily="18" charset="0"/>
                    <a:ea typeface="Tiffany" panose="02020500000000000000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rgbClr val="C00000"/>
                    </a:solidFill>
                    <a:latin typeface="Times New Roman" panose="02020603050405020304" pitchFamily="18" charset="0"/>
                    <a:ea typeface="Tiffany" panose="02020500000000000000" pitchFamily="18" charset="0"/>
                    <a:cs typeface="Times New Roman" panose="02020603050405020304" pitchFamily="18" charset="0"/>
                  </a:rPr>
                  <a:t>bằng</a:t>
                </a:r>
                <a:r>
                  <a:rPr lang="en-US" sz="3200" dirty="0">
                    <a:solidFill>
                      <a:srgbClr val="C00000"/>
                    </a:solidFill>
                    <a:latin typeface="Times New Roman" panose="02020603050405020304" pitchFamily="18" charset="0"/>
                    <a:ea typeface="Tiffany" panose="02020500000000000000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rgbClr val="C00000"/>
                    </a:solidFill>
                    <a:latin typeface="Times New Roman" panose="02020603050405020304" pitchFamily="18" charset="0"/>
                    <a:ea typeface="Tiffany" panose="02020500000000000000" pitchFamily="18" charset="0"/>
                    <a:cs typeface="Times New Roman" panose="02020603050405020304" pitchFamily="18" charset="0"/>
                  </a:rPr>
                  <a:t>khối</a:t>
                </a:r>
                <a:r>
                  <a:rPr lang="en-US" sz="3200" dirty="0">
                    <a:solidFill>
                      <a:srgbClr val="C00000"/>
                    </a:solidFill>
                    <a:latin typeface="Times New Roman" panose="02020603050405020304" pitchFamily="18" charset="0"/>
                    <a:ea typeface="Tiffany" panose="02020500000000000000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rgbClr val="C00000"/>
                    </a:solidFill>
                    <a:latin typeface="Times New Roman" panose="02020603050405020304" pitchFamily="18" charset="0"/>
                    <a:ea typeface="Tiffany" panose="02020500000000000000" pitchFamily="18" charset="0"/>
                    <a:cs typeface="Times New Roman" panose="02020603050405020304" pitchFamily="18" charset="0"/>
                  </a:rPr>
                  <a:t>lượng</a:t>
                </a:r>
                <a:r>
                  <a:rPr lang="en-US" sz="3200" dirty="0">
                    <a:solidFill>
                      <a:srgbClr val="C00000"/>
                    </a:solidFill>
                    <a:latin typeface="Times New Roman" panose="02020603050405020304" pitchFamily="18" charset="0"/>
                    <a:ea typeface="Tiffany" panose="02020500000000000000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rgbClr val="C00000"/>
                    </a:solidFill>
                    <a:latin typeface="Times New Roman" panose="02020603050405020304" pitchFamily="18" charset="0"/>
                    <a:ea typeface="Tiffany" panose="02020500000000000000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3200" dirty="0">
                    <a:solidFill>
                      <a:srgbClr val="C00000"/>
                    </a:solidFill>
                    <a:latin typeface="Times New Roman" panose="02020603050405020304" pitchFamily="18" charset="0"/>
                    <a:ea typeface="Tiffany" panose="02020500000000000000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rgbClr val="C00000"/>
                    </a:solidFill>
                    <a:latin typeface="Times New Roman" panose="02020603050405020304" pitchFamily="18" charset="0"/>
                    <a:ea typeface="Tiffany" panose="02020500000000000000" pitchFamily="18" charset="0"/>
                    <a:cs typeface="Times New Roman" panose="02020603050405020304" pitchFamily="18" charset="0"/>
                  </a:rPr>
                  <a:t>một</a:t>
                </a:r>
                <a:r>
                  <a:rPr lang="en-US" sz="3200" dirty="0">
                    <a:solidFill>
                      <a:srgbClr val="C00000"/>
                    </a:solidFill>
                    <a:latin typeface="Times New Roman" panose="02020603050405020304" pitchFamily="18" charset="0"/>
                    <a:ea typeface="Tiffany" panose="02020500000000000000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rgbClr val="C00000"/>
                    </a:solidFill>
                    <a:latin typeface="Times New Roman" panose="02020603050405020304" pitchFamily="18" charset="0"/>
                    <a:ea typeface="Tiffany" panose="02020500000000000000" pitchFamily="18" charset="0"/>
                    <a:cs typeface="Times New Roman" panose="02020603050405020304" pitchFamily="18" charset="0"/>
                  </a:rPr>
                  <a:t>đơn</a:t>
                </a:r>
                <a:r>
                  <a:rPr lang="en-US" sz="3200" dirty="0">
                    <a:solidFill>
                      <a:srgbClr val="C00000"/>
                    </a:solidFill>
                    <a:latin typeface="Times New Roman" panose="02020603050405020304" pitchFamily="18" charset="0"/>
                    <a:ea typeface="Tiffany" panose="02020500000000000000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rgbClr val="C00000"/>
                    </a:solidFill>
                    <a:latin typeface="Times New Roman" panose="02020603050405020304" pitchFamily="18" charset="0"/>
                    <a:ea typeface="Tiffany" panose="02020500000000000000" pitchFamily="18" charset="0"/>
                    <a:cs typeface="Times New Roman" panose="02020603050405020304" pitchFamily="18" charset="0"/>
                  </a:rPr>
                  <a:t>vị</a:t>
                </a:r>
                <a:r>
                  <a:rPr lang="en-US" sz="3200" dirty="0">
                    <a:solidFill>
                      <a:srgbClr val="C00000"/>
                    </a:solidFill>
                    <a:latin typeface="Times New Roman" panose="02020603050405020304" pitchFamily="18" charset="0"/>
                    <a:ea typeface="Tiffany" panose="02020500000000000000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rgbClr val="C00000"/>
                    </a:solidFill>
                    <a:latin typeface="Times New Roman" panose="02020603050405020304" pitchFamily="18" charset="0"/>
                    <a:ea typeface="Tiffany" panose="02020500000000000000" pitchFamily="18" charset="0"/>
                    <a:cs typeface="Times New Roman" panose="02020603050405020304" pitchFamily="18" charset="0"/>
                  </a:rPr>
                  <a:t>thể</a:t>
                </a:r>
                <a:r>
                  <a:rPr lang="en-US" sz="3200" dirty="0">
                    <a:solidFill>
                      <a:srgbClr val="C00000"/>
                    </a:solidFill>
                    <a:latin typeface="Times New Roman" panose="02020603050405020304" pitchFamily="18" charset="0"/>
                    <a:ea typeface="Tiffany" panose="02020500000000000000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rgbClr val="C00000"/>
                    </a:solidFill>
                    <a:latin typeface="Times New Roman" panose="02020603050405020304" pitchFamily="18" charset="0"/>
                    <a:ea typeface="Tiffany" panose="02020500000000000000" pitchFamily="18" charset="0"/>
                    <a:cs typeface="Times New Roman" panose="02020603050405020304" pitchFamily="18" charset="0"/>
                  </a:rPr>
                  <a:t>tích</a:t>
                </a:r>
                <a:r>
                  <a:rPr lang="en-US" sz="3200" dirty="0">
                    <a:solidFill>
                      <a:srgbClr val="C00000"/>
                    </a:solidFill>
                    <a:latin typeface="Times New Roman" panose="02020603050405020304" pitchFamily="18" charset="0"/>
                    <a:ea typeface="Tiffany" panose="02020500000000000000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rgbClr val="C00000"/>
                    </a:solidFill>
                    <a:latin typeface="Times New Roman" panose="02020603050405020304" pitchFamily="18" charset="0"/>
                    <a:ea typeface="Tiffany" panose="02020500000000000000" pitchFamily="18" charset="0"/>
                    <a:cs typeface="Times New Roman" panose="02020603050405020304" pitchFamily="18" charset="0"/>
                  </a:rPr>
                  <a:t>chất</a:t>
                </a:r>
                <a:r>
                  <a:rPr lang="en-US" sz="3200" dirty="0">
                    <a:solidFill>
                      <a:srgbClr val="C00000"/>
                    </a:solidFill>
                    <a:latin typeface="Times New Roman" panose="02020603050405020304" pitchFamily="18" charset="0"/>
                    <a:ea typeface="Tiffany" panose="02020500000000000000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rgbClr val="C00000"/>
                    </a:solidFill>
                    <a:latin typeface="Times New Roman" panose="02020603050405020304" pitchFamily="18" charset="0"/>
                    <a:ea typeface="Tiffany" panose="02020500000000000000" pitchFamily="18" charset="0"/>
                    <a:cs typeface="Times New Roman" panose="02020603050405020304" pitchFamily="18" charset="0"/>
                  </a:rPr>
                  <a:t>đó</a:t>
                </a:r>
                <a:r>
                  <a:rPr lang="en-US" sz="3200" dirty="0">
                    <a:solidFill>
                      <a:srgbClr val="C00000"/>
                    </a:solidFill>
                    <a:latin typeface="Times New Roman" panose="02020603050405020304" pitchFamily="18" charset="0"/>
                    <a:ea typeface="Tiffany" panose="02020500000000000000" pitchFamily="18" charset="0"/>
                    <a:cs typeface="Times New Roman" panose="02020603050405020304" pitchFamily="18" charset="0"/>
                  </a:rPr>
                  <a:t>. </a:t>
                </a:r>
                <a:endParaRPr lang="en-US" sz="3200" dirty="0" smtClean="0">
                  <a:solidFill>
                    <a:srgbClr val="C00000"/>
                  </a:solidFill>
                  <a:latin typeface="Times New Roman" panose="02020603050405020304" pitchFamily="18" charset="0"/>
                  <a:ea typeface="Tiffany" panose="02020500000000000000" pitchFamily="18" charset="0"/>
                  <a:cs typeface="Times New Roman" panose="02020603050405020304" pitchFamily="18" charset="0"/>
                </a:endParaRPr>
              </a:p>
              <a:p>
                <a:pPr marL="457200" indent="-45720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sz="3200" dirty="0" err="1" smtClean="0">
                    <a:solidFill>
                      <a:srgbClr val="C00000"/>
                    </a:solidFill>
                    <a:latin typeface="Times New Roman" panose="02020603050405020304" pitchFamily="18" charset="0"/>
                    <a:ea typeface="Tiffany" panose="02020500000000000000" pitchFamily="18" charset="0"/>
                    <a:cs typeface="Times New Roman" panose="02020603050405020304" pitchFamily="18" charset="0"/>
                  </a:rPr>
                  <a:t>Công</a:t>
                </a:r>
                <a:r>
                  <a:rPr lang="en-US" sz="3200" dirty="0" smtClean="0">
                    <a:solidFill>
                      <a:srgbClr val="C00000"/>
                    </a:solidFill>
                    <a:latin typeface="Times New Roman" panose="02020603050405020304" pitchFamily="18" charset="0"/>
                    <a:ea typeface="Tiffany" panose="02020500000000000000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rgbClr val="C00000"/>
                    </a:solidFill>
                    <a:latin typeface="Times New Roman" panose="02020603050405020304" pitchFamily="18" charset="0"/>
                    <a:ea typeface="Tiffany" panose="02020500000000000000" pitchFamily="18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3200" dirty="0">
                    <a:solidFill>
                      <a:srgbClr val="C00000"/>
                    </a:solidFill>
                    <a:latin typeface="Times New Roman" panose="02020603050405020304" pitchFamily="18" charset="0"/>
                    <a:ea typeface="Tiffany" panose="02020500000000000000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>
                        <a:solidFill>
                          <a:srgbClr val="C00000"/>
                        </a:solidFill>
                        <a:latin typeface="Cambria Math" panose="02040503050406030204"/>
                      </a:rPr>
                      <m:t>𝐷</m:t>
                    </m:r>
                    <m:r>
                      <a:rPr lang="en-US" sz="3200" i="1">
                        <a:solidFill>
                          <a:srgbClr val="C00000"/>
                        </a:solidFill>
                        <a:latin typeface="Cambria Math" panose="02040503050406030204"/>
                      </a:rPr>
                      <m:t>= </m:t>
                    </m:r>
                    <m:f>
                      <m:fPr>
                        <m:ctrlPr>
                          <a:rPr lang="en-US" sz="32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i="1">
                            <a:solidFill>
                              <a:srgbClr val="C00000"/>
                            </a:solidFill>
                            <a:latin typeface="Cambria Math" panose="02040503050406030204"/>
                          </a:rPr>
                          <m:t>𝑚</m:t>
                        </m:r>
                      </m:num>
                      <m:den>
                        <m:r>
                          <a:rPr lang="en-US" sz="3200" i="1">
                            <a:solidFill>
                              <a:srgbClr val="C00000"/>
                            </a:solidFill>
                            <a:latin typeface="Cambria Math" panose="02040503050406030204"/>
                          </a:rPr>
                          <m:t>𝑉</m:t>
                        </m:r>
                      </m:den>
                    </m:f>
                  </m:oMath>
                </a14:m>
                <a:r>
                  <a:rPr lang="en-US" sz="3200" dirty="0">
                    <a:solidFill>
                      <a:srgbClr val="C00000"/>
                    </a:solidFill>
                    <a:latin typeface="Times New Roman" panose="02020603050405020304" pitchFamily="18" charset="0"/>
                    <a:ea typeface="Tiffany" panose="02020500000000000000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sz="3200" dirty="0" err="1">
                    <a:solidFill>
                      <a:srgbClr val="C00000"/>
                    </a:solidFill>
                    <a:latin typeface="Times New Roman" panose="02020603050405020304" pitchFamily="18" charset="0"/>
                    <a:ea typeface="Tiffany" panose="02020500000000000000" pitchFamily="18" charset="0"/>
                    <a:cs typeface="Times New Roman" panose="02020603050405020304" pitchFamily="18" charset="0"/>
                  </a:rPr>
                  <a:t>trong</a:t>
                </a:r>
                <a:r>
                  <a:rPr lang="en-US" sz="3200" dirty="0">
                    <a:solidFill>
                      <a:srgbClr val="C00000"/>
                    </a:solidFill>
                    <a:latin typeface="Times New Roman" panose="02020603050405020304" pitchFamily="18" charset="0"/>
                    <a:ea typeface="Tiffany" panose="02020500000000000000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rgbClr val="C00000"/>
                    </a:solidFill>
                    <a:latin typeface="Times New Roman" panose="02020603050405020304" pitchFamily="18" charset="0"/>
                    <a:ea typeface="Tiffany" panose="02020500000000000000" pitchFamily="18" charset="0"/>
                    <a:cs typeface="Times New Roman" panose="02020603050405020304" pitchFamily="18" charset="0"/>
                  </a:rPr>
                  <a:t>đó</a:t>
                </a:r>
                <a:r>
                  <a:rPr lang="en-US" sz="3200" dirty="0">
                    <a:solidFill>
                      <a:srgbClr val="C00000"/>
                    </a:solidFill>
                    <a:latin typeface="Times New Roman" panose="02020603050405020304" pitchFamily="18" charset="0"/>
                    <a:ea typeface="Tiffany" panose="02020500000000000000" pitchFamily="18" charset="0"/>
                    <a:cs typeface="Times New Roman" panose="02020603050405020304" pitchFamily="18" charset="0"/>
                  </a:rPr>
                  <a:t> m </a:t>
                </a:r>
                <a:r>
                  <a:rPr lang="en-US" sz="3200" dirty="0" err="1">
                    <a:solidFill>
                      <a:srgbClr val="C00000"/>
                    </a:solidFill>
                    <a:latin typeface="Times New Roman" panose="02020603050405020304" pitchFamily="18" charset="0"/>
                    <a:ea typeface="Tiffany" panose="02020500000000000000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3200" dirty="0">
                    <a:solidFill>
                      <a:srgbClr val="C00000"/>
                    </a:solidFill>
                    <a:latin typeface="Times New Roman" panose="02020603050405020304" pitchFamily="18" charset="0"/>
                    <a:ea typeface="Tiffany" panose="02020500000000000000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rgbClr val="C00000"/>
                    </a:solidFill>
                    <a:latin typeface="Times New Roman" panose="02020603050405020304" pitchFamily="18" charset="0"/>
                    <a:ea typeface="Tiffany" panose="02020500000000000000" pitchFamily="18" charset="0"/>
                    <a:cs typeface="Times New Roman" panose="02020603050405020304" pitchFamily="18" charset="0"/>
                  </a:rPr>
                  <a:t>khối</a:t>
                </a:r>
                <a:r>
                  <a:rPr lang="en-US" sz="3200" dirty="0">
                    <a:solidFill>
                      <a:srgbClr val="C00000"/>
                    </a:solidFill>
                    <a:latin typeface="Times New Roman" panose="02020603050405020304" pitchFamily="18" charset="0"/>
                    <a:ea typeface="Tiffany" panose="02020500000000000000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rgbClr val="C00000"/>
                    </a:solidFill>
                    <a:latin typeface="Times New Roman" panose="02020603050405020304" pitchFamily="18" charset="0"/>
                    <a:ea typeface="Tiffany" panose="02020500000000000000" pitchFamily="18" charset="0"/>
                    <a:cs typeface="Times New Roman" panose="02020603050405020304" pitchFamily="18" charset="0"/>
                  </a:rPr>
                  <a:t>lượng</a:t>
                </a:r>
                <a:r>
                  <a:rPr lang="en-US" sz="3200" dirty="0">
                    <a:solidFill>
                      <a:srgbClr val="C00000"/>
                    </a:solidFill>
                    <a:latin typeface="Times New Roman" panose="02020603050405020304" pitchFamily="18" charset="0"/>
                    <a:ea typeface="Tiffany" panose="02020500000000000000" pitchFamily="18" charset="0"/>
                    <a:cs typeface="Times New Roman" panose="02020603050405020304" pitchFamily="18" charset="0"/>
                  </a:rPr>
                  <a:t>, V </a:t>
                </a:r>
                <a:r>
                  <a:rPr lang="en-US" sz="3200" dirty="0" err="1">
                    <a:solidFill>
                      <a:srgbClr val="C00000"/>
                    </a:solidFill>
                    <a:latin typeface="Times New Roman" panose="02020603050405020304" pitchFamily="18" charset="0"/>
                    <a:ea typeface="Tiffany" panose="02020500000000000000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3200" dirty="0">
                    <a:solidFill>
                      <a:srgbClr val="C00000"/>
                    </a:solidFill>
                    <a:latin typeface="Times New Roman" panose="02020603050405020304" pitchFamily="18" charset="0"/>
                    <a:ea typeface="Tiffany" panose="02020500000000000000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rgbClr val="C00000"/>
                    </a:solidFill>
                    <a:latin typeface="Times New Roman" panose="02020603050405020304" pitchFamily="18" charset="0"/>
                    <a:ea typeface="Tiffany" panose="02020500000000000000" pitchFamily="18" charset="0"/>
                    <a:cs typeface="Times New Roman" panose="02020603050405020304" pitchFamily="18" charset="0"/>
                  </a:rPr>
                  <a:t>thể</a:t>
                </a:r>
                <a:r>
                  <a:rPr lang="en-US" sz="3200" dirty="0">
                    <a:solidFill>
                      <a:srgbClr val="C00000"/>
                    </a:solidFill>
                    <a:latin typeface="Times New Roman" panose="02020603050405020304" pitchFamily="18" charset="0"/>
                    <a:ea typeface="Tiffany" panose="02020500000000000000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 smtClean="0">
                    <a:solidFill>
                      <a:srgbClr val="C00000"/>
                    </a:solidFill>
                    <a:latin typeface="Times New Roman" panose="02020603050405020304" pitchFamily="18" charset="0"/>
                    <a:ea typeface="Tiffany" panose="02020500000000000000" pitchFamily="18" charset="0"/>
                    <a:cs typeface="Times New Roman" panose="02020603050405020304" pitchFamily="18" charset="0"/>
                  </a:rPr>
                  <a:t>tích</a:t>
                </a:r>
                <a:r>
                  <a:rPr lang="en-US" sz="3200" dirty="0" smtClean="0">
                    <a:solidFill>
                      <a:srgbClr val="C00000"/>
                    </a:solidFill>
                    <a:latin typeface="Times New Roman" panose="02020603050405020304" pitchFamily="18" charset="0"/>
                    <a:ea typeface="Tiffany" panose="02020500000000000000" pitchFamily="18" charset="0"/>
                    <a:cs typeface="Times New Roman" panose="02020603050405020304" pitchFamily="18" charset="0"/>
                  </a:rPr>
                  <a:t>.</a:t>
                </a:r>
              </a:p>
              <a:p>
                <a:pPr marL="457200" indent="-45720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sz="3200" dirty="0" err="1" smtClean="0">
                    <a:solidFill>
                      <a:srgbClr val="C00000"/>
                    </a:solidFill>
                    <a:latin typeface="Times New Roman" panose="02020603050405020304" pitchFamily="18" charset="0"/>
                    <a:ea typeface="Tiffany" panose="02020500000000000000" pitchFamily="18" charset="0"/>
                    <a:cs typeface="Times New Roman" panose="02020603050405020304" pitchFamily="18" charset="0"/>
                  </a:rPr>
                  <a:t>Đơn</a:t>
                </a:r>
                <a:r>
                  <a:rPr lang="en-US" sz="3200" dirty="0" smtClean="0">
                    <a:solidFill>
                      <a:srgbClr val="C00000"/>
                    </a:solidFill>
                    <a:latin typeface="Times New Roman" panose="02020603050405020304" pitchFamily="18" charset="0"/>
                    <a:ea typeface="Tiffany" panose="02020500000000000000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rgbClr val="C00000"/>
                    </a:solidFill>
                    <a:latin typeface="Times New Roman" panose="02020603050405020304" pitchFamily="18" charset="0"/>
                    <a:ea typeface="Tiffany" panose="02020500000000000000" pitchFamily="18" charset="0"/>
                    <a:cs typeface="Times New Roman" panose="02020603050405020304" pitchFamily="18" charset="0"/>
                  </a:rPr>
                  <a:t>vị</a:t>
                </a:r>
                <a:r>
                  <a:rPr lang="en-US" sz="3200" dirty="0">
                    <a:solidFill>
                      <a:srgbClr val="C00000"/>
                    </a:solidFill>
                    <a:latin typeface="Times New Roman" panose="02020603050405020304" pitchFamily="18" charset="0"/>
                    <a:ea typeface="Tiffany" panose="02020500000000000000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rgbClr val="C00000"/>
                    </a:solidFill>
                    <a:latin typeface="Times New Roman" panose="02020603050405020304" pitchFamily="18" charset="0"/>
                    <a:ea typeface="Tiffany" panose="02020500000000000000" pitchFamily="18" charset="0"/>
                    <a:cs typeface="Times New Roman" panose="02020603050405020304" pitchFamily="18" charset="0"/>
                  </a:rPr>
                  <a:t>thường</a:t>
                </a:r>
                <a:r>
                  <a:rPr lang="en-US" sz="3200" dirty="0">
                    <a:solidFill>
                      <a:srgbClr val="C00000"/>
                    </a:solidFill>
                    <a:latin typeface="Times New Roman" panose="02020603050405020304" pitchFamily="18" charset="0"/>
                    <a:ea typeface="Tiffany" panose="02020500000000000000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rgbClr val="C00000"/>
                    </a:solidFill>
                    <a:latin typeface="Times New Roman" panose="02020603050405020304" pitchFamily="18" charset="0"/>
                    <a:ea typeface="Tiffany" panose="02020500000000000000" pitchFamily="18" charset="0"/>
                    <a:cs typeface="Times New Roman" panose="02020603050405020304" pitchFamily="18" charset="0"/>
                  </a:rPr>
                  <a:t>dùng</a:t>
                </a:r>
                <a:r>
                  <a:rPr lang="en-US" sz="3200" dirty="0">
                    <a:solidFill>
                      <a:srgbClr val="C00000"/>
                    </a:solidFill>
                    <a:latin typeface="Times New Roman" panose="02020603050405020304" pitchFamily="18" charset="0"/>
                    <a:ea typeface="Tiffany" panose="02020500000000000000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rgbClr val="C00000"/>
                    </a:solidFill>
                    <a:latin typeface="Times New Roman" panose="02020603050405020304" pitchFamily="18" charset="0"/>
                    <a:ea typeface="Tiffany" panose="02020500000000000000" pitchFamily="18" charset="0"/>
                    <a:cs typeface="Times New Roman" panose="02020603050405020304" pitchFamily="18" charset="0"/>
                  </a:rPr>
                  <a:t>để</a:t>
                </a:r>
                <a:r>
                  <a:rPr lang="en-US" sz="3200" dirty="0">
                    <a:solidFill>
                      <a:srgbClr val="C00000"/>
                    </a:solidFill>
                    <a:latin typeface="Times New Roman" panose="02020603050405020304" pitchFamily="18" charset="0"/>
                    <a:ea typeface="Tiffany" panose="02020500000000000000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rgbClr val="C00000"/>
                    </a:solidFill>
                    <a:latin typeface="Times New Roman" panose="02020603050405020304" pitchFamily="18" charset="0"/>
                    <a:ea typeface="Tiffany" panose="02020500000000000000" pitchFamily="18" charset="0"/>
                    <a:cs typeface="Times New Roman" panose="02020603050405020304" pitchFamily="18" charset="0"/>
                  </a:rPr>
                  <a:t>đo</a:t>
                </a:r>
                <a:r>
                  <a:rPr lang="en-US" sz="3200" dirty="0">
                    <a:solidFill>
                      <a:srgbClr val="C00000"/>
                    </a:solidFill>
                    <a:latin typeface="Times New Roman" panose="02020603050405020304" pitchFamily="18" charset="0"/>
                    <a:ea typeface="Tiffany" panose="02020500000000000000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rgbClr val="C00000"/>
                    </a:solidFill>
                    <a:latin typeface="Times New Roman" panose="02020603050405020304" pitchFamily="18" charset="0"/>
                    <a:ea typeface="Tiffany" panose="02020500000000000000" pitchFamily="18" charset="0"/>
                    <a:cs typeface="Times New Roman" panose="02020603050405020304" pitchFamily="18" charset="0"/>
                  </a:rPr>
                  <a:t>khối</a:t>
                </a:r>
                <a:r>
                  <a:rPr lang="en-US" sz="3200" dirty="0">
                    <a:solidFill>
                      <a:srgbClr val="C00000"/>
                    </a:solidFill>
                    <a:latin typeface="Times New Roman" panose="02020603050405020304" pitchFamily="18" charset="0"/>
                    <a:ea typeface="Tiffany" panose="02020500000000000000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rgbClr val="C00000"/>
                    </a:solidFill>
                    <a:latin typeface="Times New Roman" panose="02020603050405020304" pitchFamily="18" charset="0"/>
                    <a:ea typeface="Tiffany" panose="02020500000000000000" pitchFamily="18" charset="0"/>
                    <a:cs typeface="Times New Roman" panose="02020603050405020304" pitchFamily="18" charset="0"/>
                  </a:rPr>
                  <a:t>lượng</a:t>
                </a:r>
                <a:r>
                  <a:rPr lang="en-US" sz="3200" dirty="0">
                    <a:solidFill>
                      <a:srgbClr val="C00000"/>
                    </a:solidFill>
                    <a:latin typeface="Times New Roman" panose="02020603050405020304" pitchFamily="18" charset="0"/>
                    <a:ea typeface="Tiffany" panose="02020500000000000000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rgbClr val="C00000"/>
                    </a:solidFill>
                    <a:latin typeface="Times New Roman" panose="02020603050405020304" pitchFamily="18" charset="0"/>
                    <a:ea typeface="Tiffany" panose="02020500000000000000" pitchFamily="18" charset="0"/>
                    <a:cs typeface="Times New Roman" panose="02020603050405020304" pitchFamily="18" charset="0"/>
                  </a:rPr>
                  <a:t>riêng</a:t>
                </a:r>
                <a:r>
                  <a:rPr lang="en-US" sz="3200" dirty="0">
                    <a:solidFill>
                      <a:srgbClr val="C00000"/>
                    </a:solidFill>
                    <a:latin typeface="Times New Roman" panose="02020603050405020304" pitchFamily="18" charset="0"/>
                    <a:ea typeface="Tiffany" panose="02020500000000000000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rgbClr val="C00000"/>
                    </a:solidFill>
                    <a:latin typeface="Times New Roman" panose="02020603050405020304" pitchFamily="18" charset="0"/>
                    <a:ea typeface="Tiffany" panose="02020500000000000000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3200" dirty="0">
                    <a:solidFill>
                      <a:srgbClr val="C00000"/>
                    </a:solidFill>
                    <a:latin typeface="Times New Roman" panose="02020603050405020304" pitchFamily="18" charset="0"/>
                    <a:ea typeface="Tiffany" panose="02020500000000000000" pitchFamily="18" charset="0"/>
                    <a:cs typeface="Times New Roman" panose="02020603050405020304" pitchFamily="18" charset="0"/>
                  </a:rPr>
                  <a:t>: kg/m</a:t>
                </a:r>
                <a:r>
                  <a:rPr lang="en-US" sz="3200" baseline="30000" dirty="0">
                    <a:solidFill>
                      <a:srgbClr val="C00000"/>
                    </a:solidFill>
                    <a:latin typeface="Times New Roman" panose="02020603050405020304" pitchFamily="18" charset="0"/>
                    <a:ea typeface="Tiffany" panose="02020500000000000000" pitchFamily="18" charset="0"/>
                    <a:cs typeface="Times New Roman" panose="02020603050405020304" pitchFamily="18" charset="0"/>
                  </a:rPr>
                  <a:t>3</a:t>
                </a:r>
                <a:r>
                  <a:rPr lang="en-US" sz="3200" dirty="0">
                    <a:solidFill>
                      <a:srgbClr val="C00000"/>
                    </a:solidFill>
                    <a:latin typeface="Times New Roman" panose="02020603050405020304" pitchFamily="18" charset="0"/>
                    <a:ea typeface="Tiffany" panose="02020500000000000000" pitchFamily="18" charset="0"/>
                    <a:cs typeface="Times New Roman" panose="02020603050405020304" pitchFamily="18" charset="0"/>
                  </a:rPr>
                  <a:t>; </a:t>
                </a:r>
                <a:r>
                  <a:rPr lang="en-US" sz="3200" dirty="0" err="1">
                    <a:solidFill>
                      <a:srgbClr val="C00000"/>
                    </a:solidFill>
                    <a:latin typeface="Times New Roman" panose="02020603050405020304" pitchFamily="18" charset="0"/>
                    <a:ea typeface="Tiffany" panose="02020500000000000000" pitchFamily="18" charset="0"/>
                    <a:cs typeface="Times New Roman" panose="02020603050405020304" pitchFamily="18" charset="0"/>
                  </a:rPr>
                  <a:t>hoặc</a:t>
                </a:r>
                <a:r>
                  <a:rPr lang="en-US" sz="3200" dirty="0">
                    <a:solidFill>
                      <a:srgbClr val="C00000"/>
                    </a:solidFill>
                    <a:latin typeface="Times New Roman" panose="02020603050405020304" pitchFamily="18" charset="0"/>
                    <a:ea typeface="Tiffany" panose="02020500000000000000" pitchFamily="18" charset="0"/>
                    <a:cs typeface="Times New Roman" panose="02020603050405020304" pitchFamily="18" charset="0"/>
                  </a:rPr>
                  <a:t> g/cm</a:t>
                </a:r>
                <a:r>
                  <a:rPr lang="en-US" sz="3200" baseline="30000" dirty="0">
                    <a:solidFill>
                      <a:srgbClr val="C00000"/>
                    </a:solidFill>
                    <a:latin typeface="Times New Roman" panose="02020603050405020304" pitchFamily="18" charset="0"/>
                    <a:ea typeface="Tiffany" panose="02020500000000000000" pitchFamily="18" charset="0"/>
                    <a:cs typeface="Times New Roman" panose="02020603050405020304" pitchFamily="18" charset="0"/>
                  </a:rPr>
                  <a:t>3</a:t>
                </a:r>
                <a:r>
                  <a:rPr lang="en-US" sz="3200" dirty="0">
                    <a:solidFill>
                      <a:srgbClr val="C00000"/>
                    </a:solidFill>
                    <a:latin typeface="Times New Roman" panose="02020603050405020304" pitchFamily="18" charset="0"/>
                    <a:ea typeface="Tiffany" panose="02020500000000000000" pitchFamily="18" charset="0"/>
                    <a:cs typeface="Times New Roman" panose="02020603050405020304" pitchFamily="18" charset="0"/>
                  </a:rPr>
                  <a:t> hay g/ml</a:t>
                </a:r>
              </a:p>
              <a:p>
                <a:pPr>
                  <a:lnSpc>
                    <a:spcPct val="150000"/>
                  </a:lnSpc>
                </a:pPr>
                <a:endParaRPr lang="en-US" sz="3200" dirty="0">
                  <a:solidFill>
                    <a:srgbClr val="C00000"/>
                  </a:solidFill>
                  <a:latin typeface="Times New Roman" panose="02020603050405020304" pitchFamily="18" charset="0"/>
                  <a:ea typeface="Tiffany" panose="02020500000000000000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5800" y="4457700"/>
                <a:ext cx="10591800" cy="5424498"/>
              </a:xfrm>
              <a:prstGeom prst="rect">
                <a:avLst/>
              </a:prstGeom>
              <a:blipFill rotWithShape="1">
                <a:blip r:embed="rId4"/>
                <a:stretch>
                  <a:fillRect b="6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8288000" cy="1899138"/>
          </a:xfrm>
          <a:prstGeom prst="rect">
            <a:avLst/>
          </a:prstGeom>
          <a:blipFill>
            <a:blip r:embed="rId3"/>
            <a:srcRect/>
            <a:stretch>
              <a:fillRect t="-1" b="-441667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34" name="矩形 33"/>
          <p:cNvSpPr/>
          <p:nvPr/>
        </p:nvSpPr>
        <p:spPr>
          <a:xfrm>
            <a:off x="-1230407" y="3373067"/>
            <a:ext cx="988359" cy="1548557"/>
          </a:xfrm>
          <a:prstGeom prst="rect">
            <a:avLst/>
          </a:prstGeom>
          <a:solidFill>
            <a:srgbClr val="2A3D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05210"/>
            <a:ext cx="1700357" cy="147348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876" y="105210"/>
            <a:ext cx="1053146" cy="165843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11592" y="336460"/>
            <a:ext cx="1013702" cy="1594862"/>
          </a:xfrm>
          <a:prstGeom prst="rect">
            <a:avLst/>
          </a:prstGeom>
        </p:spPr>
      </p:pic>
      <p:sp>
        <p:nvSpPr>
          <p:cNvPr id="21" name="文本框 13"/>
          <p:cNvSpPr txBox="1"/>
          <p:nvPr/>
        </p:nvSpPr>
        <p:spPr>
          <a:xfrm>
            <a:off x="2133600" y="416128"/>
            <a:ext cx="13863022" cy="92333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defTabSz="1371600"/>
            <a:r>
              <a:rPr lang="en-US" altLang="zh-CN" sz="54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II. </a:t>
            </a:r>
            <a:r>
              <a:rPr lang="en-US" altLang="zh-CN" sz="5400" b="1" dirty="0" err="1" smtClean="0">
                <a:solidFill>
                  <a:srgbClr val="7030A0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Khối</a:t>
            </a:r>
            <a:r>
              <a:rPr lang="en-US" altLang="zh-CN" sz="54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5400" b="1" dirty="0" err="1">
                <a:solidFill>
                  <a:srgbClr val="7030A0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lượng</a:t>
            </a:r>
            <a:r>
              <a:rPr lang="en-US" altLang="zh-CN" sz="5400" b="1" dirty="0">
                <a:solidFill>
                  <a:srgbClr val="7030A0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5400" b="1" dirty="0" err="1">
                <a:solidFill>
                  <a:srgbClr val="7030A0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riêng</a:t>
            </a:r>
            <a:r>
              <a:rPr lang="en-US" altLang="zh-CN" sz="5400" b="1" dirty="0">
                <a:solidFill>
                  <a:srgbClr val="7030A0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, </a:t>
            </a:r>
            <a:r>
              <a:rPr lang="en-US" altLang="zh-CN" sz="5400" b="1" dirty="0" err="1">
                <a:solidFill>
                  <a:srgbClr val="7030A0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đơn</a:t>
            </a:r>
            <a:r>
              <a:rPr lang="en-US" altLang="zh-CN" sz="5400" b="1" dirty="0">
                <a:solidFill>
                  <a:srgbClr val="7030A0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5400" b="1" dirty="0" err="1">
                <a:solidFill>
                  <a:srgbClr val="7030A0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vị</a:t>
            </a:r>
            <a:r>
              <a:rPr lang="en-US" altLang="zh-CN" sz="5400" b="1" dirty="0">
                <a:solidFill>
                  <a:srgbClr val="7030A0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5400" b="1" dirty="0" err="1" smtClean="0">
                <a:solidFill>
                  <a:srgbClr val="7030A0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khối</a:t>
            </a:r>
            <a:r>
              <a:rPr lang="en-US" altLang="zh-CN" sz="54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5400" b="1" dirty="0" err="1">
                <a:solidFill>
                  <a:srgbClr val="7030A0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lượng</a:t>
            </a:r>
            <a:r>
              <a:rPr lang="en-US" altLang="zh-CN" sz="5400" b="1" dirty="0">
                <a:solidFill>
                  <a:srgbClr val="7030A0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5400" b="1" dirty="0" err="1">
                <a:solidFill>
                  <a:srgbClr val="7030A0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riêng</a:t>
            </a:r>
            <a:endParaRPr lang="zh-CN" altLang="en-US" sz="5400" b="1" dirty="0">
              <a:solidFill>
                <a:srgbClr val="7030A0"/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461" y="4888499"/>
            <a:ext cx="2186540" cy="478978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495" y="685804"/>
            <a:ext cx="1082471" cy="955968"/>
          </a:xfrm>
          <a:prstGeom prst="rect">
            <a:avLst/>
          </a:prstGeom>
        </p:spPr>
      </p:pic>
      <p:pic>
        <p:nvPicPr>
          <p:cNvPr id="12" name="图片 3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4965" y="1767231"/>
            <a:ext cx="16315421" cy="7795869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" name="TextBox 1"/>
              <p:cNvSpPr txBox="1"/>
              <p:nvPr/>
            </p:nvSpPr>
            <p:spPr>
              <a:xfrm>
                <a:off x="2793460" y="3194411"/>
                <a:ext cx="14905894" cy="399397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* </a:t>
                </a:r>
                <a:r>
                  <a:rPr lang="en-US" sz="4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Khối</a:t>
                </a:r>
                <a:r>
                  <a:rPr lang="en-US" sz="4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lượng</a:t>
                </a:r>
                <a:r>
                  <a:rPr lang="en-US" sz="4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riêng</a:t>
                </a:r>
                <a:r>
                  <a:rPr lang="en-US" sz="4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một</a:t>
                </a:r>
                <a:r>
                  <a:rPr lang="en-US" sz="4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chất</a:t>
                </a:r>
                <a:r>
                  <a:rPr lang="en-US" sz="4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được</a:t>
                </a:r>
                <a:r>
                  <a:rPr lang="en-US" sz="4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xác</a:t>
                </a:r>
                <a:r>
                  <a:rPr lang="en-US" sz="4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định</a:t>
                </a:r>
                <a:r>
                  <a:rPr lang="en-US" sz="4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bằng</a:t>
                </a:r>
                <a:r>
                  <a:rPr lang="en-US" sz="4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khối</a:t>
                </a:r>
                <a:r>
                  <a:rPr lang="en-US" sz="4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lượng</a:t>
                </a:r>
                <a:r>
                  <a:rPr lang="en-US" sz="4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một</a:t>
                </a:r>
                <a:r>
                  <a:rPr lang="en-US" sz="4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đơn</a:t>
                </a:r>
                <a:r>
                  <a:rPr lang="en-US" sz="4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vị</a:t>
                </a:r>
                <a:r>
                  <a:rPr lang="en-US" sz="4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thể</a:t>
                </a:r>
                <a:r>
                  <a:rPr lang="en-US" sz="4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tích</a:t>
                </a:r>
                <a:r>
                  <a:rPr lang="en-US" sz="4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chất</a:t>
                </a:r>
                <a:r>
                  <a:rPr lang="en-US" sz="4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đó</a:t>
                </a:r>
                <a:r>
                  <a:rPr lang="en-US" sz="4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:r>
                  <a:rPr lang="en-US" sz="4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Công</a:t>
                </a:r>
                <a:r>
                  <a:rPr lang="en-US" sz="4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4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schemeClr val="bg1"/>
                        </a:solidFill>
                        <a:latin typeface="Cambria Math" panose="02040503050406030204"/>
                      </a:rPr>
                      <m:t>𝐷</m:t>
                    </m:r>
                    <m:r>
                      <a:rPr lang="en-US" sz="4000" i="1">
                        <a:solidFill>
                          <a:schemeClr val="bg1"/>
                        </a:solidFill>
                        <a:latin typeface="Cambria Math" panose="02040503050406030204"/>
                      </a:rPr>
                      <m:t>= </m:t>
                    </m:r>
                    <m:f>
                      <m:fPr>
                        <m:ctrlPr>
                          <a:rPr lang="en-US" sz="4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i="1">
                            <a:solidFill>
                              <a:schemeClr val="bg1"/>
                            </a:solidFill>
                            <a:latin typeface="Cambria Math" panose="02040503050406030204"/>
                          </a:rPr>
                          <m:t>𝑚</m:t>
                        </m:r>
                      </m:num>
                      <m:den>
                        <m:r>
                          <a:rPr lang="en-US" sz="4000" i="1">
                            <a:solidFill>
                              <a:schemeClr val="bg1"/>
                            </a:solidFill>
                            <a:latin typeface="Cambria Math" panose="02040503050406030204"/>
                          </a:rPr>
                          <m:t>𝑉</m:t>
                        </m:r>
                      </m:den>
                    </m:f>
                  </m:oMath>
                </a14:m>
                <a:r>
                  <a:rPr lang="en-US" sz="4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sz="4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trong</a:t>
                </a:r>
                <a:r>
                  <a:rPr lang="en-US" sz="4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đó</a:t>
                </a:r>
                <a:r>
                  <a:rPr lang="en-US" sz="4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m </a:t>
                </a:r>
                <a:r>
                  <a:rPr lang="en-US" sz="4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4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khối</a:t>
                </a:r>
                <a:r>
                  <a:rPr lang="en-US" sz="4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lượng</a:t>
                </a:r>
                <a:r>
                  <a:rPr lang="en-US" sz="4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V </a:t>
                </a:r>
                <a:r>
                  <a:rPr lang="en-US" sz="4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4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thể</a:t>
                </a:r>
                <a:r>
                  <a:rPr lang="en-US" sz="4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tích</a:t>
                </a:r>
                <a:r>
                  <a:rPr lang="en-US" sz="4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  <a:p>
                <a:r>
                  <a:rPr lang="en-US" sz="40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* </a:t>
                </a:r>
                <a:r>
                  <a:rPr lang="en-US" sz="4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Đơn</a:t>
                </a:r>
                <a:r>
                  <a:rPr lang="en-US" sz="4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vị</a:t>
                </a:r>
                <a:r>
                  <a:rPr lang="en-US" sz="4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thường</a:t>
                </a:r>
                <a:r>
                  <a:rPr lang="en-US" sz="4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dùng</a:t>
                </a:r>
                <a:r>
                  <a:rPr lang="en-US" sz="4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để</a:t>
                </a:r>
                <a:r>
                  <a:rPr lang="en-US" sz="4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đo</a:t>
                </a:r>
                <a:r>
                  <a:rPr lang="en-US" sz="4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khối</a:t>
                </a:r>
                <a:r>
                  <a:rPr lang="en-US" sz="4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lượng</a:t>
                </a:r>
                <a:r>
                  <a:rPr lang="en-US" sz="4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riêng</a:t>
                </a:r>
                <a:r>
                  <a:rPr lang="en-US" sz="4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4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kg/m</a:t>
                </a:r>
                <a:r>
                  <a:rPr lang="en-US" sz="4000" baseline="30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r>
                  <a:rPr lang="en-US" sz="4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 </a:t>
                </a:r>
                <a:r>
                  <a:rPr lang="en-US" sz="4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hoặc</a:t>
                </a:r>
                <a:r>
                  <a:rPr lang="en-US" sz="4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g/cm</a:t>
                </a:r>
                <a:r>
                  <a:rPr lang="en-US" sz="4000" baseline="30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r>
                  <a:rPr lang="en-US" sz="4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hay </a:t>
                </a:r>
                <a:r>
                  <a:rPr lang="en-US" sz="40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g/ml</a:t>
                </a:r>
                <a:endParaRPr lang="en-US" sz="40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4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	1 kg/m</a:t>
                </a:r>
                <a:r>
                  <a:rPr lang="en-US" sz="4000" baseline="30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r>
                  <a:rPr lang="en-US" sz="4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</a:t>
                </a:r>
                <a:r>
                  <a:rPr lang="en-US" sz="40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0.001 </a:t>
                </a:r>
                <a:r>
                  <a:rPr lang="en-US" sz="4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g/cm</a:t>
                </a:r>
                <a:r>
                  <a:rPr lang="en-US" sz="4000" baseline="30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r>
                  <a:rPr lang="en-US" sz="4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; 1 g/cm</a:t>
                </a:r>
                <a:r>
                  <a:rPr lang="en-US" sz="4000" baseline="30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r>
                  <a:rPr lang="en-US" sz="4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1 </a:t>
                </a:r>
                <a:r>
                  <a:rPr lang="en-US" sz="40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g/mL</a:t>
                </a:r>
                <a:endParaRPr lang="en-US" sz="40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93460" y="3194411"/>
                <a:ext cx="14905894" cy="3993978"/>
              </a:xfrm>
              <a:prstGeom prst="rect">
                <a:avLst/>
              </a:prstGeom>
              <a:blipFill>
                <a:blip r:embed="rId10"/>
                <a:stretch>
                  <a:fillRect l="-1431" t="-2748" r="-1840" b="-56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0903302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8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591800" y="2476500"/>
            <a:ext cx="7314203" cy="7314203"/>
          </a:xfrm>
          <a:prstGeom prst="rect">
            <a:avLst/>
          </a:prstGeom>
        </p:spPr>
      </p:pic>
      <p:sp>
        <p:nvSpPr>
          <p:cNvPr id="5" name="TextBox 544"/>
          <p:cNvSpPr txBox="1"/>
          <p:nvPr/>
        </p:nvSpPr>
        <p:spPr>
          <a:xfrm>
            <a:off x="1371600" y="748725"/>
            <a:ext cx="11963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r>
              <a:rPr lang="en-US" sz="36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6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6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6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6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6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24000" y="1714500"/>
            <a:ext cx="97536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>
              <a:buFont typeface="+mj-lt"/>
              <a:buAutoNum type="arabicPeriod"/>
            </a:pPr>
            <a:r>
              <a:rPr lang="en-US" sz="3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so </a:t>
            </a:r>
            <a:r>
              <a:rPr lang="en-US" sz="3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3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3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3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nặng</a:t>
            </a:r>
            <a:r>
              <a:rPr lang="en-US" sz="3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3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3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nhẹ</a:t>
            </a:r>
            <a:r>
              <a:rPr lang="en-US" sz="3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3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3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kia</a:t>
            </a:r>
            <a:r>
              <a:rPr lang="en-US" sz="3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3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en-US" sz="3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3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3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3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3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3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sz="3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3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3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ta </a:t>
            </a:r>
            <a:r>
              <a:rPr lang="en-US" sz="3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3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3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524000" y="5524500"/>
            <a:ext cx="94488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4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4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40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4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4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endParaRPr lang="en-US" sz="4000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indent="-742950">
              <a:buFont typeface="+mj-lt"/>
              <a:buAutoNum type="arabicPeriod"/>
            </a:pPr>
            <a:r>
              <a:rPr lang="en-US" sz="40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4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4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4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40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4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4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4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4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4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4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sz="4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4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4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0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4000" contrast="6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51460"/>
            <a:ext cx="17855614" cy="94487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38100"/>
            <a:ext cx="15773400" cy="14097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en-US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 ÁN</a:t>
            </a:r>
            <a:endParaRPr lang="en-US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57300" y="4745831"/>
            <a:ext cx="6819900" cy="6527007"/>
          </a:xfrm>
        </p:spPr>
        <p:txBody>
          <a:bodyPr/>
          <a:lstStyle/>
          <a:p>
            <a:pPr marL="0" indent="0">
              <a:buNone/>
            </a:pPr>
            <a:endParaRPr lang="en-US" dirty="0" smtClean="0"/>
          </a:p>
          <a:p>
            <a:pPr marL="742950" indent="-742950">
              <a:buFont typeface="+mj-lt"/>
              <a:buAutoNum type="arabicPeriod"/>
            </a:pPr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Content Placeholder 2"/>
              <p:cNvSpPr txBox="1"/>
              <p:nvPr/>
            </p:nvSpPr>
            <p:spPr>
              <a:xfrm>
                <a:off x="6400800" y="3759993"/>
                <a:ext cx="9486900" cy="6527007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342900" indent="-342900" algn="l" defTabSz="1371600" rtl="0" eaLnBrk="1" latinLnBrk="0" hangingPunct="1">
                  <a:lnSpc>
                    <a:spcPct val="90000"/>
                  </a:lnSpc>
                  <a:spcBef>
                    <a:spcPts val="1500"/>
                  </a:spcBef>
                  <a:buFont typeface="Arial" panose="020B0604020202020204" pitchFamily="34" charset="0"/>
                  <a:buChar char="•"/>
                  <a:defRPr sz="4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1028700" indent="-342900" algn="l" defTabSz="1371600" rtl="0" eaLnBrk="1" latinLnBrk="0" hangingPunct="1">
                  <a:lnSpc>
                    <a:spcPct val="90000"/>
                  </a:lnSpc>
                  <a:spcBef>
                    <a:spcPts val="75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714500" indent="-342900" algn="l" defTabSz="1371600" rtl="0" eaLnBrk="1" latinLnBrk="0" hangingPunct="1">
                  <a:lnSpc>
                    <a:spcPct val="90000"/>
                  </a:lnSpc>
                  <a:spcBef>
                    <a:spcPts val="750"/>
                  </a:spcBef>
                  <a:buFont typeface="Arial" panose="020B0604020202020204" pitchFamily="34" charset="0"/>
                  <a:buChar char="•"/>
                  <a:defRPr sz="3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400300" indent="-342900" algn="l" defTabSz="1371600" rtl="0" eaLnBrk="1" latinLnBrk="0" hangingPunct="1">
                  <a:lnSpc>
                    <a:spcPct val="90000"/>
                  </a:lnSpc>
                  <a:spcBef>
                    <a:spcPts val="750"/>
                  </a:spcBef>
                  <a:buFont typeface="Arial" panose="020B0604020202020204" pitchFamily="34" charset="0"/>
                  <a:buChar char="•"/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3086100" indent="-342900" algn="l" defTabSz="1371600" rtl="0" eaLnBrk="1" latinLnBrk="0" hangingPunct="1">
                  <a:lnSpc>
                    <a:spcPct val="90000"/>
                  </a:lnSpc>
                  <a:spcBef>
                    <a:spcPts val="750"/>
                  </a:spcBef>
                  <a:buFont typeface="Arial" panose="020B0604020202020204" pitchFamily="34" charset="0"/>
                  <a:buChar char="•"/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771900" indent="-342900" algn="l" defTabSz="1371600" rtl="0" eaLnBrk="1" latinLnBrk="0" hangingPunct="1">
                  <a:lnSpc>
                    <a:spcPct val="90000"/>
                  </a:lnSpc>
                  <a:spcBef>
                    <a:spcPts val="750"/>
                  </a:spcBef>
                  <a:buFont typeface="Arial" panose="020B0604020202020204" pitchFamily="34" charset="0"/>
                  <a:buChar char="•"/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457700" indent="-342900" algn="l" defTabSz="1371600" rtl="0" eaLnBrk="1" latinLnBrk="0" hangingPunct="1">
                  <a:lnSpc>
                    <a:spcPct val="90000"/>
                  </a:lnSpc>
                  <a:spcBef>
                    <a:spcPts val="750"/>
                  </a:spcBef>
                  <a:buFont typeface="Arial" panose="020B0604020202020204" pitchFamily="34" charset="0"/>
                  <a:buChar char="•"/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5143500" indent="-342900" algn="l" defTabSz="1371600" rtl="0" eaLnBrk="1" latinLnBrk="0" hangingPunct="1">
                  <a:lnSpc>
                    <a:spcPct val="90000"/>
                  </a:lnSpc>
                  <a:spcBef>
                    <a:spcPts val="750"/>
                  </a:spcBef>
                  <a:buFont typeface="Arial" panose="020B0604020202020204" pitchFamily="34" charset="0"/>
                  <a:buChar char="•"/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829300" indent="-342900" algn="l" defTabSz="1371600" rtl="0" eaLnBrk="1" latinLnBrk="0" hangingPunct="1">
                  <a:lnSpc>
                    <a:spcPct val="90000"/>
                  </a:lnSpc>
                  <a:spcBef>
                    <a:spcPts val="750"/>
                  </a:spcBef>
                  <a:buFont typeface="Arial" panose="020B0604020202020204" pitchFamily="34" charset="0"/>
                  <a:buChar char="•"/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Font typeface="Arial" panose="020B0604020202020204" pitchFamily="34" charset="0"/>
                  <a:buNone/>
                </a:pPr>
                <a:r>
                  <a:rPr lang="en-US" dirty="0" smtClean="0"/>
                  <a:t>Giải</a:t>
                </a:r>
                <a:endParaRPr lang="en-US" dirty="0"/>
              </a:p>
              <a:p>
                <a:pPr marL="0" indent="0" algn="ctr">
                  <a:buFont typeface="Arial" panose="020B0604020202020204" pitchFamily="34" charset="0"/>
                  <a:buNone/>
                </a:pPr>
                <a:r>
                  <a:rPr lang="en-US" dirty="0" err="1" smtClean="0"/>
                  <a:t>Thể</a:t>
                </a:r>
                <a:r>
                  <a:rPr lang="en-US" dirty="0" smtClean="0"/>
                  <a:t> </a:t>
                </a:r>
                <a:r>
                  <a:rPr lang="en-US" dirty="0" err="1" smtClean="0"/>
                  <a:t>tích</a:t>
                </a:r>
                <a:r>
                  <a:rPr lang="en-US" dirty="0" smtClean="0"/>
                  <a:t> </a:t>
                </a:r>
                <a:r>
                  <a:rPr lang="en-US" dirty="0" err="1" smtClean="0"/>
                  <a:t>của</a:t>
                </a:r>
                <a:r>
                  <a:rPr lang="en-US" dirty="0" smtClean="0"/>
                  <a:t> </a:t>
                </a:r>
                <a:r>
                  <a:rPr lang="en-US" dirty="0" err="1" smtClean="0"/>
                  <a:t>khối</a:t>
                </a:r>
                <a:r>
                  <a:rPr lang="en-US" dirty="0" smtClean="0"/>
                  <a:t> gang </a:t>
                </a:r>
                <a:r>
                  <a:rPr lang="en-US" dirty="0" err="1" smtClean="0"/>
                  <a:t>hình</a:t>
                </a:r>
                <a:r>
                  <a:rPr lang="en-US" dirty="0" smtClean="0"/>
                  <a:t> </a:t>
                </a:r>
                <a:r>
                  <a:rPr lang="en-US" dirty="0" err="1" smtClean="0"/>
                  <a:t>hộp</a:t>
                </a:r>
                <a:r>
                  <a:rPr lang="en-US" dirty="0" smtClean="0"/>
                  <a:t> </a:t>
                </a:r>
                <a:r>
                  <a:rPr lang="en-US" dirty="0" err="1" smtClean="0"/>
                  <a:t>đó</a:t>
                </a:r>
                <a:r>
                  <a:rPr lang="en-US" dirty="0" smtClean="0"/>
                  <a:t> </a:t>
                </a:r>
                <a:r>
                  <a:rPr lang="en-US" dirty="0" err="1" smtClean="0"/>
                  <a:t>là</a:t>
                </a:r>
                <a:r>
                  <a:rPr lang="en-US" dirty="0" smtClean="0"/>
                  <a:t>:</a:t>
                </a:r>
              </a:p>
              <a:p>
                <a:pPr marL="0" indent="0" algn="ctr">
                  <a:buFont typeface="Arial" panose="020B0604020202020204" pitchFamily="34" charset="0"/>
                  <a:buNone/>
                </a:pPr>
                <a:r>
                  <a:rPr lang="en-US" dirty="0" smtClean="0"/>
                  <a:t>V = </a:t>
                </a:r>
                <a:r>
                  <a:rPr lang="en-US" dirty="0" err="1" smtClean="0"/>
                  <a:t>a.b.c</a:t>
                </a:r>
                <a:r>
                  <a:rPr lang="en-US" dirty="0"/>
                  <a:t> </a:t>
                </a:r>
                <a:r>
                  <a:rPr lang="en-US" dirty="0" smtClean="0">
                    <a:sym typeface="Wingdings" panose="05000000000000000000" pitchFamily="2" charset="2"/>
                  </a:rPr>
                  <a:t> V = 2.3.5 = 30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dirty="0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sSupPr>
                      <m:e>
                        <m:r>
                          <a:rPr lang="en-US" b="0" i="1" dirty="0" smtClean="0">
                            <a:latin typeface="Cambria Math" panose="02040503050406030204"/>
                            <a:sym typeface="Wingdings" panose="05000000000000000000" pitchFamily="2" charset="2"/>
                          </a:rPr>
                          <m:t>𝑐𝑚</m:t>
                        </m:r>
                      </m:e>
                      <m:sup>
                        <m:r>
                          <a:rPr lang="en-US" b="0" i="1" dirty="0" smtClean="0">
                            <a:latin typeface="Cambria Math" panose="02040503050406030204"/>
                            <a:sym typeface="Wingdings" panose="05000000000000000000" pitchFamily="2" charset="2"/>
                          </a:rPr>
                          <m:t>3</m:t>
                        </m:r>
                      </m:sup>
                    </m:sSup>
                  </m:oMath>
                </a14:m>
                <a:endParaRPr lang="en-US" dirty="0" smtClean="0"/>
              </a:p>
              <a:p>
                <a:pPr marL="0" indent="0" algn="ctr">
                  <a:buFont typeface="Arial" panose="020B0604020202020204" pitchFamily="34" charset="0"/>
                  <a:buNone/>
                </a:pPr>
                <a:r>
                  <a:rPr lang="en-US" dirty="0" err="1" smtClean="0"/>
                  <a:t>Khối</a:t>
                </a:r>
                <a:r>
                  <a:rPr lang="en-US" dirty="0" smtClean="0"/>
                  <a:t> </a:t>
                </a:r>
                <a:r>
                  <a:rPr lang="en-US" dirty="0" err="1" smtClean="0"/>
                  <a:t>lượng</a:t>
                </a:r>
                <a:r>
                  <a:rPr lang="en-US" dirty="0" smtClean="0"/>
                  <a:t> </a:t>
                </a:r>
                <a:r>
                  <a:rPr lang="en-US" dirty="0" err="1" smtClean="0"/>
                  <a:t>riêng</a:t>
                </a:r>
                <a:r>
                  <a:rPr lang="en-US" dirty="0" smtClean="0"/>
                  <a:t> </a:t>
                </a:r>
                <a:r>
                  <a:rPr lang="en-US" dirty="0" err="1" smtClean="0"/>
                  <a:t>của</a:t>
                </a:r>
                <a:r>
                  <a:rPr lang="en-US" dirty="0" smtClean="0"/>
                  <a:t> gang </a:t>
                </a:r>
                <a:r>
                  <a:rPr lang="en-US" dirty="0" err="1" smtClean="0"/>
                  <a:t>là</a:t>
                </a:r>
                <a:r>
                  <a:rPr lang="en-US" dirty="0" smtClean="0"/>
                  <a:t>:</a:t>
                </a:r>
              </a:p>
              <a:p>
                <a:pPr marL="0" indent="0" algn="ctr">
                  <a:buNone/>
                </a:pPr>
                <a14:m>
                  <m:oMath xmlns:m="http://schemas.openxmlformats.org/officeDocument/2006/math">
                    <m:r>
                      <a:rPr lang="en-US" sz="4400" i="1" smtClean="0">
                        <a:solidFill>
                          <a:schemeClr val="tx1"/>
                        </a:solidFill>
                        <a:latin typeface="Cambria Math" panose="02040503050406030204"/>
                      </a:rPr>
                      <m:t>𝐷</m:t>
                    </m:r>
                    <m:r>
                      <a:rPr lang="en-US" sz="4400" i="1" smtClean="0">
                        <a:solidFill>
                          <a:schemeClr val="tx1"/>
                        </a:solidFill>
                        <a:latin typeface="Cambria Math" panose="02040503050406030204"/>
                      </a:rPr>
                      <m:t>= </m:t>
                    </m:r>
                    <m:f>
                      <m:fPr>
                        <m:ctrlPr>
                          <a:rPr lang="en-US" sz="4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i="1">
                            <a:solidFill>
                              <a:schemeClr val="tx1"/>
                            </a:solidFill>
                            <a:latin typeface="Cambria Math" panose="02040503050406030204"/>
                          </a:rPr>
                          <m:t>𝑚</m:t>
                        </m:r>
                      </m:num>
                      <m:den>
                        <m:r>
                          <a:rPr lang="en-US" sz="4400" i="1">
                            <a:solidFill>
                              <a:schemeClr val="tx1"/>
                            </a:solidFill>
                            <a:latin typeface="Cambria Math" panose="02040503050406030204"/>
                          </a:rPr>
                          <m:t>𝑉</m:t>
                        </m:r>
                      </m:den>
                    </m:f>
                  </m:oMath>
                </a14:m>
                <a:r>
                  <a:rPr lang="en-US" dirty="0" smtClean="0"/>
                  <a:t> </a:t>
                </a:r>
                <a:r>
                  <a:rPr lang="en-US" dirty="0" smtClean="0">
                    <a:sym typeface="Wingdings" panose="05000000000000000000" pitchFamily="2" charset="2"/>
                  </a:rPr>
                  <a:t> D 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/>
                            <a:sym typeface="Wingdings" panose="05000000000000000000" pitchFamily="2" charset="2"/>
                          </a:rPr>
                          <m:t>210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/>
                            <a:sym typeface="Wingdings" panose="05000000000000000000" pitchFamily="2" charset="2"/>
                          </a:rPr>
                          <m:t>30</m:t>
                        </m:r>
                      </m:den>
                    </m:f>
                    <m:r>
                      <a:rPr lang="en-US" b="0" i="1" smtClean="0">
                        <a:latin typeface="Cambria Math" panose="02040503050406030204"/>
                        <a:sym typeface="Wingdings" panose="05000000000000000000" pitchFamily="2" charset="2"/>
                      </a:rPr>
                      <m:t>= </m:t>
                    </m:r>
                  </m:oMath>
                </a14:m>
                <a:r>
                  <a:rPr lang="en-US" dirty="0" smtClean="0"/>
                  <a:t>7 g/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/>
                          </a:rPr>
                          <m:t>𝑐𝑚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/>
                          </a:rPr>
                          <m:t>3</m:t>
                        </m:r>
                      </m:sup>
                    </m:sSup>
                  </m:oMath>
                </a14:m>
                <a:endParaRPr lang="en-US" dirty="0" smtClean="0"/>
              </a:p>
              <a:p>
                <a:pPr marL="0" indent="0" algn="ctr">
                  <a:buNone/>
                </a:pPr>
                <a:r>
                  <a:rPr lang="en-US" dirty="0" smtClean="0"/>
                  <a:t> hay 7000kg/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/>
                          </a:rPr>
                          <m:t>𝑚</m:t>
                        </m:r>
                      </m:e>
                      <m:sup>
                        <m:r>
                          <a:rPr lang="en-US" i="1">
                            <a:latin typeface="Cambria Math" panose="02040503050406030204"/>
                          </a:rPr>
                          <m:t>3</m:t>
                        </m:r>
                      </m:sup>
                    </m:sSup>
                  </m:oMath>
                </a14:m>
                <a:endParaRPr lang="en-US" dirty="0" smtClean="0"/>
              </a:p>
            </p:txBody>
          </p:sp>
        </mc:Choice>
        <mc:Fallback>
          <p:sp>
            <p:nvSpPr>
              <p:cNvPr id="4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00800" y="3759993"/>
                <a:ext cx="9486900" cy="6527007"/>
              </a:xfrm>
              <a:prstGeom prst="rect">
                <a:avLst/>
              </a:prstGeom>
              <a:blipFill>
                <a:blip r:embed="rId2"/>
                <a:stretch>
                  <a:fillRect t="-28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Content Placeholder 2"/>
          <p:cNvSpPr txBox="1"/>
          <p:nvPr/>
        </p:nvSpPr>
        <p:spPr>
          <a:xfrm>
            <a:off x="1524000" y="5093493"/>
            <a:ext cx="68199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13716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4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28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14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00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0861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7719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7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3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9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US"/>
          </a:p>
          <a:p>
            <a:pPr marL="742950" indent="-742950">
              <a:buFont typeface="+mj-lt"/>
              <a:buAutoNum type="arabicPeriod"/>
            </a:pPr>
            <a:endParaRPr lang="en-US" dirty="0"/>
          </a:p>
        </p:txBody>
      </p:sp>
      <p:sp>
        <p:nvSpPr>
          <p:cNvPr id="6" name="Content Placeholder 2"/>
          <p:cNvSpPr txBox="1"/>
          <p:nvPr/>
        </p:nvSpPr>
        <p:spPr>
          <a:xfrm>
            <a:off x="1257300" y="3614201"/>
            <a:ext cx="68199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13716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4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28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14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00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0861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7719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7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3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9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b="1" u="sng" dirty="0" err="1" smtClean="0"/>
              <a:t>Tóm</a:t>
            </a:r>
            <a:r>
              <a:rPr lang="en-US" b="1" u="sng" dirty="0" smtClean="0"/>
              <a:t> </a:t>
            </a:r>
            <a:r>
              <a:rPr lang="en-US" b="1" u="sng" dirty="0" err="1" smtClean="0"/>
              <a:t>tắt</a:t>
            </a:r>
            <a:endParaRPr lang="en-US" b="1" u="sng" dirty="0" smtClean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 smtClean="0"/>
              <a:t>a = 2cm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 smtClean="0"/>
              <a:t>b = 3cm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 smtClean="0"/>
              <a:t>c = 5cm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 smtClean="0"/>
              <a:t>m = 210 g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 smtClean="0"/>
              <a:t>D = ?</a:t>
            </a:r>
            <a:endParaRPr lang="en-US" dirty="0"/>
          </a:p>
          <a:p>
            <a:pPr marL="742950" indent="-742950">
              <a:buFont typeface="+mj-lt"/>
              <a:buAutoNum type="arabicPeriod"/>
            </a:pPr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5638800" y="3771900"/>
            <a:ext cx="0" cy="47244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990600" y="1943100"/>
            <a:ext cx="16078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40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40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40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endParaRPr lang="en-US" sz="4000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AutoNum type="arabicPeriod"/>
            </a:pPr>
            <a:r>
              <a:rPr lang="en-US" sz="40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40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endParaRPr lang="en-US" sz="40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8288000" cy="1899138"/>
          </a:xfrm>
          <a:prstGeom prst="rect">
            <a:avLst/>
          </a:prstGeom>
          <a:blipFill>
            <a:blip r:embed="rId3"/>
            <a:srcRect/>
            <a:stretch>
              <a:fillRect t="-1" b="-441667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34" name="矩形 33"/>
          <p:cNvSpPr/>
          <p:nvPr/>
        </p:nvSpPr>
        <p:spPr>
          <a:xfrm>
            <a:off x="-1230407" y="3373067"/>
            <a:ext cx="988359" cy="1548557"/>
          </a:xfrm>
          <a:prstGeom prst="rect">
            <a:avLst/>
          </a:prstGeom>
          <a:solidFill>
            <a:srgbClr val="2A3D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05210"/>
            <a:ext cx="1700357" cy="147348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876" y="105210"/>
            <a:ext cx="1053146" cy="165843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11592" y="336460"/>
            <a:ext cx="1013702" cy="1594862"/>
          </a:xfrm>
          <a:prstGeom prst="rect">
            <a:avLst/>
          </a:prstGeom>
        </p:spPr>
      </p:pic>
      <p:sp>
        <p:nvSpPr>
          <p:cNvPr id="21" name="文本框 13"/>
          <p:cNvSpPr txBox="1"/>
          <p:nvPr/>
        </p:nvSpPr>
        <p:spPr>
          <a:xfrm>
            <a:off x="2133600" y="416128"/>
            <a:ext cx="13863022" cy="92333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defTabSz="1371600"/>
            <a:r>
              <a:rPr lang="en-US" altLang="zh-CN" sz="54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II. </a:t>
            </a:r>
            <a:r>
              <a:rPr lang="en-US" altLang="zh-CN" sz="5400" b="1" dirty="0" err="1" smtClean="0">
                <a:solidFill>
                  <a:srgbClr val="7030A0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Khối</a:t>
            </a:r>
            <a:r>
              <a:rPr lang="en-US" altLang="zh-CN" sz="54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5400" b="1" dirty="0" err="1">
                <a:solidFill>
                  <a:srgbClr val="7030A0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lượng</a:t>
            </a:r>
            <a:r>
              <a:rPr lang="en-US" altLang="zh-CN" sz="5400" b="1" dirty="0">
                <a:solidFill>
                  <a:srgbClr val="7030A0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5400" b="1" dirty="0" err="1">
                <a:solidFill>
                  <a:srgbClr val="7030A0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riêng</a:t>
            </a:r>
            <a:r>
              <a:rPr lang="en-US" altLang="zh-CN" sz="5400" b="1" dirty="0">
                <a:solidFill>
                  <a:srgbClr val="7030A0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, </a:t>
            </a:r>
            <a:r>
              <a:rPr lang="en-US" altLang="zh-CN" sz="5400" b="1" dirty="0" err="1">
                <a:solidFill>
                  <a:srgbClr val="7030A0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đơn</a:t>
            </a:r>
            <a:r>
              <a:rPr lang="en-US" altLang="zh-CN" sz="5400" b="1" dirty="0">
                <a:solidFill>
                  <a:srgbClr val="7030A0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5400" b="1" dirty="0" err="1">
                <a:solidFill>
                  <a:srgbClr val="7030A0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vị</a:t>
            </a:r>
            <a:r>
              <a:rPr lang="en-US" altLang="zh-CN" sz="5400" b="1" dirty="0">
                <a:solidFill>
                  <a:srgbClr val="7030A0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5400" b="1" dirty="0" err="1" smtClean="0">
                <a:solidFill>
                  <a:srgbClr val="7030A0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khối</a:t>
            </a:r>
            <a:r>
              <a:rPr lang="en-US" altLang="zh-CN" sz="54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5400" b="1" dirty="0" err="1">
                <a:solidFill>
                  <a:srgbClr val="7030A0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lượng</a:t>
            </a:r>
            <a:r>
              <a:rPr lang="en-US" altLang="zh-CN" sz="5400" b="1" dirty="0">
                <a:solidFill>
                  <a:srgbClr val="7030A0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5400" b="1" dirty="0" err="1">
                <a:solidFill>
                  <a:srgbClr val="7030A0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riêng</a:t>
            </a:r>
            <a:endParaRPr lang="zh-CN" altLang="en-US" sz="5400" b="1" dirty="0">
              <a:solidFill>
                <a:srgbClr val="7030A0"/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461" y="4888499"/>
            <a:ext cx="2186540" cy="478978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495" y="685804"/>
            <a:ext cx="1082471" cy="955968"/>
          </a:xfrm>
          <a:prstGeom prst="rect">
            <a:avLst/>
          </a:prstGeom>
        </p:spPr>
      </p:pic>
      <p:pic>
        <p:nvPicPr>
          <p:cNvPr id="12" name="图片 3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4965" y="1767231"/>
            <a:ext cx="16315421" cy="779586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2819400" y="2247901"/>
                <a:ext cx="14905894" cy="61019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* </a:t>
                </a:r>
                <a:r>
                  <a:rPr lang="en-US" sz="4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Khối</a:t>
                </a:r>
                <a:r>
                  <a:rPr lang="en-US" sz="4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lượng</a:t>
                </a:r>
                <a:r>
                  <a:rPr lang="en-US" sz="4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riêng</a:t>
                </a:r>
                <a:r>
                  <a:rPr lang="en-US" sz="4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một</a:t>
                </a:r>
                <a:r>
                  <a:rPr lang="en-US" sz="4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chất</a:t>
                </a:r>
                <a:r>
                  <a:rPr lang="en-US" sz="4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được</a:t>
                </a:r>
                <a:r>
                  <a:rPr lang="en-US" sz="4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xác</a:t>
                </a:r>
                <a:r>
                  <a:rPr lang="en-US" sz="4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định</a:t>
                </a:r>
                <a:r>
                  <a:rPr lang="en-US" sz="4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bằng</a:t>
                </a:r>
                <a:r>
                  <a:rPr lang="en-US" sz="4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khối</a:t>
                </a:r>
                <a:r>
                  <a:rPr lang="en-US" sz="4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lượng</a:t>
                </a:r>
                <a:r>
                  <a:rPr lang="en-US" sz="4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một</a:t>
                </a:r>
                <a:r>
                  <a:rPr lang="en-US" sz="4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đơn</a:t>
                </a:r>
                <a:r>
                  <a:rPr lang="en-US" sz="4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vị</a:t>
                </a:r>
                <a:r>
                  <a:rPr lang="en-US" sz="4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thể</a:t>
                </a:r>
                <a:r>
                  <a:rPr lang="en-US" sz="4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tích</a:t>
                </a:r>
                <a:r>
                  <a:rPr lang="en-US" sz="4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chất</a:t>
                </a:r>
                <a:r>
                  <a:rPr lang="en-US" sz="4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đó</a:t>
                </a:r>
                <a:r>
                  <a:rPr lang="en-US" sz="4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:r>
                  <a:rPr lang="en-US" sz="4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Công</a:t>
                </a:r>
                <a:r>
                  <a:rPr lang="en-US" sz="4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4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schemeClr val="bg1"/>
                        </a:solidFill>
                        <a:latin typeface="Cambria Math" panose="02040503050406030204"/>
                      </a:rPr>
                      <m:t>𝐷</m:t>
                    </m:r>
                    <m:r>
                      <a:rPr lang="en-US" sz="4000" i="1">
                        <a:solidFill>
                          <a:schemeClr val="bg1"/>
                        </a:solidFill>
                        <a:latin typeface="Cambria Math" panose="02040503050406030204"/>
                      </a:rPr>
                      <m:t>= </m:t>
                    </m:r>
                    <m:f>
                      <m:fPr>
                        <m:ctrlPr>
                          <a:rPr lang="en-US" sz="4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i="1">
                            <a:solidFill>
                              <a:schemeClr val="bg1"/>
                            </a:solidFill>
                            <a:latin typeface="Cambria Math" panose="02040503050406030204"/>
                          </a:rPr>
                          <m:t>𝑚</m:t>
                        </m:r>
                      </m:num>
                      <m:den>
                        <m:r>
                          <a:rPr lang="en-US" sz="4000" i="1">
                            <a:solidFill>
                              <a:schemeClr val="bg1"/>
                            </a:solidFill>
                            <a:latin typeface="Cambria Math" panose="02040503050406030204"/>
                          </a:rPr>
                          <m:t>𝑉</m:t>
                        </m:r>
                      </m:den>
                    </m:f>
                  </m:oMath>
                </a14:m>
                <a:r>
                  <a:rPr lang="en-US" sz="4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sz="4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trong</a:t>
                </a:r>
                <a:r>
                  <a:rPr lang="en-US" sz="4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đó</a:t>
                </a:r>
                <a:r>
                  <a:rPr lang="en-US" sz="4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m </a:t>
                </a:r>
                <a:r>
                  <a:rPr lang="en-US" sz="4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4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khối</a:t>
                </a:r>
                <a:r>
                  <a:rPr lang="en-US" sz="4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lượng</a:t>
                </a:r>
                <a:r>
                  <a:rPr lang="en-US" sz="4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V </a:t>
                </a:r>
                <a:r>
                  <a:rPr lang="en-US" sz="4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4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thể</a:t>
                </a:r>
                <a:r>
                  <a:rPr lang="en-US" sz="4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tích</a:t>
                </a:r>
                <a:r>
                  <a:rPr lang="en-US" sz="4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  <a:p>
                <a:r>
                  <a:rPr lang="en-US" sz="40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* </a:t>
                </a:r>
                <a:r>
                  <a:rPr lang="en-US" sz="4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Đơn</a:t>
                </a:r>
                <a:r>
                  <a:rPr lang="en-US" sz="4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vị</a:t>
                </a:r>
                <a:r>
                  <a:rPr lang="en-US" sz="4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thường</a:t>
                </a:r>
                <a:r>
                  <a:rPr lang="en-US" sz="4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dùng</a:t>
                </a:r>
                <a:r>
                  <a:rPr lang="en-US" sz="4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để</a:t>
                </a:r>
                <a:r>
                  <a:rPr lang="en-US" sz="4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đo</a:t>
                </a:r>
                <a:r>
                  <a:rPr lang="en-US" sz="4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khối</a:t>
                </a:r>
                <a:r>
                  <a:rPr lang="en-US" sz="4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lượng</a:t>
                </a:r>
                <a:r>
                  <a:rPr lang="en-US" sz="4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riêng</a:t>
                </a:r>
                <a:r>
                  <a:rPr lang="en-US" sz="4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4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kg/m</a:t>
                </a:r>
                <a:r>
                  <a:rPr lang="en-US" sz="4000" baseline="30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r>
                  <a:rPr lang="en-US" sz="4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 </a:t>
                </a:r>
                <a:r>
                  <a:rPr lang="en-US" sz="4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hoặc</a:t>
                </a:r>
                <a:r>
                  <a:rPr lang="en-US" sz="4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g/cm</a:t>
                </a:r>
                <a:r>
                  <a:rPr lang="en-US" sz="4000" baseline="30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r>
                  <a:rPr lang="en-US" sz="4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hay </a:t>
                </a:r>
                <a:r>
                  <a:rPr lang="en-US" sz="40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g/ml</a:t>
                </a:r>
                <a:endParaRPr lang="en-US" sz="40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4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	1 kg/m</a:t>
                </a:r>
                <a:r>
                  <a:rPr lang="en-US" sz="4000" baseline="30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r>
                  <a:rPr lang="en-US" sz="4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</a:t>
                </a:r>
                <a:r>
                  <a:rPr lang="en-US" sz="40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0.001 </a:t>
                </a:r>
                <a:r>
                  <a:rPr lang="en-US" sz="4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g/cm</a:t>
                </a:r>
                <a:r>
                  <a:rPr lang="en-US" sz="4000" baseline="30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r>
                  <a:rPr lang="en-US" sz="4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; 1 g/cm</a:t>
                </a:r>
                <a:r>
                  <a:rPr lang="en-US" sz="4000" baseline="30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r>
                  <a:rPr lang="en-US" sz="4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1 g/mL</a:t>
                </a:r>
              </a:p>
              <a:p>
                <a:r>
                  <a:rPr lang="en-US" sz="40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* </a:t>
                </a:r>
                <a:r>
                  <a:rPr lang="en-US" sz="4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Trọng</a:t>
                </a:r>
                <a:r>
                  <a:rPr lang="en-US" sz="4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lượng</a:t>
                </a:r>
                <a:r>
                  <a:rPr lang="en-US" sz="4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riêng</a:t>
                </a:r>
                <a:r>
                  <a:rPr lang="en-US" sz="4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một</a:t>
                </a:r>
                <a:r>
                  <a:rPr lang="en-US" sz="4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chất</a:t>
                </a:r>
                <a:r>
                  <a:rPr lang="en-US" sz="4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4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trọng</a:t>
                </a:r>
                <a:r>
                  <a:rPr lang="en-US" sz="4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lượng</a:t>
                </a:r>
                <a:r>
                  <a:rPr lang="en-US" sz="4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1 </a:t>
                </a:r>
                <a:r>
                  <a:rPr lang="en-US" sz="4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mét</a:t>
                </a:r>
                <a:r>
                  <a:rPr lang="en-US" sz="4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khối</a:t>
                </a:r>
                <a:r>
                  <a:rPr lang="en-US" sz="4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chất</a:t>
                </a:r>
                <a:r>
                  <a:rPr lang="en-US" sz="4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nhất</a:t>
                </a:r>
                <a:r>
                  <a:rPr lang="en-US" sz="4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định</a:t>
                </a:r>
                <a:r>
                  <a:rPr lang="en-US" sz="4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:r>
                  <a:rPr lang="en-US" sz="4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Công</a:t>
                </a:r>
                <a:r>
                  <a:rPr lang="en-US" sz="4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40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d 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schemeClr val="bg1"/>
                        </a:solidFill>
                        <a:latin typeface="Cambria Math" panose="02040503050406030204"/>
                      </a:rPr>
                      <m:t>= </m:t>
                    </m:r>
                    <m:f>
                      <m:fPr>
                        <m:ctrlPr>
                          <a:rPr lang="en-US" sz="4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i="1">
                            <a:solidFill>
                              <a:schemeClr val="bg1"/>
                            </a:solidFill>
                            <a:latin typeface="Cambria Math" panose="02040503050406030204"/>
                          </a:rPr>
                          <m:t>𝑃</m:t>
                        </m:r>
                      </m:num>
                      <m:den>
                        <m:r>
                          <a:rPr lang="en-US" sz="4000" i="1">
                            <a:solidFill>
                              <a:schemeClr val="bg1"/>
                            </a:solidFill>
                            <a:latin typeface="Cambria Math" panose="02040503050406030204"/>
                          </a:rPr>
                          <m:t>𝑉</m:t>
                        </m:r>
                      </m:den>
                    </m:f>
                  </m:oMath>
                </a14:m>
                <a:r>
                  <a:rPr lang="en-US" sz="4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, </a:t>
                </a:r>
                <a:r>
                  <a:rPr lang="en-US" sz="4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trong</a:t>
                </a:r>
                <a:r>
                  <a:rPr lang="en-US" sz="4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đó</a:t>
                </a:r>
                <a:r>
                  <a:rPr lang="en-US" sz="4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P </a:t>
                </a:r>
                <a:r>
                  <a:rPr lang="en-US" sz="4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4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trọng</a:t>
                </a:r>
                <a:r>
                  <a:rPr lang="en-US" sz="4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lượng</a:t>
                </a:r>
                <a:r>
                  <a:rPr lang="en-US" sz="4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(N), V </a:t>
                </a:r>
                <a:r>
                  <a:rPr lang="en-US" sz="4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4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thể</a:t>
                </a:r>
                <a:r>
                  <a:rPr lang="en-US" sz="4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tích</a:t>
                </a:r>
                <a:r>
                  <a:rPr lang="en-US" sz="4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(m</a:t>
                </a:r>
                <a:r>
                  <a:rPr lang="en-US" sz="4000" baseline="30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r>
                  <a:rPr lang="en-US" sz="4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 </a:t>
                </a:r>
                <a:r>
                  <a:rPr lang="en-US" sz="4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Wingdings" panose="05000000000000000000"/>
                  </a:rPr>
                  <a:t></a:t>
                </a:r>
                <a:r>
                  <a:rPr lang="en-US" sz="4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đơn</a:t>
                </a:r>
                <a:r>
                  <a:rPr lang="en-US" sz="4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vị</a:t>
                </a:r>
                <a:r>
                  <a:rPr lang="en-US" sz="4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d </a:t>
                </a:r>
                <a:r>
                  <a:rPr lang="en-US" sz="4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4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N/m</a:t>
                </a:r>
                <a:r>
                  <a:rPr lang="en-US" sz="4000" baseline="30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endParaRPr lang="en-US" sz="40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19400" y="2247901"/>
                <a:ext cx="14905894" cy="6101991"/>
              </a:xfrm>
              <a:prstGeom prst="rect">
                <a:avLst/>
              </a:prstGeom>
              <a:blipFill rotWithShape="1">
                <a:blip r:embed="rId10"/>
                <a:stretch>
                  <a:fillRect r="4" b="5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3000" y="2705100"/>
            <a:ext cx="15773400" cy="652700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1.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0" indent="0">
              <a:buNone/>
            </a:pP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A.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 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7800 kg/m</a:t>
            </a:r>
            <a:r>
              <a:rPr lang="en-US" sz="40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cm</a:t>
            </a:r>
            <a:r>
              <a:rPr lang="en-US" sz="40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7800 kg.</a:t>
            </a:r>
          </a:p>
          <a:p>
            <a:pPr marL="0" indent="0">
              <a:buNone/>
            </a:pP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 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 =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m.V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 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2514600" y="495300"/>
            <a:ext cx="13792200" cy="167640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  <a:endParaRPr lang="en-US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Oval 3"/>
          <p:cNvSpPr/>
          <p:nvPr/>
        </p:nvSpPr>
        <p:spPr>
          <a:xfrm>
            <a:off x="1066800" y="4152900"/>
            <a:ext cx="685800" cy="609600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8259598" cy="10044333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  <a:headEnd/>
            <a:tailEnd/>
          </a:ln>
          <a:effectLst>
            <a:innerShdw blurRad="76200">
              <a:srgbClr val="000000"/>
            </a:innerShdw>
          </a:effectLst>
        </p:spPr>
      </p:pic>
      <p:sp>
        <p:nvSpPr>
          <p:cNvPr id="3" name="Rectangle 2"/>
          <p:cNvSpPr/>
          <p:nvPr/>
        </p:nvSpPr>
        <p:spPr>
          <a:xfrm>
            <a:off x="1029407" y="602115"/>
            <a:ext cx="16200782" cy="2354491"/>
          </a:xfrm>
          <a:prstGeom prst="rect">
            <a:avLst/>
          </a:prstGeom>
          <a:noFill/>
        </p:spPr>
        <p:txBody>
          <a:bodyPr wrap="square" lIns="137160" tIns="68580" rIns="137160" bIns="68580">
            <a:spAutoFit/>
            <a:scene3d>
              <a:camera prst="orthographicFront"/>
              <a:lightRig rig="threePt" dir="t"/>
            </a:scene3d>
          </a:bodyPr>
          <a:lstStyle/>
          <a:p>
            <a:pPr algn="ctr" defTabSz="1371600"/>
            <a:r>
              <a:rPr lang="en-US" sz="7200" b="1" dirty="0" smtClean="0">
                <a:solidFill>
                  <a:srgbClr val="7030A0"/>
                </a:solidFill>
                <a:latin typeface="#9Slide03 AmpleSoft Bold" panose="02000000000000000000" pitchFamily="2" charset="-93"/>
              </a:rPr>
              <a:t>CHƯƠNG III: KHỐI LƯỢNG RIÊNG </a:t>
            </a:r>
          </a:p>
          <a:p>
            <a:pPr algn="ctr" defTabSz="1371600"/>
            <a:r>
              <a:rPr lang="en-US" sz="7200" b="1" dirty="0" smtClean="0">
                <a:solidFill>
                  <a:srgbClr val="7030A0"/>
                </a:solidFill>
                <a:latin typeface="#9Slide03 AmpleSoft Bold" panose="02000000000000000000" pitchFamily="2" charset="-93"/>
              </a:rPr>
              <a:t>VÀ ÁP SUẤT</a:t>
            </a:r>
            <a:endParaRPr lang="en-US" sz="7200" b="1" dirty="0">
              <a:solidFill>
                <a:srgbClr val="7030A0"/>
              </a:solidFill>
              <a:latin typeface="#9Slide03 AmpleSoft Bold" panose="02000000000000000000" pitchFamily="2" charset="-93"/>
            </a:endParaRPr>
          </a:p>
        </p:txBody>
      </p:sp>
      <p:sp>
        <p:nvSpPr>
          <p:cNvPr id="9" name="Google Shape;5915;p37"/>
          <p:cNvSpPr txBox="1"/>
          <p:nvPr/>
        </p:nvSpPr>
        <p:spPr>
          <a:xfrm>
            <a:off x="1759428" y="2508885"/>
            <a:ext cx="14901822" cy="3737610"/>
          </a:xfrm>
          <a:prstGeom prst="rect">
            <a:avLst/>
          </a:prstGeom>
        </p:spPr>
        <p:txBody>
          <a:bodyPr spcFirstLastPara="1" wrap="square" lIns="137138" tIns="137138" rIns="137138" bIns="137138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1371600">
              <a:lnSpc>
                <a:spcPct val="100000"/>
              </a:lnSpc>
            </a:pPr>
            <a:r>
              <a:rPr lang="en-US" sz="6000" u="sng" dirty="0" err="1">
                <a:solidFill>
                  <a:srgbClr val="FF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Bài</a:t>
            </a:r>
            <a:r>
              <a:rPr lang="en-US" sz="6000" u="sng" dirty="0">
                <a:solidFill>
                  <a:srgbClr val="FF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6000" u="sng" dirty="0" smtClean="0">
                <a:solidFill>
                  <a:srgbClr val="FF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13: KHỐI LƯỢNG RIÊNG</a:t>
            </a:r>
            <a:endParaRPr lang="vi-VN" altLang="en-US" sz="6000" u="sng" dirty="0">
              <a:solidFill>
                <a:srgbClr val="FF0000"/>
              </a:solidFill>
              <a:latin typeface="#9Slide03 Arima Madurai Black" panose="00000A00000000000000" pitchFamily="2" charset="-93"/>
              <a:cs typeface="#9Slide03 Arima Madurai Black" panose="00000A00000000000000" pitchFamily="2" charset="-93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1257300" y="2738438"/>
            <a:ext cx="16649700" cy="652700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vi-VN" sz="4000" b="1" dirty="0">
                <a:solidFill>
                  <a:srgbClr val="0D0D0D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Câu </a:t>
            </a:r>
            <a:r>
              <a:rPr lang="vi-VN" sz="4000" b="1" dirty="0" smtClean="0">
                <a:solidFill>
                  <a:srgbClr val="0D0D0D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sz="4000" b="1" dirty="0" smtClean="0">
                <a:solidFill>
                  <a:srgbClr val="0D0D0D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4000" b="1" dirty="0" err="1" smtClean="0">
                <a:latin typeface="+mj-lt"/>
              </a:rPr>
              <a:t>Khi</a:t>
            </a:r>
            <a:r>
              <a:rPr lang="en-US" sz="4000" b="1" dirty="0" smtClean="0">
                <a:latin typeface="+mj-lt"/>
              </a:rPr>
              <a:t> </a:t>
            </a:r>
            <a:r>
              <a:rPr lang="en-US" sz="4000" b="1" dirty="0" err="1">
                <a:latin typeface="+mj-lt"/>
              </a:rPr>
              <a:t>tiến</a:t>
            </a:r>
            <a:r>
              <a:rPr lang="en-US" sz="4000" b="1" dirty="0">
                <a:latin typeface="+mj-lt"/>
              </a:rPr>
              <a:t> </a:t>
            </a:r>
            <a:r>
              <a:rPr lang="en-US" sz="4000" b="1" dirty="0" err="1">
                <a:latin typeface="+mj-lt"/>
              </a:rPr>
              <a:t>hành</a:t>
            </a:r>
            <a:r>
              <a:rPr lang="en-US" sz="4000" b="1" dirty="0">
                <a:latin typeface="+mj-lt"/>
              </a:rPr>
              <a:t> </a:t>
            </a:r>
            <a:r>
              <a:rPr lang="en-US" sz="4000" b="1" dirty="0" err="1">
                <a:latin typeface="+mj-lt"/>
              </a:rPr>
              <a:t>thí</a:t>
            </a:r>
            <a:r>
              <a:rPr lang="en-US" sz="4000" b="1" dirty="0">
                <a:latin typeface="+mj-lt"/>
              </a:rPr>
              <a:t> </a:t>
            </a:r>
            <a:r>
              <a:rPr lang="en-US" sz="4000" b="1" dirty="0" err="1">
                <a:latin typeface="+mj-lt"/>
              </a:rPr>
              <a:t>nghiệm</a:t>
            </a:r>
            <a:r>
              <a:rPr lang="en-US" sz="4000" b="1" dirty="0">
                <a:latin typeface="+mj-lt"/>
              </a:rPr>
              <a:t>, </a:t>
            </a:r>
            <a:r>
              <a:rPr lang="en-US" sz="4000" b="1" dirty="0" err="1">
                <a:latin typeface="+mj-lt"/>
              </a:rPr>
              <a:t>Lan</a:t>
            </a:r>
            <a:r>
              <a:rPr lang="en-US" sz="4000" b="1" dirty="0">
                <a:latin typeface="+mj-lt"/>
              </a:rPr>
              <a:t> </a:t>
            </a:r>
            <a:r>
              <a:rPr lang="en-US" sz="4000" b="1" dirty="0" err="1">
                <a:latin typeface="+mj-lt"/>
              </a:rPr>
              <a:t>đo</a:t>
            </a:r>
            <a:r>
              <a:rPr lang="en-US" sz="4000" b="1" dirty="0">
                <a:latin typeface="+mj-lt"/>
              </a:rPr>
              <a:t> </a:t>
            </a:r>
            <a:r>
              <a:rPr lang="en-US" sz="4000" b="1" dirty="0" err="1">
                <a:latin typeface="+mj-lt"/>
              </a:rPr>
              <a:t>khối</a:t>
            </a:r>
            <a:r>
              <a:rPr lang="en-US" sz="4000" b="1" dirty="0">
                <a:latin typeface="+mj-lt"/>
              </a:rPr>
              <a:t> </a:t>
            </a:r>
            <a:r>
              <a:rPr lang="en-US" sz="4000" b="1" dirty="0" err="1">
                <a:latin typeface="+mj-lt"/>
              </a:rPr>
              <a:t>lượng</a:t>
            </a:r>
            <a:r>
              <a:rPr lang="en-US" sz="4000" b="1" dirty="0">
                <a:latin typeface="+mj-lt"/>
              </a:rPr>
              <a:t> </a:t>
            </a:r>
            <a:r>
              <a:rPr lang="en-US" sz="4000" b="1" dirty="0" err="1">
                <a:latin typeface="+mj-lt"/>
              </a:rPr>
              <a:t>của</a:t>
            </a:r>
            <a:r>
              <a:rPr lang="en-US" sz="4000" b="1" dirty="0">
                <a:latin typeface="+mj-lt"/>
              </a:rPr>
              <a:t> </a:t>
            </a:r>
            <a:r>
              <a:rPr lang="en-US" sz="4000" b="1" dirty="0" err="1">
                <a:latin typeface="+mj-lt"/>
              </a:rPr>
              <a:t>một</a:t>
            </a:r>
            <a:r>
              <a:rPr lang="en-US" sz="4000" b="1" dirty="0">
                <a:latin typeface="+mj-lt"/>
              </a:rPr>
              <a:t> </a:t>
            </a:r>
            <a:r>
              <a:rPr lang="en-US" sz="4000" b="1" dirty="0" err="1">
                <a:latin typeface="+mj-lt"/>
              </a:rPr>
              <a:t>vật</a:t>
            </a:r>
            <a:r>
              <a:rPr lang="en-US" sz="4000" b="1" dirty="0">
                <a:latin typeface="+mj-lt"/>
              </a:rPr>
              <a:t> </a:t>
            </a:r>
            <a:r>
              <a:rPr lang="en-US" sz="4000" b="1" dirty="0" err="1">
                <a:latin typeface="+mj-lt"/>
              </a:rPr>
              <a:t>thể</a:t>
            </a:r>
            <a:r>
              <a:rPr lang="en-US" sz="4000" b="1" dirty="0">
                <a:latin typeface="+mj-lt"/>
              </a:rPr>
              <a:t> </a:t>
            </a:r>
            <a:r>
              <a:rPr lang="en-US" sz="4000" b="1" dirty="0" err="1">
                <a:latin typeface="+mj-lt"/>
              </a:rPr>
              <a:t>đơn</a:t>
            </a:r>
            <a:r>
              <a:rPr lang="en-US" sz="4000" b="1" dirty="0">
                <a:latin typeface="+mj-lt"/>
              </a:rPr>
              <a:t> </a:t>
            </a:r>
            <a:r>
              <a:rPr lang="en-US" sz="4000" b="1" dirty="0" err="1">
                <a:latin typeface="+mj-lt"/>
              </a:rPr>
              <a:t>chất</a:t>
            </a:r>
            <a:r>
              <a:rPr lang="en-US" sz="4000" b="1" dirty="0">
                <a:latin typeface="+mj-lt"/>
              </a:rPr>
              <a:t> </a:t>
            </a:r>
            <a:r>
              <a:rPr lang="en-US" sz="4000" b="1" dirty="0" err="1">
                <a:latin typeface="+mj-lt"/>
              </a:rPr>
              <a:t>được</a:t>
            </a:r>
            <a:r>
              <a:rPr lang="en-US" sz="4000" b="1" dirty="0">
                <a:latin typeface="+mj-lt"/>
              </a:rPr>
              <a:t> 5,4 g. </a:t>
            </a:r>
            <a:r>
              <a:rPr lang="en-US" sz="4000" b="1" dirty="0" err="1">
                <a:latin typeface="+mj-lt"/>
              </a:rPr>
              <a:t>Vật</a:t>
            </a:r>
            <a:r>
              <a:rPr lang="en-US" sz="4000" b="1" dirty="0">
                <a:latin typeface="+mj-lt"/>
              </a:rPr>
              <a:t> </a:t>
            </a:r>
            <a:r>
              <a:rPr lang="en-US" sz="4000" b="1" dirty="0" err="1">
                <a:latin typeface="+mj-lt"/>
              </a:rPr>
              <a:t>thể</a:t>
            </a:r>
            <a:r>
              <a:rPr lang="en-US" sz="4000" b="1" dirty="0">
                <a:latin typeface="+mj-lt"/>
              </a:rPr>
              <a:t> </a:t>
            </a:r>
            <a:r>
              <a:rPr lang="en-US" sz="4000" b="1" dirty="0" err="1">
                <a:latin typeface="+mj-lt"/>
              </a:rPr>
              <a:t>đó</a:t>
            </a:r>
            <a:r>
              <a:rPr lang="en-US" sz="4000" b="1" dirty="0">
                <a:latin typeface="+mj-lt"/>
              </a:rPr>
              <a:t> </a:t>
            </a:r>
            <a:r>
              <a:rPr lang="en-US" sz="4000" b="1" dirty="0" err="1">
                <a:latin typeface="+mj-lt"/>
              </a:rPr>
              <a:t>làm</a:t>
            </a:r>
            <a:r>
              <a:rPr lang="en-US" sz="4000" b="1" dirty="0">
                <a:latin typeface="+mj-lt"/>
              </a:rPr>
              <a:t> </a:t>
            </a:r>
            <a:r>
              <a:rPr lang="en-US" sz="4000" b="1" dirty="0" err="1">
                <a:latin typeface="+mj-lt"/>
              </a:rPr>
              <a:t>bằng</a:t>
            </a:r>
            <a:r>
              <a:rPr lang="en-US" sz="4000" b="1" dirty="0">
                <a:latin typeface="+mj-lt"/>
              </a:rPr>
              <a:t> </a:t>
            </a:r>
            <a:r>
              <a:rPr lang="en-US" sz="4000" b="1" dirty="0" err="1">
                <a:latin typeface="+mj-lt"/>
              </a:rPr>
              <a:t>chất</a:t>
            </a:r>
            <a:r>
              <a:rPr lang="en-US" sz="4000" b="1" dirty="0">
                <a:latin typeface="+mj-lt"/>
              </a:rPr>
              <a:t> </a:t>
            </a:r>
            <a:r>
              <a:rPr lang="en-US" sz="4000" b="1" dirty="0" err="1">
                <a:latin typeface="+mj-lt"/>
              </a:rPr>
              <a:t>gì</a:t>
            </a:r>
            <a:r>
              <a:rPr lang="en-US" sz="4000" b="1" dirty="0">
                <a:latin typeface="+mj-lt"/>
              </a:rPr>
              <a:t>? </a:t>
            </a:r>
            <a:r>
              <a:rPr lang="en-US" sz="4000" b="1" dirty="0" err="1">
                <a:latin typeface="+mj-lt"/>
              </a:rPr>
              <a:t>Biết</a:t>
            </a:r>
            <a:r>
              <a:rPr lang="en-US" sz="4000" b="1" dirty="0">
                <a:latin typeface="+mj-lt"/>
              </a:rPr>
              <a:t> </a:t>
            </a:r>
            <a:r>
              <a:rPr lang="en-US" sz="4000" b="1" dirty="0" err="1">
                <a:latin typeface="+mj-lt"/>
              </a:rPr>
              <a:t>thể</a:t>
            </a:r>
            <a:r>
              <a:rPr lang="en-US" sz="4000" b="1" dirty="0">
                <a:latin typeface="+mj-lt"/>
              </a:rPr>
              <a:t> </a:t>
            </a:r>
            <a:r>
              <a:rPr lang="en-US" sz="4000" b="1" dirty="0" err="1">
                <a:latin typeface="+mj-lt"/>
              </a:rPr>
              <a:t>tích</a:t>
            </a:r>
            <a:r>
              <a:rPr lang="en-US" sz="4000" b="1" dirty="0">
                <a:latin typeface="+mj-lt"/>
              </a:rPr>
              <a:t> </a:t>
            </a:r>
            <a:r>
              <a:rPr lang="en-US" sz="4000" b="1" dirty="0" err="1">
                <a:latin typeface="+mj-lt"/>
              </a:rPr>
              <a:t>của</a:t>
            </a:r>
            <a:r>
              <a:rPr lang="en-US" sz="4000" b="1" dirty="0">
                <a:latin typeface="+mj-lt"/>
              </a:rPr>
              <a:t> </a:t>
            </a:r>
            <a:r>
              <a:rPr lang="en-US" sz="4000" b="1" dirty="0" err="1">
                <a:latin typeface="+mj-lt"/>
              </a:rPr>
              <a:t>vật</a:t>
            </a:r>
            <a:r>
              <a:rPr lang="en-US" sz="4000" b="1" dirty="0">
                <a:latin typeface="+mj-lt"/>
              </a:rPr>
              <a:t> </a:t>
            </a:r>
            <a:r>
              <a:rPr lang="en-US" sz="4000" b="1" dirty="0" err="1">
                <a:latin typeface="+mj-lt"/>
              </a:rPr>
              <a:t>đó</a:t>
            </a:r>
            <a:r>
              <a:rPr lang="en-US" sz="4000" b="1" dirty="0">
                <a:latin typeface="+mj-lt"/>
              </a:rPr>
              <a:t> </a:t>
            </a:r>
            <a:r>
              <a:rPr lang="en-US" sz="4000" b="1" dirty="0" err="1">
                <a:latin typeface="+mj-lt"/>
              </a:rPr>
              <a:t>là</a:t>
            </a:r>
            <a:r>
              <a:rPr lang="en-US" sz="4000" b="1" dirty="0">
                <a:latin typeface="+mj-lt"/>
              </a:rPr>
              <a:t> 2cm</a:t>
            </a:r>
            <a:r>
              <a:rPr lang="en-US" sz="4000" b="1" baseline="30000" dirty="0">
                <a:latin typeface="+mj-lt"/>
              </a:rPr>
              <a:t>3</a:t>
            </a:r>
            <a:r>
              <a:rPr lang="en-US" sz="4000" b="1" dirty="0">
                <a:latin typeface="+mj-lt"/>
              </a:rPr>
              <a:t>.</a:t>
            </a:r>
          </a:p>
          <a:p>
            <a:pPr marL="0" indent="0">
              <a:buNone/>
            </a:pPr>
            <a:r>
              <a:rPr lang="en-US" sz="4000" b="1" dirty="0">
                <a:latin typeface="+mj-lt"/>
              </a:rPr>
              <a:t>A. </a:t>
            </a:r>
            <a:r>
              <a:rPr lang="en-US" sz="4000" b="1" dirty="0" err="1" smtClean="0">
                <a:latin typeface="+mj-lt"/>
              </a:rPr>
              <a:t>Chì</a:t>
            </a:r>
            <a:endParaRPr lang="en-US" sz="4000" b="1" dirty="0" smtClean="0">
              <a:latin typeface="+mj-lt"/>
            </a:endParaRPr>
          </a:p>
          <a:p>
            <a:pPr marL="0" indent="0">
              <a:buNone/>
            </a:pPr>
            <a:r>
              <a:rPr lang="en-US" sz="4000" b="1" dirty="0" smtClean="0">
                <a:latin typeface="+mj-lt"/>
              </a:rPr>
              <a:t>B</a:t>
            </a:r>
            <a:r>
              <a:rPr lang="en-US" sz="4000" b="1" dirty="0">
                <a:latin typeface="+mj-lt"/>
              </a:rPr>
              <a:t>. </a:t>
            </a:r>
            <a:r>
              <a:rPr lang="en-US" sz="4000" b="1" dirty="0" err="1" smtClean="0">
                <a:latin typeface="+mj-lt"/>
              </a:rPr>
              <a:t>Sắt</a:t>
            </a:r>
            <a:endParaRPr lang="en-US" sz="4000" b="1" dirty="0">
              <a:latin typeface="+mj-lt"/>
            </a:endParaRPr>
          </a:p>
          <a:p>
            <a:pPr marL="0" indent="0">
              <a:buNone/>
            </a:pPr>
            <a:r>
              <a:rPr lang="en-US" sz="4000" b="1" dirty="0" smtClean="0">
                <a:latin typeface="+mj-lt"/>
              </a:rPr>
              <a:t>C</a:t>
            </a:r>
            <a:r>
              <a:rPr lang="en-US" sz="4000" b="1" dirty="0">
                <a:latin typeface="+mj-lt"/>
              </a:rPr>
              <a:t>. </a:t>
            </a:r>
            <a:r>
              <a:rPr lang="en-US" sz="4000" b="1" dirty="0" err="1" smtClean="0">
                <a:latin typeface="+mj-lt"/>
              </a:rPr>
              <a:t>Nhôm</a:t>
            </a:r>
            <a:endParaRPr lang="en-US" sz="4000" b="1" dirty="0" smtClean="0">
              <a:latin typeface="+mj-lt"/>
            </a:endParaRPr>
          </a:p>
          <a:p>
            <a:pPr marL="0" indent="0">
              <a:buNone/>
            </a:pPr>
            <a:r>
              <a:rPr lang="en-US" sz="4000" b="1" dirty="0" smtClean="0">
                <a:latin typeface="+mj-lt"/>
              </a:rPr>
              <a:t>D</a:t>
            </a:r>
            <a:r>
              <a:rPr lang="en-US" sz="4000" b="1" dirty="0">
                <a:latin typeface="+mj-lt"/>
              </a:rPr>
              <a:t>. </a:t>
            </a:r>
            <a:r>
              <a:rPr lang="en-US" sz="4000" b="1" dirty="0" err="1">
                <a:latin typeface="+mj-lt"/>
              </a:rPr>
              <a:t>Kẽm</a:t>
            </a:r>
            <a:endParaRPr lang="en-US" sz="4000" b="1" dirty="0">
              <a:latin typeface="+mj-lt"/>
            </a:endParaRPr>
          </a:p>
          <a:p>
            <a:pPr marL="0" indent="0">
              <a:buNone/>
            </a:pPr>
            <a:endParaRPr lang="en-US" sz="4000" dirty="0">
              <a:latin typeface="+mj-lt"/>
            </a:endParaRPr>
          </a:p>
        </p:txBody>
      </p:sp>
      <p:sp>
        <p:nvSpPr>
          <p:cNvPr id="5" name="Oval 4"/>
          <p:cNvSpPr/>
          <p:nvPr/>
        </p:nvSpPr>
        <p:spPr>
          <a:xfrm>
            <a:off x="1219200" y="5524500"/>
            <a:ext cx="609600" cy="609600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7030A0"/>
              </a:solidFill>
              <a:latin typeface="+mj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1219200" y="7581900"/>
                <a:ext cx="1592580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smtClean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Hướng </a:t>
                </a:r>
                <a:r>
                  <a:rPr lang="en-US" sz="3200" dirty="0" err="1" smtClean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dẫn</a:t>
                </a:r>
                <a:r>
                  <a:rPr lang="en-US" sz="3200" dirty="0" smtClean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5,4 : 2 = 2,7g/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20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200" b="0" i="1" smtClean="0">
                            <a:solidFill>
                              <a:srgbClr val="C00000"/>
                            </a:solidFill>
                            <a:latin typeface="Cambria Math" panose="02040503050406030204"/>
                          </a:rPr>
                          <m:t>𝑐𝑚</m:t>
                        </m:r>
                      </m:e>
                      <m:sup>
                        <m:r>
                          <a:rPr lang="en-US" sz="3200" b="0" i="1" smtClean="0">
                            <a:solidFill>
                              <a:srgbClr val="C00000"/>
                            </a:solidFill>
                            <a:latin typeface="Cambria Math" panose="02040503050406030204"/>
                          </a:rPr>
                          <m:t>3</m:t>
                        </m:r>
                      </m:sup>
                    </m:sSup>
                  </m:oMath>
                </a14:m>
                <a:r>
                  <a:rPr lang="en-US" sz="3200" dirty="0" smtClean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smtClean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Wingdings" panose="05000000000000000000" pitchFamily="2" charset="2"/>
                  </a:rPr>
                  <a:t> </a:t>
                </a:r>
                <a:r>
                  <a:rPr lang="en-US" sz="3200" dirty="0" err="1" smtClean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Wingdings" panose="05000000000000000000" pitchFamily="2" charset="2"/>
                  </a:rPr>
                  <a:t>đổi</a:t>
                </a:r>
                <a:r>
                  <a:rPr lang="en-US" sz="3200" dirty="0" smtClean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Wingdings" panose="05000000000000000000" pitchFamily="2" charset="2"/>
                  </a:rPr>
                  <a:t> </a:t>
                </a:r>
                <a:r>
                  <a:rPr lang="en-US" sz="3200" dirty="0" err="1" smtClean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Wingdings" panose="05000000000000000000" pitchFamily="2" charset="2"/>
                  </a:rPr>
                  <a:t>thành</a:t>
                </a:r>
                <a:r>
                  <a:rPr lang="en-US" sz="3200" dirty="0" smtClean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Wingdings" panose="05000000000000000000" pitchFamily="2" charset="2"/>
                  </a:rPr>
                  <a:t> 2700 kg/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20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Wingdings" panose="05000000000000000000" pitchFamily="2" charset="2"/>
                          </a:rPr>
                        </m:ctrlPr>
                      </m:sSupPr>
                      <m:e>
                        <m:r>
                          <a:rPr lang="en-US" sz="3200" b="0" i="1" smtClean="0">
                            <a:solidFill>
                              <a:srgbClr val="C00000"/>
                            </a:solidFill>
                            <a:latin typeface="Cambria Math" panose="02040503050406030204"/>
                            <a:cs typeface="Times New Roman" panose="02020603050405020304" pitchFamily="18" charset="0"/>
                            <a:sym typeface="Wingdings" panose="05000000000000000000" pitchFamily="2" charset="2"/>
                          </a:rPr>
                          <m:t>𝑚</m:t>
                        </m:r>
                      </m:e>
                      <m:sup>
                        <m:r>
                          <a:rPr lang="en-US" sz="3200" b="0" i="1" smtClean="0">
                            <a:solidFill>
                              <a:srgbClr val="C00000"/>
                            </a:solidFill>
                            <a:latin typeface="Cambria Math" panose="02040503050406030204"/>
                            <a:cs typeface="Times New Roman" panose="02020603050405020304" pitchFamily="18" charset="0"/>
                            <a:sym typeface="Wingdings" panose="05000000000000000000" pitchFamily="2" charset="2"/>
                          </a:rPr>
                          <m:t>3</m:t>
                        </m:r>
                      </m:sup>
                    </m:sSup>
                  </m:oMath>
                </a14:m>
                <a:endParaRPr lang="en-US" sz="320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9200" y="7581900"/>
                <a:ext cx="15925800" cy="584775"/>
              </a:xfrm>
              <a:prstGeom prst="rect">
                <a:avLst/>
              </a:prstGeom>
              <a:blipFill rotWithShape="1">
                <a:blip r:embed="rId2"/>
                <a:stretch>
                  <a:fillRect b="98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1257300" y="2738438"/>
            <a:ext cx="15773400" cy="652700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vi-VN" sz="4000" b="1" dirty="0">
                <a:solidFill>
                  <a:srgbClr val="0D0D0D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Câu </a:t>
            </a:r>
            <a:r>
              <a:rPr lang="vi-VN" sz="4000" b="1" dirty="0" smtClean="0">
                <a:solidFill>
                  <a:srgbClr val="0D0D0D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en-US" sz="4000" b="1" dirty="0" smtClean="0">
                <a:solidFill>
                  <a:srgbClr val="0D0D0D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4000" b="1" dirty="0" err="1" smtClean="0">
                <a:latin typeface="+mj-lt"/>
              </a:rPr>
              <a:t>Nói</a:t>
            </a:r>
            <a:r>
              <a:rPr lang="en-US" sz="4000" b="1" dirty="0" smtClean="0">
                <a:latin typeface="+mj-lt"/>
              </a:rPr>
              <a:t> </a:t>
            </a:r>
            <a:r>
              <a:rPr lang="en-US" sz="4000" b="1" dirty="0" err="1">
                <a:latin typeface="+mj-lt"/>
              </a:rPr>
              <a:t>khối</a:t>
            </a:r>
            <a:r>
              <a:rPr lang="en-US" sz="4000" b="1" dirty="0">
                <a:latin typeface="+mj-lt"/>
              </a:rPr>
              <a:t> </a:t>
            </a:r>
            <a:r>
              <a:rPr lang="en-US" sz="4000" b="1" dirty="0" err="1">
                <a:latin typeface="+mj-lt"/>
              </a:rPr>
              <a:t>lượng</a:t>
            </a:r>
            <a:r>
              <a:rPr lang="en-US" sz="4000" b="1" dirty="0">
                <a:latin typeface="+mj-lt"/>
              </a:rPr>
              <a:t> </a:t>
            </a:r>
            <a:r>
              <a:rPr lang="en-US" sz="4000" b="1" dirty="0" err="1">
                <a:latin typeface="+mj-lt"/>
              </a:rPr>
              <a:t>riêng</a:t>
            </a:r>
            <a:r>
              <a:rPr lang="en-US" sz="4000" b="1" dirty="0">
                <a:latin typeface="+mj-lt"/>
              </a:rPr>
              <a:t> </a:t>
            </a:r>
            <a:r>
              <a:rPr lang="en-US" sz="4000" b="1" dirty="0" err="1">
                <a:latin typeface="+mj-lt"/>
              </a:rPr>
              <a:t>của</a:t>
            </a:r>
            <a:r>
              <a:rPr lang="en-US" sz="4000" b="1" dirty="0">
                <a:latin typeface="+mj-lt"/>
              </a:rPr>
              <a:t> </a:t>
            </a:r>
            <a:r>
              <a:rPr lang="en-US" sz="4000" b="1" dirty="0" err="1">
                <a:latin typeface="+mj-lt"/>
              </a:rPr>
              <a:t>sắt</a:t>
            </a:r>
            <a:r>
              <a:rPr lang="en-US" sz="4000" b="1" dirty="0">
                <a:latin typeface="+mj-lt"/>
              </a:rPr>
              <a:t> </a:t>
            </a:r>
            <a:r>
              <a:rPr lang="en-US" sz="4000" b="1" dirty="0" err="1">
                <a:latin typeface="+mj-lt"/>
              </a:rPr>
              <a:t>là</a:t>
            </a:r>
            <a:r>
              <a:rPr lang="en-US" sz="4000" b="1" dirty="0">
                <a:latin typeface="+mj-lt"/>
              </a:rPr>
              <a:t> 7800kg/m</a:t>
            </a:r>
            <a:r>
              <a:rPr lang="en-US" sz="4000" b="1" baseline="30000" dirty="0">
                <a:latin typeface="+mj-lt"/>
              </a:rPr>
              <a:t>3</a:t>
            </a:r>
            <a:r>
              <a:rPr lang="en-US" sz="4000" b="1" dirty="0">
                <a:latin typeface="+mj-lt"/>
              </a:rPr>
              <a:t> </a:t>
            </a:r>
            <a:r>
              <a:rPr lang="en-US" sz="4000" b="1" dirty="0" err="1">
                <a:latin typeface="+mj-lt"/>
              </a:rPr>
              <a:t>có</a:t>
            </a:r>
            <a:r>
              <a:rPr lang="en-US" sz="4000" b="1" dirty="0">
                <a:latin typeface="+mj-lt"/>
              </a:rPr>
              <a:t> ý </a:t>
            </a:r>
            <a:r>
              <a:rPr lang="en-US" sz="4000" b="1" dirty="0" err="1">
                <a:latin typeface="+mj-lt"/>
              </a:rPr>
              <a:t>nghĩa</a:t>
            </a:r>
            <a:r>
              <a:rPr lang="en-US" sz="4000" b="1" dirty="0">
                <a:latin typeface="+mj-lt"/>
              </a:rPr>
              <a:t> </a:t>
            </a:r>
            <a:r>
              <a:rPr lang="en-US" sz="4000" b="1" dirty="0" err="1">
                <a:latin typeface="+mj-lt"/>
              </a:rPr>
              <a:t>là</a:t>
            </a:r>
            <a:r>
              <a:rPr lang="en-US" sz="4000" b="1" dirty="0">
                <a:latin typeface="+mj-lt"/>
              </a:rPr>
              <a:t> </a:t>
            </a:r>
            <a:r>
              <a:rPr lang="en-US" sz="4000" b="1" dirty="0" err="1">
                <a:latin typeface="+mj-lt"/>
              </a:rPr>
              <a:t>gì</a:t>
            </a:r>
            <a:r>
              <a:rPr lang="en-US" sz="4000" b="1" dirty="0">
                <a:latin typeface="+mj-lt"/>
              </a:rPr>
              <a:t>?</a:t>
            </a:r>
          </a:p>
          <a:p>
            <a:pPr marL="0" indent="0">
              <a:buNone/>
            </a:pPr>
            <a:r>
              <a:rPr lang="en-US" sz="4000" b="1" dirty="0">
                <a:latin typeface="+mj-lt"/>
              </a:rPr>
              <a:t>A. 1kg </a:t>
            </a:r>
            <a:r>
              <a:rPr lang="en-US" sz="4000" b="1" dirty="0" err="1">
                <a:latin typeface="+mj-lt"/>
              </a:rPr>
              <a:t>sắt</a:t>
            </a:r>
            <a:r>
              <a:rPr lang="en-US" sz="4000" b="1" dirty="0">
                <a:latin typeface="+mj-lt"/>
              </a:rPr>
              <a:t> </a:t>
            </a:r>
            <a:r>
              <a:rPr lang="en-US" sz="4000" b="1" dirty="0" err="1">
                <a:latin typeface="+mj-lt"/>
              </a:rPr>
              <a:t>có</a:t>
            </a:r>
            <a:r>
              <a:rPr lang="en-US" sz="4000" b="1" dirty="0">
                <a:latin typeface="+mj-lt"/>
              </a:rPr>
              <a:t> </a:t>
            </a:r>
            <a:r>
              <a:rPr lang="en-US" sz="4000" b="1" dirty="0" err="1">
                <a:latin typeface="+mj-lt"/>
              </a:rPr>
              <a:t>thể</a:t>
            </a:r>
            <a:r>
              <a:rPr lang="en-US" sz="4000" b="1" dirty="0">
                <a:latin typeface="+mj-lt"/>
              </a:rPr>
              <a:t> </a:t>
            </a:r>
            <a:r>
              <a:rPr lang="en-US" sz="4000" b="1" dirty="0" err="1">
                <a:latin typeface="+mj-lt"/>
              </a:rPr>
              <a:t>tích</a:t>
            </a:r>
            <a:r>
              <a:rPr lang="en-US" sz="4000" b="1" dirty="0">
                <a:latin typeface="+mj-lt"/>
              </a:rPr>
              <a:t> </a:t>
            </a:r>
            <a:r>
              <a:rPr lang="en-US" sz="4000" b="1" dirty="0" err="1">
                <a:latin typeface="+mj-lt"/>
              </a:rPr>
              <a:t>là</a:t>
            </a:r>
            <a:r>
              <a:rPr lang="en-US" sz="4000" b="1" dirty="0">
                <a:latin typeface="+mj-lt"/>
              </a:rPr>
              <a:t> 7800 m</a:t>
            </a:r>
            <a:r>
              <a:rPr lang="en-US" sz="4000" b="1" baseline="30000" dirty="0">
                <a:latin typeface="+mj-lt"/>
              </a:rPr>
              <a:t>3</a:t>
            </a:r>
            <a:endParaRPr lang="en-US" sz="4000" b="1" dirty="0">
              <a:latin typeface="+mj-lt"/>
            </a:endParaRPr>
          </a:p>
          <a:p>
            <a:pPr marL="0" indent="0">
              <a:buNone/>
            </a:pPr>
            <a:r>
              <a:rPr lang="en-US" sz="4000" b="1" dirty="0">
                <a:latin typeface="+mj-lt"/>
              </a:rPr>
              <a:t>B. 7800 kg </a:t>
            </a:r>
            <a:r>
              <a:rPr lang="en-US" sz="4000" b="1" dirty="0" err="1">
                <a:latin typeface="+mj-lt"/>
              </a:rPr>
              <a:t>sắt</a:t>
            </a:r>
            <a:r>
              <a:rPr lang="en-US" sz="4000" b="1" dirty="0">
                <a:latin typeface="+mj-lt"/>
              </a:rPr>
              <a:t> </a:t>
            </a:r>
            <a:r>
              <a:rPr lang="en-US" sz="4000" b="1" dirty="0" err="1">
                <a:latin typeface="+mj-lt"/>
              </a:rPr>
              <a:t>nguyên</a:t>
            </a:r>
            <a:r>
              <a:rPr lang="en-US" sz="4000" b="1" dirty="0">
                <a:latin typeface="+mj-lt"/>
              </a:rPr>
              <a:t> </a:t>
            </a:r>
            <a:r>
              <a:rPr lang="en-US" sz="4000" b="1" dirty="0" err="1">
                <a:latin typeface="+mj-lt"/>
              </a:rPr>
              <a:t>chất</a:t>
            </a:r>
            <a:r>
              <a:rPr lang="en-US" sz="4000" b="1" dirty="0">
                <a:latin typeface="+mj-lt"/>
              </a:rPr>
              <a:t> </a:t>
            </a:r>
            <a:r>
              <a:rPr lang="en-US" sz="4000" b="1" dirty="0" err="1">
                <a:latin typeface="+mj-lt"/>
              </a:rPr>
              <a:t>có</a:t>
            </a:r>
            <a:r>
              <a:rPr lang="en-US" sz="4000" b="1" dirty="0">
                <a:latin typeface="+mj-lt"/>
              </a:rPr>
              <a:t> </a:t>
            </a:r>
            <a:r>
              <a:rPr lang="en-US" sz="4000" b="1" dirty="0" err="1">
                <a:latin typeface="+mj-lt"/>
              </a:rPr>
              <a:t>thể</a:t>
            </a:r>
            <a:r>
              <a:rPr lang="en-US" sz="4000" b="1" dirty="0">
                <a:latin typeface="+mj-lt"/>
              </a:rPr>
              <a:t> </a:t>
            </a:r>
            <a:r>
              <a:rPr lang="en-US" sz="4000" b="1" dirty="0" err="1">
                <a:latin typeface="+mj-lt"/>
              </a:rPr>
              <a:t>tích</a:t>
            </a:r>
            <a:r>
              <a:rPr lang="en-US" sz="4000" b="1" dirty="0">
                <a:latin typeface="+mj-lt"/>
              </a:rPr>
              <a:t> </a:t>
            </a:r>
            <a:r>
              <a:rPr lang="en-US" sz="4000" b="1" dirty="0" err="1">
                <a:latin typeface="+mj-lt"/>
              </a:rPr>
              <a:t>là</a:t>
            </a:r>
            <a:r>
              <a:rPr lang="en-US" sz="4000" b="1" dirty="0">
                <a:latin typeface="+mj-lt"/>
              </a:rPr>
              <a:t> 1 m</a:t>
            </a:r>
            <a:r>
              <a:rPr lang="en-US" sz="4000" b="1" baseline="30000" dirty="0">
                <a:latin typeface="+mj-lt"/>
              </a:rPr>
              <a:t>3</a:t>
            </a:r>
            <a:endParaRPr lang="en-US" sz="4000" b="1" dirty="0">
              <a:latin typeface="+mj-lt"/>
            </a:endParaRPr>
          </a:p>
          <a:p>
            <a:pPr marL="0" indent="0">
              <a:buNone/>
            </a:pPr>
            <a:r>
              <a:rPr lang="en-US" sz="4000" b="1" dirty="0">
                <a:latin typeface="+mj-lt"/>
              </a:rPr>
              <a:t>C. 7800 kg </a:t>
            </a:r>
            <a:r>
              <a:rPr lang="en-US" sz="4000" b="1" dirty="0" err="1">
                <a:latin typeface="+mj-lt"/>
              </a:rPr>
              <a:t>sắt</a:t>
            </a:r>
            <a:r>
              <a:rPr lang="en-US" sz="4000" b="1" dirty="0">
                <a:latin typeface="+mj-lt"/>
              </a:rPr>
              <a:t> </a:t>
            </a:r>
            <a:r>
              <a:rPr lang="en-US" sz="4000" b="1" dirty="0" err="1">
                <a:latin typeface="+mj-lt"/>
              </a:rPr>
              <a:t>có</a:t>
            </a:r>
            <a:r>
              <a:rPr lang="en-US" sz="4000" b="1" dirty="0">
                <a:latin typeface="+mj-lt"/>
              </a:rPr>
              <a:t> </a:t>
            </a:r>
            <a:r>
              <a:rPr lang="en-US" sz="4000" b="1" dirty="0" err="1">
                <a:latin typeface="+mj-lt"/>
              </a:rPr>
              <a:t>hình</a:t>
            </a:r>
            <a:r>
              <a:rPr lang="en-US" sz="4000" b="1" dirty="0">
                <a:latin typeface="+mj-lt"/>
              </a:rPr>
              <a:t> </a:t>
            </a:r>
            <a:r>
              <a:rPr lang="en-US" sz="4000" b="1" dirty="0" err="1">
                <a:latin typeface="+mj-lt"/>
              </a:rPr>
              <a:t>dạng</a:t>
            </a:r>
            <a:r>
              <a:rPr lang="en-US" sz="4000" b="1" dirty="0">
                <a:latin typeface="+mj-lt"/>
              </a:rPr>
              <a:t> </a:t>
            </a:r>
            <a:r>
              <a:rPr lang="en-US" sz="4000" b="1" dirty="0" err="1">
                <a:latin typeface="+mj-lt"/>
              </a:rPr>
              <a:t>bất</a:t>
            </a:r>
            <a:r>
              <a:rPr lang="en-US" sz="4000" b="1" dirty="0">
                <a:latin typeface="+mj-lt"/>
              </a:rPr>
              <a:t> </a:t>
            </a:r>
            <a:r>
              <a:rPr lang="en-US" sz="4000" b="1" dirty="0" err="1">
                <a:latin typeface="+mj-lt"/>
              </a:rPr>
              <a:t>kỳ</a:t>
            </a:r>
            <a:r>
              <a:rPr lang="en-US" sz="4000" b="1" dirty="0">
                <a:latin typeface="+mj-lt"/>
              </a:rPr>
              <a:t> </a:t>
            </a:r>
            <a:r>
              <a:rPr lang="en-US" sz="4000" b="1" dirty="0" err="1">
                <a:latin typeface="+mj-lt"/>
              </a:rPr>
              <a:t>sẽ</a:t>
            </a:r>
            <a:r>
              <a:rPr lang="en-US" sz="4000" b="1" dirty="0">
                <a:latin typeface="+mj-lt"/>
              </a:rPr>
              <a:t> </a:t>
            </a:r>
            <a:r>
              <a:rPr lang="en-US" sz="4000" b="1" dirty="0" err="1">
                <a:latin typeface="+mj-lt"/>
              </a:rPr>
              <a:t>đựng</a:t>
            </a:r>
            <a:r>
              <a:rPr lang="en-US" sz="4000" b="1" dirty="0">
                <a:latin typeface="+mj-lt"/>
              </a:rPr>
              <a:t> </a:t>
            </a:r>
            <a:r>
              <a:rPr lang="en-US" sz="4000" b="1" dirty="0" err="1">
                <a:latin typeface="+mj-lt"/>
              </a:rPr>
              <a:t>được</a:t>
            </a:r>
            <a:r>
              <a:rPr lang="en-US" sz="4000" b="1" dirty="0">
                <a:latin typeface="+mj-lt"/>
              </a:rPr>
              <a:t> </a:t>
            </a:r>
            <a:r>
              <a:rPr lang="en-US" sz="4000" b="1" dirty="0" err="1">
                <a:latin typeface="+mj-lt"/>
              </a:rPr>
              <a:t>trong</a:t>
            </a:r>
            <a:r>
              <a:rPr lang="en-US" sz="4000" b="1" dirty="0">
                <a:latin typeface="+mj-lt"/>
              </a:rPr>
              <a:t> </a:t>
            </a:r>
            <a:r>
              <a:rPr lang="en-US" sz="4000" b="1" dirty="0" err="1">
                <a:latin typeface="+mj-lt"/>
              </a:rPr>
              <a:t>chiếc</a:t>
            </a:r>
            <a:r>
              <a:rPr lang="en-US" sz="4000" b="1" dirty="0">
                <a:latin typeface="+mj-lt"/>
              </a:rPr>
              <a:t> </a:t>
            </a:r>
            <a:r>
              <a:rPr lang="en-US" sz="4000" b="1" dirty="0" err="1">
                <a:latin typeface="+mj-lt"/>
              </a:rPr>
              <a:t>hộp</a:t>
            </a:r>
            <a:r>
              <a:rPr lang="en-US" sz="4000" b="1" dirty="0">
                <a:latin typeface="+mj-lt"/>
              </a:rPr>
              <a:t> </a:t>
            </a:r>
            <a:r>
              <a:rPr lang="en-US" sz="4000" b="1" dirty="0" err="1">
                <a:latin typeface="+mj-lt"/>
              </a:rPr>
              <a:t>có</a:t>
            </a:r>
            <a:r>
              <a:rPr lang="en-US" sz="4000" b="1" dirty="0">
                <a:latin typeface="+mj-lt"/>
              </a:rPr>
              <a:t> </a:t>
            </a:r>
            <a:r>
              <a:rPr lang="en-US" sz="4000" b="1" dirty="0" err="1">
                <a:latin typeface="+mj-lt"/>
              </a:rPr>
              <a:t>thể</a:t>
            </a:r>
            <a:r>
              <a:rPr lang="en-US" sz="4000" b="1" dirty="0">
                <a:latin typeface="+mj-lt"/>
              </a:rPr>
              <a:t> </a:t>
            </a:r>
            <a:r>
              <a:rPr lang="en-US" sz="4000" b="1" dirty="0" err="1">
                <a:latin typeface="+mj-lt"/>
              </a:rPr>
              <a:t>tích</a:t>
            </a:r>
            <a:r>
              <a:rPr lang="en-US" sz="4000" b="1" dirty="0">
                <a:latin typeface="+mj-lt"/>
              </a:rPr>
              <a:t> 1m</a:t>
            </a:r>
            <a:r>
              <a:rPr lang="en-US" sz="4000" b="1" baseline="30000" dirty="0">
                <a:latin typeface="+mj-lt"/>
              </a:rPr>
              <a:t>3</a:t>
            </a:r>
            <a:endParaRPr lang="en-US" sz="4000" b="1" dirty="0">
              <a:latin typeface="+mj-lt"/>
            </a:endParaRPr>
          </a:p>
          <a:p>
            <a:pPr marL="0" indent="0">
              <a:buNone/>
            </a:pPr>
            <a:r>
              <a:rPr lang="en-US" sz="4000" b="1" dirty="0">
                <a:latin typeface="+mj-lt"/>
              </a:rPr>
              <a:t>D. </a:t>
            </a:r>
            <a:r>
              <a:rPr lang="en-US" sz="4000" b="1" dirty="0" err="1">
                <a:latin typeface="+mj-lt"/>
              </a:rPr>
              <a:t>Tất</a:t>
            </a:r>
            <a:r>
              <a:rPr lang="en-US" sz="4000" b="1" dirty="0">
                <a:latin typeface="+mj-lt"/>
              </a:rPr>
              <a:t> </a:t>
            </a:r>
            <a:r>
              <a:rPr lang="en-US" sz="4000" b="1" dirty="0" err="1">
                <a:latin typeface="+mj-lt"/>
              </a:rPr>
              <a:t>cả</a:t>
            </a:r>
            <a:r>
              <a:rPr lang="en-US" sz="4000" b="1" dirty="0">
                <a:latin typeface="+mj-lt"/>
              </a:rPr>
              <a:t> </a:t>
            </a:r>
            <a:r>
              <a:rPr lang="en-US" sz="4000" b="1" dirty="0" err="1">
                <a:latin typeface="+mj-lt"/>
              </a:rPr>
              <a:t>các</a:t>
            </a:r>
            <a:r>
              <a:rPr lang="en-US" sz="4000" b="1" dirty="0">
                <a:latin typeface="+mj-lt"/>
              </a:rPr>
              <a:t> </a:t>
            </a:r>
            <a:r>
              <a:rPr lang="en-US" sz="4000" b="1" dirty="0" err="1">
                <a:latin typeface="+mj-lt"/>
              </a:rPr>
              <a:t>đáp</a:t>
            </a:r>
            <a:r>
              <a:rPr lang="en-US" sz="4000" b="1" dirty="0">
                <a:latin typeface="+mj-lt"/>
              </a:rPr>
              <a:t> </a:t>
            </a:r>
            <a:r>
              <a:rPr lang="en-US" sz="4000" b="1" dirty="0" err="1">
                <a:latin typeface="+mj-lt"/>
              </a:rPr>
              <a:t>án</a:t>
            </a:r>
            <a:r>
              <a:rPr lang="en-US" sz="4000" b="1" dirty="0">
                <a:latin typeface="+mj-lt"/>
              </a:rPr>
              <a:t> </a:t>
            </a:r>
            <a:r>
              <a:rPr lang="en-US" sz="4000" b="1" dirty="0" err="1">
                <a:latin typeface="+mj-lt"/>
              </a:rPr>
              <a:t>trên</a:t>
            </a:r>
            <a:r>
              <a:rPr lang="en-US" sz="4000" b="1" dirty="0">
                <a:latin typeface="+mj-lt"/>
              </a:rPr>
              <a:t> </a:t>
            </a:r>
            <a:r>
              <a:rPr lang="en-US" sz="4000" b="1" dirty="0" err="1">
                <a:latin typeface="+mj-lt"/>
              </a:rPr>
              <a:t>đều</a:t>
            </a:r>
            <a:r>
              <a:rPr lang="en-US" sz="4000" b="1" dirty="0">
                <a:latin typeface="+mj-lt"/>
              </a:rPr>
              <a:t> </a:t>
            </a:r>
            <a:r>
              <a:rPr lang="en-US" sz="4000" b="1" dirty="0" err="1">
                <a:latin typeface="+mj-lt"/>
              </a:rPr>
              <a:t>đúng</a:t>
            </a:r>
            <a:r>
              <a:rPr lang="en-US" sz="4000" b="1" dirty="0">
                <a:latin typeface="+mj-lt"/>
              </a:rPr>
              <a:t>.</a:t>
            </a:r>
          </a:p>
          <a:p>
            <a:pPr marL="0" indent="0">
              <a:buNone/>
            </a:pPr>
            <a:endParaRPr lang="en-US" sz="4000" dirty="0">
              <a:latin typeface="+mj-lt"/>
            </a:endParaRPr>
          </a:p>
        </p:txBody>
      </p:sp>
      <p:sp>
        <p:nvSpPr>
          <p:cNvPr id="3" name="Oval 2"/>
          <p:cNvSpPr/>
          <p:nvPr/>
        </p:nvSpPr>
        <p:spPr>
          <a:xfrm>
            <a:off x="1219200" y="4152900"/>
            <a:ext cx="609600" cy="609600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7030A0"/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1257300" y="2738438"/>
            <a:ext cx="15773400" cy="652700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vi-VN" sz="4000" b="1" dirty="0">
                <a:solidFill>
                  <a:srgbClr val="0D0D0D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Câu 4.</a:t>
            </a:r>
            <a:r>
              <a:rPr lang="vi-VN" sz="4000" dirty="0">
                <a:solidFill>
                  <a:srgbClr val="0D0D0D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+mj-lt"/>
              </a:rPr>
              <a:t>Phát</a:t>
            </a:r>
            <a:r>
              <a:rPr lang="en-US" sz="4000" b="1" dirty="0">
                <a:latin typeface="+mj-lt"/>
              </a:rPr>
              <a:t> </a:t>
            </a:r>
            <a:r>
              <a:rPr lang="en-US" sz="4000" b="1" dirty="0" err="1">
                <a:latin typeface="+mj-lt"/>
              </a:rPr>
              <a:t>biểu</a:t>
            </a:r>
            <a:r>
              <a:rPr lang="en-US" sz="4000" b="1" dirty="0">
                <a:latin typeface="+mj-lt"/>
              </a:rPr>
              <a:t> </a:t>
            </a:r>
            <a:r>
              <a:rPr lang="en-US" sz="4000" b="1" dirty="0" err="1">
                <a:latin typeface="+mj-lt"/>
              </a:rPr>
              <a:t>nào</a:t>
            </a:r>
            <a:r>
              <a:rPr lang="en-US" sz="4000" b="1" dirty="0">
                <a:latin typeface="+mj-lt"/>
              </a:rPr>
              <a:t> </a:t>
            </a:r>
            <a:r>
              <a:rPr lang="en-US" sz="4000" b="1" dirty="0" err="1">
                <a:latin typeface="+mj-lt"/>
              </a:rPr>
              <a:t>sau</a:t>
            </a:r>
            <a:r>
              <a:rPr lang="en-US" sz="4000" b="1" dirty="0">
                <a:latin typeface="+mj-lt"/>
              </a:rPr>
              <a:t> </a:t>
            </a:r>
            <a:r>
              <a:rPr lang="en-US" sz="4000" b="1" dirty="0" err="1">
                <a:latin typeface="+mj-lt"/>
              </a:rPr>
              <a:t>đây</a:t>
            </a:r>
            <a:r>
              <a:rPr lang="en-US" sz="4000" b="1" dirty="0">
                <a:latin typeface="+mj-lt"/>
              </a:rPr>
              <a:t> </a:t>
            </a:r>
            <a:r>
              <a:rPr lang="en-US" sz="4000" b="1" dirty="0" err="1">
                <a:latin typeface="+mj-lt"/>
              </a:rPr>
              <a:t>đúng</a:t>
            </a:r>
            <a:r>
              <a:rPr lang="en-US" sz="4000" b="1" dirty="0">
                <a:latin typeface="+mj-lt"/>
              </a:rPr>
              <a:t> </a:t>
            </a:r>
            <a:r>
              <a:rPr lang="en-US" sz="4000" b="1" dirty="0" err="1">
                <a:latin typeface="+mj-lt"/>
              </a:rPr>
              <a:t>khi</a:t>
            </a:r>
            <a:r>
              <a:rPr lang="en-US" sz="4000" b="1" dirty="0">
                <a:latin typeface="+mj-lt"/>
              </a:rPr>
              <a:t> </a:t>
            </a:r>
            <a:r>
              <a:rPr lang="en-US" sz="4000" b="1" dirty="0" err="1">
                <a:latin typeface="+mj-lt"/>
              </a:rPr>
              <a:t>nói</a:t>
            </a:r>
            <a:r>
              <a:rPr lang="en-US" sz="4000" b="1" dirty="0">
                <a:latin typeface="+mj-lt"/>
              </a:rPr>
              <a:t> </a:t>
            </a:r>
            <a:r>
              <a:rPr lang="en-US" sz="4000" b="1" dirty="0" err="1">
                <a:latin typeface="+mj-lt"/>
              </a:rPr>
              <a:t>đến</a:t>
            </a:r>
            <a:r>
              <a:rPr lang="en-US" sz="4000" b="1" dirty="0">
                <a:latin typeface="+mj-lt"/>
              </a:rPr>
              <a:t> </a:t>
            </a:r>
            <a:r>
              <a:rPr lang="en-US" sz="4000" b="1" dirty="0" err="1">
                <a:latin typeface="+mj-lt"/>
              </a:rPr>
              <a:t>khối</a:t>
            </a:r>
            <a:r>
              <a:rPr lang="en-US" sz="4000" b="1" dirty="0">
                <a:latin typeface="+mj-lt"/>
              </a:rPr>
              <a:t> </a:t>
            </a:r>
            <a:r>
              <a:rPr lang="en-US" sz="4000" b="1" dirty="0" err="1">
                <a:latin typeface="+mj-lt"/>
              </a:rPr>
              <a:t>lượng</a:t>
            </a:r>
            <a:r>
              <a:rPr lang="en-US" sz="4000" b="1" dirty="0">
                <a:latin typeface="+mj-lt"/>
              </a:rPr>
              <a:t> </a:t>
            </a:r>
            <a:r>
              <a:rPr lang="en-US" sz="4000" b="1" dirty="0" err="1">
                <a:latin typeface="+mj-lt"/>
              </a:rPr>
              <a:t>riêng</a:t>
            </a:r>
            <a:r>
              <a:rPr lang="en-US" sz="4000" b="1" dirty="0">
                <a:latin typeface="+mj-lt"/>
              </a:rPr>
              <a:t>?</a:t>
            </a:r>
          </a:p>
          <a:p>
            <a:pPr marL="0" indent="0">
              <a:buNone/>
            </a:pPr>
            <a:r>
              <a:rPr lang="en-US" sz="4000" b="1" dirty="0">
                <a:latin typeface="+mj-lt"/>
              </a:rPr>
              <a:t>A. </a:t>
            </a:r>
            <a:r>
              <a:rPr lang="en-US" sz="4000" b="1" dirty="0" err="1">
                <a:latin typeface="+mj-lt"/>
              </a:rPr>
              <a:t>Nếu</a:t>
            </a:r>
            <a:r>
              <a:rPr lang="en-US" sz="4000" b="1" dirty="0">
                <a:latin typeface="+mj-lt"/>
              </a:rPr>
              <a:t> </a:t>
            </a:r>
            <a:r>
              <a:rPr lang="en-US" sz="4000" b="1" dirty="0" err="1">
                <a:latin typeface="+mj-lt"/>
              </a:rPr>
              <a:t>khối</a:t>
            </a:r>
            <a:r>
              <a:rPr lang="en-US" sz="4000" b="1" dirty="0">
                <a:latin typeface="+mj-lt"/>
              </a:rPr>
              <a:t> </a:t>
            </a:r>
            <a:r>
              <a:rPr lang="en-US" sz="4000" b="1" dirty="0" err="1">
                <a:latin typeface="+mj-lt"/>
              </a:rPr>
              <a:t>lượng</a:t>
            </a:r>
            <a:r>
              <a:rPr lang="en-US" sz="4000" b="1" dirty="0">
                <a:latin typeface="+mj-lt"/>
              </a:rPr>
              <a:t> </a:t>
            </a:r>
            <a:r>
              <a:rPr lang="en-US" sz="4000" b="1" dirty="0" err="1">
                <a:latin typeface="+mj-lt"/>
              </a:rPr>
              <a:t>riêng</a:t>
            </a:r>
            <a:r>
              <a:rPr lang="en-US" sz="4000" b="1" dirty="0">
                <a:latin typeface="+mj-lt"/>
              </a:rPr>
              <a:t> </a:t>
            </a:r>
            <a:r>
              <a:rPr lang="en-US" sz="4000" b="1" dirty="0" err="1">
                <a:latin typeface="+mj-lt"/>
              </a:rPr>
              <a:t>của</a:t>
            </a:r>
            <a:r>
              <a:rPr lang="en-US" sz="4000" b="1" dirty="0">
                <a:latin typeface="+mj-lt"/>
              </a:rPr>
              <a:t> </a:t>
            </a:r>
            <a:r>
              <a:rPr lang="en-US" sz="4000" b="1" dirty="0" err="1">
                <a:latin typeface="+mj-lt"/>
              </a:rPr>
              <a:t>vật</a:t>
            </a:r>
            <a:r>
              <a:rPr lang="en-US" sz="4000" b="1" dirty="0">
                <a:latin typeface="+mj-lt"/>
              </a:rPr>
              <a:t> </a:t>
            </a:r>
            <a:r>
              <a:rPr lang="en-US" sz="4000" b="1" dirty="0" err="1">
                <a:latin typeface="+mj-lt"/>
              </a:rPr>
              <a:t>càng</a:t>
            </a:r>
            <a:r>
              <a:rPr lang="en-US" sz="4000" b="1" dirty="0">
                <a:latin typeface="+mj-lt"/>
              </a:rPr>
              <a:t> </a:t>
            </a:r>
            <a:r>
              <a:rPr lang="en-US" sz="4000" b="1" dirty="0" err="1">
                <a:latin typeface="+mj-lt"/>
              </a:rPr>
              <a:t>lớn</a:t>
            </a:r>
            <a:r>
              <a:rPr lang="en-US" sz="4000" b="1" dirty="0">
                <a:latin typeface="+mj-lt"/>
              </a:rPr>
              <a:t> </a:t>
            </a:r>
            <a:r>
              <a:rPr lang="en-US" sz="4000" b="1" dirty="0" err="1">
                <a:latin typeface="+mj-lt"/>
              </a:rPr>
              <a:t>thì</a:t>
            </a:r>
            <a:r>
              <a:rPr lang="en-US" sz="4000" b="1" dirty="0">
                <a:latin typeface="+mj-lt"/>
              </a:rPr>
              <a:t> </a:t>
            </a:r>
            <a:r>
              <a:rPr lang="en-US" sz="4000" b="1" dirty="0" err="1">
                <a:latin typeface="+mj-lt"/>
              </a:rPr>
              <a:t>vật</a:t>
            </a:r>
            <a:r>
              <a:rPr lang="en-US" sz="4000" b="1" dirty="0">
                <a:latin typeface="+mj-lt"/>
              </a:rPr>
              <a:t> </a:t>
            </a:r>
            <a:r>
              <a:rPr lang="en-US" sz="4000" b="1" dirty="0" err="1">
                <a:latin typeface="+mj-lt"/>
              </a:rPr>
              <a:t>càng</a:t>
            </a:r>
            <a:r>
              <a:rPr lang="en-US" sz="4000" b="1" dirty="0">
                <a:latin typeface="+mj-lt"/>
              </a:rPr>
              <a:t> </a:t>
            </a:r>
            <a:r>
              <a:rPr lang="en-US" sz="4000" b="1" dirty="0" err="1">
                <a:latin typeface="+mj-lt"/>
              </a:rPr>
              <a:t>nặng</a:t>
            </a:r>
            <a:r>
              <a:rPr lang="en-US" sz="4000" b="1" dirty="0">
                <a:latin typeface="+mj-lt"/>
              </a:rPr>
              <a:t> so </a:t>
            </a:r>
            <a:r>
              <a:rPr lang="en-US" sz="4000" b="1" dirty="0" err="1">
                <a:latin typeface="+mj-lt"/>
              </a:rPr>
              <a:t>với</a:t>
            </a:r>
            <a:r>
              <a:rPr lang="en-US" sz="4000" b="1" dirty="0">
                <a:latin typeface="+mj-lt"/>
              </a:rPr>
              <a:t> </a:t>
            </a:r>
            <a:r>
              <a:rPr lang="en-US" sz="4000" b="1" dirty="0" err="1">
                <a:latin typeface="+mj-lt"/>
              </a:rPr>
              <a:t>các</a:t>
            </a:r>
            <a:r>
              <a:rPr lang="en-US" sz="4000" b="1" dirty="0">
                <a:latin typeface="+mj-lt"/>
              </a:rPr>
              <a:t> </a:t>
            </a:r>
            <a:r>
              <a:rPr lang="en-US" sz="4000" b="1" dirty="0" err="1">
                <a:latin typeface="+mj-lt"/>
              </a:rPr>
              <a:t>vật</a:t>
            </a:r>
            <a:r>
              <a:rPr lang="en-US" sz="4000" b="1" dirty="0">
                <a:latin typeface="+mj-lt"/>
              </a:rPr>
              <a:t> </a:t>
            </a:r>
            <a:r>
              <a:rPr lang="en-US" sz="4000" b="1" dirty="0" err="1">
                <a:latin typeface="+mj-lt"/>
              </a:rPr>
              <a:t>liệu</a:t>
            </a:r>
            <a:r>
              <a:rPr lang="en-US" sz="4000" b="1" dirty="0">
                <a:latin typeface="+mj-lt"/>
              </a:rPr>
              <a:t> </a:t>
            </a:r>
            <a:r>
              <a:rPr lang="en-US" sz="4000" b="1" dirty="0" err="1">
                <a:latin typeface="+mj-lt"/>
              </a:rPr>
              <a:t>đơn</a:t>
            </a:r>
            <a:r>
              <a:rPr lang="en-US" sz="4000" b="1" dirty="0">
                <a:latin typeface="+mj-lt"/>
              </a:rPr>
              <a:t> </a:t>
            </a:r>
            <a:r>
              <a:rPr lang="en-US" sz="4000" b="1" dirty="0" err="1">
                <a:latin typeface="+mj-lt"/>
              </a:rPr>
              <a:t>chất</a:t>
            </a:r>
            <a:r>
              <a:rPr lang="en-US" sz="4000" b="1" dirty="0">
                <a:latin typeface="+mj-lt"/>
              </a:rPr>
              <a:t> </a:t>
            </a:r>
            <a:r>
              <a:rPr lang="en-US" sz="4000" b="1" dirty="0" err="1">
                <a:latin typeface="+mj-lt"/>
              </a:rPr>
              <a:t>có</a:t>
            </a:r>
            <a:r>
              <a:rPr lang="en-US" sz="4000" b="1" dirty="0">
                <a:latin typeface="+mj-lt"/>
              </a:rPr>
              <a:t> </a:t>
            </a:r>
            <a:r>
              <a:rPr lang="en-US" sz="4000" b="1" dirty="0" err="1">
                <a:latin typeface="+mj-lt"/>
              </a:rPr>
              <a:t>thể</a:t>
            </a:r>
            <a:r>
              <a:rPr lang="en-US" sz="4000" b="1" dirty="0">
                <a:latin typeface="+mj-lt"/>
              </a:rPr>
              <a:t> </a:t>
            </a:r>
            <a:r>
              <a:rPr lang="en-US" sz="4000" b="1" dirty="0" err="1">
                <a:latin typeface="+mj-lt"/>
              </a:rPr>
              <a:t>tích</a:t>
            </a:r>
            <a:r>
              <a:rPr lang="en-US" sz="4000" b="1" dirty="0">
                <a:latin typeface="+mj-lt"/>
              </a:rPr>
              <a:t> </a:t>
            </a:r>
            <a:r>
              <a:rPr lang="en-US" sz="4000" b="1" dirty="0" err="1">
                <a:latin typeface="+mj-lt"/>
              </a:rPr>
              <a:t>tương</a:t>
            </a:r>
            <a:r>
              <a:rPr lang="en-US" sz="4000" b="1" dirty="0">
                <a:latin typeface="+mj-lt"/>
              </a:rPr>
              <a:t> </a:t>
            </a:r>
            <a:r>
              <a:rPr lang="en-US" sz="4000" b="1" dirty="0" err="1">
                <a:latin typeface="+mj-lt"/>
              </a:rPr>
              <a:t>ứng</a:t>
            </a:r>
            <a:r>
              <a:rPr lang="en-US" sz="4000" b="1" dirty="0">
                <a:latin typeface="+mj-lt"/>
              </a:rPr>
              <a:t>.</a:t>
            </a:r>
          </a:p>
          <a:p>
            <a:pPr marL="0" indent="0">
              <a:buNone/>
            </a:pPr>
            <a:r>
              <a:rPr lang="en-US" sz="4000" b="1" dirty="0">
                <a:latin typeface="+mj-lt"/>
              </a:rPr>
              <a:t>B. </a:t>
            </a:r>
            <a:r>
              <a:rPr lang="en-US" sz="4000" b="1" dirty="0" err="1">
                <a:latin typeface="+mj-lt"/>
              </a:rPr>
              <a:t>Nếu</a:t>
            </a:r>
            <a:r>
              <a:rPr lang="en-US" sz="4000" b="1" dirty="0">
                <a:latin typeface="+mj-lt"/>
              </a:rPr>
              <a:t> </a:t>
            </a:r>
            <a:r>
              <a:rPr lang="en-US" sz="4000" b="1" dirty="0" err="1">
                <a:latin typeface="+mj-lt"/>
              </a:rPr>
              <a:t>khối</a:t>
            </a:r>
            <a:r>
              <a:rPr lang="en-US" sz="4000" b="1" dirty="0">
                <a:latin typeface="+mj-lt"/>
              </a:rPr>
              <a:t> </a:t>
            </a:r>
            <a:r>
              <a:rPr lang="en-US" sz="4000" b="1" dirty="0" err="1">
                <a:latin typeface="+mj-lt"/>
              </a:rPr>
              <a:t>lượng</a:t>
            </a:r>
            <a:r>
              <a:rPr lang="en-US" sz="4000" b="1" dirty="0">
                <a:latin typeface="+mj-lt"/>
              </a:rPr>
              <a:t> </a:t>
            </a:r>
            <a:r>
              <a:rPr lang="en-US" sz="4000" b="1" dirty="0" err="1">
                <a:latin typeface="+mj-lt"/>
              </a:rPr>
              <a:t>riêng</a:t>
            </a:r>
            <a:r>
              <a:rPr lang="en-US" sz="4000" b="1" dirty="0">
                <a:latin typeface="+mj-lt"/>
              </a:rPr>
              <a:t> </a:t>
            </a:r>
            <a:r>
              <a:rPr lang="en-US" sz="4000" b="1" dirty="0" err="1">
                <a:latin typeface="+mj-lt"/>
              </a:rPr>
              <a:t>của</a:t>
            </a:r>
            <a:r>
              <a:rPr lang="en-US" sz="4000" b="1" dirty="0">
                <a:latin typeface="+mj-lt"/>
              </a:rPr>
              <a:t> </a:t>
            </a:r>
            <a:r>
              <a:rPr lang="en-US" sz="4000" b="1" dirty="0" err="1">
                <a:latin typeface="+mj-lt"/>
              </a:rPr>
              <a:t>vật</a:t>
            </a:r>
            <a:r>
              <a:rPr lang="en-US" sz="4000" b="1" dirty="0">
                <a:latin typeface="+mj-lt"/>
              </a:rPr>
              <a:t> </a:t>
            </a:r>
            <a:r>
              <a:rPr lang="en-US" sz="4000" b="1" dirty="0" err="1">
                <a:latin typeface="+mj-lt"/>
              </a:rPr>
              <a:t>càng</a:t>
            </a:r>
            <a:r>
              <a:rPr lang="en-US" sz="4000" b="1" dirty="0">
                <a:latin typeface="+mj-lt"/>
              </a:rPr>
              <a:t> </a:t>
            </a:r>
            <a:r>
              <a:rPr lang="en-US" sz="4000" b="1" dirty="0" err="1">
                <a:latin typeface="+mj-lt"/>
              </a:rPr>
              <a:t>bé</a:t>
            </a:r>
            <a:r>
              <a:rPr lang="en-US" sz="4000" b="1" dirty="0">
                <a:latin typeface="+mj-lt"/>
              </a:rPr>
              <a:t> </a:t>
            </a:r>
            <a:r>
              <a:rPr lang="en-US" sz="4000" b="1" dirty="0" err="1">
                <a:latin typeface="+mj-lt"/>
              </a:rPr>
              <a:t>thì</a:t>
            </a:r>
            <a:r>
              <a:rPr lang="en-US" sz="4000" b="1" dirty="0">
                <a:latin typeface="+mj-lt"/>
              </a:rPr>
              <a:t> </a:t>
            </a:r>
            <a:r>
              <a:rPr lang="en-US" sz="4000" b="1" dirty="0" err="1">
                <a:latin typeface="+mj-lt"/>
              </a:rPr>
              <a:t>vật</a:t>
            </a:r>
            <a:r>
              <a:rPr lang="en-US" sz="4000" b="1" dirty="0">
                <a:latin typeface="+mj-lt"/>
              </a:rPr>
              <a:t> </a:t>
            </a:r>
            <a:r>
              <a:rPr lang="en-US" sz="4000" b="1" dirty="0" err="1">
                <a:latin typeface="+mj-lt"/>
              </a:rPr>
              <a:t>càng</a:t>
            </a:r>
            <a:r>
              <a:rPr lang="en-US" sz="4000" b="1" dirty="0">
                <a:latin typeface="+mj-lt"/>
              </a:rPr>
              <a:t> </a:t>
            </a:r>
            <a:r>
              <a:rPr lang="en-US" sz="4000" b="1" dirty="0" err="1">
                <a:latin typeface="+mj-lt"/>
              </a:rPr>
              <a:t>nặng</a:t>
            </a:r>
            <a:r>
              <a:rPr lang="en-US" sz="4000" b="1" dirty="0">
                <a:latin typeface="+mj-lt"/>
              </a:rPr>
              <a:t> so </a:t>
            </a:r>
            <a:r>
              <a:rPr lang="en-US" sz="4000" b="1" dirty="0" err="1">
                <a:latin typeface="+mj-lt"/>
              </a:rPr>
              <a:t>với</a:t>
            </a:r>
            <a:r>
              <a:rPr lang="en-US" sz="4000" b="1" dirty="0">
                <a:latin typeface="+mj-lt"/>
              </a:rPr>
              <a:t> </a:t>
            </a:r>
            <a:r>
              <a:rPr lang="en-US" sz="4000" b="1" dirty="0" err="1">
                <a:latin typeface="+mj-lt"/>
              </a:rPr>
              <a:t>các</a:t>
            </a:r>
            <a:r>
              <a:rPr lang="en-US" sz="4000" b="1" dirty="0">
                <a:latin typeface="+mj-lt"/>
              </a:rPr>
              <a:t> </a:t>
            </a:r>
            <a:r>
              <a:rPr lang="en-US" sz="4000" b="1" dirty="0" err="1">
                <a:latin typeface="+mj-lt"/>
              </a:rPr>
              <a:t>vật</a:t>
            </a:r>
            <a:r>
              <a:rPr lang="en-US" sz="4000" b="1" dirty="0">
                <a:latin typeface="+mj-lt"/>
              </a:rPr>
              <a:t> </a:t>
            </a:r>
            <a:r>
              <a:rPr lang="en-US" sz="4000" b="1" dirty="0" err="1">
                <a:latin typeface="+mj-lt"/>
              </a:rPr>
              <a:t>liệu</a:t>
            </a:r>
            <a:r>
              <a:rPr lang="en-US" sz="4000" b="1" dirty="0">
                <a:latin typeface="+mj-lt"/>
              </a:rPr>
              <a:t> </a:t>
            </a:r>
            <a:r>
              <a:rPr lang="en-US" sz="4000" b="1" dirty="0" err="1">
                <a:latin typeface="+mj-lt"/>
              </a:rPr>
              <a:t>đơn</a:t>
            </a:r>
            <a:r>
              <a:rPr lang="en-US" sz="4000" b="1" dirty="0">
                <a:latin typeface="+mj-lt"/>
              </a:rPr>
              <a:t> </a:t>
            </a:r>
            <a:r>
              <a:rPr lang="en-US" sz="4000" b="1" dirty="0" err="1">
                <a:latin typeface="+mj-lt"/>
              </a:rPr>
              <a:t>chất</a:t>
            </a:r>
            <a:r>
              <a:rPr lang="en-US" sz="4000" b="1" dirty="0">
                <a:latin typeface="+mj-lt"/>
              </a:rPr>
              <a:t> </a:t>
            </a:r>
            <a:r>
              <a:rPr lang="en-US" sz="4000" b="1" dirty="0" err="1">
                <a:latin typeface="+mj-lt"/>
              </a:rPr>
              <a:t>có</a:t>
            </a:r>
            <a:r>
              <a:rPr lang="en-US" sz="4000" b="1" dirty="0">
                <a:latin typeface="+mj-lt"/>
              </a:rPr>
              <a:t> </a:t>
            </a:r>
            <a:r>
              <a:rPr lang="en-US" sz="4000" b="1" dirty="0" err="1">
                <a:latin typeface="+mj-lt"/>
              </a:rPr>
              <a:t>thể</a:t>
            </a:r>
            <a:r>
              <a:rPr lang="en-US" sz="4000" b="1" dirty="0">
                <a:latin typeface="+mj-lt"/>
              </a:rPr>
              <a:t> </a:t>
            </a:r>
            <a:r>
              <a:rPr lang="en-US" sz="4000" b="1" dirty="0" err="1">
                <a:latin typeface="+mj-lt"/>
              </a:rPr>
              <a:t>tích</a:t>
            </a:r>
            <a:r>
              <a:rPr lang="en-US" sz="4000" b="1" dirty="0">
                <a:latin typeface="+mj-lt"/>
              </a:rPr>
              <a:t> </a:t>
            </a:r>
            <a:r>
              <a:rPr lang="en-US" sz="4000" b="1" dirty="0" err="1">
                <a:latin typeface="+mj-lt"/>
              </a:rPr>
              <a:t>tương</a:t>
            </a:r>
            <a:r>
              <a:rPr lang="en-US" sz="4000" b="1" dirty="0">
                <a:latin typeface="+mj-lt"/>
              </a:rPr>
              <a:t> </a:t>
            </a:r>
            <a:r>
              <a:rPr lang="en-US" sz="4000" b="1" dirty="0" err="1">
                <a:latin typeface="+mj-lt"/>
              </a:rPr>
              <a:t>ứng</a:t>
            </a:r>
            <a:r>
              <a:rPr lang="en-US" sz="4000" b="1" dirty="0">
                <a:latin typeface="+mj-lt"/>
              </a:rPr>
              <a:t>.</a:t>
            </a:r>
          </a:p>
          <a:p>
            <a:pPr marL="0" indent="0">
              <a:buNone/>
            </a:pPr>
            <a:r>
              <a:rPr lang="en-US" sz="4000" b="1" dirty="0">
                <a:latin typeface="+mj-lt"/>
              </a:rPr>
              <a:t>C. </a:t>
            </a:r>
            <a:r>
              <a:rPr lang="en-US" sz="4000" b="1" dirty="0" err="1">
                <a:latin typeface="+mj-lt"/>
              </a:rPr>
              <a:t>Khi</a:t>
            </a:r>
            <a:r>
              <a:rPr lang="en-US" sz="4000" b="1" dirty="0">
                <a:latin typeface="+mj-lt"/>
              </a:rPr>
              <a:t> </a:t>
            </a:r>
            <a:r>
              <a:rPr lang="en-US" sz="4000" b="1" dirty="0" err="1">
                <a:latin typeface="+mj-lt"/>
              </a:rPr>
              <a:t>nói</a:t>
            </a:r>
            <a:r>
              <a:rPr lang="en-US" sz="4000" b="1" dirty="0">
                <a:latin typeface="+mj-lt"/>
              </a:rPr>
              <a:t> </a:t>
            </a:r>
            <a:r>
              <a:rPr lang="en-US" sz="4000" b="1" dirty="0" err="1">
                <a:latin typeface="+mj-lt"/>
              </a:rPr>
              <a:t>đến</a:t>
            </a:r>
            <a:r>
              <a:rPr lang="en-US" sz="4000" b="1" dirty="0">
                <a:latin typeface="+mj-lt"/>
              </a:rPr>
              <a:t> </a:t>
            </a:r>
            <a:r>
              <a:rPr lang="en-US" sz="4000" b="1" dirty="0" err="1">
                <a:latin typeface="+mj-lt"/>
              </a:rPr>
              <a:t>khối</a:t>
            </a:r>
            <a:r>
              <a:rPr lang="en-US" sz="4000" b="1" dirty="0">
                <a:latin typeface="+mj-lt"/>
              </a:rPr>
              <a:t> </a:t>
            </a:r>
            <a:r>
              <a:rPr lang="en-US" sz="4000" b="1" dirty="0" err="1">
                <a:latin typeface="+mj-lt"/>
              </a:rPr>
              <a:t>lượng</a:t>
            </a:r>
            <a:r>
              <a:rPr lang="en-US" sz="4000" b="1" dirty="0">
                <a:latin typeface="+mj-lt"/>
              </a:rPr>
              <a:t> </a:t>
            </a:r>
            <a:r>
              <a:rPr lang="en-US" sz="4000" b="1" dirty="0" err="1">
                <a:latin typeface="+mj-lt"/>
              </a:rPr>
              <a:t>riêng</a:t>
            </a:r>
            <a:r>
              <a:rPr lang="en-US" sz="4000" b="1" dirty="0">
                <a:latin typeface="+mj-lt"/>
              </a:rPr>
              <a:t> </a:t>
            </a:r>
            <a:r>
              <a:rPr lang="en-US" sz="4000" b="1" dirty="0" err="1">
                <a:latin typeface="+mj-lt"/>
              </a:rPr>
              <a:t>của</a:t>
            </a:r>
            <a:r>
              <a:rPr lang="en-US" sz="4000" b="1" dirty="0">
                <a:latin typeface="+mj-lt"/>
              </a:rPr>
              <a:t> </a:t>
            </a:r>
            <a:r>
              <a:rPr lang="en-US" sz="4000" b="1" dirty="0" err="1">
                <a:latin typeface="+mj-lt"/>
              </a:rPr>
              <a:t>vật</a:t>
            </a:r>
            <a:r>
              <a:rPr lang="en-US" sz="4000" b="1" dirty="0">
                <a:latin typeface="+mj-lt"/>
              </a:rPr>
              <a:t>, ta </a:t>
            </a:r>
            <a:r>
              <a:rPr lang="en-US" sz="4000" b="1" dirty="0" err="1">
                <a:latin typeface="+mj-lt"/>
              </a:rPr>
              <a:t>chỉ</a:t>
            </a:r>
            <a:r>
              <a:rPr lang="en-US" sz="4000" b="1" dirty="0">
                <a:latin typeface="+mj-lt"/>
              </a:rPr>
              <a:t> </a:t>
            </a:r>
            <a:r>
              <a:rPr lang="en-US" sz="4000" b="1" dirty="0" err="1">
                <a:latin typeface="+mj-lt"/>
              </a:rPr>
              <a:t>nói</a:t>
            </a:r>
            <a:r>
              <a:rPr lang="en-US" sz="4000" b="1" dirty="0">
                <a:latin typeface="+mj-lt"/>
              </a:rPr>
              <a:t> </a:t>
            </a:r>
            <a:r>
              <a:rPr lang="en-US" sz="4000" b="1" dirty="0" err="1">
                <a:latin typeface="+mj-lt"/>
              </a:rPr>
              <a:t>đến</a:t>
            </a:r>
            <a:r>
              <a:rPr lang="en-US" sz="4000" b="1" dirty="0">
                <a:latin typeface="+mj-lt"/>
              </a:rPr>
              <a:t> </a:t>
            </a:r>
            <a:r>
              <a:rPr lang="en-US" sz="4000" b="1" dirty="0" err="1">
                <a:latin typeface="+mj-lt"/>
              </a:rPr>
              <a:t>khối</a:t>
            </a:r>
            <a:r>
              <a:rPr lang="en-US" sz="4000" b="1" dirty="0">
                <a:latin typeface="+mj-lt"/>
              </a:rPr>
              <a:t> </a:t>
            </a:r>
            <a:r>
              <a:rPr lang="en-US" sz="4000" b="1" dirty="0" err="1">
                <a:latin typeface="+mj-lt"/>
              </a:rPr>
              <a:t>lượng</a:t>
            </a:r>
            <a:r>
              <a:rPr lang="en-US" sz="4000" b="1" dirty="0">
                <a:latin typeface="+mj-lt"/>
              </a:rPr>
              <a:t> </a:t>
            </a:r>
            <a:r>
              <a:rPr lang="en-US" sz="4000" b="1" dirty="0" err="1">
                <a:latin typeface="+mj-lt"/>
              </a:rPr>
              <a:t>riêng</a:t>
            </a:r>
            <a:r>
              <a:rPr lang="en-US" sz="4000" b="1" dirty="0">
                <a:latin typeface="+mj-lt"/>
              </a:rPr>
              <a:t> </a:t>
            </a:r>
            <a:r>
              <a:rPr lang="en-US" sz="4000" b="1" dirty="0" err="1">
                <a:latin typeface="+mj-lt"/>
              </a:rPr>
              <a:t>của</a:t>
            </a:r>
            <a:r>
              <a:rPr lang="en-US" sz="4000" b="1" dirty="0">
                <a:latin typeface="+mj-lt"/>
              </a:rPr>
              <a:t> </a:t>
            </a:r>
            <a:r>
              <a:rPr lang="en-US" sz="4000" b="1" dirty="0" err="1">
                <a:latin typeface="+mj-lt"/>
              </a:rPr>
              <a:t>các</a:t>
            </a:r>
            <a:r>
              <a:rPr lang="en-US" sz="4000" b="1" dirty="0">
                <a:latin typeface="+mj-lt"/>
              </a:rPr>
              <a:t> </a:t>
            </a:r>
            <a:r>
              <a:rPr lang="en-US" sz="4000" b="1" dirty="0" err="1">
                <a:latin typeface="+mj-lt"/>
              </a:rPr>
              <a:t>vật</a:t>
            </a:r>
            <a:r>
              <a:rPr lang="en-US" sz="4000" b="1" dirty="0">
                <a:latin typeface="+mj-lt"/>
              </a:rPr>
              <a:t> </a:t>
            </a:r>
            <a:r>
              <a:rPr lang="en-US" sz="4000" b="1" dirty="0" err="1">
                <a:latin typeface="+mj-lt"/>
              </a:rPr>
              <a:t>liệu</a:t>
            </a:r>
            <a:r>
              <a:rPr lang="en-US" sz="4000" b="1" dirty="0">
                <a:latin typeface="+mj-lt"/>
              </a:rPr>
              <a:t> </a:t>
            </a:r>
            <a:r>
              <a:rPr lang="en-US" sz="4000" b="1" dirty="0" err="1">
                <a:latin typeface="+mj-lt"/>
              </a:rPr>
              <a:t>đơn</a:t>
            </a:r>
            <a:r>
              <a:rPr lang="en-US" sz="4000" b="1" dirty="0">
                <a:latin typeface="+mj-lt"/>
              </a:rPr>
              <a:t> </a:t>
            </a:r>
            <a:r>
              <a:rPr lang="en-US" sz="4000" b="1" dirty="0" err="1">
                <a:latin typeface="+mj-lt"/>
              </a:rPr>
              <a:t>chất</a:t>
            </a:r>
            <a:r>
              <a:rPr lang="en-US" sz="4000" b="1" dirty="0">
                <a:latin typeface="+mj-lt"/>
              </a:rPr>
              <a:t>.</a:t>
            </a:r>
          </a:p>
          <a:p>
            <a:pPr marL="0" indent="0">
              <a:buNone/>
            </a:pPr>
            <a:r>
              <a:rPr lang="en-US" sz="4000" b="1" dirty="0">
                <a:latin typeface="+mj-lt"/>
              </a:rPr>
              <a:t>D. A </a:t>
            </a:r>
            <a:r>
              <a:rPr lang="en-US" sz="4000" b="1" dirty="0" err="1">
                <a:latin typeface="+mj-lt"/>
              </a:rPr>
              <a:t>và</a:t>
            </a:r>
            <a:r>
              <a:rPr lang="en-US" sz="4000" b="1" dirty="0">
                <a:latin typeface="+mj-lt"/>
              </a:rPr>
              <a:t> C </a:t>
            </a:r>
            <a:r>
              <a:rPr lang="en-US" sz="4000" b="1" dirty="0" err="1">
                <a:latin typeface="+mj-lt"/>
              </a:rPr>
              <a:t>đúng</a:t>
            </a:r>
            <a:endParaRPr lang="en-US" sz="4000" b="1" dirty="0">
              <a:latin typeface="+mj-lt"/>
            </a:endParaRPr>
          </a:p>
          <a:p>
            <a:pPr marL="0" indent="0">
              <a:buNone/>
            </a:pPr>
            <a:endParaRPr lang="en-US" sz="4000" dirty="0">
              <a:latin typeface="+mj-lt"/>
            </a:endParaRPr>
          </a:p>
        </p:txBody>
      </p:sp>
      <p:sp>
        <p:nvSpPr>
          <p:cNvPr id="3" name="Oval 2"/>
          <p:cNvSpPr/>
          <p:nvPr/>
        </p:nvSpPr>
        <p:spPr>
          <a:xfrm>
            <a:off x="1219200" y="7353300"/>
            <a:ext cx="609600" cy="609600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7030A0"/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1257300" y="2738438"/>
                <a:ext cx="15773400" cy="6527007"/>
              </a:xfrm>
            </p:spPr>
            <p:txBody>
              <a:bodyPr>
                <a:noAutofit/>
              </a:bodyPr>
              <a:lstStyle/>
              <a:p>
                <a:pPr marL="0" indent="0">
                  <a:buNone/>
                </a:pPr>
                <a:r>
                  <a:rPr lang="vi-VN" sz="4000" b="1" dirty="0">
                    <a:solidFill>
                      <a:srgbClr val="0D0D0D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Câu 5.</a:t>
                </a:r>
                <a:r>
                  <a:rPr lang="vi-VN" sz="4000" dirty="0">
                    <a:solidFill>
                      <a:srgbClr val="0D0D0D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/>
                  <a:t>Công</a:t>
                </a:r>
                <a:r>
                  <a:rPr lang="en-US" sz="4000" dirty="0"/>
                  <a:t> </a:t>
                </a:r>
                <a:r>
                  <a:rPr lang="en-US" sz="4000" dirty="0" err="1"/>
                  <a:t>thức</a:t>
                </a:r>
                <a:r>
                  <a:rPr lang="en-US" sz="4000" dirty="0"/>
                  <a:t> </a:t>
                </a:r>
                <a:r>
                  <a:rPr lang="en-US" sz="4000" dirty="0" err="1"/>
                  <a:t>tính</a:t>
                </a:r>
                <a:r>
                  <a:rPr lang="en-US" sz="4000" dirty="0"/>
                  <a:t> </a:t>
                </a:r>
                <a:r>
                  <a:rPr lang="en-US" sz="4000" dirty="0" err="1"/>
                  <a:t>khối</a:t>
                </a:r>
                <a:r>
                  <a:rPr lang="en-US" sz="4000" dirty="0"/>
                  <a:t> </a:t>
                </a:r>
                <a:r>
                  <a:rPr lang="en-US" sz="4000" dirty="0" err="1"/>
                  <a:t>lượng</a:t>
                </a:r>
                <a:r>
                  <a:rPr lang="en-US" sz="4000" dirty="0"/>
                  <a:t> </a:t>
                </a:r>
                <a:r>
                  <a:rPr lang="en-US" sz="4000" dirty="0" err="1"/>
                  <a:t>riêng</a:t>
                </a:r>
                <a:r>
                  <a:rPr lang="en-US" sz="4000" dirty="0"/>
                  <a:t> </a:t>
                </a:r>
                <a:r>
                  <a:rPr lang="en-US" sz="4000" dirty="0" err="1"/>
                  <a:t>là</a:t>
                </a:r>
                <a:r>
                  <a:rPr lang="en-US" sz="4000" dirty="0"/>
                  <a:t>:</a:t>
                </a:r>
              </a:p>
              <a:p>
                <a:pPr marL="0" indent="0">
                  <a:buNone/>
                </a:pPr>
                <a:r>
                  <a:rPr lang="en-US" sz="4000" dirty="0"/>
                  <a:t>A. d =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i="1">
                            <a:latin typeface="Cambria Math" panose="02040503050406030204"/>
                          </a:rPr>
                          <m:t>𝑚</m:t>
                        </m:r>
                      </m:num>
                      <m:den>
                        <m:r>
                          <a:rPr lang="en-US" sz="4000" i="1">
                            <a:latin typeface="Cambria Math" panose="02040503050406030204"/>
                          </a:rPr>
                          <m:t>𝑉</m:t>
                        </m:r>
                      </m:den>
                    </m:f>
                  </m:oMath>
                </a14:m>
                <a:r>
                  <a:rPr lang="en-US" sz="4000" dirty="0"/>
                  <a:t>	</a:t>
                </a:r>
                <a:endParaRPr lang="en-US" sz="4000" dirty="0" smtClean="0"/>
              </a:p>
              <a:p>
                <a:pPr marL="0" indent="0">
                  <a:buNone/>
                </a:pPr>
                <a:r>
                  <a:rPr lang="en-US" sz="4000" dirty="0" smtClean="0"/>
                  <a:t>B</a:t>
                </a:r>
                <a:r>
                  <a:rPr lang="en-US" sz="4000" dirty="0"/>
                  <a:t>. </a:t>
                </a:r>
                <a14:m>
                  <m:oMath xmlns:m="http://schemas.openxmlformats.org/officeDocument/2006/math">
                    <m:r>
                      <a:rPr lang="en-US" sz="4000" i="1">
                        <a:latin typeface="Cambria Math" panose="02040503050406030204"/>
                      </a:rPr>
                      <m:t>𝐷</m:t>
                    </m:r>
                    <m:r>
                      <a:rPr lang="en-US" sz="4000" i="1">
                        <a:latin typeface="Cambria Math" panose="02040503050406030204"/>
                      </a:rPr>
                      <m:t>= </m:t>
                    </m:r>
                    <m:f>
                      <m:fPr>
                        <m:ctrlPr>
                          <a:rPr lang="en-US" sz="4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i="1">
                            <a:latin typeface="Cambria Math" panose="02040503050406030204"/>
                          </a:rPr>
                          <m:t>𝑚</m:t>
                        </m:r>
                      </m:num>
                      <m:den>
                        <m:r>
                          <a:rPr lang="en-US" sz="4000" i="1">
                            <a:latin typeface="Cambria Math" panose="02040503050406030204"/>
                          </a:rPr>
                          <m:t>𝑉</m:t>
                        </m:r>
                      </m:den>
                    </m:f>
                  </m:oMath>
                </a14:m>
                <a:r>
                  <a:rPr lang="en-US" sz="4000" dirty="0"/>
                  <a:t>	</a:t>
                </a:r>
                <a:endParaRPr lang="en-US" sz="4000" dirty="0" smtClean="0"/>
              </a:p>
              <a:p>
                <a:pPr marL="0" indent="0">
                  <a:buNone/>
                </a:pPr>
                <a:r>
                  <a:rPr lang="en-US" sz="4000" dirty="0" smtClean="0"/>
                  <a:t>C</a:t>
                </a:r>
                <a:r>
                  <a:rPr lang="en-US" sz="4000" dirty="0"/>
                  <a:t>. d =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i="1">
                            <a:latin typeface="Cambria Math" panose="02040503050406030204"/>
                          </a:rPr>
                          <m:t>𝑃</m:t>
                        </m:r>
                      </m:num>
                      <m:den>
                        <m:r>
                          <a:rPr lang="en-US" sz="4000" i="1">
                            <a:latin typeface="Cambria Math" panose="02040503050406030204"/>
                          </a:rPr>
                          <m:t>𝑉</m:t>
                        </m:r>
                      </m:den>
                    </m:f>
                  </m:oMath>
                </a14:m>
                <a:r>
                  <a:rPr lang="en-US" sz="4000" dirty="0"/>
                  <a:t>	</a:t>
                </a:r>
                <a:endParaRPr lang="en-US" sz="4000" dirty="0" smtClean="0"/>
              </a:p>
              <a:p>
                <a:pPr marL="0" indent="0">
                  <a:buNone/>
                </a:pPr>
                <a:r>
                  <a:rPr lang="en-US" sz="4000" dirty="0" smtClean="0"/>
                  <a:t>D</a:t>
                </a:r>
                <a:r>
                  <a:rPr lang="en-US" sz="4000" dirty="0"/>
                  <a:t>. D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i="1">
                            <a:latin typeface="Cambria Math" panose="02040503050406030204"/>
                          </a:rPr>
                          <m:t>𝑃</m:t>
                        </m:r>
                      </m:num>
                      <m:den>
                        <m:r>
                          <a:rPr lang="en-US" sz="4000" i="1">
                            <a:latin typeface="Cambria Math" panose="02040503050406030204"/>
                          </a:rPr>
                          <m:t>𝑉</m:t>
                        </m:r>
                      </m:den>
                    </m:f>
                  </m:oMath>
                </a14:m>
                <a:endParaRPr lang="en-US" sz="4000" dirty="0"/>
              </a:p>
              <a:p>
                <a:pPr marL="0" indent="0">
                  <a:buNone/>
                </a:pPr>
                <a:endParaRPr lang="en-US" sz="4000" dirty="0"/>
              </a:p>
            </p:txBody>
          </p:sp>
        </mc:Choice>
        <mc:Fallback xmlns="">
          <p:sp>
            <p:nvSpPr>
              <p:cNvPr id="4" name="Content Placeholder 2"/>
              <p:cNvSpPr>
                <a:spLocks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257300" y="2738438"/>
                <a:ext cx="15773400" cy="6527007"/>
              </a:xfrm>
              <a:blipFill rotWithShape="1">
                <a:blip r:embed="rId2"/>
                <a:stretch>
                  <a:fillRect t="-170" b="2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Oval 2"/>
          <p:cNvSpPr/>
          <p:nvPr/>
        </p:nvSpPr>
        <p:spPr>
          <a:xfrm>
            <a:off x="1219200" y="4381500"/>
            <a:ext cx="609600" cy="609600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7030A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1257300" y="2738438"/>
            <a:ext cx="15773400" cy="652700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vi-VN" sz="4000" b="1" dirty="0">
                <a:solidFill>
                  <a:srgbClr val="0D0D0D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Câu </a:t>
            </a:r>
            <a:r>
              <a:rPr lang="vi-VN" sz="4000" b="1" dirty="0" smtClean="0">
                <a:solidFill>
                  <a:srgbClr val="0D0D0D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6</a:t>
            </a:r>
            <a:r>
              <a:rPr lang="en-US" sz="4000" b="1" dirty="0" smtClean="0">
                <a:solidFill>
                  <a:srgbClr val="0D0D0D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4000" b="1" dirty="0" err="1" smtClean="0">
                <a:latin typeface="+mj-lt"/>
              </a:rPr>
              <a:t>Đơn</a:t>
            </a:r>
            <a:r>
              <a:rPr lang="en-US" sz="4000" b="1" dirty="0" smtClean="0">
                <a:latin typeface="+mj-lt"/>
              </a:rPr>
              <a:t> </a:t>
            </a:r>
            <a:r>
              <a:rPr lang="en-US" sz="4000" b="1" dirty="0" err="1">
                <a:latin typeface="+mj-lt"/>
              </a:rPr>
              <a:t>vị</a:t>
            </a:r>
            <a:r>
              <a:rPr lang="en-US" sz="4000" b="1" dirty="0">
                <a:latin typeface="+mj-lt"/>
              </a:rPr>
              <a:t> </a:t>
            </a:r>
            <a:r>
              <a:rPr lang="en-US" sz="4000" b="1" dirty="0" err="1">
                <a:latin typeface="+mj-lt"/>
              </a:rPr>
              <a:t>nào</a:t>
            </a:r>
            <a:r>
              <a:rPr lang="en-US" sz="4000" b="1" dirty="0">
                <a:latin typeface="+mj-lt"/>
              </a:rPr>
              <a:t> </a:t>
            </a:r>
            <a:r>
              <a:rPr lang="en-US" sz="4000" b="1" dirty="0" err="1">
                <a:latin typeface="+mj-lt"/>
              </a:rPr>
              <a:t>sau</a:t>
            </a:r>
            <a:r>
              <a:rPr lang="en-US" sz="4000" b="1" dirty="0">
                <a:latin typeface="+mj-lt"/>
              </a:rPr>
              <a:t> </a:t>
            </a:r>
            <a:r>
              <a:rPr lang="en-US" sz="4000" b="1" dirty="0" err="1">
                <a:latin typeface="+mj-lt"/>
              </a:rPr>
              <a:t>đây</a:t>
            </a:r>
            <a:r>
              <a:rPr lang="en-US" sz="4000" b="1" dirty="0">
                <a:latin typeface="+mj-lt"/>
              </a:rPr>
              <a:t> </a:t>
            </a:r>
            <a:r>
              <a:rPr lang="en-US" sz="4000" b="1" dirty="0" err="1">
                <a:latin typeface="+mj-lt"/>
              </a:rPr>
              <a:t>không</a:t>
            </a:r>
            <a:r>
              <a:rPr lang="en-US" sz="4000" b="1" dirty="0">
                <a:latin typeface="+mj-lt"/>
              </a:rPr>
              <a:t> </a:t>
            </a:r>
            <a:r>
              <a:rPr lang="en-US" sz="4000" b="1" dirty="0" err="1">
                <a:latin typeface="+mj-lt"/>
              </a:rPr>
              <a:t>phải</a:t>
            </a:r>
            <a:r>
              <a:rPr lang="en-US" sz="4000" b="1" dirty="0">
                <a:latin typeface="+mj-lt"/>
              </a:rPr>
              <a:t> </a:t>
            </a:r>
            <a:r>
              <a:rPr lang="en-US" sz="4000" b="1" dirty="0" err="1">
                <a:latin typeface="+mj-lt"/>
              </a:rPr>
              <a:t>là</a:t>
            </a:r>
            <a:r>
              <a:rPr lang="en-US" sz="4000" b="1" dirty="0">
                <a:latin typeface="+mj-lt"/>
              </a:rPr>
              <a:t> </a:t>
            </a:r>
            <a:r>
              <a:rPr lang="en-US" sz="4000" b="1" dirty="0" err="1">
                <a:latin typeface="+mj-lt"/>
              </a:rPr>
              <a:t>của</a:t>
            </a:r>
            <a:r>
              <a:rPr lang="en-US" sz="4000" b="1" dirty="0">
                <a:latin typeface="+mj-lt"/>
              </a:rPr>
              <a:t> </a:t>
            </a:r>
            <a:r>
              <a:rPr lang="en-US" sz="4000" b="1" dirty="0" err="1">
                <a:latin typeface="+mj-lt"/>
              </a:rPr>
              <a:t>khối</a:t>
            </a:r>
            <a:r>
              <a:rPr lang="en-US" sz="4000" b="1" dirty="0">
                <a:latin typeface="+mj-lt"/>
              </a:rPr>
              <a:t> </a:t>
            </a:r>
            <a:r>
              <a:rPr lang="en-US" sz="4000" b="1" dirty="0" err="1">
                <a:latin typeface="+mj-lt"/>
              </a:rPr>
              <a:t>lượng</a:t>
            </a:r>
            <a:r>
              <a:rPr lang="en-US" sz="4000" b="1" dirty="0">
                <a:latin typeface="+mj-lt"/>
              </a:rPr>
              <a:t> </a:t>
            </a:r>
            <a:r>
              <a:rPr lang="en-US" sz="4000" b="1" dirty="0" err="1">
                <a:latin typeface="+mj-lt"/>
              </a:rPr>
              <a:t>riêng</a:t>
            </a:r>
            <a:r>
              <a:rPr lang="en-US" sz="4000" b="1" dirty="0">
                <a:latin typeface="+mj-lt"/>
              </a:rPr>
              <a:t>?</a:t>
            </a:r>
          </a:p>
          <a:p>
            <a:pPr marL="0" indent="0">
              <a:buNone/>
            </a:pPr>
            <a:r>
              <a:rPr lang="en-US" sz="4000" b="1" dirty="0">
                <a:latin typeface="+mj-lt"/>
              </a:rPr>
              <a:t>A. kg/m</a:t>
            </a:r>
            <a:r>
              <a:rPr lang="en-US" sz="4000" b="1" baseline="30000" dirty="0">
                <a:latin typeface="+mj-lt"/>
              </a:rPr>
              <a:t>3</a:t>
            </a:r>
            <a:r>
              <a:rPr lang="en-US" sz="4000" b="1" dirty="0">
                <a:latin typeface="+mj-lt"/>
              </a:rPr>
              <a:t>	</a:t>
            </a:r>
            <a:endParaRPr lang="en-US" sz="4000" b="1" dirty="0" smtClean="0">
              <a:latin typeface="+mj-lt"/>
            </a:endParaRPr>
          </a:p>
          <a:p>
            <a:pPr marL="0" indent="0">
              <a:buNone/>
            </a:pPr>
            <a:r>
              <a:rPr lang="en-US" sz="4000" b="1" dirty="0" smtClean="0">
                <a:latin typeface="+mj-lt"/>
              </a:rPr>
              <a:t>B</a:t>
            </a:r>
            <a:r>
              <a:rPr lang="en-US" sz="4000" b="1" dirty="0">
                <a:latin typeface="+mj-lt"/>
              </a:rPr>
              <a:t>. g/mL		</a:t>
            </a:r>
            <a:endParaRPr lang="en-US" sz="4000" b="1" dirty="0" smtClean="0">
              <a:latin typeface="+mj-lt"/>
            </a:endParaRPr>
          </a:p>
          <a:p>
            <a:pPr marL="0" indent="0">
              <a:buNone/>
            </a:pPr>
            <a:r>
              <a:rPr lang="en-US" sz="4000" b="1" dirty="0" smtClean="0">
                <a:latin typeface="+mj-lt"/>
              </a:rPr>
              <a:t>C</a:t>
            </a:r>
            <a:r>
              <a:rPr lang="en-US" sz="4000" b="1" dirty="0">
                <a:latin typeface="+mj-lt"/>
              </a:rPr>
              <a:t>. N/m</a:t>
            </a:r>
            <a:r>
              <a:rPr lang="en-US" sz="4000" b="1" baseline="30000" dirty="0">
                <a:latin typeface="+mj-lt"/>
              </a:rPr>
              <a:t>3</a:t>
            </a:r>
            <a:r>
              <a:rPr lang="en-US" sz="4000" b="1" dirty="0">
                <a:latin typeface="+mj-lt"/>
              </a:rPr>
              <a:t>		</a:t>
            </a:r>
            <a:endParaRPr lang="en-US" sz="4000" b="1" dirty="0" smtClean="0">
              <a:latin typeface="+mj-lt"/>
            </a:endParaRPr>
          </a:p>
          <a:p>
            <a:pPr marL="0" indent="0">
              <a:buNone/>
            </a:pPr>
            <a:r>
              <a:rPr lang="en-US" sz="4000" b="1" dirty="0" smtClean="0">
                <a:latin typeface="+mj-lt"/>
              </a:rPr>
              <a:t>D</a:t>
            </a:r>
            <a:r>
              <a:rPr lang="en-US" sz="4000" b="1" dirty="0">
                <a:latin typeface="+mj-lt"/>
              </a:rPr>
              <a:t>. g/cm</a:t>
            </a:r>
            <a:r>
              <a:rPr lang="en-US" sz="4000" b="1" baseline="30000" dirty="0">
                <a:latin typeface="+mj-lt"/>
              </a:rPr>
              <a:t>3</a:t>
            </a:r>
            <a:endParaRPr lang="en-US" sz="4000" b="1" dirty="0">
              <a:latin typeface="+mj-lt"/>
            </a:endParaRPr>
          </a:p>
          <a:p>
            <a:pPr marL="0" indent="0">
              <a:buNone/>
            </a:pPr>
            <a:endParaRPr lang="en-US" sz="4000" dirty="0">
              <a:latin typeface="+mj-lt"/>
            </a:endParaRPr>
          </a:p>
        </p:txBody>
      </p:sp>
      <p:sp>
        <p:nvSpPr>
          <p:cNvPr id="3" name="Oval 2"/>
          <p:cNvSpPr/>
          <p:nvPr/>
        </p:nvSpPr>
        <p:spPr>
          <a:xfrm>
            <a:off x="1219200" y="4991100"/>
            <a:ext cx="609600" cy="609600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7030A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1257300" y="2738438"/>
            <a:ext cx="15773400" cy="652700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vi-VN" sz="4000" b="1" dirty="0">
                <a:solidFill>
                  <a:srgbClr val="0D0D0D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Câu 7.</a:t>
            </a:r>
            <a:r>
              <a:rPr lang="vi-VN" sz="4000" dirty="0">
                <a:solidFill>
                  <a:srgbClr val="0D0D0D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>
                <a:latin typeface="+mj-lt"/>
              </a:rPr>
              <a:t>Cho </a:t>
            </a:r>
            <a:r>
              <a:rPr lang="en-US" sz="4000" b="1" dirty="0" err="1">
                <a:latin typeface="+mj-lt"/>
              </a:rPr>
              <a:t>biết</a:t>
            </a:r>
            <a:r>
              <a:rPr lang="en-US" sz="4000" b="1" dirty="0">
                <a:latin typeface="+mj-lt"/>
              </a:rPr>
              <a:t> 13,5kg </a:t>
            </a:r>
            <a:r>
              <a:rPr lang="en-US" sz="4000" b="1" dirty="0" err="1">
                <a:latin typeface="+mj-lt"/>
              </a:rPr>
              <a:t>nhôm</a:t>
            </a:r>
            <a:r>
              <a:rPr lang="en-US" sz="4000" b="1" dirty="0">
                <a:latin typeface="+mj-lt"/>
              </a:rPr>
              <a:t> </a:t>
            </a:r>
            <a:r>
              <a:rPr lang="en-US" sz="4000" b="1" dirty="0" err="1">
                <a:latin typeface="+mj-lt"/>
              </a:rPr>
              <a:t>có</a:t>
            </a:r>
            <a:r>
              <a:rPr lang="en-US" sz="4000" b="1" dirty="0">
                <a:latin typeface="+mj-lt"/>
              </a:rPr>
              <a:t> </a:t>
            </a:r>
            <a:r>
              <a:rPr lang="en-US" sz="4000" b="1" dirty="0" err="1">
                <a:latin typeface="+mj-lt"/>
              </a:rPr>
              <a:t>thể</a:t>
            </a:r>
            <a:r>
              <a:rPr lang="en-US" sz="4000" b="1" dirty="0">
                <a:latin typeface="+mj-lt"/>
              </a:rPr>
              <a:t> </a:t>
            </a:r>
            <a:r>
              <a:rPr lang="en-US" sz="4000" b="1" dirty="0" err="1">
                <a:latin typeface="+mj-lt"/>
              </a:rPr>
              <a:t>tích</a:t>
            </a:r>
            <a:r>
              <a:rPr lang="en-US" sz="4000" b="1" dirty="0">
                <a:latin typeface="+mj-lt"/>
              </a:rPr>
              <a:t> </a:t>
            </a:r>
            <a:r>
              <a:rPr lang="en-US" sz="4000" b="1" dirty="0" err="1">
                <a:latin typeface="+mj-lt"/>
              </a:rPr>
              <a:t>là</a:t>
            </a:r>
            <a:r>
              <a:rPr lang="en-US" sz="4000" b="1" dirty="0">
                <a:latin typeface="+mj-lt"/>
              </a:rPr>
              <a:t> 5dm³. </a:t>
            </a:r>
            <a:r>
              <a:rPr lang="en-US" sz="4000" b="1" dirty="0" err="1">
                <a:latin typeface="+mj-lt"/>
              </a:rPr>
              <a:t>Khối</a:t>
            </a:r>
            <a:r>
              <a:rPr lang="en-US" sz="4000" b="1" dirty="0">
                <a:latin typeface="+mj-lt"/>
              </a:rPr>
              <a:t> </a:t>
            </a:r>
            <a:r>
              <a:rPr lang="en-US" sz="4000" b="1" dirty="0" err="1">
                <a:latin typeface="+mj-lt"/>
              </a:rPr>
              <a:t>lượng</a:t>
            </a:r>
            <a:r>
              <a:rPr lang="en-US" sz="4000" b="1" dirty="0">
                <a:latin typeface="+mj-lt"/>
              </a:rPr>
              <a:t> </a:t>
            </a:r>
            <a:r>
              <a:rPr lang="en-US" sz="4000" b="1" dirty="0" err="1">
                <a:latin typeface="+mj-lt"/>
              </a:rPr>
              <a:t>riêng</a:t>
            </a:r>
            <a:r>
              <a:rPr lang="en-US" sz="4000" b="1" dirty="0">
                <a:latin typeface="+mj-lt"/>
              </a:rPr>
              <a:t> </a:t>
            </a:r>
            <a:r>
              <a:rPr lang="en-US" sz="4000" b="1" dirty="0" err="1">
                <a:latin typeface="+mj-lt"/>
              </a:rPr>
              <a:t>của</a:t>
            </a:r>
            <a:r>
              <a:rPr lang="en-US" sz="4000" b="1" dirty="0">
                <a:latin typeface="+mj-lt"/>
              </a:rPr>
              <a:t> </a:t>
            </a:r>
            <a:r>
              <a:rPr lang="en-US" sz="4000" b="1" dirty="0" err="1">
                <a:latin typeface="+mj-lt"/>
              </a:rPr>
              <a:t>nhôm</a:t>
            </a:r>
            <a:r>
              <a:rPr lang="en-US" sz="4000" b="1" dirty="0">
                <a:latin typeface="+mj-lt"/>
              </a:rPr>
              <a:t> </a:t>
            </a:r>
            <a:r>
              <a:rPr lang="en-US" sz="4000" b="1" dirty="0" err="1">
                <a:latin typeface="+mj-lt"/>
              </a:rPr>
              <a:t>bằng</a:t>
            </a:r>
            <a:r>
              <a:rPr lang="en-US" sz="4000" b="1" dirty="0">
                <a:latin typeface="+mj-lt"/>
              </a:rPr>
              <a:t> </a:t>
            </a:r>
            <a:r>
              <a:rPr lang="en-US" sz="4000" b="1" dirty="0" err="1">
                <a:latin typeface="+mj-lt"/>
              </a:rPr>
              <a:t>bao</a:t>
            </a:r>
            <a:r>
              <a:rPr lang="en-US" sz="4000" b="1" dirty="0">
                <a:latin typeface="+mj-lt"/>
              </a:rPr>
              <a:t> </a:t>
            </a:r>
            <a:r>
              <a:rPr lang="en-US" sz="4000" b="1" dirty="0" err="1">
                <a:latin typeface="+mj-lt"/>
              </a:rPr>
              <a:t>nhiêu</a:t>
            </a:r>
            <a:r>
              <a:rPr lang="en-US" sz="4000" b="1" dirty="0">
                <a:latin typeface="+mj-lt"/>
              </a:rPr>
              <a:t>?</a:t>
            </a:r>
          </a:p>
          <a:p>
            <a:pPr marL="0" indent="0">
              <a:buNone/>
            </a:pPr>
            <a:r>
              <a:rPr lang="en-US" sz="4000" b="1" dirty="0">
                <a:latin typeface="+mj-lt"/>
              </a:rPr>
              <a:t>A.2700kg/dm³	</a:t>
            </a:r>
            <a:endParaRPr lang="en-US" sz="4000" b="1" dirty="0" smtClean="0">
              <a:latin typeface="+mj-lt"/>
            </a:endParaRPr>
          </a:p>
          <a:p>
            <a:pPr marL="0" indent="0">
              <a:buNone/>
            </a:pPr>
            <a:r>
              <a:rPr lang="en-US" sz="4000" b="1" dirty="0" smtClean="0">
                <a:latin typeface="+mj-lt"/>
              </a:rPr>
              <a:t>B.2700kg/m³</a:t>
            </a:r>
            <a:r>
              <a:rPr lang="en-US" sz="4000" b="1" dirty="0">
                <a:latin typeface="+mj-lt"/>
              </a:rPr>
              <a:t>	</a:t>
            </a:r>
            <a:endParaRPr lang="en-US" sz="4000" b="1" dirty="0" smtClean="0">
              <a:latin typeface="+mj-lt"/>
            </a:endParaRPr>
          </a:p>
          <a:p>
            <a:pPr marL="0" indent="0">
              <a:buNone/>
            </a:pPr>
            <a:r>
              <a:rPr lang="en-US" sz="4000" b="1" dirty="0" smtClean="0">
                <a:latin typeface="+mj-lt"/>
              </a:rPr>
              <a:t>C.270 </a:t>
            </a:r>
            <a:r>
              <a:rPr lang="en-US" sz="4000" b="1" dirty="0">
                <a:latin typeface="+mj-lt"/>
              </a:rPr>
              <a:t>N/m³	</a:t>
            </a:r>
            <a:endParaRPr lang="en-US" sz="4000" b="1" dirty="0" smtClean="0">
              <a:latin typeface="+mj-lt"/>
            </a:endParaRPr>
          </a:p>
          <a:p>
            <a:pPr marL="0" indent="0">
              <a:buNone/>
            </a:pPr>
            <a:r>
              <a:rPr lang="en-US" sz="4000" b="1" dirty="0" smtClean="0">
                <a:latin typeface="+mj-lt"/>
              </a:rPr>
              <a:t>D.260kg/m³</a:t>
            </a:r>
            <a:endParaRPr lang="en-US" sz="4000" b="1" dirty="0">
              <a:latin typeface="+mj-lt"/>
            </a:endParaRPr>
          </a:p>
          <a:p>
            <a:pPr marL="0" indent="0">
              <a:buNone/>
            </a:pPr>
            <a:endParaRPr lang="en-US" sz="4000" dirty="0">
              <a:latin typeface="+mj-lt"/>
            </a:endParaRPr>
          </a:p>
        </p:txBody>
      </p:sp>
      <p:sp>
        <p:nvSpPr>
          <p:cNvPr id="3" name="Oval 2"/>
          <p:cNvSpPr/>
          <p:nvPr/>
        </p:nvSpPr>
        <p:spPr>
          <a:xfrm>
            <a:off x="1143000" y="4762500"/>
            <a:ext cx="609600" cy="609600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7030A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838200" y="7581900"/>
                <a:ext cx="1234440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smtClean="0">
                    <a:solidFill>
                      <a:srgbClr val="C00000"/>
                    </a:solidFill>
                  </a:rPr>
                  <a:t>Hướng </a:t>
                </a:r>
                <a:r>
                  <a:rPr lang="en-US" sz="3200" dirty="0" err="1" smtClean="0">
                    <a:solidFill>
                      <a:srgbClr val="C00000"/>
                    </a:solidFill>
                  </a:rPr>
                  <a:t>dẫn</a:t>
                </a:r>
                <a:r>
                  <a:rPr lang="en-US" sz="3200" dirty="0" smtClean="0">
                    <a:solidFill>
                      <a:srgbClr val="C00000"/>
                    </a:solidFill>
                  </a:rPr>
                  <a:t>: </a:t>
                </a:r>
                <a:r>
                  <a:rPr lang="en-US" sz="3200" dirty="0" err="1" smtClean="0">
                    <a:solidFill>
                      <a:srgbClr val="C00000"/>
                    </a:solidFill>
                  </a:rPr>
                  <a:t>đổi</a:t>
                </a:r>
                <a:r>
                  <a:rPr lang="en-US" sz="3200" dirty="0" smtClean="0">
                    <a:solidFill>
                      <a:srgbClr val="C00000"/>
                    </a:solidFill>
                  </a:rPr>
                  <a:t> 5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20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200" b="0" i="1" smtClean="0">
                            <a:solidFill>
                              <a:srgbClr val="C00000"/>
                            </a:solidFill>
                            <a:latin typeface="Cambria Math" panose="02040503050406030204"/>
                          </a:rPr>
                          <m:t>𝑑𝑚</m:t>
                        </m:r>
                      </m:e>
                      <m:sup>
                        <m:r>
                          <a:rPr lang="en-US" sz="3200" b="0" i="1" smtClean="0">
                            <a:solidFill>
                              <a:srgbClr val="C00000"/>
                            </a:solidFill>
                            <a:latin typeface="Cambria Math" panose="02040503050406030204"/>
                          </a:rPr>
                          <m:t>3</m:t>
                        </m:r>
                      </m:sup>
                    </m:sSup>
                  </m:oMath>
                </a14:m>
                <a:r>
                  <a:rPr lang="en-US" sz="3200" dirty="0" smtClean="0">
                    <a:solidFill>
                      <a:srgbClr val="C00000"/>
                    </a:solidFill>
                  </a:rPr>
                  <a:t>  </a:t>
                </a:r>
                <a:r>
                  <a:rPr lang="en-US" sz="3200" dirty="0" smtClean="0">
                    <a:solidFill>
                      <a:srgbClr val="C00000"/>
                    </a:solidFill>
                    <a:sym typeface="Wingdings" panose="05000000000000000000" pitchFamily="2" charset="2"/>
                  </a:rPr>
                  <a:t> 0,005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20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sSupPr>
                      <m:e>
                        <m:r>
                          <a:rPr lang="en-US" sz="3200" b="0" i="1" smtClean="0">
                            <a:solidFill>
                              <a:srgbClr val="C00000"/>
                            </a:solidFill>
                            <a:latin typeface="Cambria Math" panose="02040503050406030204"/>
                            <a:sym typeface="Wingdings" panose="05000000000000000000" pitchFamily="2" charset="2"/>
                          </a:rPr>
                          <m:t>𝑚</m:t>
                        </m:r>
                      </m:e>
                      <m:sup>
                        <m:r>
                          <a:rPr lang="en-US" sz="3200" b="0" i="1" smtClean="0">
                            <a:solidFill>
                              <a:srgbClr val="C00000"/>
                            </a:solidFill>
                            <a:latin typeface="Cambria Math" panose="02040503050406030204"/>
                            <a:sym typeface="Wingdings" panose="05000000000000000000" pitchFamily="2" charset="2"/>
                          </a:rPr>
                          <m:t>3</m:t>
                        </m:r>
                      </m:sup>
                    </m:sSup>
                  </m:oMath>
                </a14:m>
                <a:r>
                  <a:rPr lang="en-US" sz="3200" dirty="0" smtClean="0">
                    <a:solidFill>
                      <a:srgbClr val="C00000"/>
                    </a:solidFill>
                    <a:sym typeface="Wingdings" panose="05000000000000000000" pitchFamily="2" charset="2"/>
                  </a:rPr>
                  <a:t> </a:t>
                </a:r>
                <a:r>
                  <a:rPr lang="en-US" sz="3200" dirty="0" err="1" smtClean="0">
                    <a:solidFill>
                      <a:srgbClr val="C00000"/>
                    </a:solidFill>
                    <a:sym typeface="Wingdings" panose="05000000000000000000" pitchFamily="2" charset="2"/>
                  </a:rPr>
                  <a:t>áp</a:t>
                </a:r>
                <a:r>
                  <a:rPr lang="en-US" sz="3200" dirty="0" smtClean="0">
                    <a:solidFill>
                      <a:srgbClr val="C00000"/>
                    </a:solidFill>
                    <a:sym typeface="Wingdings" panose="05000000000000000000" pitchFamily="2" charset="2"/>
                  </a:rPr>
                  <a:t> </a:t>
                </a:r>
                <a:r>
                  <a:rPr lang="en-US" sz="3200" dirty="0" err="1" smtClean="0">
                    <a:solidFill>
                      <a:srgbClr val="C00000"/>
                    </a:solidFill>
                    <a:sym typeface="Wingdings" panose="05000000000000000000" pitchFamily="2" charset="2"/>
                  </a:rPr>
                  <a:t>dụng</a:t>
                </a:r>
                <a:r>
                  <a:rPr lang="en-US" sz="3200" dirty="0" smtClean="0">
                    <a:solidFill>
                      <a:srgbClr val="C00000"/>
                    </a:solidFill>
                    <a:sym typeface="Wingdings" panose="05000000000000000000" pitchFamily="2" charset="2"/>
                  </a:rPr>
                  <a:t> </a:t>
                </a:r>
                <a:r>
                  <a:rPr lang="en-US" sz="3200" dirty="0" err="1" smtClean="0">
                    <a:solidFill>
                      <a:srgbClr val="C00000"/>
                    </a:solidFill>
                    <a:sym typeface="Wingdings" panose="05000000000000000000" pitchFamily="2" charset="2"/>
                  </a:rPr>
                  <a:t>công</a:t>
                </a:r>
                <a:r>
                  <a:rPr lang="en-US" sz="3200" dirty="0" smtClean="0">
                    <a:solidFill>
                      <a:srgbClr val="C00000"/>
                    </a:solidFill>
                    <a:sym typeface="Wingdings" panose="05000000000000000000" pitchFamily="2" charset="2"/>
                  </a:rPr>
                  <a:t> </a:t>
                </a:r>
                <a:r>
                  <a:rPr lang="en-US" sz="3200" dirty="0" err="1" smtClean="0">
                    <a:solidFill>
                      <a:srgbClr val="C00000"/>
                    </a:solidFill>
                    <a:sym typeface="Wingdings" panose="05000000000000000000" pitchFamily="2" charset="2"/>
                  </a:rPr>
                  <a:t>thức</a:t>
                </a:r>
                <a:r>
                  <a:rPr lang="en-US" sz="3200" dirty="0" smtClean="0">
                    <a:solidFill>
                      <a:srgbClr val="C00000"/>
                    </a:solidFill>
                    <a:sym typeface="Wingdings" panose="05000000000000000000" pitchFamily="2" charset="2"/>
                  </a:rPr>
                  <a:t> </a:t>
                </a:r>
                <a:r>
                  <a:rPr lang="en-US" sz="3200" dirty="0" err="1" smtClean="0">
                    <a:solidFill>
                      <a:srgbClr val="C00000"/>
                    </a:solidFill>
                    <a:sym typeface="Wingdings" panose="05000000000000000000" pitchFamily="2" charset="2"/>
                  </a:rPr>
                  <a:t>tính</a:t>
                </a:r>
                <a:endParaRPr lang="en-US" sz="32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7581900"/>
                <a:ext cx="12344400" cy="584775"/>
              </a:xfrm>
              <a:prstGeom prst="rect">
                <a:avLst/>
              </a:prstGeom>
              <a:blipFill rotWithShape="1">
                <a:blip r:embed="rId2"/>
                <a:stretch>
                  <a:fillRect b="98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1257300" y="2738438"/>
            <a:ext cx="15773400" cy="652700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vi-VN" sz="4000" b="1" dirty="0">
                <a:solidFill>
                  <a:srgbClr val="0D0D0D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Câu 8.</a:t>
            </a:r>
            <a:r>
              <a:rPr lang="vi-VN" sz="4000" dirty="0">
                <a:solidFill>
                  <a:srgbClr val="0D0D0D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+mj-lt"/>
              </a:rPr>
              <a:t>Một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vật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bằng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sắt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có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khối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lượng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riêng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là</a:t>
            </a:r>
            <a:r>
              <a:rPr lang="en-US" sz="4000" dirty="0">
                <a:latin typeface="+mj-lt"/>
              </a:rPr>
              <a:t> 7800kg/m³; </a:t>
            </a:r>
            <a:r>
              <a:rPr lang="en-US" sz="4000" dirty="0" err="1">
                <a:latin typeface="+mj-lt"/>
              </a:rPr>
              <a:t>thể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tích</a:t>
            </a:r>
            <a:r>
              <a:rPr lang="en-US" sz="4000" dirty="0">
                <a:latin typeface="+mj-lt"/>
              </a:rPr>
              <a:t> 50dm³.Khối </a:t>
            </a:r>
            <a:r>
              <a:rPr lang="en-US" sz="4000" dirty="0" err="1">
                <a:latin typeface="+mj-lt"/>
              </a:rPr>
              <a:t>lượng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của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vật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là</a:t>
            </a:r>
            <a:r>
              <a:rPr lang="en-US" sz="4000" dirty="0">
                <a:latin typeface="+mj-lt"/>
              </a:rPr>
              <a:t>:</a:t>
            </a:r>
          </a:p>
          <a:p>
            <a:pPr marL="0" indent="0">
              <a:buNone/>
            </a:pPr>
            <a:r>
              <a:rPr lang="en-US" sz="4000" dirty="0" smtClean="0">
                <a:latin typeface="+mj-lt"/>
              </a:rPr>
              <a:t>A.390kg</a:t>
            </a:r>
          </a:p>
          <a:p>
            <a:pPr marL="0" indent="0">
              <a:buNone/>
            </a:pPr>
            <a:r>
              <a:rPr lang="en-US" sz="4000" dirty="0" smtClean="0">
                <a:latin typeface="+mj-lt"/>
              </a:rPr>
              <a:t>B.312kg </a:t>
            </a:r>
            <a:r>
              <a:rPr lang="en-US" sz="4000" dirty="0">
                <a:latin typeface="+mj-lt"/>
              </a:rPr>
              <a:t>		</a:t>
            </a:r>
            <a:endParaRPr lang="en-US" sz="4000" dirty="0" smtClean="0">
              <a:latin typeface="+mj-lt"/>
            </a:endParaRPr>
          </a:p>
          <a:p>
            <a:pPr marL="0" indent="0">
              <a:buNone/>
            </a:pPr>
            <a:r>
              <a:rPr lang="en-US" sz="4000" dirty="0" smtClean="0">
                <a:latin typeface="+mj-lt"/>
              </a:rPr>
              <a:t>C.390000kg</a:t>
            </a:r>
            <a:r>
              <a:rPr lang="en-US" sz="4000" dirty="0">
                <a:latin typeface="+mj-lt"/>
              </a:rPr>
              <a:t>		</a:t>
            </a:r>
            <a:endParaRPr lang="en-US" sz="4000" dirty="0" smtClean="0">
              <a:latin typeface="+mj-lt"/>
            </a:endParaRPr>
          </a:p>
          <a:p>
            <a:pPr marL="0" indent="0">
              <a:buNone/>
            </a:pPr>
            <a:r>
              <a:rPr lang="en-US" sz="4000" dirty="0" smtClean="0">
                <a:latin typeface="+mj-lt"/>
              </a:rPr>
              <a:t>D.156kg</a:t>
            </a:r>
            <a:endParaRPr lang="en-US" sz="4000" dirty="0">
              <a:latin typeface="+mj-lt"/>
            </a:endParaRPr>
          </a:p>
        </p:txBody>
      </p:sp>
      <p:sp>
        <p:nvSpPr>
          <p:cNvPr id="3" name="Oval 2"/>
          <p:cNvSpPr/>
          <p:nvPr/>
        </p:nvSpPr>
        <p:spPr>
          <a:xfrm>
            <a:off x="1219200" y="4051300"/>
            <a:ext cx="609600" cy="609600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7030A0"/>
              </a:solidFill>
              <a:latin typeface="+mj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838200" y="7581900"/>
                <a:ext cx="1234440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smtClean="0">
                    <a:solidFill>
                      <a:srgbClr val="C00000"/>
                    </a:solidFill>
                  </a:rPr>
                  <a:t>Hướng </a:t>
                </a:r>
                <a:r>
                  <a:rPr lang="en-US" sz="3200" dirty="0" err="1" smtClean="0">
                    <a:solidFill>
                      <a:srgbClr val="C00000"/>
                    </a:solidFill>
                  </a:rPr>
                  <a:t>dẫn</a:t>
                </a:r>
                <a:r>
                  <a:rPr lang="en-US" sz="3200" dirty="0" smtClean="0">
                    <a:solidFill>
                      <a:srgbClr val="C00000"/>
                    </a:solidFill>
                  </a:rPr>
                  <a:t>: </a:t>
                </a:r>
                <a:r>
                  <a:rPr lang="en-US" sz="3200" dirty="0" err="1" smtClean="0">
                    <a:solidFill>
                      <a:srgbClr val="C00000"/>
                    </a:solidFill>
                  </a:rPr>
                  <a:t>đổi</a:t>
                </a:r>
                <a:r>
                  <a:rPr lang="en-US" sz="3200" dirty="0" smtClean="0">
                    <a:solidFill>
                      <a:srgbClr val="C00000"/>
                    </a:solidFill>
                  </a:rPr>
                  <a:t> 50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20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200" b="0" i="1" smtClean="0">
                            <a:solidFill>
                              <a:srgbClr val="C00000"/>
                            </a:solidFill>
                            <a:latin typeface="Cambria Math" panose="02040503050406030204"/>
                          </a:rPr>
                          <m:t>𝑑𝑚</m:t>
                        </m:r>
                      </m:e>
                      <m:sup>
                        <m:r>
                          <a:rPr lang="en-US" sz="3200" b="0" i="1" smtClean="0">
                            <a:solidFill>
                              <a:srgbClr val="C00000"/>
                            </a:solidFill>
                            <a:latin typeface="Cambria Math" panose="02040503050406030204"/>
                          </a:rPr>
                          <m:t>3</m:t>
                        </m:r>
                      </m:sup>
                    </m:sSup>
                  </m:oMath>
                </a14:m>
                <a:r>
                  <a:rPr lang="en-US" sz="3200" dirty="0" smtClean="0">
                    <a:solidFill>
                      <a:srgbClr val="C00000"/>
                    </a:solidFill>
                  </a:rPr>
                  <a:t>  </a:t>
                </a:r>
                <a:r>
                  <a:rPr lang="en-US" sz="3200" dirty="0" smtClean="0">
                    <a:solidFill>
                      <a:srgbClr val="C00000"/>
                    </a:solidFill>
                    <a:sym typeface="Wingdings" panose="05000000000000000000" pitchFamily="2" charset="2"/>
                  </a:rPr>
                  <a:t> 0,05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20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sSupPr>
                      <m:e>
                        <m:r>
                          <a:rPr lang="en-US" sz="3200" b="0" i="1" smtClean="0">
                            <a:solidFill>
                              <a:srgbClr val="C00000"/>
                            </a:solidFill>
                            <a:latin typeface="Cambria Math" panose="02040503050406030204"/>
                            <a:sym typeface="Wingdings" panose="05000000000000000000" pitchFamily="2" charset="2"/>
                          </a:rPr>
                          <m:t>𝑚</m:t>
                        </m:r>
                      </m:e>
                      <m:sup>
                        <m:r>
                          <a:rPr lang="en-US" sz="3200" b="0" i="1" smtClean="0">
                            <a:solidFill>
                              <a:srgbClr val="C00000"/>
                            </a:solidFill>
                            <a:latin typeface="Cambria Math" panose="02040503050406030204"/>
                            <a:sym typeface="Wingdings" panose="05000000000000000000" pitchFamily="2" charset="2"/>
                          </a:rPr>
                          <m:t>3</m:t>
                        </m:r>
                      </m:sup>
                    </m:sSup>
                  </m:oMath>
                </a14:m>
                <a:r>
                  <a:rPr lang="en-US" sz="3200" dirty="0" smtClean="0">
                    <a:solidFill>
                      <a:srgbClr val="C00000"/>
                    </a:solidFill>
                    <a:sym typeface="Wingdings" panose="05000000000000000000" pitchFamily="2" charset="2"/>
                  </a:rPr>
                  <a:t> </a:t>
                </a:r>
                <a:r>
                  <a:rPr lang="en-US" sz="3200" dirty="0" err="1" smtClean="0">
                    <a:solidFill>
                      <a:srgbClr val="C00000"/>
                    </a:solidFill>
                    <a:sym typeface="Wingdings" panose="05000000000000000000" pitchFamily="2" charset="2"/>
                  </a:rPr>
                  <a:t>áp</a:t>
                </a:r>
                <a:r>
                  <a:rPr lang="en-US" sz="3200" dirty="0" smtClean="0">
                    <a:solidFill>
                      <a:srgbClr val="C00000"/>
                    </a:solidFill>
                    <a:sym typeface="Wingdings" panose="05000000000000000000" pitchFamily="2" charset="2"/>
                  </a:rPr>
                  <a:t> </a:t>
                </a:r>
                <a:r>
                  <a:rPr lang="en-US" sz="3200" dirty="0" err="1" smtClean="0">
                    <a:solidFill>
                      <a:srgbClr val="C00000"/>
                    </a:solidFill>
                    <a:sym typeface="Wingdings" panose="05000000000000000000" pitchFamily="2" charset="2"/>
                  </a:rPr>
                  <a:t>dụng</a:t>
                </a:r>
                <a:r>
                  <a:rPr lang="en-US" sz="3200" dirty="0" smtClean="0">
                    <a:solidFill>
                      <a:srgbClr val="C00000"/>
                    </a:solidFill>
                    <a:sym typeface="Wingdings" panose="05000000000000000000" pitchFamily="2" charset="2"/>
                  </a:rPr>
                  <a:t> </a:t>
                </a:r>
                <a:r>
                  <a:rPr lang="en-US" sz="3200" dirty="0" err="1" smtClean="0">
                    <a:solidFill>
                      <a:srgbClr val="C00000"/>
                    </a:solidFill>
                    <a:sym typeface="Wingdings" panose="05000000000000000000" pitchFamily="2" charset="2"/>
                  </a:rPr>
                  <a:t>công</a:t>
                </a:r>
                <a:r>
                  <a:rPr lang="en-US" sz="3200" dirty="0" smtClean="0">
                    <a:solidFill>
                      <a:srgbClr val="C00000"/>
                    </a:solidFill>
                    <a:sym typeface="Wingdings" panose="05000000000000000000" pitchFamily="2" charset="2"/>
                  </a:rPr>
                  <a:t> </a:t>
                </a:r>
                <a:r>
                  <a:rPr lang="en-US" sz="3200" dirty="0" err="1" smtClean="0">
                    <a:solidFill>
                      <a:srgbClr val="C00000"/>
                    </a:solidFill>
                    <a:sym typeface="Wingdings" panose="05000000000000000000" pitchFamily="2" charset="2"/>
                  </a:rPr>
                  <a:t>thức</a:t>
                </a:r>
                <a:r>
                  <a:rPr lang="en-US" sz="3200" dirty="0" smtClean="0">
                    <a:solidFill>
                      <a:srgbClr val="C00000"/>
                    </a:solidFill>
                    <a:sym typeface="Wingdings" panose="05000000000000000000" pitchFamily="2" charset="2"/>
                  </a:rPr>
                  <a:t> </a:t>
                </a:r>
                <a:r>
                  <a:rPr lang="en-US" sz="3200" dirty="0" err="1" smtClean="0">
                    <a:solidFill>
                      <a:srgbClr val="C00000"/>
                    </a:solidFill>
                    <a:sym typeface="Wingdings" panose="05000000000000000000" pitchFamily="2" charset="2"/>
                  </a:rPr>
                  <a:t>tính</a:t>
                </a:r>
                <a:endParaRPr lang="en-US" sz="32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7581900"/>
                <a:ext cx="12344400" cy="584775"/>
              </a:xfrm>
              <a:prstGeom prst="rect">
                <a:avLst/>
              </a:prstGeom>
              <a:blipFill rotWithShape="1">
                <a:blip r:embed="rId2"/>
                <a:stretch>
                  <a:fillRect b="98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1257300" y="2738438"/>
            <a:ext cx="15773400" cy="652700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vi-VN" sz="4000" b="1" dirty="0">
                <a:solidFill>
                  <a:srgbClr val="0D0D0D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Câu </a:t>
            </a:r>
            <a:r>
              <a:rPr lang="en-US" sz="4000" b="1" dirty="0" smtClean="0">
                <a:solidFill>
                  <a:srgbClr val="0D0D0D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9</a:t>
            </a:r>
            <a:r>
              <a:rPr lang="vi-VN" sz="4000" b="1" dirty="0" smtClean="0">
                <a:solidFill>
                  <a:srgbClr val="0D0D0D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vi-VN" sz="4000" dirty="0" smtClean="0">
                <a:solidFill>
                  <a:srgbClr val="0D0D0D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+mj-lt"/>
              </a:rPr>
              <a:t>Người</a:t>
            </a:r>
            <a:r>
              <a:rPr lang="en-US" sz="4000" b="1" dirty="0">
                <a:latin typeface="+mj-lt"/>
              </a:rPr>
              <a:t> ta </a:t>
            </a:r>
            <a:r>
              <a:rPr lang="en-US" sz="4000" b="1" dirty="0" err="1">
                <a:latin typeface="+mj-lt"/>
              </a:rPr>
              <a:t>thường</a:t>
            </a:r>
            <a:r>
              <a:rPr lang="en-US" sz="4000" b="1" dirty="0">
                <a:latin typeface="+mj-lt"/>
              </a:rPr>
              <a:t> </a:t>
            </a:r>
            <a:r>
              <a:rPr lang="en-US" sz="4000" b="1" dirty="0" err="1">
                <a:latin typeface="+mj-lt"/>
              </a:rPr>
              <a:t>nói</a:t>
            </a:r>
            <a:r>
              <a:rPr lang="en-US" sz="4000" b="1" dirty="0">
                <a:latin typeface="+mj-lt"/>
              </a:rPr>
              <a:t> </a:t>
            </a:r>
            <a:r>
              <a:rPr lang="en-US" sz="4000" b="1" dirty="0" err="1">
                <a:latin typeface="+mj-lt"/>
              </a:rPr>
              <a:t>đồng</a:t>
            </a:r>
            <a:r>
              <a:rPr lang="en-US" sz="4000" b="1" dirty="0">
                <a:latin typeface="+mj-lt"/>
              </a:rPr>
              <a:t> </a:t>
            </a:r>
            <a:r>
              <a:rPr lang="en-US" sz="4000" b="1" dirty="0" err="1">
                <a:latin typeface="+mj-lt"/>
              </a:rPr>
              <a:t>nặng</a:t>
            </a:r>
            <a:r>
              <a:rPr lang="en-US" sz="4000" b="1" dirty="0">
                <a:latin typeface="+mj-lt"/>
              </a:rPr>
              <a:t> </a:t>
            </a:r>
            <a:r>
              <a:rPr lang="en-US" sz="4000" b="1" dirty="0" err="1">
                <a:latin typeface="+mj-lt"/>
              </a:rPr>
              <a:t>hơn</a:t>
            </a:r>
            <a:r>
              <a:rPr lang="en-US" sz="4000" b="1" dirty="0">
                <a:latin typeface="+mj-lt"/>
              </a:rPr>
              <a:t> </a:t>
            </a:r>
            <a:r>
              <a:rPr lang="en-US" sz="4000" b="1" dirty="0" err="1">
                <a:latin typeface="+mj-lt"/>
              </a:rPr>
              <a:t>nhôm</a:t>
            </a:r>
            <a:r>
              <a:rPr lang="en-US" sz="4000" b="1" dirty="0">
                <a:latin typeface="+mj-lt"/>
              </a:rPr>
              <a:t>. </a:t>
            </a:r>
            <a:r>
              <a:rPr lang="en-US" sz="4000" b="1" dirty="0" err="1">
                <a:latin typeface="+mj-lt"/>
              </a:rPr>
              <a:t>Câu</a:t>
            </a:r>
            <a:r>
              <a:rPr lang="en-US" sz="4000" b="1" dirty="0">
                <a:latin typeface="+mj-lt"/>
              </a:rPr>
              <a:t> </a:t>
            </a:r>
            <a:r>
              <a:rPr lang="en-US" sz="4000" b="1" dirty="0" err="1">
                <a:latin typeface="+mj-lt"/>
              </a:rPr>
              <a:t>giải</a:t>
            </a:r>
            <a:r>
              <a:rPr lang="en-US" sz="4000" b="1" dirty="0">
                <a:latin typeface="+mj-lt"/>
              </a:rPr>
              <a:t> </a:t>
            </a:r>
            <a:r>
              <a:rPr lang="en-US" sz="4000" b="1" dirty="0" err="1">
                <a:latin typeface="+mj-lt"/>
              </a:rPr>
              <a:t>thích</a:t>
            </a:r>
            <a:r>
              <a:rPr lang="en-US" sz="4000" b="1" dirty="0">
                <a:latin typeface="+mj-lt"/>
              </a:rPr>
              <a:t> </a:t>
            </a:r>
            <a:r>
              <a:rPr lang="en-US" sz="4000" b="1" dirty="0" err="1">
                <a:latin typeface="+mj-lt"/>
              </a:rPr>
              <a:t>nào</a:t>
            </a:r>
            <a:r>
              <a:rPr lang="en-US" sz="4000" b="1" dirty="0">
                <a:latin typeface="+mj-lt"/>
              </a:rPr>
              <a:t> </a:t>
            </a:r>
            <a:r>
              <a:rPr lang="en-US" sz="4000" b="1" dirty="0" err="1">
                <a:latin typeface="+mj-lt"/>
              </a:rPr>
              <a:t>sau</a:t>
            </a:r>
            <a:r>
              <a:rPr lang="en-US" sz="4000" b="1" dirty="0">
                <a:latin typeface="+mj-lt"/>
              </a:rPr>
              <a:t> </a:t>
            </a:r>
            <a:r>
              <a:rPr lang="en-US" sz="4000" b="1" dirty="0" err="1">
                <a:latin typeface="+mj-lt"/>
              </a:rPr>
              <a:t>đây</a:t>
            </a:r>
            <a:r>
              <a:rPr lang="en-US" sz="4000" b="1" dirty="0">
                <a:latin typeface="+mj-lt"/>
              </a:rPr>
              <a:t> </a:t>
            </a:r>
            <a:r>
              <a:rPr lang="en-US" sz="4000" b="1" dirty="0" err="1">
                <a:latin typeface="+mj-lt"/>
              </a:rPr>
              <a:t>là</a:t>
            </a:r>
            <a:r>
              <a:rPr lang="en-US" sz="4000" b="1" dirty="0">
                <a:latin typeface="+mj-lt"/>
              </a:rPr>
              <a:t> </a:t>
            </a:r>
            <a:r>
              <a:rPr lang="en-US" sz="4000" b="1" dirty="0" err="1">
                <a:latin typeface="+mj-lt"/>
              </a:rPr>
              <a:t>không</a:t>
            </a:r>
            <a:r>
              <a:rPr lang="en-US" sz="4000" b="1" dirty="0">
                <a:latin typeface="+mj-lt"/>
              </a:rPr>
              <a:t> </a:t>
            </a:r>
            <a:r>
              <a:rPr lang="en-US" sz="4000" b="1" dirty="0" err="1">
                <a:latin typeface="+mj-lt"/>
              </a:rPr>
              <a:t>đúng</a:t>
            </a:r>
            <a:r>
              <a:rPr lang="en-US" sz="4000" b="1" dirty="0">
                <a:latin typeface="+mj-lt"/>
              </a:rPr>
              <a:t>?</a:t>
            </a:r>
          </a:p>
          <a:p>
            <a:pPr marL="0" indent="0">
              <a:buNone/>
            </a:pPr>
            <a:r>
              <a:rPr lang="en-US" sz="4000" b="1" dirty="0">
                <a:latin typeface="+mj-lt"/>
              </a:rPr>
              <a:t>A. </a:t>
            </a:r>
            <a:r>
              <a:rPr lang="en-US" sz="4000" b="1" dirty="0" err="1">
                <a:latin typeface="+mj-lt"/>
              </a:rPr>
              <a:t>Vì</a:t>
            </a:r>
            <a:r>
              <a:rPr lang="en-US" sz="4000" b="1" dirty="0">
                <a:latin typeface="+mj-lt"/>
              </a:rPr>
              <a:t> </a:t>
            </a:r>
            <a:r>
              <a:rPr lang="en-US" sz="4000" b="1" dirty="0" err="1">
                <a:latin typeface="+mj-lt"/>
              </a:rPr>
              <a:t>trọng</a:t>
            </a:r>
            <a:r>
              <a:rPr lang="en-US" sz="4000" b="1" dirty="0">
                <a:latin typeface="+mj-lt"/>
              </a:rPr>
              <a:t> </a:t>
            </a:r>
            <a:r>
              <a:rPr lang="en-US" sz="4000" b="1" dirty="0" err="1">
                <a:latin typeface="+mj-lt"/>
              </a:rPr>
              <a:t>lượng</a:t>
            </a:r>
            <a:r>
              <a:rPr lang="en-US" sz="4000" b="1" dirty="0">
                <a:latin typeface="+mj-lt"/>
              </a:rPr>
              <a:t> </a:t>
            </a:r>
            <a:r>
              <a:rPr lang="en-US" sz="4000" b="1" dirty="0" err="1">
                <a:latin typeface="+mj-lt"/>
              </a:rPr>
              <a:t>của</a:t>
            </a:r>
            <a:r>
              <a:rPr lang="en-US" sz="4000" b="1" dirty="0">
                <a:latin typeface="+mj-lt"/>
              </a:rPr>
              <a:t> </a:t>
            </a:r>
            <a:r>
              <a:rPr lang="en-US" sz="4000" b="1" dirty="0" err="1">
                <a:latin typeface="+mj-lt"/>
              </a:rPr>
              <a:t>đồng</a:t>
            </a:r>
            <a:r>
              <a:rPr lang="en-US" sz="4000" b="1" dirty="0">
                <a:latin typeface="+mj-lt"/>
              </a:rPr>
              <a:t> </a:t>
            </a:r>
            <a:r>
              <a:rPr lang="en-US" sz="4000" b="1" dirty="0" err="1">
                <a:latin typeface="+mj-lt"/>
              </a:rPr>
              <a:t>lớn</a:t>
            </a:r>
            <a:r>
              <a:rPr lang="en-US" sz="4000" b="1" dirty="0">
                <a:latin typeface="+mj-lt"/>
              </a:rPr>
              <a:t> </a:t>
            </a:r>
            <a:r>
              <a:rPr lang="en-US" sz="4000" b="1" dirty="0" err="1">
                <a:latin typeface="+mj-lt"/>
              </a:rPr>
              <a:t>hơn</a:t>
            </a:r>
            <a:r>
              <a:rPr lang="en-US" sz="4000" b="1" dirty="0">
                <a:latin typeface="+mj-lt"/>
              </a:rPr>
              <a:t> </a:t>
            </a:r>
            <a:r>
              <a:rPr lang="en-US" sz="4000" b="1" dirty="0" err="1">
                <a:latin typeface="+mj-lt"/>
              </a:rPr>
              <a:t>trọng</a:t>
            </a:r>
            <a:r>
              <a:rPr lang="en-US" sz="4000" b="1" dirty="0">
                <a:latin typeface="+mj-lt"/>
              </a:rPr>
              <a:t> </a:t>
            </a:r>
            <a:r>
              <a:rPr lang="en-US" sz="4000" b="1" dirty="0" err="1">
                <a:latin typeface="+mj-lt"/>
              </a:rPr>
              <a:t>lượng</a:t>
            </a:r>
            <a:r>
              <a:rPr lang="en-US" sz="4000" b="1" dirty="0">
                <a:latin typeface="+mj-lt"/>
              </a:rPr>
              <a:t> </a:t>
            </a:r>
            <a:r>
              <a:rPr lang="en-US" sz="4000" b="1" dirty="0" err="1">
                <a:latin typeface="+mj-lt"/>
              </a:rPr>
              <a:t>của</a:t>
            </a:r>
            <a:r>
              <a:rPr lang="en-US" sz="4000" b="1" dirty="0">
                <a:latin typeface="+mj-lt"/>
              </a:rPr>
              <a:t> </a:t>
            </a:r>
            <a:r>
              <a:rPr lang="en-US" sz="4000" b="1" dirty="0" err="1">
                <a:latin typeface="+mj-lt"/>
              </a:rPr>
              <a:t>nhôm</a:t>
            </a:r>
            <a:endParaRPr lang="en-US" sz="4000" b="1" dirty="0">
              <a:latin typeface="+mj-lt"/>
            </a:endParaRPr>
          </a:p>
          <a:p>
            <a:pPr marL="0" indent="0">
              <a:buNone/>
            </a:pPr>
            <a:r>
              <a:rPr lang="en-US" sz="4000" b="1" dirty="0" err="1">
                <a:latin typeface="+mj-lt"/>
              </a:rPr>
              <a:t>B.Vì</a:t>
            </a:r>
            <a:r>
              <a:rPr lang="en-US" sz="4000" b="1" dirty="0">
                <a:latin typeface="+mj-lt"/>
              </a:rPr>
              <a:t> </a:t>
            </a:r>
            <a:r>
              <a:rPr lang="en-US" sz="4000" b="1" dirty="0" err="1">
                <a:latin typeface="+mj-lt"/>
              </a:rPr>
              <a:t>trọng</a:t>
            </a:r>
            <a:r>
              <a:rPr lang="en-US" sz="4000" b="1" dirty="0">
                <a:latin typeface="+mj-lt"/>
              </a:rPr>
              <a:t> </a:t>
            </a:r>
            <a:r>
              <a:rPr lang="en-US" sz="4000" b="1" dirty="0" err="1">
                <a:latin typeface="+mj-lt"/>
              </a:rPr>
              <a:t>lượng</a:t>
            </a:r>
            <a:r>
              <a:rPr lang="en-US" sz="4000" b="1" dirty="0">
                <a:latin typeface="+mj-lt"/>
              </a:rPr>
              <a:t> </a:t>
            </a:r>
            <a:r>
              <a:rPr lang="en-US" sz="4000" b="1" dirty="0" err="1">
                <a:latin typeface="+mj-lt"/>
              </a:rPr>
              <a:t>riêng</a:t>
            </a:r>
            <a:r>
              <a:rPr lang="en-US" sz="4000" b="1" dirty="0">
                <a:latin typeface="+mj-lt"/>
              </a:rPr>
              <a:t> </a:t>
            </a:r>
            <a:r>
              <a:rPr lang="en-US" sz="4000" b="1" dirty="0" err="1">
                <a:latin typeface="+mj-lt"/>
              </a:rPr>
              <a:t>của</a:t>
            </a:r>
            <a:r>
              <a:rPr lang="en-US" sz="4000" b="1" dirty="0">
                <a:latin typeface="+mj-lt"/>
              </a:rPr>
              <a:t> </a:t>
            </a:r>
            <a:r>
              <a:rPr lang="en-US" sz="4000" b="1" dirty="0" err="1">
                <a:latin typeface="+mj-lt"/>
              </a:rPr>
              <a:t>đồng</a:t>
            </a:r>
            <a:r>
              <a:rPr lang="en-US" sz="4000" b="1" dirty="0">
                <a:latin typeface="+mj-lt"/>
              </a:rPr>
              <a:t> </a:t>
            </a:r>
            <a:r>
              <a:rPr lang="en-US" sz="4000" b="1" dirty="0" err="1">
                <a:latin typeface="+mj-lt"/>
              </a:rPr>
              <a:t>lớn</a:t>
            </a:r>
            <a:r>
              <a:rPr lang="en-US" sz="4000" b="1" dirty="0">
                <a:latin typeface="+mj-lt"/>
              </a:rPr>
              <a:t> </a:t>
            </a:r>
            <a:r>
              <a:rPr lang="en-US" sz="4000" b="1" dirty="0" err="1">
                <a:latin typeface="+mj-lt"/>
              </a:rPr>
              <a:t>hơn</a:t>
            </a:r>
            <a:r>
              <a:rPr lang="en-US" sz="4000" b="1" dirty="0">
                <a:latin typeface="+mj-lt"/>
              </a:rPr>
              <a:t> </a:t>
            </a:r>
            <a:r>
              <a:rPr lang="en-US" sz="4000" b="1" dirty="0" err="1">
                <a:latin typeface="+mj-lt"/>
              </a:rPr>
              <a:t>trọng</a:t>
            </a:r>
            <a:r>
              <a:rPr lang="en-US" sz="4000" b="1" dirty="0">
                <a:latin typeface="+mj-lt"/>
              </a:rPr>
              <a:t> </a:t>
            </a:r>
            <a:r>
              <a:rPr lang="en-US" sz="4000" b="1" dirty="0" err="1">
                <a:latin typeface="+mj-lt"/>
              </a:rPr>
              <a:t>lượng</a:t>
            </a:r>
            <a:r>
              <a:rPr lang="en-US" sz="4000" b="1" dirty="0">
                <a:latin typeface="+mj-lt"/>
              </a:rPr>
              <a:t> </a:t>
            </a:r>
            <a:r>
              <a:rPr lang="en-US" sz="4000" b="1" dirty="0" err="1">
                <a:latin typeface="+mj-lt"/>
              </a:rPr>
              <a:t>riêng</a:t>
            </a:r>
            <a:r>
              <a:rPr lang="en-US" sz="4000" b="1" dirty="0">
                <a:latin typeface="+mj-lt"/>
              </a:rPr>
              <a:t> </a:t>
            </a:r>
            <a:r>
              <a:rPr lang="en-US" sz="4000" b="1" dirty="0" err="1">
                <a:latin typeface="+mj-lt"/>
              </a:rPr>
              <a:t>của</a:t>
            </a:r>
            <a:r>
              <a:rPr lang="en-US" sz="4000" b="1" dirty="0">
                <a:latin typeface="+mj-lt"/>
              </a:rPr>
              <a:t> </a:t>
            </a:r>
            <a:r>
              <a:rPr lang="en-US" sz="4000" b="1" dirty="0" err="1">
                <a:latin typeface="+mj-lt"/>
              </a:rPr>
              <a:t>nhôm</a:t>
            </a:r>
            <a:endParaRPr lang="en-US" sz="4000" b="1" dirty="0">
              <a:latin typeface="+mj-lt"/>
            </a:endParaRPr>
          </a:p>
          <a:p>
            <a:pPr marL="0" indent="0">
              <a:buNone/>
            </a:pPr>
            <a:r>
              <a:rPr lang="en-US" sz="4000" b="1" dirty="0" err="1">
                <a:latin typeface="+mj-lt"/>
              </a:rPr>
              <a:t>C.Vì</a:t>
            </a:r>
            <a:r>
              <a:rPr lang="en-US" sz="4000" b="1" dirty="0">
                <a:latin typeface="+mj-lt"/>
              </a:rPr>
              <a:t> </a:t>
            </a:r>
            <a:r>
              <a:rPr lang="en-US" sz="4000" b="1" dirty="0" err="1">
                <a:latin typeface="+mj-lt"/>
              </a:rPr>
              <a:t>khối</a:t>
            </a:r>
            <a:r>
              <a:rPr lang="en-US" sz="4000" b="1" dirty="0">
                <a:latin typeface="+mj-lt"/>
              </a:rPr>
              <a:t> </a:t>
            </a:r>
            <a:r>
              <a:rPr lang="en-US" sz="4000" b="1" dirty="0" err="1">
                <a:latin typeface="+mj-lt"/>
              </a:rPr>
              <a:t>lượng</a:t>
            </a:r>
            <a:r>
              <a:rPr lang="en-US" sz="4000" b="1" dirty="0">
                <a:latin typeface="+mj-lt"/>
              </a:rPr>
              <a:t> </a:t>
            </a:r>
            <a:r>
              <a:rPr lang="en-US" sz="4000" b="1" dirty="0" err="1">
                <a:latin typeface="+mj-lt"/>
              </a:rPr>
              <a:t>riêng</a:t>
            </a:r>
            <a:r>
              <a:rPr lang="en-US" sz="4000" b="1" dirty="0">
                <a:latin typeface="+mj-lt"/>
              </a:rPr>
              <a:t> </a:t>
            </a:r>
            <a:r>
              <a:rPr lang="en-US" sz="4000" b="1" dirty="0" err="1">
                <a:latin typeface="+mj-lt"/>
              </a:rPr>
              <a:t>của</a:t>
            </a:r>
            <a:r>
              <a:rPr lang="en-US" sz="4000" b="1" dirty="0">
                <a:latin typeface="+mj-lt"/>
              </a:rPr>
              <a:t> </a:t>
            </a:r>
            <a:r>
              <a:rPr lang="en-US" sz="4000" b="1" dirty="0" err="1">
                <a:latin typeface="+mj-lt"/>
              </a:rPr>
              <a:t>đồng</a:t>
            </a:r>
            <a:r>
              <a:rPr lang="en-US" sz="4000" b="1" dirty="0">
                <a:latin typeface="+mj-lt"/>
              </a:rPr>
              <a:t> </a:t>
            </a:r>
            <a:r>
              <a:rPr lang="en-US" sz="4000" b="1" dirty="0" err="1">
                <a:latin typeface="+mj-lt"/>
              </a:rPr>
              <a:t>lớn</a:t>
            </a:r>
            <a:r>
              <a:rPr lang="en-US" sz="4000" b="1" dirty="0">
                <a:latin typeface="+mj-lt"/>
              </a:rPr>
              <a:t> </a:t>
            </a:r>
            <a:r>
              <a:rPr lang="en-US" sz="4000" b="1" dirty="0" err="1">
                <a:latin typeface="+mj-lt"/>
              </a:rPr>
              <a:t>hơn</a:t>
            </a:r>
            <a:r>
              <a:rPr lang="en-US" sz="4000" b="1" dirty="0">
                <a:latin typeface="+mj-lt"/>
              </a:rPr>
              <a:t> </a:t>
            </a:r>
            <a:r>
              <a:rPr lang="en-US" sz="4000" b="1" dirty="0" err="1">
                <a:latin typeface="+mj-lt"/>
              </a:rPr>
              <a:t>khối</a:t>
            </a:r>
            <a:r>
              <a:rPr lang="en-US" sz="4000" b="1" dirty="0">
                <a:latin typeface="+mj-lt"/>
              </a:rPr>
              <a:t> </a:t>
            </a:r>
            <a:r>
              <a:rPr lang="en-US" sz="4000" b="1" dirty="0" err="1">
                <a:latin typeface="+mj-lt"/>
              </a:rPr>
              <a:t>lượng</a:t>
            </a:r>
            <a:r>
              <a:rPr lang="en-US" sz="4000" b="1" dirty="0">
                <a:latin typeface="+mj-lt"/>
              </a:rPr>
              <a:t> </a:t>
            </a:r>
            <a:r>
              <a:rPr lang="en-US" sz="4000" b="1" dirty="0" err="1">
                <a:latin typeface="+mj-lt"/>
              </a:rPr>
              <a:t>riêng</a:t>
            </a:r>
            <a:r>
              <a:rPr lang="en-US" sz="4000" b="1" dirty="0">
                <a:latin typeface="+mj-lt"/>
              </a:rPr>
              <a:t> </a:t>
            </a:r>
            <a:r>
              <a:rPr lang="en-US" sz="4000" b="1" dirty="0" err="1">
                <a:latin typeface="+mj-lt"/>
              </a:rPr>
              <a:t>của</a:t>
            </a:r>
            <a:r>
              <a:rPr lang="en-US" sz="4000" b="1" dirty="0">
                <a:latin typeface="+mj-lt"/>
              </a:rPr>
              <a:t> </a:t>
            </a:r>
            <a:r>
              <a:rPr lang="en-US" sz="4000" b="1" dirty="0" err="1">
                <a:latin typeface="+mj-lt"/>
              </a:rPr>
              <a:t>nhôm</a:t>
            </a:r>
            <a:endParaRPr lang="en-US" sz="4000" b="1" dirty="0">
              <a:latin typeface="+mj-lt"/>
            </a:endParaRPr>
          </a:p>
          <a:p>
            <a:pPr marL="0" indent="0">
              <a:buNone/>
            </a:pPr>
            <a:r>
              <a:rPr lang="en-US" sz="4000" b="1" dirty="0" err="1">
                <a:latin typeface="+mj-lt"/>
              </a:rPr>
              <a:t>D.Vì</a:t>
            </a:r>
            <a:r>
              <a:rPr lang="en-US" sz="4000" b="1" dirty="0">
                <a:latin typeface="+mj-lt"/>
              </a:rPr>
              <a:t> </a:t>
            </a:r>
            <a:r>
              <a:rPr lang="en-US" sz="4000" b="1" dirty="0" err="1">
                <a:latin typeface="+mj-lt"/>
              </a:rPr>
              <a:t>trọng</a:t>
            </a:r>
            <a:r>
              <a:rPr lang="en-US" sz="4000" b="1" dirty="0">
                <a:latin typeface="+mj-lt"/>
              </a:rPr>
              <a:t> </a:t>
            </a:r>
            <a:r>
              <a:rPr lang="en-US" sz="4000" b="1" dirty="0" err="1">
                <a:latin typeface="+mj-lt"/>
              </a:rPr>
              <a:t>lượng</a:t>
            </a:r>
            <a:r>
              <a:rPr lang="en-US" sz="4000" b="1" dirty="0">
                <a:latin typeface="+mj-lt"/>
              </a:rPr>
              <a:t> </a:t>
            </a:r>
            <a:r>
              <a:rPr lang="en-US" sz="4000" b="1" dirty="0" err="1">
                <a:latin typeface="+mj-lt"/>
              </a:rPr>
              <a:t>riêng</a:t>
            </a:r>
            <a:r>
              <a:rPr lang="en-US" sz="4000" b="1" dirty="0">
                <a:latin typeface="+mj-lt"/>
              </a:rPr>
              <a:t> </a:t>
            </a:r>
            <a:r>
              <a:rPr lang="en-US" sz="4000" b="1" dirty="0" err="1">
                <a:latin typeface="+mj-lt"/>
              </a:rPr>
              <a:t>của</a:t>
            </a:r>
            <a:r>
              <a:rPr lang="en-US" sz="4000" b="1" dirty="0">
                <a:latin typeface="+mj-lt"/>
              </a:rPr>
              <a:t> </a:t>
            </a:r>
            <a:r>
              <a:rPr lang="en-US" sz="4000" b="1" dirty="0" err="1">
                <a:latin typeface="+mj-lt"/>
              </a:rPr>
              <a:t>miếng</a:t>
            </a:r>
            <a:r>
              <a:rPr lang="en-US" sz="4000" b="1" dirty="0">
                <a:latin typeface="+mj-lt"/>
              </a:rPr>
              <a:t> </a:t>
            </a:r>
            <a:r>
              <a:rPr lang="en-US" sz="4000" b="1" dirty="0" err="1">
                <a:latin typeface="+mj-lt"/>
              </a:rPr>
              <a:t>đồng</a:t>
            </a:r>
            <a:r>
              <a:rPr lang="en-US" sz="4000" b="1" dirty="0">
                <a:latin typeface="+mj-lt"/>
              </a:rPr>
              <a:t> </a:t>
            </a:r>
            <a:r>
              <a:rPr lang="en-US" sz="4000" b="1" dirty="0" err="1">
                <a:latin typeface="+mj-lt"/>
              </a:rPr>
              <a:t>lớn</a:t>
            </a:r>
            <a:r>
              <a:rPr lang="en-US" sz="4000" b="1" dirty="0">
                <a:latin typeface="+mj-lt"/>
              </a:rPr>
              <a:t> </a:t>
            </a:r>
            <a:r>
              <a:rPr lang="en-US" sz="4000" b="1" dirty="0" err="1">
                <a:latin typeface="+mj-lt"/>
              </a:rPr>
              <a:t>hơn</a:t>
            </a:r>
            <a:r>
              <a:rPr lang="en-US" sz="4000" b="1" dirty="0">
                <a:latin typeface="+mj-lt"/>
              </a:rPr>
              <a:t> </a:t>
            </a:r>
            <a:r>
              <a:rPr lang="en-US" sz="4000" b="1" dirty="0" err="1">
                <a:latin typeface="+mj-lt"/>
              </a:rPr>
              <a:t>trọng</a:t>
            </a:r>
            <a:r>
              <a:rPr lang="en-US" sz="4000" b="1" dirty="0">
                <a:latin typeface="+mj-lt"/>
              </a:rPr>
              <a:t> </a:t>
            </a:r>
            <a:r>
              <a:rPr lang="en-US" sz="4000" b="1" dirty="0" err="1">
                <a:latin typeface="+mj-lt"/>
              </a:rPr>
              <a:t>lượng</a:t>
            </a:r>
            <a:r>
              <a:rPr lang="en-US" sz="4000" b="1" dirty="0">
                <a:latin typeface="+mj-lt"/>
              </a:rPr>
              <a:t> </a:t>
            </a:r>
            <a:r>
              <a:rPr lang="en-US" sz="4000" b="1" dirty="0" err="1">
                <a:latin typeface="+mj-lt"/>
              </a:rPr>
              <a:t>của</a:t>
            </a:r>
            <a:r>
              <a:rPr lang="en-US" sz="4000" b="1" dirty="0">
                <a:latin typeface="+mj-lt"/>
              </a:rPr>
              <a:t> </a:t>
            </a:r>
            <a:r>
              <a:rPr lang="en-US" sz="4000" b="1" dirty="0" err="1">
                <a:latin typeface="+mj-lt"/>
              </a:rPr>
              <a:t>miếng</a:t>
            </a:r>
            <a:r>
              <a:rPr lang="en-US" sz="4000" b="1" dirty="0">
                <a:latin typeface="+mj-lt"/>
              </a:rPr>
              <a:t> </a:t>
            </a:r>
            <a:r>
              <a:rPr lang="en-US" sz="4000" b="1" dirty="0" err="1">
                <a:latin typeface="+mj-lt"/>
              </a:rPr>
              <a:t>nhôm</a:t>
            </a:r>
            <a:r>
              <a:rPr lang="en-US" sz="4000" b="1" dirty="0">
                <a:latin typeface="+mj-lt"/>
              </a:rPr>
              <a:t> </a:t>
            </a:r>
            <a:r>
              <a:rPr lang="en-US" sz="4000" b="1" dirty="0" err="1">
                <a:latin typeface="+mj-lt"/>
              </a:rPr>
              <a:t>có</a:t>
            </a:r>
            <a:r>
              <a:rPr lang="en-US" sz="4000" b="1" dirty="0">
                <a:latin typeface="+mj-lt"/>
              </a:rPr>
              <a:t> </a:t>
            </a:r>
            <a:r>
              <a:rPr lang="en-US" sz="4000" b="1" dirty="0" err="1">
                <a:latin typeface="+mj-lt"/>
              </a:rPr>
              <a:t>cùng</a:t>
            </a:r>
            <a:r>
              <a:rPr lang="en-US" sz="4000" b="1" dirty="0">
                <a:latin typeface="+mj-lt"/>
              </a:rPr>
              <a:t> </a:t>
            </a:r>
            <a:r>
              <a:rPr lang="en-US" sz="4000" b="1" dirty="0" err="1">
                <a:latin typeface="+mj-lt"/>
              </a:rPr>
              <a:t>thể</a:t>
            </a:r>
            <a:r>
              <a:rPr lang="en-US" sz="4000" b="1" dirty="0">
                <a:latin typeface="+mj-lt"/>
              </a:rPr>
              <a:t> </a:t>
            </a:r>
            <a:r>
              <a:rPr lang="en-US" sz="4000" b="1" dirty="0" err="1">
                <a:latin typeface="+mj-lt"/>
              </a:rPr>
              <a:t>tích</a:t>
            </a:r>
            <a:r>
              <a:rPr lang="en-US" sz="4000" b="1" dirty="0">
                <a:latin typeface="+mj-lt"/>
              </a:rPr>
              <a:t>.</a:t>
            </a:r>
          </a:p>
        </p:txBody>
      </p:sp>
      <p:sp>
        <p:nvSpPr>
          <p:cNvPr id="5" name="Oval 4"/>
          <p:cNvSpPr/>
          <p:nvPr/>
        </p:nvSpPr>
        <p:spPr>
          <a:xfrm>
            <a:off x="1219200" y="4051300"/>
            <a:ext cx="609600" cy="609600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7030A0"/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1257300" y="2738438"/>
            <a:ext cx="15773400" cy="652700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vi-VN" sz="4000" b="1" dirty="0">
                <a:solidFill>
                  <a:srgbClr val="0D0D0D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Câu </a:t>
            </a:r>
            <a:r>
              <a:rPr lang="en-US" sz="4000" b="1" dirty="0" smtClean="0">
                <a:solidFill>
                  <a:srgbClr val="0D0D0D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10</a:t>
            </a:r>
            <a:r>
              <a:rPr lang="vi-VN" sz="4000" b="1" dirty="0" smtClean="0">
                <a:solidFill>
                  <a:srgbClr val="0D0D0D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vi-VN" sz="4000" dirty="0" smtClean="0">
                <a:solidFill>
                  <a:srgbClr val="0D0D0D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+mj-lt"/>
              </a:rPr>
              <a:t>Khối</a:t>
            </a:r>
            <a:r>
              <a:rPr lang="en-US" sz="4000" b="1" dirty="0">
                <a:latin typeface="+mj-lt"/>
              </a:rPr>
              <a:t> </a:t>
            </a:r>
            <a:r>
              <a:rPr lang="en-US" sz="4000" b="1" dirty="0" err="1">
                <a:latin typeface="+mj-lt"/>
              </a:rPr>
              <a:t>lượng</a:t>
            </a:r>
            <a:r>
              <a:rPr lang="en-US" sz="4000" b="1" dirty="0">
                <a:latin typeface="+mj-lt"/>
              </a:rPr>
              <a:t> </a:t>
            </a:r>
            <a:r>
              <a:rPr lang="en-US" sz="4000" b="1" dirty="0" err="1">
                <a:latin typeface="+mj-lt"/>
              </a:rPr>
              <a:t>riêng</a:t>
            </a:r>
            <a:r>
              <a:rPr lang="en-US" sz="4000" b="1" dirty="0">
                <a:latin typeface="+mj-lt"/>
              </a:rPr>
              <a:t> </a:t>
            </a:r>
            <a:r>
              <a:rPr lang="en-US" sz="4000" b="1" dirty="0" err="1">
                <a:latin typeface="+mj-lt"/>
              </a:rPr>
              <a:t>của</a:t>
            </a:r>
            <a:r>
              <a:rPr lang="en-US" sz="4000" b="1" dirty="0">
                <a:latin typeface="+mj-lt"/>
              </a:rPr>
              <a:t> </a:t>
            </a:r>
            <a:r>
              <a:rPr lang="en-US" sz="4000" b="1" dirty="0" err="1">
                <a:latin typeface="+mj-lt"/>
              </a:rPr>
              <a:t>sắt</a:t>
            </a:r>
            <a:r>
              <a:rPr lang="en-US" sz="4000" b="1" dirty="0">
                <a:latin typeface="+mj-lt"/>
              </a:rPr>
              <a:t> </a:t>
            </a:r>
            <a:r>
              <a:rPr lang="en-US" sz="4000" b="1" dirty="0" err="1">
                <a:latin typeface="+mj-lt"/>
              </a:rPr>
              <a:t>là</a:t>
            </a:r>
            <a:r>
              <a:rPr lang="en-US" sz="4000" b="1" dirty="0">
                <a:latin typeface="+mj-lt"/>
              </a:rPr>
              <a:t> 7800kg/m³. </a:t>
            </a:r>
            <a:r>
              <a:rPr lang="en-US" sz="4000" b="1" dirty="0" err="1">
                <a:latin typeface="+mj-lt"/>
              </a:rPr>
              <a:t>Vậy</a:t>
            </a:r>
            <a:r>
              <a:rPr lang="en-US" sz="4000" b="1" dirty="0">
                <a:latin typeface="+mj-lt"/>
              </a:rPr>
              <a:t>, 1kg </a:t>
            </a:r>
            <a:r>
              <a:rPr lang="en-US" sz="4000" b="1" dirty="0" err="1">
                <a:latin typeface="+mj-lt"/>
              </a:rPr>
              <a:t>sắt</a:t>
            </a:r>
            <a:r>
              <a:rPr lang="en-US" sz="4000" b="1" dirty="0">
                <a:latin typeface="+mj-lt"/>
              </a:rPr>
              <a:t> </a:t>
            </a:r>
            <a:r>
              <a:rPr lang="en-US" sz="4000" b="1" dirty="0" err="1">
                <a:latin typeface="+mj-lt"/>
              </a:rPr>
              <a:t>sẽ</a:t>
            </a:r>
            <a:r>
              <a:rPr lang="en-US" sz="4000" b="1" dirty="0">
                <a:latin typeface="+mj-lt"/>
              </a:rPr>
              <a:t> </a:t>
            </a:r>
            <a:r>
              <a:rPr lang="en-US" sz="4000" b="1" dirty="0" err="1">
                <a:latin typeface="+mj-lt"/>
              </a:rPr>
              <a:t>có</a:t>
            </a:r>
            <a:r>
              <a:rPr lang="en-US" sz="4000" b="1" dirty="0">
                <a:latin typeface="+mj-lt"/>
              </a:rPr>
              <a:t> </a:t>
            </a:r>
            <a:r>
              <a:rPr lang="en-US" sz="4000" b="1" dirty="0" err="1">
                <a:latin typeface="+mj-lt"/>
              </a:rPr>
              <a:t>thể</a:t>
            </a:r>
            <a:r>
              <a:rPr lang="en-US" sz="4000" b="1" dirty="0">
                <a:latin typeface="+mj-lt"/>
              </a:rPr>
              <a:t> </a:t>
            </a:r>
            <a:r>
              <a:rPr lang="en-US" sz="4000" b="1" dirty="0" err="1">
                <a:latin typeface="+mj-lt"/>
              </a:rPr>
              <a:t>tích</a:t>
            </a:r>
            <a:r>
              <a:rPr lang="en-US" sz="4000" b="1" dirty="0">
                <a:latin typeface="+mj-lt"/>
              </a:rPr>
              <a:t> </a:t>
            </a:r>
            <a:r>
              <a:rPr lang="en-US" sz="4000" b="1" dirty="0" err="1">
                <a:latin typeface="+mj-lt"/>
              </a:rPr>
              <a:t>vào</a:t>
            </a:r>
            <a:r>
              <a:rPr lang="en-US" sz="4000" b="1" dirty="0">
                <a:latin typeface="+mj-lt"/>
              </a:rPr>
              <a:t> </a:t>
            </a:r>
            <a:r>
              <a:rPr lang="en-US" sz="4000" b="1" dirty="0" err="1">
                <a:latin typeface="+mj-lt"/>
              </a:rPr>
              <a:t>khoảng</a:t>
            </a:r>
            <a:endParaRPr lang="en-US" sz="4000" b="1" dirty="0">
              <a:latin typeface="+mj-lt"/>
            </a:endParaRPr>
          </a:p>
          <a:p>
            <a:pPr marL="0" indent="0">
              <a:buNone/>
            </a:pPr>
            <a:r>
              <a:rPr lang="en-US" sz="4000" b="1" dirty="0">
                <a:latin typeface="+mj-lt"/>
              </a:rPr>
              <a:t>A. 12,8cm</a:t>
            </a:r>
            <a:r>
              <a:rPr lang="en-US" sz="4000" b="1" baseline="30000" dirty="0">
                <a:latin typeface="+mj-lt"/>
              </a:rPr>
              <a:t>3 </a:t>
            </a:r>
            <a:r>
              <a:rPr lang="en-US" sz="4000" b="1" dirty="0">
                <a:latin typeface="+mj-lt"/>
              </a:rPr>
              <a:t>		</a:t>
            </a:r>
            <a:endParaRPr lang="en-US" sz="4000" b="1" dirty="0" smtClean="0">
              <a:latin typeface="+mj-lt"/>
            </a:endParaRPr>
          </a:p>
          <a:p>
            <a:pPr marL="0" indent="0">
              <a:buNone/>
            </a:pPr>
            <a:r>
              <a:rPr lang="en-US" sz="4000" b="1" dirty="0" smtClean="0">
                <a:latin typeface="+mj-lt"/>
              </a:rPr>
              <a:t>B</a:t>
            </a:r>
            <a:r>
              <a:rPr lang="en-US" sz="4000" b="1" dirty="0">
                <a:latin typeface="+mj-lt"/>
              </a:rPr>
              <a:t>. 128cm</a:t>
            </a:r>
            <a:r>
              <a:rPr lang="en-US" sz="4000" b="1" baseline="30000" dirty="0">
                <a:latin typeface="+mj-lt"/>
              </a:rPr>
              <a:t>3</a:t>
            </a:r>
            <a:r>
              <a:rPr lang="en-US" sz="4000" b="1" dirty="0">
                <a:latin typeface="+mj-lt"/>
              </a:rPr>
              <a:t>.		</a:t>
            </a:r>
            <a:endParaRPr lang="en-US" sz="4000" b="1" dirty="0" smtClean="0">
              <a:latin typeface="+mj-lt"/>
            </a:endParaRPr>
          </a:p>
          <a:p>
            <a:pPr marL="0" indent="0">
              <a:buNone/>
            </a:pPr>
            <a:r>
              <a:rPr lang="en-US" sz="4000" b="1" dirty="0" smtClean="0">
                <a:latin typeface="+mj-lt"/>
              </a:rPr>
              <a:t>C</a:t>
            </a:r>
            <a:r>
              <a:rPr lang="en-US" sz="4000" b="1" dirty="0">
                <a:latin typeface="+mj-lt"/>
              </a:rPr>
              <a:t>. 1.280cm</a:t>
            </a:r>
            <a:r>
              <a:rPr lang="en-US" sz="4000" b="1" baseline="30000" dirty="0">
                <a:latin typeface="+mj-lt"/>
              </a:rPr>
              <a:t>3</a:t>
            </a:r>
            <a:r>
              <a:rPr lang="en-US" sz="4000" b="1" dirty="0">
                <a:latin typeface="+mj-lt"/>
              </a:rPr>
              <a:t>.		</a:t>
            </a:r>
            <a:endParaRPr lang="en-US" sz="4000" b="1" dirty="0" smtClean="0">
              <a:latin typeface="+mj-lt"/>
            </a:endParaRPr>
          </a:p>
          <a:p>
            <a:pPr marL="0" indent="0">
              <a:buNone/>
            </a:pPr>
            <a:r>
              <a:rPr lang="en-US" sz="4000" b="1" dirty="0" smtClean="0">
                <a:latin typeface="+mj-lt"/>
              </a:rPr>
              <a:t>D</a:t>
            </a:r>
            <a:r>
              <a:rPr lang="en-US" sz="4000" b="1" dirty="0">
                <a:latin typeface="+mj-lt"/>
              </a:rPr>
              <a:t>. 12.800cm</a:t>
            </a:r>
            <a:r>
              <a:rPr lang="en-US" sz="4000" b="1" baseline="30000" dirty="0">
                <a:latin typeface="+mj-lt"/>
              </a:rPr>
              <a:t>3</a:t>
            </a:r>
            <a:r>
              <a:rPr lang="en-US" sz="4000" b="1" dirty="0">
                <a:latin typeface="+mj-lt"/>
              </a:rPr>
              <a:t>.</a:t>
            </a:r>
          </a:p>
        </p:txBody>
      </p:sp>
      <p:sp>
        <p:nvSpPr>
          <p:cNvPr id="5" name="Oval 4"/>
          <p:cNvSpPr/>
          <p:nvPr/>
        </p:nvSpPr>
        <p:spPr>
          <a:xfrm>
            <a:off x="1206500" y="4724400"/>
            <a:ext cx="609600" cy="609600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7030A0"/>
              </a:solidFill>
              <a:latin typeface="+mj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838200" y="7581900"/>
                <a:ext cx="15621000" cy="7911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smtClean="0">
                    <a:solidFill>
                      <a:srgbClr val="C00000"/>
                    </a:solidFill>
                  </a:rPr>
                  <a:t>Hướng </a:t>
                </a:r>
                <a:r>
                  <a:rPr lang="en-US" sz="3200" dirty="0" err="1" smtClean="0">
                    <a:solidFill>
                      <a:srgbClr val="C00000"/>
                    </a:solidFill>
                  </a:rPr>
                  <a:t>dẫn</a:t>
                </a:r>
                <a:r>
                  <a:rPr lang="en-US" sz="3200" dirty="0" smtClean="0">
                    <a:solidFill>
                      <a:srgbClr val="C00000"/>
                    </a:solidFill>
                  </a:rPr>
                  <a:t>: </a:t>
                </a:r>
                <a:r>
                  <a:rPr lang="en-US" sz="3200" dirty="0" err="1" smtClean="0">
                    <a:solidFill>
                      <a:srgbClr val="C00000"/>
                    </a:solidFill>
                  </a:rPr>
                  <a:t>Rút</a:t>
                </a:r>
                <a:r>
                  <a:rPr lang="en-US" sz="3200" dirty="0" smtClean="0">
                    <a:solidFill>
                      <a:srgbClr val="C00000"/>
                    </a:solidFill>
                  </a:rPr>
                  <a:t> </a:t>
                </a:r>
                <a:r>
                  <a:rPr lang="en-US" sz="3200" dirty="0" err="1" smtClean="0">
                    <a:solidFill>
                      <a:srgbClr val="C00000"/>
                    </a:solidFill>
                  </a:rPr>
                  <a:t>công</a:t>
                </a:r>
                <a:r>
                  <a:rPr lang="en-US" sz="3200" dirty="0" smtClean="0">
                    <a:solidFill>
                      <a:srgbClr val="C00000"/>
                    </a:solidFill>
                  </a:rPr>
                  <a:t> </a:t>
                </a:r>
                <a:r>
                  <a:rPr lang="en-US" sz="3200" dirty="0" err="1" smtClean="0">
                    <a:solidFill>
                      <a:srgbClr val="C00000"/>
                    </a:solidFill>
                  </a:rPr>
                  <a:t>thức</a:t>
                </a:r>
                <a:r>
                  <a:rPr lang="en-US" sz="3200" dirty="0" smtClean="0">
                    <a:solidFill>
                      <a:srgbClr val="C00000"/>
                    </a:solidFill>
                  </a:rPr>
                  <a:t> </a:t>
                </a:r>
                <a:r>
                  <a:rPr lang="en-US" sz="3200" dirty="0" err="1" smtClean="0">
                    <a:solidFill>
                      <a:srgbClr val="C00000"/>
                    </a:solidFill>
                  </a:rPr>
                  <a:t>thành</a:t>
                </a:r>
                <a:r>
                  <a:rPr lang="en-US" sz="3200" dirty="0" smtClean="0">
                    <a:solidFill>
                      <a:srgbClr val="C00000"/>
                    </a:solidFill>
                  </a:rPr>
                  <a:t> V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solidFill>
                              <a:srgbClr val="C00000"/>
                            </a:solidFill>
                            <a:latin typeface="Cambria Math" panose="02040503050406030204"/>
                          </a:rPr>
                          <m:t>𝑚</m:t>
                        </m:r>
                      </m:num>
                      <m:den>
                        <m:r>
                          <a:rPr lang="en-US" sz="3200" b="0" i="1" smtClean="0">
                            <a:solidFill>
                              <a:srgbClr val="C00000"/>
                            </a:solidFill>
                            <a:latin typeface="Cambria Math" panose="02040503050406030204"/>
                          </a:rPr>
                          <m:t>𝐷</m:t>
                        </m:r>
                      </m:den>
                    </m:f>
                  </m:oMath>
                </a14:m>
                <a:r>
                  <a:rPr lang="en-US" sz="3200" dirty="0" smtClean="0">
                    <a:solidFill>
                      <a:srgbClr val="C00000"/>
                    </a:solidFill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solidFill>
                              <a:srgbClr val="C00000"/>
                            </a:solidFill>
                            <a:latin typeface="Cambria Math" panose="02040503050406030204"/>
                          </a:rPr>
                          <m:t>1</m:t>
                        </m:r>
                      </m:num>
                      <m:den>
                        <m:r>
                          <a:rPr lang="en-US" sz="3200" b="0" i="1" smtClean="0">
                            <a:solidFill>
                              <a:srgbClr val="C00000"/>
                            </a:solidFill>
                            <a:latin typeface="Cambria Math" panose="02040503050406030204"/>
                          </a:rPr>
                          <m:t>7800</m:t>
                        </m:r>
                      </m:den>
                    </m:f>
                    <m:r>
                      <a:rPr lang="en-US" sz="3200" b="0" i="1" smtClean="0">
                        <a:solidFill>
                          <a:srgbClr val="C00000"/>
                        </a:solidFill>
                        <a:latin typeface="Cambria Math" panose="02040503050406030204"/>
                      </a:rPr>
                      <m:t>=  0,000128 </m:t>
                    </m:r>
                    <m:sSup>
                      <m:sSupPr>
                        <m:ctrlPr>
                          <a:rPr lang="en-US" sz="32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200" b="0" i="1" smtClean="0">
                            <a:solidFill>
                              <a:srgbClr val="C00000"/>
                            </a:solidFill>
                            <a:latin typeface="Cambria Math" panose="02040503050406030204"/>
                          </a:rPr>
                          <m:t>𝑚</m:t>
                        </m:r>
                      </m:e>
                      <m:sup>
                        <m:r>
                          <a:rPr lang="en-US" sz="3200" b="0" i="1" smtClean="0">
                            <a:solidFill>
                              <a:srgbClr val="C00000"/>
                            </a:solidFill>
                            <a:latin typeface="Cambria Math" panose="02040503050406030204"/>
                          </a:rPr>
                          <m:t>3</m:t>
                        </m:r>
                      </m:sup>
                    </m:sSup>
                  </m:oMath>
                </a14:m>
                <a:r>
                  <a:rPr lang="en-US" sz="3200" dirty="0" smtClean="0">
                    <a:solidFill>
                      <a:srgbClr val="C00000"/>
                    </a:solidFill>
                  </a:rPr>
                  <a:t>= 128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200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200" b="0" i="1" dirty="0" smtClean="0">
                            <a:solidFill>
                              <a:srgbClr val="C00000"/>
                            </a:solidFill>
                            <a:latin typeface="Cambria Math" panose="02040503050406030204"/>
                          </a:rPr>
                          <m:t>𝑐𝑚</m:t>
                        </m:r>
                      </m:e>
                      <m:sup>
                        <m:r>
                          <a:rPr lang="en-US" sz="3200" b="0" i="1" dirty="0" smtClean="0">
                            <a:solidFill>
                              <a:srgbClr val="C00000"/>
                            </a:solidFill>
                            <a:latin typeface="Cambria Math" panose="02040503050406030204"/>
                          </a:rPr>
                          <m:t>3</m:t>
                        </m:r>
                      </m:sup>
                    </m:sSup>
                  </m:oMath>
                </a14:m>
                <a:endParaRPr lang="en-US" sz="32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7581900"/>
                <a:ext cx="15621000" cy="791114"/>
              </a:xfrm>
              <a:prstGeom prst="rect">
                <a:avLst/>
              </a:prstGeom>
              <a:blipFill rotWithShape="1">
                <a:blip r:embed="rId2"/>
                <a:stretch>
                  <a:fillRect b="68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Bộ hình nền &amp;quot;Hoạt hình siêu dễ thương&amp;quot; chất lượng cao cho Powerpoint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77"/>
          <a:stretch>
            <a:fillRect/>
          </a:stretch>
        </p:blipFill>
        <p:spPr bwMode="auto">
          <a:xfrm>
            <a:off x="0" y="2795"/>
            <a:ext cx="18288000" cy="10284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4594860" y="205740"/>
            <a:ext cx="9079992" cy="153619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spcCol="0" rtlCol="0" anchor="ctr"/>
          <a:lstStyle/>
          <a:p>
            <a:pPr algn="ctr"/>
            <a:r>
              <a:rPr lang="en-US" sz="4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 CẦU VỀ NHÀ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419600" y="2171700"/>
            <a:ext cx="124206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40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40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4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4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4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sz="4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4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4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4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4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GV </a:t>
            </a:r>
            <a:r>
              <a:rPr lang="en-US" sz="4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4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ý: </a:t>
            </a:r>
            <a:r>
              <a:rPr lang="en-US" sz="4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thìa</a:t>
            </a:r>
            <a:r>
              <a:rPr lang="en-US" sz="4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nhôm</a:t>
            </a:r>
            <a:r>
              <a:rPr lang="en-US" sz="4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đũa</a:t>
            </a:r>
            <a:r>
              <a:rPr lang="en-US" sz="4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nhôm</a:t>
            </a:r>
            <a:r>
              <a:rPr lang="en-US" sz="40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40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Quay video </a:t>
            </a:r>
            <a:r>
              <a:rPr lang="en-US" sz="40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40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40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gửi</a:t>
            </a:r>
            <a:r>
              <a:rPr lang="en-US" sz="40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40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padlet</a:t>
            </a:r>
            <a:endParaRPr lang="en-US" sz="4000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40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HS </a:t>
            </a:r>
            <a:r>
              <a:rPr lang="en-US" sz="40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40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40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40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40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0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40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40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40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khen</a:t>
            </a:r>
            <a:r>
              <a:rPr lang="en-US" sz="40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1 </a:t>
            </a:r>
            <a:r>
              <a:rPr lang="en-US" sz="40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góp</a:t>
            </a:r>
            <a:r>
              <a:rPr lang="en-US" sz="40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ý.</a:t>
            </a:r>
            <a:endParaRPr lang="en-US" sz="40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40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1275588" y="0"/>
            <a:ext cx="13757148" cy="10287000"/>
            <a:chOff x="850392" y="0"/>
            <a:chExt cx="9171432" cy="6858000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0392" y="0"/>
              <a:ext cx="9171432" cy="6858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" name="TextBox 4"/>
            <p:cNvSpPr txBox="1"/>
            <p:nvPr/>
          </p:nvSpPr>
          <p:spPr>
            <a:xfrm>
              <a:off x="3063240" y="629613"/>
              <a:ext cx="5138928" cy="9028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100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Người</a:t>
              </a:r>
              <a:r>
                <a:rPr lang="en-US" sz="410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ta </a:t>
              </a:r>
              <a:r>
                <a:rPr lang="en-US" sz="4100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nói</a:t>
              </a:r>
              <a:r>
                <a:rPr lang="en-US" sz="410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en-US" sz="4100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sắt</a:t>
              </a:r>
              <a:r>
                <a:rPr lang="en-US" sz="410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100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nặng</a:t>
              </a:r>
              <a:r>
                <a:rPr lang="en-US" sz="410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100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hơn</a:t>
              </a:r>
              <a:r>
                <a:rPr lang="en-US" sz="410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100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nhôm</a:t>
              </a:r>
              <a:r>
                <a:rPr lang="en-US" sz="410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</a:p>
            <a:p>
              <a:pPr algn="ctr"/>
              <a:r>
                <a:rPr lang="en-US" sz="410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Theo </a:t>
              </a:r>
              <a:r>
                <a:rPr lang="en-US" sz="4100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em</a:t>
              </a:r>
              <a:r>
                <a:rPr lang="en-US" sz="410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100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điều</a:t>
              </a:r>
              <a:r>
                <a:rPr lang="en-US" sz="410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100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đó</a:t>
              </a:r>
              <a:r>
                <a:rPr lang="en-US" sz="410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100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410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100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đúng</a:t>
              </a:r>
              <a:r>
                <a:rPr lang="en-US" sz="410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100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không</a:t>
              </a:r>
              <a:r>
                <a:rPr lang="en-US" sz="410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28"/>
          <p:cNvGrpSpPr/>
          <p:nvPr/>
        </p:nvGrpSpPr>
        <p:grpSpPr bwMode="auto">
          <a:xfrm>
            <a:off x="3507582" y="3181350"/>
            <a:ext cx="10401300" cy="4343400"/>
            <a:chOff x="912" y="1392"/>
            <a:chExt cx="4368" cy="1824"/>
          </a:xfrm>
        </p:grpSpPr>
        <p:grpSp>
          <p:nvGrpSpPr>
            <p:cNvPr id="6" name="Group 27"/>
            <p:cNvGrpSpPr/>
            <p:nvPr/>
          </p:nvGrpSpPr>
          <p:grpSpPr bwMode="auto">
            <a:xfrm>
              <a:off x="912" y="1392"/>
              <a:ext cx="4368" cy="1824"/>
              <a:chOff x="912" y="1392"/>
              <a:chExt cx="4368" cy="1824"/>
            </a:xfrm>
          </p:grpSpPr>
          <p:grpSp>
            <p:nvGrpSpPr>
              <p:cNvPr id="10" name="Group 14"/>
              <p:cNvGrpSpPr/>
              <p:nvPr/>
            </p:nvGrpSpPr>
            <p:grpSpPr bwMode="auto">
              <a:xfrm>
                <a:off x="912" y="1392"/>
                <a:ext cx="1920" cy="1824"/>
                <a:chOff x="768" y="768"/>
                <a:chExt cx="1920" cy="1824"/>
              </a:xfrm>
            </p:grpSpPr>
            <p:sp>
              <p:nvSpPr>
                <p:cNvPr id="13" name="AutoShape 10"/>
                <p:cNvSpPr>
                  <a:spLocks noChangeArrowheads="1"/>
                </p:cNvSpPr>
                <p:nvPr/>
              </p:nvSpPr>
              <p:spPr bwMode="auto">
                <a:xfrm>
                  <a:off x="768" y="768"/>
                  <a:ext cx="1920" cy="1824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folHlink"/>
                </a:solidFill>
                <a:ln w="9525">
                  <a:solidFill>
                    <a:schemeClr val="tx1"/>
                  </a:solidFill>
                  <a:miter lim="800000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altLang="en-US" sz="420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4" name="Text Box 13"/>
                <p:cNvSpPr txBox="1">
                  <a:spLocks noChangeArrowheads="1"/>
                </p:cNvSpPr>
                <p:nvPr/>
              </p:nvSpPr>
              <p:spPr bwMode="auto">
                <a:xfrm>
                  <a:off x="1392" y="864"/>
                  <a:ext cx="480" cy="31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eaLnBrk="0" fontAlgn="base" hangingPunct="0"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eaLnBrk="0" fontAlgn="base" hangingPunct="0"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eaLnBrk="0" fontAlgn="base" hangingPunct="0"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eaLnBrk="0" fontAlgn="base" hangingPunct="0"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>
                    <a:spcBef>
                      <a:spcPct val="50000"/>
                    </a:spcBef>
                  </a:pPr>
                  <a:r>
                    <a:rPr lang="en-US" altLang="en-US" sz="420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Sắt</a:t>
                  </a:r>
                </a:p>
              </p:txBody>
            </p:sp>
          </p:grpSp>
          <p:sp>
            <p:nvSpPr>
              <p:cNvPr id="11" name="AutoShape 12"/>
              <p:cNvSpPr>
                <a:spLocks noChangeArrowheads="1"/>
              </p:cNvSpPr>
              <p:nvPr/>
            </p:nvSpPr>
            <p:spPr bwMode="auto">
              <a:xfrm>
                <a:off x="3456" y="1392"/>
                <a:ext cx="1824" cy="1824"/>
              </a:xfrm>
              <a:prstGeom prst="cube">
                <a:avLst>
                  <a:gd name="adj" fmla="val 25000"/>
                </a:avLst>
              </a:prstGeom>
              <a:solidFill>
                <a:srgbClr val="FFEDA3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altLang="en-US" sz="42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2" name="Text Box 15"/>
              <p:cNvSpPr txBox="1">
                <a:spLocks noChangeArrowheads="1"/>
              </p:cNvSpPr>
              <p:nvPr/>
            </p:nvSpPr>
            <p:spPr bwMode="auto">
              <a:xfrm>
                <a:off x="4040" y="1488"/>
                <a:ext cx="528" cy="31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hlink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eaLnBrk="0" fontAlgn="base" hangingPunct="0"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eaLnBrk="0" fontAlgn="base" hangingPunct="0"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eaLnBrk="0" fontAlgn="base" hangingPunct="0"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eaLnBrk="0" fontAlgn="base" hangingPunct="0"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altLang="en-US" sz="4200">
                    <a:solidFill>
                      <a:srgbClr val="0099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Gỗ</a:t>
                </a:r>
              </a:p>
            </p:txBody>
          </p:sp>
        </p:grpSp>
        <p:grpSp>
          <p:nvGrpSpPr>
            <p:cNvPr id="7" name="Group 25"/>
            <p:cNvGrpSpPr/>
            <p:nvPr/>
          </p:nvGrpSpPr>
          <p:grpSpPr bwMode="auto">
            <a:xfrm>
              <a:off x="1152" y="2112"/>
              <a:ext cx="3625" cy="346"/>
              <a:chOff x="1152" y="2084"/>
              <a:chExt cx="3625" cy="346"/>
            </a:xfrm>
          </p:grpSpPr>
          <p:sp>
            <p:nvSpPr>
              <p:cNvPr id="8" name="Text Box 17"/>
              <p:cNvSpPr txBox="1">
                <a:spLocks noChangeArrowheads="1"/>
              </p:cNvSpPr>
              <p:nvPr/>
            </p:nvSpPr>
            <p:spPr bwMode="auto">
              <a:xfrm>
                <a:off x="1152" y="2120"/>
                <a:ext cx="1104" cy="31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eaLnBrk="0" fontAlgn="base" hangingPunct="0"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eaLnBrk="0" fontAlgn="base" hangingPunct="0"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eaLnBrk="0" fontAlgn="base" hangingPunct="0"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eaLnBrk="0" fontAlgn="base" hangingPunct="0"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altLang="en-US" sz="42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en-US" sz="42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  <a:r>
                  <a:rPr lang="en-US" altLang="en-US" sz="4200" baseline="300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</a:p>
            </p:txBody>
          </p:sp>
          <p:sp>
            <p:nvSpPr>
              <p:cNvPr id="9" name="Text Box 18"/>
              <p:cNvSpPr txBox="1">
                <a:spLocks noChangeArrowheads="1"/>
              </p:cNvSpPr>
              <p:nvPr/>
            </p:nvSpPr>
            <p:spPr bwMode="auto">
              <a:xfrm>
                <a:off x="3673" y="2084"/>
                <a:ext cx="1104" cy="31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eaLnBrk="0" fontAlgn="base" hangingPunct="0"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eaLnBrk="0" fontAlgn="base" hangingPunct="0"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eaLnBrk="0" fontAlgn="base" hangingPunct="0"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eaLnBrk="0" fontAlgn="base" hangingPunct="0"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altLang="en-US" sz="4200" b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en-US" sz="420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  <a:r>
                  <a:rPr lang="en-US" altLang="en-US" sz="4200" baseline="3000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</a:p>
            </p:txBody>
          </p:sp>
        </p:grpSp>
      </p:grpSp>
      <p:sp>
        <p:nvSpPr>
          <p:cNvPr id="16" name="Rectangle 33"/>
          <p:cNvSpPr>
            <a:spLocks noChangeArrowheads="1"/>
          </p:cNvSpPr>
          <p:nvPr/>
        </p:nvSpPr>
        <p:spPr bwMode="auto">
          <a:xfrm>
            <a:off x="2078832" y="1371600"/>
            <a:ext cx="14859000" cy="10287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lIns="137160" tIns="68580" rIns="137160" bIns="68580" anchor="ctr"/>
          <a:lstStyle/>
          <a:p>
            <a:r>
              <a:rPr lang="en-US" altLang="en-US" sz="4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m</a:t>
            </a:r>
            <a:r>
              <a:rPr lang="en-US" altLang="en-US" sz="4200" b="1" u="sng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en-US" altLang="en-US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sắt</a:t>
            </a:r>
            <a:r>
              <a:rPr lang="en-US" altLang="en-US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m</a:t>
            </a:r>
            <a:r>
              <a:rPr lang="en-US" altLang="en-US" sz="42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en-US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200" b="1" u="sng" dirty="0" err="1">
                <a:solidFill>
                  <a:srgbClr val="99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gỗ</a:t>
            </a:r>
            <a:r>
              <a:rPr lang="en-US" altLang="en-US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altLang="en-US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200" b="1" i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altLang="en-US" sz="4200" b="1" i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200" b="1" i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altLang="en-US" sz="4200" b="1" i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(kg) </a:t>
            </a:r>
            <a:r>
              <a:rPr lang="en-US" altLang="en-US" sz="4200" b="1" i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altLang="en-US" sz="4200" b="1" i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200" b="1" i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altLang="en-US" sz="4200" b="1" i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85800" y="8050948"/>
            <a:ext cx="17202150" cy="1431161"/>
          </a:xfrm>
          <a:prstGeom prst="rect">
            <a:avLst/>
          </a:prstGeom>
          <a:noFill/>
        </p:spPr>
        <p:txBody>
          <a:bodyPr wrap="square" lIns="137160" tIns="68580" rIns="137160" bIns="68580" rtlCol="0">
            <a:spAutoFit/>
          </a:bodyPr>
          <a:lstStyle/>
          <a:p>
            <a:r>
              <a:rPr lang="en-US" sz="4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Sắt</a:t>
            </a:r>
            <a:r>
              <a:rPr lang="en-US" sz="4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4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4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4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4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4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4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4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nặng</a:t>
            </a:r>
            <a:r>
              <a:rPr lang="en-US" sz="4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4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so </a:t>
            </a:r>
            <a:r>
              <a:rPr lang="en-US" sz="4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4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4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4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4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4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4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hay </a:t>
            </a:r>
            <a:r>
              <a:rPr lang="en-US" sz="4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là</a:t>
            </a:r>
            <a:r>
              <a:rPr lang="en-US" sz="4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khối</a:t>
            </a:r>
            <a:r>
              <a:rPr lang="en-US" sz="4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lượng</a:t>
            </a:r>
            <a:r>
              <a:rPr lang="en-US" sz="4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riêng</a:t>
            </a:r>
            <a:endParaRPr lang="en-US" sz="42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-27414" y="0"/>
            <a:ext cx="18288000" cy="102870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zh-CN" altLang="en-US" sz="2100">
              <a:solidFill>
                <a:prstClr val="white"/>
              </a:solidFill>
              <a:latin typeface="#9Slide03 Arima Madurai" panose="00000500000000000000" pitchFamily="2" charset="-93"/>
              <a:ea typeface="SimSun" panose="02010600030101010101" pitchFamily="2" charset="-122"/>
              <a:cs typeface="#9Slide03 Arima Madurai" panose="00000500000000000000" pitchFamily="2" charset="-93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893" y="1612244"/>
            <a:ext cx="5901693" cy="699919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9917" y="8708609"/>
            <a:ext cx="3659613" cy="1364322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2383" y="7044131"/>
            <a:ext cx="2237508" cy="1976024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715625"/>
            <a:ext cx="3514704" cy="3045759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3351" y="6836076"/>
            <a:ext cx="1572212" cy="2475822"/>
          </a:xfrm>
          <a:prstGeom prst="rect">
            <a:avLst/>
          </a:prstGeom>
        </p:spPr>
      </p:pic>
      <p:grpSp>
        <p:nvGrpSpPr>
          <p:cNvPr id="14" name="组合 13"/>
          <p:cNvGrpSpPr/>
          <p:nvPr/>
        </p:nvGrpSpPr>
        <p:grpSpPr>
          <a:xfrm>
            <a:off x="7256756" y="2354444"/>
            <a:ext cx="1122221" cy="1168196"/>
            <a:chOff x="7531331" y="1259522"/>
            <a:chExt cx="748147" cy="778797"/>
          </a:xfrm>
        </p:grpSpPr>
        <p:sp>
          <p:nvSpPr>
            <p:cNvPr id="15" name="Freeform 10"/>
            <p:cNvSpPr/>
            <p:nvPr/>
          </p:nvSpPr>
          <p:spPr bwMode="auto">
            <a:xfrm>
              <a:off x="7531331" y="1259522"/>
              <a:ext cx="748147" cy="748148"/>
            </a:xfrm>
            <a:custGeom>
              <a:avLst/>
              <a:gdLst>
                <a:gd name="T0" fmla="*/ 56 w 56"/>
                <a:gd name="T1" fmla="*/ 42 h 56"/>
                <a:gd name="T2" fmla="*/ 42 w 56"/>
                <a:gd name="T3" fmla="*/ 56 h 56"/>
                <a:gd name="T4" fmla="*/ 14 w 56"/>
                <a:gd name="T5" fmla="*/ 56 h 56"/>
                <a:gd name="T6" fmla="*/ 0 w 56"/>
                <a:gd name="T7" fmla="*/ 42 h 56"/>
                <a:gd name="T8" fmla="*/ 0 w 56"/>
                <a:gd name="T9" fmla="*/ 14 h 56"/>
                <a:gd name="T10" fmla="*/ 14 w 56"/>
                <a:gd name="T11" fmla="*/ 0 h 56"/>
                <a:gd name="T12" fmla="*/ 42 w 56"/>
                <a:gd name="T13" fmla="*/ 0 h 56"/>
                <a:gd name="T14" fmla="*/ 56 w 56"/>
                <a:gd name="T15" fmla="*/ 14 h 56"/>
                <a:gd name="T16" fmla="*/ 56 w 56"/>
                <a:gd name="T17" fmla="*/ 42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6" h="56">
                  <a:moveTo>
                    <a:pt x="56" y="42"/>
                  </a:moveTo>
                  <a:cubicBezTo>
                    <a:pt x="56" y="50"/>
                    <a:pt x="50" y="56"/>
                    <a:pt x="42" y="56"/>
                  </a:cubicBezTo>
                  <a:cubicBezTo>
                    <a:pt x="14" y="56"/>
                    <a:pt x="14" y="56"/>
                    <a:pt x="14" y="56"/>
                  </a:cubicBezTo>
                  <a:cubicBezTo>
                    <a:pt x="7" y="56"/>
                    <a:pt x="0" y="50"/>
                    <a:pt x="0" y="42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6"/>
                    <a:pt x="7" y="0"/>
                    <a:pt x="14" y="0"/>
                  </a:cubicBezTo>
                  <a:cubicBezTo>
                    <a:pt x="42" y="0"/>
                    <a:pt x="42" y="0"/>
                    <a:pt x="42" y="0"/>
                  </a:cubicBezTo>
                  <a:cubicBezTo>
                    <a:pt x="50" y="0"/>
                    <a:pt x="56" y="6"/>
                    <a:pt x="56" y="14"/>
                  </a:cubicBezTo>
                  <a:lnTo>
                    <a:pt x="56" y="42"/>
                  </a:lnTo>
                  <a:close/>
                </a:path>
              </a:pathLst>
            </a:custGeom>
            <a:solidFill>
              <a:srgbClr val="2A3D52"/>
            </a:solidFill>
            <a:ln>
              <a:noFill/>
            </a:ln>
          </p:spPr>
          <p:txBody>
            <a:bodyPr vert="horz" wrap="square" lIns="137160" tIns="68580" rIns="137160" bIns="68580" numCol="1" anchor="t" anchorCtr="0" compatLnSpc="1"/>
            <a:lstStyle/>
            <a:p>
              <a:pPr defTabSz="1371600"/>
              <a:endParaRPr lang="zh-CN" altLang="en-US" sz="2100">
                <a:solidFill>
                  <a:prstClr val="black"/>
                </a:solidFill>
                <a:latin typeface="#9Slide03 Arima Madurai" panose="00000500000000000000" pitchFamily="2" charset="-93"/>
                <a:ea typeface="SimSun" panose="02010600030101010101" pitchFamily="2" charset="-122"/>
                <a:cs typeface="#9Slide03 Arima Madurai" panose="00000500000000000000" pitchFamily="2" charset="-93"/>
              </a:endParaRPr>
            </a:p>
          </p:txBody>
        </p:sp>
        <p:sp>
          <p:nvSpPr>
            <p:cNvPr id="16" name="文本框 15"/>
            <p:cNvSpPr txBox="1"/>
            <p:nvPr/>
          </p:nvSpPr>
          <p:spPr>
            <a:xfrm>
              <a:off x="7693718" y="1361210"/>
              <a:ext cx="402033" cy="677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1371600"/>
              <a:r>
                <a:rPr lang="en-US" altLang="zh-CN" sz="6000" b="1" dirty="0">
                  <a:solidFill>
                    <a:srgbClr val="F0F0F0"/>
                  </a:solidFill>
                  <a:latin typeface="#9Slide03 Arima Madurai" panose="00000500000000000000" pitchFamily="2" charset="-93"/>
                  <a:ea typeface="Microsoft YaHei" panose="020B0503020204020204" pitchFamily="34" charset="-122"/>
                  <a:cs typeface="#9Slide03 Arima Madurai" panose="00000500000000000000" pitchFamily="2" charset="-93"/>
                </a:rPr>
                <a:t>I.</a:t>
              </a:r>
              <a:endParaRPr lang="zh-CN" altLang="en-US" sz="6000" b="1" dirty="0">
                <a:solidFill>
                  <a:srgbClr val="F0F0F0"/>
                </a:solidFill>
                <a:latin typeface="#9Slide03 Arima Madurai" panose="00000500000000000000" pitchFamily="2" charset="-93"/>
                <a:ea typeface="Microsoft YaHei" panose="020B0503020204020204" pitchFamily="34" charset="-122"/>
                <a:cs typeface="#9Slide03 Arima Madurai" panose="00000500000000000000" pitchFamily="2" charset="-93"/>
              </a:endParaRPr>
            </a:p>
          </p:txBody>
        </p:sp>
      </p:grpSp>
      <p:grpSp>
        <p:nvGrpSpPr>
          <p:cNvPr id="17" name="组合 16"/>
          <p:cNvGrpSpPr/>
          <p:nvPr/>
        </p:nvGrpSpPr>
        <p:grpSpPr>
          <a:xfrm>
            <a:off x="7256755" y="4513247"/>
            <a:ext cx="1122221" cy="1197188"/>
            <a:chOff x="7531329" y="2452432"/>
            <a:chExt cx="748147" cy="798125"/>
          </a:xfrm>
        </p:grpSpPr>
        <p:sp>
          <p:nvSpPr>
            <p:cNvPr id="18" name="Freeform 10"/>
            <p:cNvSpPr/>
            <p:nvPr/>
          </p:nvSpPr>
          <p:spPr bwMode="auto">
            <a:xfrm>
              <a:off x="7531329" y="2452432"/>
              <a:ext cx="748147" cy="748148"/>
            </a:xfrm>
            <a:custGeom>
              <a:avLst/>
              <a:gdLst>
                <a:gd name="T0" fmla="*/ 56 w 56"/>
                <a:gd name="T1" fmla="*/ 42 h 56"/>
                <a:gd name="T2" fmla="*/ 42 w 56"/>
                <a:gd name="T3" fmla="*/ 56 h 56"/>
                <a:gd name="T4" fmla="*/ 14 w 56"/>
                <a:gd name="T5" fmla="*/ 56 h 56"/>
                <a:gd name="T6" fmla="*/ 0 w 56"/>
                <a:gd name="T7" fmla="*/ 42 h 56"/>
                <a:gd name="T8" fmla="*/ 0 w 56"/>
                <a:gd name="T9" fmla="*/ 14 h 56"/>
                <a:gd name="T10" fmla="*/ 14 w 56"/>
                <a:gd name="T11" fmla="*/ 0 h 56"/>
                <a:gd name="T12" fmla="*/ 42 w 56"/>
                <a:gd name="T13" fmla="*/ 0 h 56"/>
                <a:gd name="T14" fmla="*/ 56 w 56"/>
                <a:gd name="T15" fmla="*/ 14 h 56"/>
                <a:gd name="T16" fmla="*/ 56 w 56"/>
                <a:gd name="T17" fmla="*/ 42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6" h="56">
                  <a:moveTo>
                    <a:pt x="56" y="42"/>
                  </a:moveTo>
                  <a:cubicBezTo>
                    <a:pt x="56" y="50"/>
                    <a:pt x="50" y="56"/>
                    <a:pt x="42" y="56"/>
                  </a:cubicBezTo>
                  <a:cubicBezTo>
                    <a:pt x="14" y="56"/>
                    <a:pt x="14" y="56"/>
                    <a:pt x="14" y="56"/>
                  </a:cubicBezTo>
                  <a:cubicBezTo>
                    <a:pt x="7" y="56"/>
                    <a:pt x="0" y="50"/>
                    <a:pt x="0" y="42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6"/>
                    <a:pt x="7" y="0"/>
                    <a:pt x="14" y="0"/>
                  </a:cubicBezTo>
                  <a:cubicBezTo>
                    <a:pt x="42" y="0"/>
                    <a:pt x="42" y="0"/>
                    <a:pt x="42" y="0"/>
                  </a:cubicBezTo>
                  <a:cubicBezTo>
                    <a:pt x="50" y="0"/>
                    <a:pt x="56" y="6"/>
                    <a:pt x="56" y="14"/>
                  </a:cubicBezTo>
                  <a:lnTo>
                    <a:pt x="56" y="42"/>
                  </a:lnTo>
                  <a:close/>
                </a:path>
              </a:pathLst>
            </a:custGeom>
            <a:solidFill>
              <a:srgbClr val="2A3D52"/>
            </a:solidFill>
            <a:ln>
              <a:noFill/>
            </a:ln>
          </p:spPr>
          <p:txBody>
            <a:bodyPr vert="horz" wrap="square" lIns="137160" tIns="68580" rIns="137160" bIns="68580" numCol="1" anchor="t" anchorCtr="0" compatLnSpc="1"/>
            <a:lstStyle/>
            <a:p>
              <a:pPr defTabSz="1371600"/>
              <a:endParaRPr lang="zh-CN" altLang="en-US" sz="2100">
                <a:solidFill>
                  <a:prstClr val="black"/>
                </a:solidFill>
                <a:latin typeface="#9Slide03 Arima Madurai" panose="00000500000000000000" pitchFamily="2" charset="-93"/>
                <a:ea typeface="SimSun" panose="02010600030101010101" pitchFamily="2" charset="-122"/>
                <a:cs typeface="#9Slide03 Arima Madurai" panose="00000500000000000000" pitchFamily="2" charset="-93"/>
              </a:endParaRPr>
            </a:p>
          </p:txBody>
        </p:sp>
        <p:sp>
          <p:nvSpPr>
            <p:cNvPr id="19" name="文本框 18"/>
            <p:cNvSpPr txBox="1"/>
            <p:nvPr/>
          </p:nvSpPr>
          <p:spPr>
            <a:xfrm>
              <a:off x="7618388" y="2573448"/>
              <a:ext cx="543098" cy="677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371600"/>
              <a:r>
                <a:rPr lang="en-US" altLang="zh-CN" sz="6000" b="1" dirty="0">
                  <a:solidFill>
                    <a:srgbClr val="F0F0F0"/>
                  </a:solidFill>
                  <a:latin typeface="#9Slide03 Arima Madurai" panose="00000500000000000000" pitchFamily="2" charset="-93"/>
                  <a:ea typeface="Microsoft YaHei" panose="020B0503020204020204" pitchFamily="34" charset="-122"/>
                  <a:cs typeface="#9Slide03 Arima Madurai" panose="00000500000000000000" pitchFamily="2" charset="-93"/>
                </a:rPr>
                <a:t>II.</a:t>
              </a:r>
              <a:endParaRPr lang="zh-CN" altLang="en-US" sz="6000" b="1" dirty="0">
                <a:solidFill>
                  <a:srgbClr val="F0F0F0"/>
                </a:solidFill>
                <a:latin typeface="#9Slide03 Arima Madurai" panose="00000500000000000000" pitchFamily="2" charset="-93"/>
                <a:ea typeface="Microsoft YaHei" panose="020B0503020204020204" pitchFamily="34" charset="-122"/>
                <a:cs typeface="#9Slide03 Arima Madurai" panose="00000500000000000000" pitchFamily="2" charset="-93"/>
              </a:endParaRPr>
            </a:p>
          </p:txBody>
        </p:sp>
      </p:grpSp>
      <p:sp>
        <p:nvSpPr>
          <p:cNvPr id="26" name="文本框 25"/>
          <p:cNvSpPr txBox="1"/>
          <p:nvPr/>
        </p:nvSpPr>
        <p:spPr>
          <a:xfrm>
            <a:off x="8471369" y="2355548"/>
            <a:ext cx="7683032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/>
            <a:r>
              <a:rPr lang="en-US" altLang="zh-CN" sz="4500" b="1" dirty="0" err="1" smtClean="0">
                <a:solidFill>
                  <a:srgbClr val="7030A0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Thí</a:t>
            </a:r>
            <a:r>
              <a:rPr lang="en-US" altLang="zh-CN" sz="4500" b="1" dirty="0" smtClean="0">
                <a:solidFill>
                  <a:srgbClr val="7030A0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 </a:t>
            </a:r>
            <a:r>
              <a:rPr lang="en-US" altLang="zh-CN" sz="4500" b="1" dirty="0" err="1" smtClean="0">
                <a:solidFill>
                  <a:srgbClr val="7030A0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nghiệm</a:t>
            </a:r>
            <a:endParaRPr lang="zh-CN" altLang="en-US" sz="4500" b="1" dirty="0">
              <a:solidFill>
                <a:srgbClr val="7030A0"/>
              </a:solidFill>
              <a:latin typeface="#9Slide03 Arima Madurai" panose="00000500000000000000" pitchFamily="2" charset="-93"/>
              <a:ea typeface="幼圆" panose="02010509060101010101" pitchFamily="49" charset="-122"/>
              <a:cs typeface="#9Slide03 Arima Madurai" panose="00000500000000000000" pitchFamily="2" charset="-93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8662713" y="4404836"/>
            <a:ext cx="980851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/>
            <a:r>
              <a:rPr lang="en-US" altLang="zh-CN" sz="4500" b="1" dirty="0" err="1" smtClean="0">
                <a:solidFill>
                  <a:srgbClr val="7030A0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Khối</a:t>
            </a:r>
            <a:r>
              <a:rPr lang="en-US" altLang="zh-CN" sz="4500" b="1" dirty="0" smtClean="0">
                <a:solidFill>
                  <a:srgbClr val="7030A0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 </a:t>
            </a:r>
            <a:r>
              <a:rPr lang="en-US" altLang="zh-CN" sz="4500" b="1" dirty="0" err="1" smtClean="0">
                <a:solidFill>
                  <a:srgbClr val="7030A0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lượng</a:t>
            </a:r>
            <a:r>
              <a:rPr lang="en-US" altLang="zh-CN" sz="4500" b="1" dirty="0" smtClean="0">
                <a:solidFill>
                  <a:srgbClr val="7030A0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 </a:t>
            </a:r>
            <a:r>
              <a:rPr lang="en-US" altLang="zh-CN" sz="4500" b="1" dirty="0" err="1" smtClean="0">
                <a:solidFill>
                  <a:srgbClr val="7030A0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riêng</a:t>
            </a:r>
            <a:r>
              <a:rPr lang="en-US" altLang="zh-CN" sz="4500" b="1" dirty="0" smtClean="0">
                <a:solidFill>
                  <a:srgbClr val="7030A0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, </a:t>
            </a:r>
            <a:r>
              <a:rPr lang="en-US" altLang="zh-CN" sz="4500" b="1" dirty="0" err="1" smtClean="0">
                <a:solidFill>
                  <a:srgbClr val="7030A0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đơn</a:t>
            </a:r>
            <a:r>
              <a:rPr lang="en-US" altLang="zh-CN" sz="4500" b="1" dirty="0" smtClean="0">
                <a:solidFill>
                  <a:srgbClr val="7030A0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 </a:t>
            </a:r>
            <a:r>
              <a:rPr lang="en-US" altLang="zh-CN" sz="4500" b="1" dirty="0" err="1" smtClean="0">
                <a:solidFill>
                  <a:srgbClr val="7030A0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vị</a:t>
            </a:r>
            <a:r>
              <a:rPr lang="en-US" altLang="zh-CN" sz="4500" b="1" dirty="0" smtClean="0">
                <a:solidFill>
                  <a:srgbClr val="7030A0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 </a:t>
            </a:r>
            <a:r>
              <a:rPr lang="en-US" altLang="zh-CN" sz="4500" b="1" dirty="0" err="1" smtClean="0">
                <a:solidFill>
                  <a:srgbClr val="7030A0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khối</a:t>
            </a:r>
            <a:r>
              <a:rPr lang="en-US" altLang="zh-CN" sz="4500" b="1" dirty="0" smtClean="0">
                <a:solidFill>
                  <a:srgbClr val="7030A0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 </a:t>
            </a:r>
            <a:r>
              <a:rPr lang="en-US" altLang="zh-CN" sz="4500" b="1" dirty="0" err="1" smtClean="0">
                <a:solidFill>
                  <a:srgbClr val="7030A0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lượng</a:t>
            </a:r>
            <a:r>
              <a:rPr lang="en-US" altLang="zh-CN" sz="4500" b="1" dirty="0" smtClean="0">
                <a:solidFill>
                  <a:srgbClr val="7030A0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 </a:t>
            </a:r>
            <a:r>
              <a:rPr lang="en-US" altLang="zh-CN" sz="4500" b="1" dirty="0" err="1" smtClean="0">
                <a:solidFill>
                  <a:srgbClr val="7030A0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riêng</a:t>
            </a:r>
            <a:endParaRPr lang="zh-CN" altLang="en-US" sz="4500" b="1" dirty="0">
              <a:solidFill>
                <a:srgbClr val="7030A0"/>
              </a:solidFill>
              <a:latin typeface="#9Slide03 Arima Madurai" panose="00000500000000000000" pitchFamily="2" charset="-93"/>
              <a:ea typeface="幼圆" panose="02010509060101010101" pitchFamily="49" charset="-122"/>
              <a:cs typeface="#9Slide03 Arima Madurai" panose="00000500000000000000" pitchFamily="2" charset="-93"/>
            </a:endParaRPr>
          </a:p>
        </p:txBody>
      </p:sp>
      <p:sp>
        <p:nvSpPr>
          <p:cNvPr id="34" name="矩形 33"/>
          <p:cNvSpPr/>
          <p:nvPr/>
        </p:nvSpPr>
        <p:spPr>
          <a:xfrm>
            <a:off x="-1230407" y="3373067"/>
            <a:ext cx="988359" cy="1548557"/>
          </a:xfrm>
          <a:prstGeom prst="rect">
            <a:avLst/>
          </a:prstGeom>
          <a:solidFill>
            <a:srgbClr val="2A3D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zh-CN" altLang="en-US" sz="2700">
              <a:solidFill>
                <a:prstClr val="white"/>
              </a:solidFill>
              <a:latin typeface="Calibri" panose="020F0502020204030204"/>
              <a:ea typeface="SimSun" panose="02010600030101010101" pitchFamily="2" charset="-122"/>
            </a:endParaRPr>
          </a:p>
        </p:txBody>
      </p:sp>
      <p:sp>
        <p:nvSpPr>
          <p:cNvPr id="35" name="文本框 34"/>
          <p:cNvSpPr txBox="1"/>
          <p:nvPr/>
        </p:nvSpPr>
        <p:spPr>
          <a:xfrm>
            <a:off x="521538" y="3242870"/>
            <a:ext cx="548040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/>
            <a:r>
              <a:rPr lang="en-US" altLang="zh-CN" sz="9000" b="1" dirty="0" err="1">
                <a:solidFill>
                  <a:prstClr val="white"/>
                </a:solidFill>
                <a:latin typeface="#9Slide03 Arima Madurai" panose="00000500000000000000" pitchFamily="2" charset="-93"/>
                <a:ea typeface="Slogan" panose="02020500000000000000" pitchFamily="18" charset="-93"/>
                <a:cs typeface="#9Slide03 Arima Madurai" panose="00000500000000000000" pitchFamily="2" charset="-93"/>
              </a:rPr>
              <a:t>Nội</a:t>
            </a:r>
            <a:r>
              <a:rPr lang="en-US" altLang="zh-CN" sz="9000" b="1" dirty="0">
                <a:solidFill>
                  <a:prstClr val="white"/>
                </a:solidFill>
                <a:latin typeface="#9Slide03 Arima Madurai" panose="00000500000000000000" pitchFamily="2" charset="-93"/>
                <a:ea typeface="Slogan" panose="02020500000000000000" pitchFamily="18" charset="-93"/>
                <a:cs typeface="#9Slide03 Arima Madurai" panose="00000500000000000000" pitchFamily="2" charset="-93"/>
              </a:rPr>
              <a:t> dung </a:t>
            </a:r>
            <a:r>
              <a:rPr lang="en-US" altLang="zh-CN" sz="9000" b="1" dirty="0" err="1">
                <a:solidFill>
                  <a:prstClr val="white"/>
                </a:solidFill>
                <a:latin typeface="#9Slide03 Arima Madurai" panose="00000500000000000000" pitchFamily="2" charset="-93"/>
                <a:ea typeface="Slogan" panose="02020500000000000000" pitchFamily="18" charset="-93"/>
                <a:cs typeface="#9Slide03 Arima Madurai" panose="00000500000000000000" pitchFamily="2" charset="-93"/>
              </a:rPr>
              <a:t>bài</a:t>
            </a:r>
            <a:r>
              <a:rPr lang="en-US" altLang="zh-CN" sz="9000" b="1" dirty="0">
                <a:solidFill>
                  <a:prstClr val="white"/>
                </a:solidFill>
                <a:latin typeface="#9Slide03 Arima Madurai" panose="00000500000000000000" pitchFamily="2" charset="-93"/>
                <a:ea typeface="Slogan" panose="02020500000000000000" pitchFamily="18" charset="-93"/>
                <a:cs typeface="#9Slide03 Arima Madurai" panose="00000500000000000000" pitchFamily="2" charset="-93"/>
              </a:rPr>
              <a:t> </a:t>
            </a:r>
            <a:r>
              <a:rPr lang="en-US" altLang="zh-CN" sz="9000" b="1" dirty="0" err="1">
                <a:solidFill>
                  <a:prstClr val="white"/>
                </a:solidFill>
                <a:latin typeface="#9Slide03 Arima Madurai" panose="00000500000000000000" pitchFamily="2" charset="-93"/>
                <a:ea typeface="Slogan" panose="02020500000000000000" pitchFamily="18" charset="-93"/>
                <a:cs typeface="#9Slide03 Arima Madurai" panose="00000500000000000000" pitchFamily="2" charset="-93"/>
              </a:rPr>
              <a:t>học</a:t>
            </a:r>
            <a:endParaRPr lang="zh-CN" altLang="en-US" sz="9000" b="1" dirty="0">
              <a:solidFill>
                <a:prstClr val="white"/>
              </a:solidFill>
              <a:latin typeface="#9Slide03 Arima Madurai" panose="00000500000000000000" pitchFamily="2" charset="-93"/>
              <a:ea typeface="Slogan" panose="02020500000000000000" pitchFamily="18" charset="-93"/>
              <a:cs typeface="#9Slide03 Arima Madurai" panose="00000500000000000000" pitchFamily="2" charset="-93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zh-CN" altLang="en-US" sz="2700">
              <a:solidFill>
                <a:prstClr val="white"/>
              </a:solidFill>
              <a:latin typeface="Calibri" panose="020F0502020204030204"/>
              <a:ea typeface="SimSun" panose="02010600030101010101" pitchFamily="2" charset="-122"/>
            </a:endParaRPr>
          </a:p>
        </p:txBody>
      </p:sp>
      <p:sp>
        <p:nvSpPr>
          <p:cNvPr id="34" name="矩形 33"/>
          <p:cNvSpPr/>
          <p:nvPr/>
        </p:nvSpPr>
        <p:spPr>
          <a:xfrm>
            <a:off x="-1230407" y="3373067"/>
            <a:ext cx="988359" cy="1548557"/>
          </a:xfrm>
          <a:prstGeom prst="rect">
            <a:avLst/>
          </a:prstGeom>
          <a:solidFill>
            <a:srgbClr val="2A3D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zh-CN" altLang="en-US" sz="2700">
              <a:solidFill>
                <a:prstClr val="white"/>
              </a:solidFill>
              <a:latin typeface="Calibri" panose="020F0502020204030204"/>
              <a:ea typeface="SimSun" panose="02010600030101010101" pitchFamily="2" charset="-122"/>
            </a:endParaRPr>
          </a:p>
        </p:txBody>
      </p:sp>
      <p:pic>
        <p:nvPicPr>
          <p:cNvPr id="30" name="图片 2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852" y="5547753"/>
            <a:ext cx="6902285" cy="2573205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7652" y="2962414"/>
            <a:ext cx="12637448" cy="2556505"/>
          </a:xfrm>
          <a:prstGeom prst="rect">
            <a:avLst/>
          </a:prstGeom>
        </p:spPr>
      </p:pic>
      <p:sp>
        <p:nvSpPr>
          <p:cNvPr id="32" name="文本框 31"/>
          <p:cNvSpPr txBox="1"/>
          <p:nvPr/>
        </p:nvSpPr>
        <p:spPr>
          <a:xfrm>
            <a:off x="3556464" y="3365794"/>
            <a:ext cx="1531188" cy="27469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371600"/>
            <a:r>
              <a:rPr lang="en-US" altLang="zh-CN" sz="1725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Arima Madurai Black" panose="00000A00000000000000" pitchFamily="2" charset="-93"/>
                <a:ea typeface="Microsoft YaHei" panose="020B0503020204020204" pitchFamily="34" charset="-122"/>
                <a:cs typeface="#9Slide03 Arima Madurai Black" panose="00000A00000000000000" pitchFamily="2" charset="-93"/>
              </a:rPr>
              <a:t>I.</a:t>
            </a:r>
            <a:endParaRPr lang="zh-CN" altLang="en-US" sz="1725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#9Slide03 Arima Madurai Black" panose="00000A00000000000000" pitchFamily="2" charset="-93"/>
              <a:ea typeface="Microsoft YaHei" panose="020B0503020204020204" pitchFamily="34" charset="-122"/>
              <a:cs typeface="#9Slide03 Arima Madurai Black" panose="00000A00000000000000" pitchFamily="2" charset="-93"/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6172200" y="3604535"/>
            <a:ext cx="4879862" cy="12464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371600"/>
            <a:r>
              <a:rPr lang="en-US" altLang="zh-CN" sz="7500" b="1" dirty="0" err="1" smtClean="0">
                <a:solidFill>
                  <a:prstClr val="white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Thí</a:t>
            </a:r>
            <a:r>
              <a:rPr lang="en-US" altLang="zh-CN" sz="7500" b="1" dirty="0" smtClean="0">
                <a:solidFill>
                  <a:prstClr val="white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 </a:t>
            </a:r>
            <a:r>
              <a:rPr lang="en-US" altLang="zh-CN" sz="7500" b="1" dirty="0" err="1" smtClean="0">
                <a:solidFill>
                  <a:prstClr val="white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nghiệm</a:t>
            </a:r>
            <a:endParaRPr lang="zh-CN" altLang="en-US" sz="7500" b="1" dirty="0">
              <a:solidFill>
                <a:prstClr val="white"/>
              </a:solidFill>
              <a:latin typeface="#9Slide03 Arima Madurai" panose="00000500000000000000" pitchFamily="2" charset="-93"/>
              <a:ea typeface="幼圆" panose="02010509060101010101" pitchFamily="49" charset="-122"/>
              <a:cs typeface="#9Slide03 Arima Madurai" panose="00000500000000000000" pitchFamily="2" charset="-93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0"/>
            <a:ext cx="8644598" cy="10287000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2" y="60198"/>
            <a:ext cx="8644596" cy="973455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r>
              <a:rPr lang="en-US" sz="42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1. THÍ NGHIỆM</a:t>
            </a:r>
            <a:endParaRPr lang="vi-VN" sz="4200" b="1" dirty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486900" y="247650"/>
            <a:ext cx="7486650" cy="784830"/>
          </a:xfrm>
          <a:prstGeom prst="rect">
            <a:avLst/>
          </a:prstGeom>
          <a:noFill/>
        </p:spPr>
        <p:txBody>
          <a:bodyPr wrap="square" lIns="137160" tIns="68580" rIns="137160" bIns="68580" rtlCol="0">
            <a:spAutoFit/>
          </a:bodyPr>
          <a:lstStyle/>
          <a:p>
            <a:r>
              <a:rPr lang="en-US" sz="4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4200" u="sng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4200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u="sng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4200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u="sng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200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u="sng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lang="en-US" sz="4200" u="sng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486900" y="1456476"/>
            <a:ext cx="7715250" cy="5309145"/>
          </a:xfrm>
          <a:prstGeom prst="rect">
            <a:avLst/>
          </a:prstGeom>
          <a:noFill/>
        </p:spPr>
        <p:txBody>
          <a:bodyPr wrap="square" lIns="137160" tIns="68580" rIns="137160" bIns="68580" rtlCol="0">
            <a:spAutoFit/>
          </a:bodyPr>
          <a:lstStyle/>
          <a:p>
            <a:r>
              <a:rPr lang="en-US" sz="4200" dirty="0">
                <a:solidFill>
                  <a:srgbClr val="60198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⃰</a:t>
            </a:r>
            <a:r>
              <a:rPr lang="en-US" sz="4200" dirty="0" err="1">
                <a:solidFill>
                  <a:srgbClr val="60198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4200" dirty="0">
                <a:solidFill>
                  <a:srgbClr val="60198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60198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4200" dirty="0">
                <a:solidFill>
                  <a:srgbClr val="60198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HS </a:t>
            </a:r>
            <a:r>
              <a:rPr lang="en-US" sz="4200" dirty="0" err="1">
                <a:solidFill>
                  <a:srgbClr val="60198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4200" dirty="0">
                <a:solidFill>
                  <a:srgbClr val="60198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60198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4200" dirty="0">
                <a:solidFill>
                  <a:srgbClr val="60198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60198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200" dirty="0">
                <a:solidFill>
                  <a:srgbClr val="60198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60198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4200" dirty="0">
                <a:solidFill>
                  <a:srgbClr val="60198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60198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</a:t>
            </a:r>
            <a:r>
              <a:rPr lang="en-US" sz="4200" dirty="0">
                <a:solidFill>
                  <a:srgbClr val="60198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60198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4200" dirty="0">
                <a:solidFill>
                  <a:srgbClr val="60198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1, 2 </a:t>
            </a:r>
            <a:r>
              <a:rPr lang="en-US" sz="4200" dirty="0" err="1">
                <a:solidFill>
                  <a:srgbClr val="60198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4200" dirty="0">
                <a:solidFill>
                  <a:srgbClr val="60198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SGK.</a:t>
            </a:r>
          </a:p>
          <a:p>
            <a:endParaRPr lang="en-US" sz="4200" dirty="0">
              <a:solidFill>
                <a:srgbClr val="60198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200" dirty="0">
                <a:solidFill>
                  <a:srgbClr val="60198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4200" dirty="0" err="1">
                <a:solidFill>
                  <a:srgbClr val="60198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4200" dirty="0">
                <a:solidFill>
                  <a:srgbClr val="60198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60198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4200" dirty="0">
                <a:solidFill>
                  <a:srgbClr val="60198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60198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200" dirty="0">
                <a:solidFill>
                  <a:srgbClr val="60198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60198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</a:t>
            </a:r>
            <a:r>
              <a:rPr lang="en-US" sz="4200" dirty="0">
                <a:solidFill>
                  <a:srgbClr val="60198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60198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4200" dirty="0">
                <a:solidFill>
                  <a:srgbClr val="60198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SGK </a:t>
            </a:r>
            <a:r>
              <a:rPr lang="en-US" sz="4200" dirty="0" err="1">
                <a:solidFill>
                  <a:srgbClr val="60198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4200" dirty="0">
                <a:solidFill>
                  <a:srgbClr val="60198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60198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4200" dirty="0">
                <a:solidFill>
                  <a:srgbClr val="60198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(</a:t>
            </a:r>
            <a:r>
              <a:rPr lang="en-US" sz="4200" dirty="0" err="1">
                <a:solidFill>
                  <a:srgbClr val="60198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4200" dirty="0">
                <a:solidFill>
                  <a:srgbClr val="60198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6) </a:t>
            </a:r>
            <a:r>
              <a:rPr lang="en-US" sz="4200" dirty="0" err="1">
                <a:solidFill>
                  <a:srgbClr val="60198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200" dirty="0">
                <a:solidFill>
                  <a:srgbClr val="60198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60198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4200" dirty="0">
                <a:solidFill>
                  <a:srgbClr val="60198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60198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4200" dirty="0">
                <a:solidFill>
                  <a:srgbClr val="60198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60198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phiếu</a:t>
            </a:r>
            <a:r>
              <a:rPr lang="en-US" sz="4200" dirty="0">
                <a:solidFill>
                  <a:srgbClr val="60198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60198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4200" dirty="0">
                <a:solidFill>
                  <a:srgbClr val="60198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60198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4200" dirty="0">
                <a:solidFill>
                  <a:srgbClr val="60198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sz="4200" dirty="0">
              <a:solidFill>
                <a:srgbClr val="60198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200" dirty="0">
                <a:solidFill>
                  <a:srgbClr val="60198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⃰ </a:t>
            </a:r>
            <a:r>
              <a:rPr lang="en-US" sz="4200" dirty="0" err="1">
                <a:solidFill>
                  <a:srgbClr val="60198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4200" dirty="0">
                <a:solidFill>
                  <a:srgbClr val="60198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60198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4200" dirty="0">
                <a:solidFill>
                  <a:srgbClr val="60198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20 </a:t>
            </a:r>
            <a:r>
              <a:rPr lang="en-US" sz="4200" dirty="0" err="1">
                <a:solidFill>
                  <a:srgbClr val="60198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lang="en-US" sz="4200" dirty="0">
              <a:solidFill>
                <a:srgbClr val="60198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819"/>
          <a:stretch>
            <a:fillRect/>
          </a:stretch>
        </p:blipFill>
        <p:spPr bwMode="auto">
          <a:xfrm>
            <a:off x="0" y="-1"/>
            <a:ext cx="18288000" cy="7415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452"/>
          <a:stretch>
            <a:fillRect/>
          </a:stretch>
        </p:blipFill>
        <p:spPr bwMode="auto">
          <a:xfrm>
            <a:off x="341412" y="876300"/>
            <a:ext cx="17946588" cy="6229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</TotalTime>
  <Words>973</Words>
  <Application>Microsoft Office PowerPoint</Application>
  <PresentationFormat>Custom</PresentationFormat>
  <Paragraphs>140</Paragraphs>
  <Slides>29</Slides>
  <Notes>8</Notes>
  <HiddenSlides>0</HiddenSlides>
  <MMClips>1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48" baseType="lpstr">
      <vt:lpstr>Arial</vt:lpstr>
      <vt:lpstr>SimSun</vt:lpstr>
      <vt:lpstr>幼圆</vt:lpstr>
      <vt:lpstr>#9Slide03 Arima Madurai Bold</vt:lpstr>
      <vt:lpstr>Slogan</vt:lpstr>
      <vt:lpstr>等线</vt:lpstr>
      <vt:lpstr>SimSun</vt:lpstr>
      <vt:lpstr>Wingdings</vt:lpstr>
      <vt:lpstr>Cambria Math</vt:lpstr>
      <vt:lpstr>Tiffany</vt:lpstr>
      <vt:lpstr>#9Slide03 AmpleSoft Bold</vt:lpstr>
      <vt:lpstr>#9Slide03 Arima Madurai Black</vt:lpstr>
      <vt:lpstr>Calibri</vt:lpstr>
      <vt:lpstr>Microsoft YaHei</vt:lpstr>
      <vt:lpstr>Times New Roman</vt:lpstr>
      <vt:lpstr>Cambria</vt:lpstr>
      <vt:lpstr>#9Slide03 Arima Madurai</vt:lpstr>
      <vt:lpstr>Calibri Light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ĐÁP ÁN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dell</dc:creator>
  <cp:lastModifiedBy>Admin</cp:lastModifiedBy>
  <cp:revision>36</cp:revision>
  <dcterms:created xsi:type="dcterms:W3CDTF">2006-08-16T00:00:00Z</dcterms:created>
  <dcterms:modified xsi:type="dcterms:W3CDTF">2025-09-14T15:54:42Z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8B6FAEC63B3E41F5B57754CC14121419</vt:lpwstr>
  </property>
  <property fmtid="{D5CDD505-2E9C-101B-9397-08002B2CF9AE}" pid="3" name="KSOProductBuildVer">
    <vt:lpwstr>1033-11.2.0.11537</vt:lpwstr>
  </property>
</Properties>
</file>