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3"/>
  </p:notesMasterIdLst>
  <p:sldIdLst>
    <p:sldId id="263" r:id="rId2"/>
    <p:sldId id="287" r:id="rId3"/>
    <p:sldId id="377" r:id="rId4"/>
    <p:sldId id="288" r:id="rId5"/>
    <p:sldId id="281" r:id="rId6"/>
    <p:sldId id="317" r:id="rId7"/>
    <p:sldId id="388" r:id="rId8"/>
    <p:sldId id="390" r:id="rId9"/>
    <p:sldId id="389" r:id="rId10"/>
    <p:sldId id="391" r:id="rId11"/>
    <p:sldId id="333" r:id="rId12"/>
    <p:sldId id="356" r:id="rId13"/>
    <p:sldId id="292" r:id="rId14"/>
    <p:sldId id="363" r:id="rId15"/>
    <p:sldId id="369" r:id="rId16"/>
    <p:sldId id="379" r:id="rId17"/>
    <p:sldId id="357" r:id="rId18"/>
    <p:sldId id="386" r:id="rId19"/>
    <p:sldId id="321" r:id="rId20"/>
    <p:sldId id="297" r:id="rId21"/>
    <p:sldId id="339" r:id="rId22"/>
    <p:sldId id="372" r:id="rId23"/>
    <p:sldId id="380" r:id="rId24"/>
    <p:sldId id="400" r:id="rId25"/>
    <p:sldId id="381" r:id="rId26"/>
    <p:sldId id="382" r:id="rId27"/>
    <p:sldId id="403" r:id="rId28"/>
    <p:sldId id="402" r:id="rId29"/>
    <p:sldId id="398" r:id="rId30"/>
    <p:sldId id="418" r:id="rId31"/>
    <p:sldId id="416" r:id="rId32"/>
    <p:sldId id="417" r:id="rId33"/>
    <p:sldId id="359" r:id="rId34"/>
    <p:sldId id="346" r:id="rId35"/>
    <p:sldId id="392" r:id="rId36"/>
    <p:sldId id="383" r:id="rId37"/>
    <p:sldId id="394" r:id="rId38"/>
    <p:sldId id="384" r:id="rId39"/>
    <p:sldId id="395" r:id="rId40"/>
    <p:sldId id="374" r:id="rId41"/>
    <p:sldId id="405" r:id="rId42"/>
    <p:sldId id="406" r:id="rId43"/>
    <p:sldId id="407" r:id="rId44"/>
    <p:sldId id="408" r:id="rId45"/>
    <p:sldId id="409" r:id="rId46"/>
    <p:sldId id="410" r:id="rId47"/>
    <p:sldId id="411" r:id="rId48"/>
    <p:sldId id="412" r:id="rId49"/>
    <p:sldId id="413" r:id="rId50"/>
    <p:sldId id="414" r:id="rId51"/>
    <p:sldId id="327" r:id="rId52"/>
  </p:sldIdLst>
  <p:sldSz cx="18288000" cy="10287000"/>
  <p:notesSz cx="6858000" cy="9144000"/>
  <p:embeddedFontLst>
    <p:embeddedFont>
      <p:font typeface="Calibri Light" pitchFamily="34" charset="0"/>
      <p:regular r:id="rId54"/>
      <p:italic r:id="rId55"/>
    </p:embeddedFont>
    <p:embeddedFont>
      <p:font typeface="#9Slide03 Arima Madurai" charset="0"/>
      <p:regular r:id="rId56"/>
    </p:embeddedFont>
    <p:embeddedFont>
      <p:font typeface="微软雅黑" pitchFamily="34" charset="-122"/>
      <p:regular r:id="rId57"/>
      <p:bold r:id="rId58"/>
    </p:embeddedFont>
    <p:embeddedFont>
      <p:font typeface="Tiffany" pitchFamily="18" charset="0"/>
      <p:regular r:id="rId59"/>
    </p:embeddedFont>
    <p:embeddedFont>
      <p:font typeface="#9Slide03 Arima Madurai Black" charset="0"/>
      <p:bold r:id="rId60"/>
    </p:embeddedFont>
    <p:embeddedFont>
      <p:font typeface="宋体" pitchFamily="2" charset="-122"/>
      <p:regular r:id="rId61"/>
    </p:embeddedFont>
    <p:embeddedFont>
      <p:font typeface="Calibri" pitchFamily="34" charset="0"/>
      <p:regular r:id="rId62"/>
      <p:bold r:id="rId63"/>
      <p:italic r:id="rId64"/>
      <p:boldItalic r:id="rId65"/>
    </p:embeddedFont>
    <p:embeddedFont>
      <p:font typeface="Cambria Math" pitchFamily="18" charset="0"/>
      <p:regular r:id="rId66"/>
    </p:embeddedFont>
    <p:embeddedFont>
      <p:font typeface="#9Slide03 Arima Madurai Bold" charset="0"/>
      <p:bold r:id="rId67"/>
    </p:embeddedFont>
    <p:embeddedFont>
      <p:font typeface="Slogan" pitchFamily="18"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 xmlns:p15="http://schemas.microsoft.com/office/powerpoint/2012/main"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22" autoAdjust="0"/>
  </p:normalViewPr>
  <p:slideViewPr>
    <p:cSldViewPr>
      <p:cViewPr>
        <p:scale>
          <a:sx n="50" d="100"/>
          <a:sy n="50" d="100"/>
        </p:scale>
        <p:origin x="-418" y="-3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5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6</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2023/7/26</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Qu&#225;%20tr&#236;nh%20th&#7909;%20tinh%20di&#7877;n%20ra%20nh&#432;%20th&#7871;%20n&#224;o_.mp4"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Qu&#225;%20tr&#236;nh%20th&#7909;%20thai%20di&#7877;n%20ra%20nh&#432;%20th&#7871;%20n&#224;o%20v&#224;%20trong%20bao%20l&#226;u_.mp4"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Mang%20thai%20tu&#7893;i%20v&#7883;%20th&#224;nh%20ni&#234;n.mp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Tinh%20tr&#249;ng%20s&#7889;ng%20&#273;&#432;&#7907;c%20bao%20l&#226;u%20trong%20kh&#244;ng%20kh&#237;,%20n&#432;&#7899;c-.webm" TargetMode="External"/><Relationship Id="rId2" Type="http://schemas.openxmlformats.org/officeDocument/2006/relationships/hyperlink" Target="&#272;&#7862;T%20V&#210;NG%20TR&#193;NH%20THAI%20L&#192;%20NH&#431;%20TH&#7870;%20N&#192;O_%20-%20B&#7879;nh%20vi&#7879;n%20T&#7915;%20D&#361;.mp4" TargetMode="External"/><Relationship Id="rId1" Type="http://schemas.openxmlformats.org/officeDocument/2006/relationships/slideLayout" Target="../slideLayouts/slideLayout2.xml"/><Relationship Id="rId6" Type="http://schemas.openxmlformats.org/officeDocument/2006/relationships/hyperlink" Target="C&#243;%20ai%20th&#7855;c%20m&#7855;c%20thu&#7889;c%20ng&#7915;a%20thai%20ho&#7841;t%20&#273;&#7897;ng%20khi%20v&#224;o%20c&#417;%20th&#7875;%20ng&#432;&#7901;i.mp4" TargetMode="External"/><Relationship Id="rId5" Type="http://schemas.openxmlformats.org/officeDocument/2006/relationships/hyperlink" Target="&#272;&#7863;t%20v&#242;ng%20v&#224;%20c&#7845;y%20que%20tr&#225;nh%20thai%20-%20Bi&#7879;n%20ph&#225;p%20n&#224;o%20an%20to&#224;n%20h&#417;n_.mp4" TargetMode="External"/><Relationship Id="rId4" Type="http://schemas.openxmlformats.org/officeDocument/2006/relationships/hyperlink" Target="Xu&#7845;t%20tinh%20ngo&#224;i%20kh&#7843;%20n&#259;ng%20c&#243;%20thai%20l&#224;%20bao%20nhi&#234;u%20ph&#7847;n%20tr&#259;m.mp4"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6.svg"/></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60" y="618512"/>
            <a:ext cx="14505467" cy="616957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0375" y="7728098"/>
            <a:ext cx="1329524" cy="209174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8680" y="4637579"/>
            <a:ext cx="10880664" cy="546427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441" y="7639838"/>
            <a:ext cx="5847572" cy="218000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933" y="6914137"/>
            <a:ext cx="2237508" cy="197602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0915" y="6686015"/>
            <a:ext cx="1572212" cy="247582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984" y="6277676"/>
            <a:ext cx="4351572" cy="3770969"/>
          </a:xfrm>
          <a:prstGeom prst="rect">
            <a:avLst/>
          </a:prstGeom>
        </p:spPr>
      </p:pic>
      <p:sp>
        <p:nvSpPr>
          <p:cNvPr id="11" name="文本框 10"/>
          <p:cNvSpPr txBox="1"/>
          <p:nvPr/>
        </p:nvSpPr>
        <p:spPr>
          <a:xfrm>
            <a:off x="2862470" y="1660854"/>
            <a:ext cx="13000383" cy="2585323"/>
          </a:xfrm>
          <a:prstGeom prst="rect">
            <a:avLst/>
          </a:prstGeom>
          <a:noFill/>
        </p:spPr>
        <p:txBody>
          <a:bodyPr wrap="square" rtlCol="0">
            <a:spAutoFit/>
          </a:bodyPr>
          <a:lstStyle/>
          <a:p>
            <a:pPr algn="ctr" defTabSz="1371600"/>
            <a:r>
              <a:rPr lang="vi-VN" sz="8100" dirty="0">
                <a:solidFill>
                  <a:prstClr val="white"/>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8100" dirty="0">
              <a:solidFill>
                <a:prstClr val="white"/>
              </a:solidFill>
              <a:latin typeface="#9Slide03 Arima Madurai Black" panose="00000A00000000000000" pitchFamily="2" charset="0"/>
              <a:cs typeface="#9Slide03 Arima Madurai Black" panose="00000A00000000000000" pitchFamily="2" charset="0"/>
            </a:endParaRPr>
          </a:p>
        </p:txBody>
      </p:sp>
      <p:sp>
        <p:nvSpPr>
          <p:cNvPr id="14" name="文本框 13"/>
          <p:cNvSpPr txBox="1"/>
          <p:nvPr/>
        </p:nvSpPr>
        <p:spPr>
          <a:xfrm>
            <a:off x="7374313" y="4916149"/>
            <a:ext cx="4259499" cy="646331"/>
          </a:xfrm>
          <a:prstGeom prst="rect">
            <a:avLst/>
          </a:prstGeom>
          <a:noFill/>
          <a:effectLst/>
        </p:spPr>
        <p:txBody>
          <a:bodyPr wrap="none" rtlCol="0">
            <a:spAutoFit/>
          </a:bodyPr>
          <a:lstStyle/>
          <a:p>
            <a:pPr defTabSz="1371600"/>
            <a:r>
              <a:rPr lang="vi-VN" sz="3600" dirty="0">
                <a:solidFill>
                  <a:prstClr val="white"/>
                </a:solidFill>
                <a:latin typeface="#9Slide03 Arima Madurai Bold" panose="00000800000000000000" pitchFamily="2" charset="0"/>
                <a:cs typeface="#9Slide03 Arima Madurai Bold" panose="00000800000000000000" pitchFamily="2" charset="0"/>
              </a:rPr>
              <a:t>Khoa học tự </a:t>
            </a:r>
            <a:r>
              <a:rPr lang="vi-VN" sz="3600" dirty="0" smtClean="0">
                <a:solidFill>
                  <a:prstClr val="white"/>
                </a:solidFill>
                <a:latin typeface="#9Slide03 Arima Madurai Bold" panose="00000800000000000000" pitchFamily="2" charset="0"/>
                <a:cs typeface="#9Slide03 Arima Madurai Bold" panose="00000800000000000000" pitchFamily="2" charset="0"/>
              </a:rPr>
              <a:t>nhiên</a:t>
            </a:r>
            <a:r>
              <a:rPr lang="en-US" sz="3600" dirty="0" smtClean="0">
                <a:solidFill>
                  <a:prstClr val="white"/>
                </a:solidFill>
                <a:latin typeface="#9Slide03 Arima Madurai Bold" panose="00000800000000000000" pitchFamily="2" charset="0"/>
                <a:cs typeface="#9Slide03 Arima Madurai Bold" panose="00000800000000000000" pitchFamily="2" charset="0"/>
              </a:rPr>
              <a:t> 8</a:t>
            </a:r>
            <a:endParaRPr lang="en-US" sz="3600" dirty="0">
              <a:solidFill>
                <a:prstClr val="white"/>
              </a:solidFill>
              <a:latin typeface="#9Slide03 Arima Madurai Bold" panose="00000800000000000000" pitchFamily="2" charset="0"/>
              <a:cs typeface="#9Slide03 Arima Madurai Bold" panose="00000800000000000000" pitchFamily="2"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2393" y="-1591272"/>
            <a:ext cx="914400" cy="914400"/>
          </a:xfrm>
          <a:prstGeom prst="rect">
            <a:avLst/>
          </a:prstGeom>
        </p:spPr>
      </p:pic>
    </p:spTree>
    <p:extLst>
      <p:ext uri="{BB962C8B-B14F-4D97-AF65-F5344CB8AC3E}">
        <p14:creationId xmlns:p14="http://schemas.microsoft.com/office/powerpoint/2010/main" val="921986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381000" y="3154680"/>
            <a:ext cx="8991600" cy="47320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928369504"/>
              </p:ext>
            </p:extLst>
          </p:nvPr>
        </p:nvGraphicFramePr>
        <p:xfrm>
          <a:off x="9525000" y="2628900"/>
          <a:ext cx="8458200" cy="7022592"/>
        </p:xfrm>
        <a:graphic>
          <a:graphicData uri="http://schemas.openxmlformats.org/drawingml/2006/table">
            <a:tbl>
              <a:tblPr firstRow="1" firstCol="1" bandRow="1">
                <a:tableStyleId>{5C22544A-7EE6-4342-B048-85BDC9FD1C3A}</a:tableStyleId>
              </a:tblPr>
              <a:tblGrid>
                <a:gridCol w="3048000"/>
                <a:gridCol w="5410200"/>
              </a:tblGrid>
              <a:tr h="422576">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Tên cơ quan</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Chức năng</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r>
              <a:tr h="893798">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Buồng trứng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200" b="0" dirty="0">
                          <a:effectLst/>
                          <a:latin typeface="Times New Roman" pitchFamily="18" charset="0"/>
                          <a:cs typeface="Times New Roman" pitchFamily="18" charset="0"/>
                        </a:rPr>
                        <a:t>Sản sinh ra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tiết</a:t>
                      </a:r>
                      <a:r>
                        <a:rPr lang="en-US" sz="3200" b="0" dirty="0">
                          <a:effectLst/>
                          <a:latin typeface="Times New Roman" pitchFamily="18" charset="0"/>
                          <a:cs typeface="Times New Roman" pitchFamily="18" charset="0"/>
                        </a:rPr>
                        <a:t> hormone </a:t>
                      </a:r>
                      <a:r>
                        <a:rPr lang="en-US" sz="3200" b="0" dirty="0" err="1">
                          <a:effectLst/>
                          <a:latin typeface="Times New Roman" pitchFamily="18" charset="0"/>
                          <a:cs typeface="Times New Roman" pitchFamily="18" charset="0"/>
                        </a:rPr>
                        <a:t>sinh</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dục</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nữ</a:t>
                      </a:r>
                      <a:r>
                        <a:rPr lang="en-US" sz="3200" b="0" dirty="0">
                          <a:effectLst/>
                          <a:latin typeface="Times New Roman" pitchFamily="18" charset="0"/>
                          <a:cs typeface="Times New Roman" pitchFamily="18" charset="0"/>
                        </a:rPr>
                        <a:t> </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r>
              <a:tr h="1357221">
                <a:tc>
                  <a:txBody>
                    <a:bodyPr/>
                    <a:lstStyle/>
                    <a:p>
                      <a:pPr marL="0" marR="0" algn="l">
                        <a:lnSpc>
                          <a:spcPct val="120000"/>
                        </a:lnSpc>
                        <a:spcBef>
                          <a:spcPts val="0"/>
                        </a:spcBef>
                        <a:spcAft>
                          <a:spcPts val="0"/>
                        </a:spcAft>
                      </a:pPr>
                      <a:r>
                        <a:rPr lang="en-US" sz="3200" b="0" dirty="0" err="1">
                          <a:effectLst/>
                          <a:latin typeface="Times New Roman" pitchFamily="18" charset="0"/>
                          <a:cs typeface="Times New Roman" pitchFamily="18" charset="0"/>
                        </a:rPr>
                        <a:t>Phễu</a:t>
                      </a:r>
                      <a:r>
                        <a:rPr lang="vi-VN" sz="3200" b="0" dirty="0">
                          <a:effectLst/>
                          <a:latin typeface="Times New Roman" pitchFamily="18" charset="0"/>
                          <a:cs typeface="Times New Roman" pitchFamily="18" charset="0"/>
                        </a:rPr>
                        <a:t> dẫn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ống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dẫn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trứng</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en-US" sz="3200" b="0">
                          <a:effectLst/>
                          <a:latin typeface="Times New Roman" pitchFamily="18" charset="0"/>
                          <a:cs typeface="Times New Roman" pitchFamily="18" charset="0"/>
                        </a:rPr>
                        <a:t>Phễu dẫn trứng hứng và đưa trứng rụng di chuyển đến ống dẫn trứng, tại đây có thể diễn ra quá trình thụ tinh</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Tử cung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N</a:t>
                      </a:r>
                      <a:r>
                        <a:rPr lang="en-US" sz="3200" b="0">
                          <a:effectLst/>
                          <a:latin typeface="Times New Roman" pitchFamily="18" charset="0"/>
                          <a:cs typeface="Times New Roman" pitchFamily="18" charset="0"/>
                        </a:rPr>
                        <a:t>ơi n</a:t>
                      </a:r>
                      <a:r>
                        <a:rPr lang="vi-VN" sz="3200" b="0">
                          <a:effectLst/>
                          <a:latin typeface="Times New Roman" pitchFamily="18" charset="0"/>
                          <a:cs typeface="Times New Roman" pitchFamily="18" charset="0"/>
                        </a:rPr>
                        <a:t>uôi dưỡng thai nhi phát triển</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r>
              <a:tr h="885999">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Âm đạo </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en-US" sz="3200" b="0">
                          <a:effectLst/>
                          <a:latin typeface="Times New Roman" pitchFamily="18" charset="0"/>
                          <a:cs typeface="Times New Roman" pitchFamily="18" charset="0"/>
                        </a:rPr>
                        <a:t>N</a:t>
                      </a:r>
                      <a:r>
                        <a:rPr lang="vi-VN" sz="3200" b="0">
                          <a:effectLst/>
                          <a:latin typeface="Times New Roman" pitchFamily="18" charset="0"/>
                          <a:cs typeface="Times New Roman" pitchFamily="18" charset="0"/>
                        </a:rPr>
                        <a:t>ơi tiếp nhận tinh trùng và</a:t>
                      </a:r>
                      <a:r>
                        <a:rPr lang="en-US" sz="3200" b="0">
                          <a:effectLst/>
                          <a:latin typeface="Times New Roman" pitchFamily="18" charset="0"/>
                          <a:cs typeface="Times New Roman" pitchFamily="18" charset="0"/>
                        </a:rPr>
                        <a:t> là</a:t>
                      </a:r>
                      <a:r>
                        <a:rPr lang="vi-VN" sz="3200" b="0">
                          <a:effectLst/>
                          <a:latin typeface="Times New Roman" pitchFamily="18" charset="0"/>
                          <a:cs typeface="Times New Roman" pitchFamily="18" charset="0"/>
                        </a:rPr>
                        <a:t> đường ra của trẻ sơ sinh.</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Tuyến </a:t>
                      </a:r>
                      <a:r>
                        <a:rPr lang="en-US" sz="3200" b="0">
                          <a:effectLst/>
                          <a:latin typeface="Times New Roman" pitchFamily="18" charset="0"/>
                          <a:cs typeface="Times New Roman" pitchFamily="18" charset="0"/>
                        </a:rPr>
                        <a:t>sinh dục</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200" b="0" dirty="0">
                          <a:effectLst/>
                          <a:latin typeface="Times New Roman" pitchFamily="18" charset="0"/>
                          <a:cs typeface="Times New Roman" pitchFamily="18" charset="0"/>
                        </a:rPr>
                        <a:t>Tiết dịch nhờn bôi trơn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âm</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đạo</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r>
            </a:tbl>
          </a:graphicData>
        </a:graphic>
      </p:graphicFrame>
      <p:sp>
        <p:nvSpPr>
          <p:cNvPr id="6" name="Title 1"/>
          <p:cNvSpPr>
            <a:spLocks noGrp="1"/>
          </p:cNvSpPr>
          <p:nvPr>
            <p:ph type="title"/>
          </p:nvPr>
        </p:nvSpPr>
        <p:spPr>
          <a:xfrm>
            <a:off x="1257300" y="547688"/>
            <a:ext cx="15773400" cy="1988345"/>
          </a:xfrm>
        </p:spPr>
        <p:txBody>
          <a:bodyPr>
            <a:noAutofit/>
          </a:bodyPr>
          <a:lstStyle/>
          <a:p>
            <a:r>
              <a:rPr lang="en-US" sz="4000" dirty="0" smtClean="0">
                <a:solidFill>
                  <a:srgbClr val="C00000"/>
                </a:solidFill>
                <a:latin typeface="Times New Roman" pitchFamily="18" charset="0"/>
                <a:cs typeface="Times New Roman" pitchFamily="18" charset="0"/>
              </a:rPr>
              <a:t/>
            </a:r>
            <a:br>
              <a:rPr lang="en-US" sz="4000" dirty="0" smtClean="0">
                <a:solidFill>
                  <a:srgbClr val="C00000"/>
                </a:solidFill>
                <a:latin typeface="Times New Roman" pitchFamily="18" charset="0"/>
                <a:cs typeface="Times New Roman" pitchFamily="18" charset="0"/>
              </a:rPr>
            </a:br>
            <a:r>
              <a:rPr lang="en-US" sz="4000" dirty="0" err="1" smtClean="0">
                <a:solidFill>
                  <a:srgbClr val="C00000"/>
                </a:solidFill>
                <a:latin typeface="Times New Roman" pitchFamily="18" charset="0"/>
                <a:cs typeface="Times New Roman" pitchFamily="18" charset="0"/>
              </a:rPr>
              <a:t>Nhiệm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vụ</a:t>
            </a:r>
            <a:r>
              <a:rPr lang="en-US" sz="4000" dirty="0" smtClean="0">
                <a:solidFill>
                  <a:srgbClr val="C00000"/>
                </a:solidFill>
                <a:latin typeface="Times New Roman" pitchFamily="18" charset="0"/>
                <a:cs typeface="Times New Roman" pitchFamily="18" charset="0"/>
              </a:rPr>
              <a:t> 2: Đ</a:t>
            </a:r>
            <a:r>
              <a:rPr lang="vi-VN" sz="4000" dirty="0" smtClean="0">
                <a:solidFill>
                  <a:srgbClr val="C00000"/>
                </a:solidFill>
                <a:latin typeface="Times New Roman" pitchFamily="18" charset="0"/>
                <a:cs typeface="Times New Roman" pitchFamily="18" charset="0"/>
              </a:rPr>
              <a:t>iền </a:t>
            </a:r>
            <a:r>
              <a:rPr lang="vi-VN" sz="4000" dirty="0">
                <a:solidFill>
                  <a:srgbClr val="C00000"/>
                </a:solidFill>
                <a:latin typeface="Times New Roman" pitchFamily="18" charset="0"/>
                <a:cs typeface="Times New Roman" pitchFamily="18" charset="0"/>
              </a:rPr>
              <a:t>những từ còn thiếu vào hình sau và trình bày chức năng của từng cơ quan trong hệ sinh dục </a:t>
            </a:r>
            <a:r>
              <a:rPr lang="en-US" sz="4000" dirty="0" err="1" smtClean="0">
                <a:solidFill>
                  <a:srgbClr val="C00000"/>
                </a:solidFill>
                <a:latin typeface="Times New Roman" pitchFamily="18" charset="0"/>
                <a:cs typeface="Times New Roman" pitchFamily="18" charset="0"/>
              </a:rPr>
              <a:t>nữ</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43615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71500"/>
            <a:ext cx="17068800" cy="707886"/>
          </a:xfrm>
          <a:prstGeom prst="rect">
            <a:avLst/>
          </a:prstGeom>
          <a:noFill/>
        </p:spPr>
        <p:txBody>
          <a:bodyPr wrap="square" rtlCol="0">
            <a:spAutoFit/>
          </a:bodyPr>
          <a:lstStyle/>
          <a:p>
            <a:r>
              <a:rPr lang="vi-VN" sz="4000" dirty="0">
                <a:latin typeface="+mj-lt"/>
              </a:rPr>
              <a:t>Tinh hoàn nằm trong bìu có thuận lợi gì cho việc sản sinh tinh trùng?</a:t>
            </a:r>
            <a:endParaRPr lang="en-US" sz="4000" dirty="0">
              <a:latin typeface="+mj-lt"/>
            </a:endParaRPr>
          </a:p>
        </p:txBody>
      </p:sp>
      <mc:AlternateContent xmlns:mc="http://schemas.openxmlformats.org/markup-compatibility/2006" xmlns:a14="http://schemas.microsoft.com/office/drawing/2010/main">
        <mc:Choice Requires="a14">
          <p:sp>
            <p:nvSpPr>
              <p:cNvPr id="5" name="TextBox 4"/>
              <p:cNvSpPr txBox="1"/>
              <p:nvPr/>
            </p:nvSpPr>
            <p:spPr>
              <a:xfrm>
                <a:off x="762000" y="7971329"/>
                <a:ext cx="17068800" cy="1323439"/>
              </a:xfrm>
              <a:prstGeom prst="rect">
                <a:avLst/>
              </a:prstGeom>
              <a:noFill/>
            </p:spPr>
            <p:txBody>
              <a:bodyPr wrap="square" rtlCol="0">
                <a:spAutoFit/>
              </a:bodyPr>
              <a:lstStyle/>
              <a:p>
                <a:r>
                  <a:rPr lang="vi-VN" sz="4000" dirty="0">
                    <a:latin typeface="+mj-lt"/>
                  </a:rPr>
                  <a:t>Tinh hoàn nằm trong bìu giúp tạo hiệt độ thích hợp để sản sinh tinh trùng là khoảng 35</a:t>
                </a:r>
                <a14:m>
                  <m:oMath xmlns:m="http://schemas.openxmlformats.org/officeDocument/2006/math">
                    <m:r>
                      <a:rPr lang="vi-VN" sz="4000">
                        <a:latin typeface="Cambria Math"/>
                      </a:rPr>
                      <m:t>°</m:t>
                    </m:r>
                    <m:r>
                      <m:rPr>
                        <m:sty m:val="p"/>
                      </m:rPr>
                      <a:rPr lang="vi-VN" sz="4000">
                        <a:latin typeface="Cambria Math"/>
                      </a:rPr>
                      <m:t>C</m:t>
                    </m:r>
                  </m:oMath>
                </a14:m>
                <a:r>
                  <a:rPr lang="vi-VN" sz="4000" dirty="0">
                    <a:latin typeface="+mj-lt"/>
                  </a:rPr>
                  <a:t>.</a:t>
                </a:r>
                <a:endParaRPr lang="en-US" sz="4000" dirty="0">
                  <a:solidFill>
                    <a:srgbClr val="C00000"/>
                  </a:solidFill>
                  <a:latin typeface="+mj-lt"/>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62000" y="7971329"/>
                <a:ext cx="17068800" cy="1323439"/>
              </a:xfrm>
              <a:prstGeom prst="rect">
                <a:avLst/>
              </a:prstGeom>
              <a:blipFill rotWithShape="1">
                <a:blip r:embed="rId2"/>
                <a:stretch>
                  <a:fillRect l="-1250" t="-8295" b="-19355"/>
                </a:stretch>
              </a:blipFill>
            </p:spPr>
            <p:txBody>
              <a:bodyPr/>
              <a:lstStyle/>
              <a:p>
                <a:r>
                  <a:rPr lang="en-US">
                    <a:noFill/>
                  </a:rPr>
                  <a:t> </a:t>
                </a:r>
              </a:p>
            </p:txBody>
          </p:sp>
        </mc:Fallback>
      </mc:AlternateContent>
      <p:pic>
        <p:nvPicPr>
          <p:cNvPr id="4098" name="Picture 2" descr="Tinh hoàn là gì? Cấu tạo, chức năng và những bệnh lý thường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1866899"/>
            <a:ext cx="10172700" cy="605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dục</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sp>
        <p:nvSpPr>
          <p:cNvPr id="2" name="TextBox 1"/>
          <p:cNvSpPr txBox="1"/>
          <p:nvPr/>
        </p:nvSpPr>
        <p:spPr>
          <a:xfrm>
            <a:off x="1752600" y="1562100"/>
            <a:ext cx="14479772" cy="3170099"/>
          </a:xfrm>
          <a:prstGeom prst="rect">
            <a:avLst/>
          </a:prstGeom>
          <a:noFill/>
        </p:spPr>
        <p:txBody>
          <a:bodyPr wrap="square" rtlCol="0">
            <a:spAutoFit/>
          </a:bodyPr>
          <a:lstStyle/>
          <a:p>
            <a:r>
              <a:rPr lang="vi-VN" sz="4000" dirty="0">
                <a:solidFill>
                  <a:schemeClr val="bg1"/>
                </a:solidFill>
                <a:latin typeface="Times New Roman" pitchFamily="18" charset="0"/>
                <a:cs typeface="Times New Roman" pitchFamily="18" charset="0"/>
              </a:rPr>
              <a:t>Cơ quan sinh dục ở nam gồm hai tinh hoàn nằm trong bìu, mào tình, ống dẫn tinh, ống đái, dương vật. </a:t>
            </a:r>
          </a:p>
          <a:p>
            <a:r>
              <a:rPr lang="vi-VN" sz="4000" dirty="0">
                <a:solidFill>
                  <a:schemeClr val="bg1"/>
                </a:solidFill>
                <a:latin typeface="Times New Roman" pitchFamily="18" charset="0"/>
                <a:cs typeface="Times New Roman" pitchFamily="18" charset="0"/>
              </a:rPr>
              <a:t>Cơ quan sinh dục ở nữ gồm hai buồng trứng nằm trong khoang bụng, ống dẫn trứng, tử cung và âm đạo.</a:t>
            </a:r>
          </a:p>
          <a:p>
            <a:endParaRPr lang="en-US" sz="4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61942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19643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078039"/>
          </a:xfrm>
          <a:prstGeom prst="rect">
            <a:avLst/>
          </a:prstGeom>
          <a:noFill/>
        </p:spPr>
        <p:txBody>
          <a:bodyPr wrap="square" lIns="137160" tIns="68580" rIns="137160" bIns="68580" rtlCol="0">
            <a:spAutoFit/>
          </a:bodyPr>
          <a:lstStyle/>
          <a:p>
            <a:r>
              <a:rPr lang="en-US" sz="4200" dirty="0" smtClean="0">
                <a:solidFill>
                  <a:srgbClr val="7030A0"/>
                </a:solidFill>
                <a:latin typeface="Times New Roman" pitchFamily="18" charset="0"/>
                <a:cs typeface="Times New Roman" pitchFamily="18" charset="0"/>
              </a:rPr>
              <a:t> ⃰ </a:t>
            </a:r>
            <a:r>
              <a:rPr lang="en-US" sz="4400" dirty="0" err="1" smtClean="0">
                <a:solidFill>
                  <a:srgbClr val="7030A0"/>
                </a:solidFill>
                <a:latin typeface="Times New Roman" pitchFamily="18" charset="0"/>
                <a:cs typeface="Times New Roman" pitchFamily="18" charset="0"/>
              </a:rPr>
              <a:t>Quan</a:t>
            </a:r>
            <a:r>
              <a:rPr lang="en-US" sz="4400" dirty="0" smtClean="0">
                <a:solidFill>
                  <a:srgbClr val="7030A0"/>
                </a:solidFill>
                <a:latin typeface="Times New Roman" pitchFamily="18" charset="0"/>
                <a:cs typeface="Times New Roman" pitchFamily="18" charset="0"/>
              </a:rPr>
              <a:t> </a:t>
            </a:r>
            <a:r>
              <a:rPr lang="en-US" sz="4400" dirty="0" err="1" smtClean="0">
                <a:solidFill>
                  <a:srgbClr val="7030A0"/>
                </a:solidFill>
                <a:latin typeface="Times New Roman" pitchFamily="18" charset="0"/>
                <a:cs typeface="Times New Roman" pitchFamily="18" charset="0"/>
              </a:rPr>
              <a:t>sát</a:t>
            </a:r>
            <a:r>
              <a:rPr lang="en-US" sz="4400" dirty="0" smtClean="0">
                <a:solidFill>
                  <a:srgbClr val="7030A0"/>
                </a:solidFill>
                <a:latin typeface="Times New Roman" pitchFamily="18" charset="0"/>
                <a:cs typeface="Times New Roman" pitchFamily="18" charset="0"/>
              </a:rPr>
              <a:t> video</a:t>
            </a:r>
          </a:p>
          <a:p>
            <a:endParaRPr lang="en-US" sz="4400" dirty="0" smtClean="0">
              <a:solidFill>
                <a:srgbClr val="7030A0"/>
              </a:solidFill>
              <a:latin typeface="Times New Roman" pitchFamily="18" charset="0"/>
              <a:cs typeface="Times New Roman" pitchFamily="18" charset="0"/>
            </a:endParaRPr>
          </a:p>
          <a:p>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hiện</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theo</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nhóm</a:t>
            </a:r>
            <a:r>
              <a:rPr lang="en-US" sz="4200" dirty="0" smtClean="0">
                <a:solidFill>
                  <a:srgbClr val="7030A0"/>
                </a:solidFill>
                <a:latin typeface="Times New Roman" pitchFamily="18" charset="0"/>
                <a:cs typeface="Times New Roman" pitchFamily="18" charset="0"/>
              </a:rPr>
              <a:t> 4 </a:t>
            </a:r>
            <a:r>
              <a:rPr lang="en-US" sz="4200" dirty="0" err="1" smtClean="0">
                <a:solidFill>
                  <a:srgbClr val="7030A0"/>
                </a:solidFill>
                <a:latin typeface="Times New Roman" pitchFamily="18" charset="0"/>
                <a:cs typeface="Times New Roman" pitchFamily="18" charset="0"/>
              </a:rPr>
              <a:t>và</a:t>
            </a:r>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học</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tập</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số</a:t>
            </a:r>
            <a:r>
              <a:rPr lang="en-US" sz="4200" dirty="0" smtClean="0">
                <a:solidFill>
                  <a:srgbClr val="7030A0"/>
                </a:solidFill>
                <a:latin typeface="Times New Roman" pitchFamily="18" charset="0"/>
                <a:cs typeface="Times New Roman" pitchFamily="18" charset="0"/>
              </a:rPr>
              <a:t> 2.</a:t>
            </a:r>
            <a:endParaRPr lang="en-US" sz="4200" dirty="0">
              <a:solidFill>
                <a:srgbClr val="7030A0"/>
              </a:solidFill>
              <a:latin typeface="Times New Roman" pitchFamily="18" charset="0"/>
              <a:cs typeface="Times New Roman" pitchFamily="18" charset="0"/>
            </a:endParaRP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a:t>
            </a:r>
            <a:r>
              <a:rPr lang="en-US" sz="4200" dirty="0" smtClean="0">
                <a:solidFill>
                  <a:srgbClr val="7030A0"/>
                </a:solidFill>
                <a:latin typeface="Times New Roman" pitchFamily="18" charset="0"/>
                <a:cs typeface="Times New Roman" pitchFamily="18" charset="0"/>
              </a:rPr>
              <a:t>10 </a:t>
            </a:r>
            <a:r>
              <a:rPr lang="en-US" sz="4200" dirty="0" err="1" smtClean="0">
                <a:solidFill>
                  <a:srgbClr val="7030A0"/>
                </a:solidFill>
                <a:latin typeface="Times New Roman" pitchFamily="18" charset="0"/>
                <a:cs typeface="Times New Roman" pitchFamily="18" charset="0"/>
              </a:rPr>
              <a:t>phút</a:t>
            </a:r>
            <a:r>
              <a:rPr lang="en-US" sz="4200" dirty="0" smtClean="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latin typeface="Times New Roman" pitchFamily="18" charset="0"/>
                <a:cs typeface="Times New Roman" pitchFamily="18" charset="0"/>
                <a:hlinkClick r:id="rId2" action="ppaction://hlinkfile"/>
              </a:rPr>
              <a:t>QUÁ TRÌNH THỤ TINH</a:t>
            </a:r>
            <a:endParaRPr lang="en-US" sz="4000" b="1" dirty="0">
              <a:solidFill>
                <a:srgbClr val="C00000"/>
              </a:solidFill>
              <a:latin typeface="Times New Roman" pitchFamily="18" charset="0"/>
              <a:cs typeface="Times New Roman" pitchFamily="18" charset="0"/>
              <a:hlinkClick r:id="rId2" action="ppaction://hlinkfile"/>
            </a:endParaRPr>
          </a:p>
        </p:txBody>
      </p:sp>
    </p:spTree>
    <p:extLst>
      <p:ext uri="{BB962C8B-B14F-4D97-AF65-F5344CB8AC3E}">
        <p14:creationId xmlns:p14="http://schemas.microsoft.com/office/powerpoint/2010/main" val="3673976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latin typeface="Times New Roman" pitchFamily="18" charset="0"/>
                <a:cs typeface="Times New Roman" pitchFamily="18" charset="0"/>
                <a:hlinkClick r:id="rId2" action="ppaction://hlinkfile"/>
              </a:rPr>
              <a:t>QUÁ TRÌNH THỤ THAI</a:t>
            </a:r>
            <a:endParaRPr lang="en-US" sz="4000" b="1" dirty="0">
              <a:solidFill>
                <a:srgbClr val="C00000"/>
              </a:solidFill>
              <a:latin typeface="Times New Roman" pitchFamily="18" charset="0"/>
              <a:cs typeface="Times New Roman" pitchFamily="18" charset="0"/>
              <a:hlinkClick r:id="rId2" action="ppaction://hlinkfile"/>
            </a:endParaRPr>
          </a:p>
        </p:txBody>
      </p:sp>
    </p:spTree>
    <p:extLst>
      <p:ext uri="{BB962C8B-B14F-4D97-AF65-F5344CB8AC3E}">
        <p14:creationId xmlns:p14="http://schemas.microsoft.com/office/powerpoint/2010/main" val="1752849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latin typeface="Times New Roman" pitchFamily="18" charset="0"/>
                <a:cs typeface="Times New Roman" pitchFamily="18" charset="0"/>
              </a:rPr>
              <a:t>PHIẾU HỌC TẬP SỐ 2</a:t>
            </a:r>
            <a:endParaRPr lang="en-US" sz="4000" dirty="0">
              <a:solidFill>
                <a:srgbClr val="C0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37177955"/>
              </p:ext>
            </p:extLst>
          </p:nvPr>
        </p:nvGraphicFramePr>
        <p:xfrm>
          <a:off x="1295400" y="2247900"/>
          <a:ext cx="16230599" cy="7467599"/>
        </p:xfrm>
        <a:graphic>
          <a:graphicData uri="http://schemas.openxmlformats.org/drawingml/2006/table">
            <a:tbl>
              <a:tblPr firstRow="1" firstCol="1" bandRow="1">
                <a:tableStyleId>{5C22544A-7EE6-4342-B048-85BDC9FD1C3A}</a:tableStyleId>
              </a:tblPr>
              <a:tblGrid>
                <a:gridCol w="2627235"/>
                <a:gridCol w="6591906"/>
                <a:gridCol w="7011458"/>
              </a:tblGrid>
              <a:tr h="877142">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Tiêu</a:t>
                      </a:r>
                      <a:r>
                        <a:rPr lang="en-US" sz="3000" dirty="0">
                          <a:effectLst/>
                          <a:latin typeface="Times New Roman" pitchFamily="18" charset="0"/>
                          <a:cs typeface="Times New Roman" pitchFamily="18" charset="0"/>
                        </a:rPr>
                        <a:t> chí</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a:effectLst/>
                          <a:latin typeface="Times New Roman" pitchFamily="18" charset="0"/>
                          <a:cs typeface="Times New Roman" pitchFamily="18" charset="0"/>
                        </a:rPr>
                        <a:t>Thụ thai</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Khái niệm</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Vị trí</a:t>
                      </a:r>
                    </a:p>
                    <a:p>
                      <a:pPr marL="0" marR="0">
                        <a:lnSpc>
                          <a:spcPct val="120000"/>
                        </a:lnSpc>
                        <a:spcBef>
                          <a:spcPts val="0"/>
                        </a:spcBef>
                        <a:spcAft>
                          <a:spcPts val="0"/>
                        </a:spcAft>
                      </a:pPr>
                      <a:r>
                        <a:rPr lang="en-US" sz="3000">
                          <a:effectLst/>
                          <a:latin typeface="Times New Roman" pitchFamily="18" charset="0"/>
                          <a:cs typeface="Times New Roman" pitchFamily="18" charset="0"/>
                        </a:rPr>
                        <a:t>diễn ra</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Điều kiện</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r>
            </a:tbl>
          </a:graphicData>
        </a:graphic>
      </p:graphicFrame>
    </p:spTree>
    <p:extLst>
      <p:ext uri="{BB962C8B-B14F-4D97-AF65-F5344CB8AC3E}">
        <p14:creationId xmlns:p14="http://schemas.microsoft.com/office/powerpoint/2010/main" val="3114782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latin typeface="Times New Roman" pitchFamily="18" charset="0"/>
                <a:cs typeface="Times New Roman" pitchFamily="18" charset="0"/>
              </a:rPr>
              <a:t>PHIẾU HỌC TẬP SỐ 2</a:t>
            </a:r>
            <a:endParaRPr lang="en-US" sz="4000" dirty="0">
              <a:solidFill>
                <a:srgbClr val="C0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763470717"/>
              </p:ext>
            </p:extLst>
          </p:nvPr>
        </p:nvGraphicFramePr>
        <p:xfrm>
          <a:off x="1295400" y="2247900"/>
          <a:ext cx="16230599" cy="7467599"/>
        </p:xfrm>
        <a:graphic>
          <a:graphicData uri="http://schemas.openxmlformats.org/drawingml/2006/table">
            <a:tbl>
              <a:tblPr firstRow="1" firstCol="1" bandRow="1">
                <a:tableStyleId>{5C22544A-7EE6-4342-B048-85BDC9FD1C3A}</a:tableStyleId>
              </a:tblPr>
              <a:tblGrid>
                <a:gridCol w="2627235"/>
                <a:gridCol w="6591906"/>
                <a:gridCol w="7011458"/>
              </a:tblGrid>
              <a:tr h="877142">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Tiêu</a:t>
                      </a:r>
                      <a:r>
                        <a:rPr lang="en-US" sz="3000" dirty="0">
                          <a:effectLst/>
                          <a:latin typeface="Times New Roman" pitchFamily="18" charset="0"/>
                          <a:cs typeface="Times New Roman" pitchFamily="18" charset="0"/>
                        </a:rPr>
                        <a:t> chí</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a:effectLst/>
                          <a:latin typeface="Times New Roman" pitchFamily="18" charset="0"/>
                          <a:cs typeface="Times New Roman" pitchFamily="18" charset="0"/>
                        </a:rPr>
                        <a:t>Thụ thai</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Khái niệm</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Sự</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quá</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trình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kết</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giữa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trứng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trùng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tạo</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thành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a:effectLst/>
                          <a:latin typeface="Times New Roman" pitchFamily="18" charset="0"/>
                          <a:cs typeface="Times New Roman" pitchFamily="18" charset="0"/>
                        </a:rPr>
                        <a:t>Sự thụ thai xảy ra khi phôi làm tổ được ở tử cung.</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Vị trí</a:t>
                      </a:r>
                    </a:p>
                    <a:p>
                      <a:pPr marL="0" marR="0">
                        <a:lnSpc>
                          <a:spcPct val="120000"/>
                        </a:lnSpc>
                        <a:spcBef>
                          <a:spcPts val="0"/>
                        </a:spcBef>
                        <a:spcAft>
                          <a:spcPts val="0"/>
                        </a:spcAft>
                      </a:pPr>
                      <a:r>
                        <a:rPr lang="en-US" sz="3000">
                          <a:effectLst/>
                          <a:latin typeface="Times New Roman" pitchFamily="18" charset="0"/>
                          <a:cs typeface="Times New Roman" pitchFamily="18" charset="0"/>
                        </a:rPr>
                        <a:t>diễn ra</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Trong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ống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dẫn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trứng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thường</a:t>
                      </a:r>
                      <a:r>
                        <a:rPr lang="en-US" sz="3000" dirty="0">
                          <a:effectLst/>
                          <a:latin typeface="Times New Roman" pitchFamily="18" charset="0"/>
                          <a:cs typeface="Times New Roman" pitchFamily="18" charset="0"/>
                        </a:rPr>
                        <a:t> là ở </a:t>
                      </a:r>
                      <a:r>
                        <a:rPr lang="en-US" sz="3000" dirty="0" err="1">
                          <a:effectLst/>
                          <a:latin typeface="Times New Roman" pitchFamily="18" charset="0"/>
                          <a:cs typeface="Times New Roman" pitchFamily="18" charset="0"/>
                        </a:rPr>
                        <a:t>khoảng</a:t>
                      </a:r>
                      <a:r>
                        <a:rPr lang="en-US" sz="3000" dirty="0">
                          <a:effectLst/>
                          <a:latin typeface="Times New Roman" pitchFamily="18" charset="0"/>
                          <a:cs typeface="Times New Roman" pitchFamily="18" charset="0"/>
                        </a:rPr>
                        <a:t> 1/3 </a:t>
                      </a:r>
                      <a:r>
                        <a:rPr lang="en-US" sz="3000" dirty="0" err="1">
                          <a:effectLst/>
                          <a:latin typeface="Times New Roman" pitchFamily="18" charset="0"/>
                          <a:cs typeface="Times New Roman" pitchFamily="18" charset="0"/>
                        </a:rPr>
                        <a:t>phía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ngoài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ống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dẫn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trứng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Trong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tư</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Điều kiện</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a:effectLst/>
                          <a:latin typeface="Times New Roman" pitchFamily="18" charset="0"/>
                          <a:cs typeface="Times New Roman" pitchFamily="18" charset="0"/>
                        </a:rPr>
                        <a:t>Trứng phải gặp được tinh trùng. Tinh trùng phải chui được vào bên trong trứng.</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phải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bám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tổ</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được</a:t>
                      </a:r>
                      <a:r>
                        <a:rPr lang="en-US" sz="3000" dirty="0">
                          <a:effectLst/>
                          <a:latin typeface="Times New Roman" pitchFamily="18" charset="0"/>
                          <a:cs typeface="Times New Roman" pitchFamily="18" charset="0"/>
                        </a:rPr>
                        <a:t> ở </a:t>
                      </a:r>
                      <a:r>
                        <a:rPr lang="en-US" sz="3000" dirty="0" err="1">
                          <a:effectLst/>
                          <a:latin typeface="Times New Roman" pitchFamily="18" charset="0"/>
                          <a:cs typeface="Times New Roman" pitchFamily="18" charset="0"/>
                        </a:rPr>
                        <a:t>lớp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niêm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mạc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r>
            </a:tbl>
          </a:graphicData>
        </a:graphic>
      </p:graphicFrame>
    </p:spTree>
    <p:extLst>
      <p:ext uri="{BB962C8B-B14F-4D97-AF65-F5344CB8AC3E}">
        <p14:creationId xmlns:p14="http://schemas.microsoft.com/office/powerpoint/2010/main" val="22152661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44">
            <a:extLst>
              <a:ext uri="{FF2B5EF4-FFF2-40B4-BE49-F238E27FC236}">
                <a16:creationId xmlns="" xmlns:a16="http://schemas.microsoft.com/office/drawing/2014/main" xmlns:lc="http://schemas.openxmlformats.org/drawingml/2006/lockedCanvas" id="{3E5A07A3-09ED-4B7B-9FBE-B96FD5AD1D7B}"/>
              </a:ext>
            </a:extLst>
          </p:cNvPr>
          <p:cNvSpPr txBox="1"/>
          <p:nvPr/>
        </p:nvSpPr>
        <p:spPr>
          <a:xfrm>
            <a:off x="609600" y="748725"/>
            <a:ext cx="16992600"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err="1" smtClean="0">
                <a:solidFill>
                  <a:srgbClr val="C00000"/>
                </a:solidFill>
                <a:latin typeface="Times New Roman" pitchFamily="18" charset="0"/>
                <a:cs typeface="Times New Roman" pitchFamily="18" charset="0"/>
              </a:rPr>
              <a:t>Mối</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thai</a:t>
            </a:r>
            <a:r>
              <a:rPr lang="en-US" sz="4000" dirty="0">
                <a:solidFill>
                  <a:srgbClr val="C00000"/>
                </a:solidFill>
                <a:latin typeface="Times New Roman" pitchFamily="18" charset="0"/>
                <a:cs typeface="Times New Roman" pitchFamily="18"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609600" y="8420100"/>
            <a:ext cx="173736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T</a:t>
            </a:r>
            <a:r>
              <a:rPr lang="en-US" sz="4000" dirty="0" err="1" smtClean="0">
                <a:solidFill>
                  <a:srgbClr val="7030A0"/>
                </a:solidFill>
                <a:latin typeface="Times New Roman" pitchFamily="18" charset="0"/>
                <a:cs typeface="Times New Roman" pitchFamily="18" charset="0"/>
              </a:rPr>
              <a:t>hụ</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điều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cần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thai.</a:t>
            </a:r>
            <a:endParaRPr lang="en-US" sz="4000" dirty="0">
              <a:solidFill>
                <a:srgbClr val="7030A0"/>
              </a:solidFill>
              <a:latin typeface="Times New Roman" pitchFamily="18" charset="0"/>
              <a:cs typeface="Times New Roman" pitchFamily="18" charset="0"/>
            </a:endParaRPr>
          </a:p>
        </p:txBody>
      </p:sp>
      <p:pic>
        <p:nvPicPr>
          <p:cNvPr id="7170" name="Picture 2" descr="Khả năng duy trì nòi giống – Thắc mắc chẳng biết hỏi ai - Kiến thức giới  tính - Việt Giải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314" y="2093363"/>
            <a:ext cx="8096885" cy="607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 xmlns:a16="http://schemas.microsoft.com/office/drawing/2014/main"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 xmlns:a16="http://schemas.microsoft.com/office/drawing/2014/main" id="{BAF64984-4238-44DE-AD12-86B3158F5B49}"/>
              </a:ext>
            </a:extLst>
          </p:cNvPr>
          <p:cNvSpPr txBox="1">
            <a:spLocks/>
          </p:cNvSpPr>
          <p:nvPr/>
        </p:nvSpPr>
        <p:spPr>
          <a:xfrm>
            <a:off x="1759428" y="2508885"/>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a:t>
            </a:r>
            <a:r>
              <a:rPr lang="en-US" sz="6000" u="sng" dirty="0" smtClean="0">
                <a:solidFill>
                  <a:srgbClr val="FF0000"/>
                </a:solidFill>
                <a:latin typeface="Times New Roman" pitchFamily="18" charset="0"/>
                <a:ea typeface="Tiffany" pitchFamily="18" charset="0"/>
                <a:cs typeface="Times New Roman" pitchFamily="18" charset="0"/>
              </a:rPr>
              <a:t>40: </a:t>
            </a:r>
            <a:r>
              <a:rPr lang="en-US" sz="6000" b="1" dirty="0" smtClean="0">
                <a:latin typeface="Times New Roman" pitchFamily="18" charset="0"/>
                <a:ea typeface="Tiffany" pitchFamily="18" charset="0"/>
                <a:cs typeface="Times New Roman" pitchFamily="18" charset="0"/>
              </a:rPr>
              <a:t>SINH SẢN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838700"/>
            <a:ext cx="64711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728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 name="TextBox 1"/>
          <p:cNvSpPr txBox="1"/>
          <p:nvPr/>
        </p:nvSpPr>
        <p:spPr>
          <a:xfrm>
            <a:off x="3124200" y="2628900"/>
            <a:ext cx="14325600" cy="2554545"/>
          </a:xfrm>
          <a:prstGeom prst="rect">
            <a:avLst/>
          </a:prstGeom>
          <a:noFill/>
        </p:spPr>
        <p:txBody>
          <a:bodyPr wrap="square" rtlCol="0">
            <a:spAutoFit/>
          </a:bodyPr>
          <a:lstStyle/>
          <a:p>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Sự</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thụ</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tinh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là</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quá</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trình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kết</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hợp</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giữa</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trứng</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và</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tinh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trùng</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tạo</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thành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hợp</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tử</a:t>
            </a:r>
            <a:r>
              <a:rPr lang="en-US" sz="4000" dirty="0">
                <a:solidFill>
                  <a:schemeClr val="bg1"/>
                </a:solidFill>
                <a:latin typeface="Times New Roman" pitchFamily="18" charset="0"/>
                <a:ea typeface="Tiffany" pitchFamily="18" charset="0"/>
                <a:cs typeface="Times New Roman" pitchFamily="18" charset="0"/>
              </a:rPr>
              <a:t>. </a:t>
            </a:r>
          </a:p>
          <a:p>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Sự</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thụ</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thai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xảy</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ra</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khi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phôi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làm</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tổ</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được</a:t>
            </a:r>
            <a:r>
              <a:rPr lang="en-US" sz="4000" dirty="0">
                <a:solidFill>
                  <a:schemeClr val="bg1"/>
                </a:solidFill>
                <a:latin typeface="Times New Roman" pitchFamily="18" charset="0"/>
                <a:ea typeface="Tiffany" pitchFamily="18" charset="0"/>
                <a:cs typeface="Times New Roman" pitchFamily="18" charset="0"/>
              </a:rPr>
              <a:t> ở </a:t>
            </a:r>
            <a:r>
              <a:rPr lang="en-US" sz="4000" dirty="0" err="1">
                <a:solidFill>
                  <a:schemeClr val="bg1"/>
                </a:solidFill>
                <a:latin typeface="Times New Roman" pitchFamily="18" charset="0"/>
                <a:ea typeface="Tiffany" pitchFamily="18" charset="0"/>
                <a:cs typeface="Times New Roman" pitchFamily="18" charset="0"/>
              </a:rPr>
              <a:t>tử</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cung</a:t>
            </a:r>
            <a:r>
              <a:rPr lang="en-US" sz="4000" dirty="0">
                <a:solidFill>
                  <a:schemeClr val="bg1"/>
                </a:solidFill>
                <a:latin typeface="Times New Roman" pitchFamily="18" charset="0"/>
                <a:ea typeface="Tiffany" pitchFamily="18" charset="0"/>
                <a:cs typeface="Times New Roman" pitchFamily="18" charset="0"/>
              </a:rPr>
              <a:t>.</a:t>
            </a:r>
          </a:p>
          <a:p>
            <a:endParaRPr lang="en-US" sz="4000" dirty="0">
              <a:solidFill>
                <a:schemeClr val="bg1"/>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120633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10972800" cy="2554545"/>
          </a:xfrm>
          <a:prstGeom prst="rect">
            <a:avLst/>
          </a:prstGeom>
          <a:noFill/>
        </p:spPr>
        <p:txBody>
          <a:bodyPr wrap="square" rtlCol="0">
            <a:spAutoFit/>
          </a:bodyPr>
          <a:lstStyle/>
          <a:p>
            <a:pPr defTabSz="1371600"/>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Hiện</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tượng</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kinh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nguyệt</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biện</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pháp</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tránh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14300"/>
            <a:ext cx="15773400" cy="1988345"/>
          </a:xfrm>
        </p:spPr>
        <p:txBody>
          <a:bodyPr>
            <a:normAutofit/>
          </a:bodyPr>
          <a:lstStyle/>
          <a:p>
            <a:pPr algn="ctr"/>
            <a:r>
              <a:rPr lang="en-US" sz="4000" dirty="0" smtClean="0">
                <a:solidFill>
                  <a:srgbClr val="C00000"/>
                </a:solidFill>
                <a:latin typeface="Times New Roman" pitchFamily="18" charset="0"/>
                <a:cs typeface="Times New Roman" pitchFamily="18" charset="0"/>
              </a:rPr>
              <a:t>HIỆN TƯỢNG KINH NGUYỆT</a:t>
            </a:r>
            <a:endParaRPr lang="en-US" sz="4000" dirty="0">
              <a:solidFill>
                <a:srgbClr val="C00000"/>
              </a:solidFill>
              <a:latin typeface="Times New Roman" pitchFamily="18" charset="0"/>
              <a:cs typeface="Times New Roman" pitchFamily="18" charset="0"/>
            </a:endParaRPr>
          </a:p>
        </p:txBody>
      </p:sp>
      <p:pic>
        <p:nvPicPr>
          <p:cNvPr id="16386" name="Picture 2" descr="Chu kỳ kinh nguyệt bình thường kéo dài bao lâu? Triệu chứng thường gặp là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38870"/>
            <a:ext cx="11658600" cy="87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4829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
            <a:ext cx="15773400" cy="1988345"/>
          </a:xfrm>
        </p:spPr>
        <p:txBody>
          <a:bodyPr>
            <a:normAutofit/>
          </a:bodyPr>
          <a:lstStyle/>
          <a:p>
            <a:r>
              <a:rPr lang="en-US" sz="3200" dirty="0" smtClean="0">
                <a:solidFill>
                  <a:srgbClr val="C00000"/>
                </a:solidFill>
                <a:latin typeface="Times New Roman" pitchFamily="18" charset="0"/>
                <a:cs typeface="Times New Roman" pitchFamily="18" charset="0"/>
              </a:rPr>
              <a:t>1. </a:t>
            </a:r>
            <a:r>
              <a:rPr lang="vi-VN" sz="3200" dirty="0" smtClean="0">
                <a:solidFill>
                  <a:srgbClr val="C00000"/>
                </a:solidFill>
                <a:latin typeface="Times New Roman" pitchFamily="18" charset="0"/>
                <a:cs typeface="Times New Roman" pitchFamily="18" charset="0"/>
              </a:rPr>
              <a:t>Hiện </a:t>
            </a:r>
            <a:r>
              <a:rPr lang="vi-VN" sz="3200" dirty="0">
                <a:solidFill>
                  <a:srgbClr val="C00000"/>
                </a:solidFill>
                <a:latin typeface="Times New Roman" pitchFamily="18" charset="0"/>
                <a:cs typeface="Times New Roman" pitchFamily="18" charset="0"/>
              </a:rPr>
              <a:t>tượng kinh nguyệt là</a:t>
            </a:r>
            <a:r>
              <a:rPr lang="en-US" sz="3200" dirty="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gì</a:t>
            </a:r>
            <a:r>
              <a:rPr lang="en-US" sz="3200" dirty="0" smtClean="0">
                <a:solidFill>
                  <a:srgbClr val="C00000"/>
                </a:solidFill>
                <a:latin typeface="Times New Roman" pitchFamily="18" charset="0"/>
                <a:cs typeface="Times New Roman" pitchFamily="18" charset="0"/>
              </a:rPr>
              <a:t>?</a:t>
            </a:r>
            <a:r>
              <a:rPr lang="en-US" sz="3200" dirty="0">
                <a:solidFill>
                  <a:srgbClr val="C00000"/>
                </a:solidFill>
                <a:latin typeface="Times New Roman" pitchFamily="18" charset="0"/>
                <a:cs typeface="Times New Roman" pitchFamily="18" charset="0"/>
              </a:rPr>
              <a:t/>
            </a:r>
            <a:br>
              <a:rPr lang="en-US" sz="3200" dirty="0">
                <a:solidFill>
                  <a:srgbClr val="C00000"/>
                </a:solidFill>
                <a:latin typeface="Times New Roman" pitchFamily="18" charset="0"/>
                <a:cs typeface="Times New Roman" pitchFamily="18" charset="0"/>
              </a:rPr>
            </a:br>
            <a:r>
              <a:rPr lang="en-US" sz="3200" dirty="0" smtClean="0">
                <a:solidFill>
                  <a:srgbClr val="C00000"/>
                </a:solidFill>
                <a:latin typeface="Times New Roman" pitchFamily="18" charset="0"/>
                <a:cs typeface="Times New Roman" pitchFamily="18" charset="0"/>
              </a:rPr>
              <a:t>2. Do </a:t>
            </a:r>
            <a:r>
              <a:rPr lang="en-US" sz="3200" dirty="0" err="1">
                <a:solidFill>
                  <a:srgbClr val="C00000"/>
                </a:solidFill>
                <a:latin typeface="Times New Roman" pitchFamily="18" charset="0"/>
                <a:cs typeface="Times New Roman" pitchFamily="18" charset="0"/>
              </a:rPr>
              <a:t>đâu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có</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kinh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nguyệt</a:t>
            </a:r>
            <a:r>
              <a:rPr lang="en-US" sz="3200" dirty="0">
                <a:solidFill>
                  <a:srgbClr val="C00000"/>
                </a:solidFill>
                <a:latin typeface="Times New Roman" pitchFamily="18" charset="0"/>
                <a:cs typeface="Times New Roman" pitchFamily="18" charset="0"/>
              </a:rPr>
              <a:t>?</a:t>
            </a:r>
            <a:br>
              <a:rPr lang="en-US" sz="3200" dirty="0">
                <a:solidFill>
                  <a:srgbClr val="C00000"/>
                </a:solidFill>
                <a:latin typeface="Times New Roman" pitchFamily="18" charset="0"/>
                <a:cs typeface="Times New Roman" pitchFamily="18" charset="0"/>
              </a:rPr>
            </a:br>
            <a:endParaRPr lang="en-US" sz="32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8031955"/>
            <a:ext cx="17526000" cy="3131345"/>
          </a:xfrm>
        </p:spPr>
        <p:txBody>
          <a:bodyPr>
            <a:normAutofit/>
          </a:bodyPr>
          <a:lstStyle/>
          <a:p>
            <a:pPr marL="0" lvl="0" indent="0">
              <a:buNone/>
            </a:pPr>
            <a:r>
              <a:rPr lang="en-US" sz="3200" dirty="0" smtClean="0">
                <a:solidFill>
                  <a:srgbClr val="7030A0"/>
                </a:solidFill>
                <a:latin typeface="Times New Roman" pitchFamily="18" charset="0"/>
                <a:cs typeface="Times New Roman" pitchFamily="18" charset="0"/>
              </a:rPr>
              <a:t>1. </a:t>
            </a:r>
            <a:r>
              <a:rPr lang="vi-VN" sz="3200" dirty="0" smtClean="0">
                <a:solidFill>
                  <a:srgbClr val="7030A0"/>
                </a:solidFill>
                <a:latin typeface="Times New Roman" pitchFamily="18" charset="0"/>
                <a:cs typeface="Times New Roman" pitchFamily="18" charset="0"/>
              </a:rPr>
              <a:t>Hiện </a:t>
            </a:r>
            <a:r>
              <a:rPr lang="vi-VN" sz="3200" dirty="0">
                <a:solidFill>
                  <a:srgbClr val="7030A0"/>
                </a:solidFill>
                <a:latin typeface="Times New Roman" pitchFamily="18" charset="0"/>
                <a:cs typeface="Times New Roman" pitchFamily="18" charset="0"/>
              </a:rPr>
              <a:t>tượng kinh nguyệt là hiện tượng trứng không được th</a:t>
            </a:r>
            <a:r>
              <a:rPr lang="en-US" sz="3200" dirty="0">
                <a:solidFill>
                  <a:srgbClr val="7030A0"/>
                </a:solidFill>
                <a:latin typeface="Times New Roman" pitchFamily="18" charset="0"/>
                <a:cs typeface="Times New Roman" pitchFamily="18" charset="0"/>
              </a:rPr>
              <a:t>ụ</a:t>
            </a:r>
            <a:r>
              <a:rPr lang="vi-VN" sz="3200" dirty="0">
                <a:solidFill>
                  <a:srgbClr val="7030A0"/>
                </a:solidFill>
                <a:latin typeface="Times New Roman" pitchFamily="18" charset="0"/>
                <a:cs typeface="Times New Roman" pitchFamily="18" charset="0"/>
              </a:rPr>
              <a:t> tinh sau 14 ngày kể từ khi trứng rụng làm thể vàng bị tiêu giảm, lớp niêm mạc bong ra từng mảng thoát ra ngoài cùng với máu và dịch nhày.</a:t>
            </a:r>
            <a:endParaRPr lang="en-US" sz="3200" dirty="0">
              <a:solidFill>
                <a:srgbClr val="7030A0"/>
              </a:solidFill>
              <a:latin typeface="Times New Roman" pitchFamily="18" charset="0"/>
              <a:cs typeface="Times New Roman" pitchFamily="18" charset="0"/>
            </a:endParaRPr>
          </a:p>
          <a:p>
            <a:pPr marL="0" lvl="0" indent="0">
              <a:buNone/>
            </a:pPr>
            <a:r>
              <a:rPr lang="en-US" sz="3200" dirty="0" smtClean="0">
                <a:solidFill>
                  <a:srgbClr val="7030A0"/>
                </a:solidFill>
                <a:latin typeface="Times New Roman" pitchFamily="18" charset="0"/>
                <a:cs typeface="Times New Roman" pitchFamily="18" charset="0"/>
              </a:rPr>
              <a:t>2. </a:t>
            </a:r>
            <a:r>
              <a:rPr lang="en-US" sz="3200" dirty="0" err="1" smtClean="0">
                <a:solidFill>
                  <a:srgbClr val="7030A0"/>
                </a:solidFill>
                <a:latin typeface="Times New Roman" pitchFamily="18" charset="0"/>
                <a:cs typeface="Times New Roman" pitchFamily="18" charset="0"/>
              </a:rPr>
              <a:t>Trứng</a:t>
            </a:r>
            <a:r>
              <a:rPr lang="en-US" sz="3200" dirty="0" smtClean="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không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được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thụ</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tinh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thì</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sau</a:t>
            </a:r>
            <a:r>
              <a:rPr lang="en-US" sz="3200" dirty="0">
                <a:solidFill>
                  <a:srgbClr val="7030A0"/>
                </a:solidFill>
                <a:latin typeface="Times New Roman" pitchFamily="18" charset="0"/>
                <a:cs typeface="Times New Roman" pitchFamily="18" charset="0"/>
              </a:rPr>
              <a:t> 14 </a:t>
            </a:r>
            <a:r>
              <a:rPr lang="en-US" sz="3200" dirty="0" err="1">
                <a:solidFill>
                  <a:srgbClr val="7030A0"/>
                </a:solidFill>
                <a:latin typeface="Times New Roman" pitchFamily="18" charset="0"/>
                <a:cs typeface="Times New Roman" pitchFamily="18" charset="0"/>
              </a:rPr>
              <a:t>ngày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từ</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trứng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rụng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bị</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tiêu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giảm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kéo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theo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giảm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nồng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độ</a:t>
            </a:r>
            <a:r>
              <a:rPr lang="en-US" sz="3200" dirty="0">
                <a:solidFill>
                  <a:srgbClr val="7030A0"/>
                </a:solidFill>
                <a:latin typeface="Times New Roman" pitchFamily="18" charset="0"/>
                <a:cs typeface="Times New Roman" pitchFamily="18" charset="0"/>
              </a:rPr>
              <a:t> hormone progesterone </a:t>
            </a:r>
            <a:r>
              <a:rPr lang="en-US" sz="3200" dirty="0" err="1">
                <a:solidFill>
                  <a:srgbClr val="7030A0"/>
                </a:solidFill>
                <a:latin typeface="Times New Roman" pitchFamily="18" charset="0"/>
                <a:cs typeface="Times New Roman" pitchFamily="18" charset="0"/>
              </a:rPr>
              <a:t>làm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lớp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niêm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mạc</a:t>
            </a:r>
            <a:r>
              <a:rPr lang="en-US" sz="3200" dirty="0">
                <a:solidFill>
                  <a:srgbClr val="7030A0"/>
                </a:solidFill>
                <a:latin typeface="Times New Roman" pitchFamily="18" charset="0"/>
                <a:cs typeface="Times New Roman" pitchFamily="18" charset="0"/>
              </a:rPr>
              <a:t> bong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gây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đứt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mạch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máu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chảy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máu</a:t>
            </a:r>
            <a:r>
              <a:rPr lang="en-US" sz="3200" dirty="0" smtClean="0">
                <a:solidFill>
                  <a:srgbClr val="7030A0"/>
                </a:solidFill>
                <a:latin typeface="Times New Roman" pitchFamily="18" charset="0"/>
                <a:cs typeface="Times New Roman" pitchFamily="18" charset="0"/>
              </a:rPr>
              <a:t>.</a:t>
            </a:r>
            <a:endParaRPr lang="en-US" sz="3200" dirty="0">
              <a:solidFill>
                <a:srgbClr val="7030A0"/>
              </a:solidFill>
              <a:latin typeface="Times New Roman" pitchFamily="18" charset="0"/>
              <a:cs typeface="Times New Roman" pitchFamily="18" charset="0"/>
            </a:endParaRPr>
          </a:p>
        </p:txBody>
      </p:sp>
      <p:pic>
        <p:nvPicPr>
          <p:cNvPr id="15362" name="Picture 2" descr="Các giai đoạn của chu kỳ kinh nguyệt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62100"/>
            <a:ext cx="14610756"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4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8343900" cy="6294031"/>
          </a:xfrm>
          <a:prstGeom prst="rect">
            <a:avLst/>
          </a:prstGeom>
          <a:noFill/>
        </p:spPr>
        <p:txBody>
          <a:bodyPr wrap="square" lIns="137160" tIns="68580" rIns="137160" bIns="68580" rtlCol="0">
            <a:spAutoFit/>
          </a:bodyPr>
          <a:lstStyle/>
          <a:p>
            <a:r>
              <a:rPr lang="en-US" sz="4000" dirty="0" smtClean="0">
                <a:solidFill>
                  <a:srgbClr val="7030A0"/>
                </a:solidFill>
                <a:latin typeface="Times New Roman" pitchFamily="18" charset="0"/>
                <a:ea typeface="Tiffany" pitchFamily="18" charset="0"/>
                <a:cs typeface="Times New Roman" pitchFamily="18" charset="0"/>
              </a:rPr>
              <a:t> ⃰ </a:t>
            </a:r>
            <a:r>
              <a:rPr lang="en-US" sz="4000" dirty="0" err="1" smtClean="0">
                <a:solidFill>
                  <a:srgbClr val="7030A0"/>
                </a:solidFill>
                <a:latin typeface="Times New Roman" pitchFamily="18" charset="0"/>
                <a:ea typeface="Tiffany" pitchFamily="18" charset="0"/>
                <a:cs typeface="Times New Roman" pitchFamily="18" charset="0"/>
              </a:rPr>
              <a:t>Quan</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sát</a:t>
            </a:r>
            <a:r>
              <a:rPr lang="en-US" sz="4000" dirty="0" smtClean="0">
                <a:solidFill>
                  <a:srgbClr val="7030A0"/>
                </a:solidFill>
                <a:latin typeface="Times New Roman" pitchFamily="18" charset="0"/>
                <a:ea typeface="Tiffany" pitchFamily="18" charset="0"/>
                <a:cs typeface="Times New Roman" pitchFamily="18" charset="0"/>
              </a:rPr>
              <a:t> video</a:t>
            </a:r>
          </a:p>
          <a:p>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Trả</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lời</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các</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câu</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hỏi</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sau</a:t>
            </a:r>
            <a:r>
              <a:rPr lang="en-US" sz="4000" dirty="0" smtClean="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vi-VN" sz="4000" dirty="0" smtClean="0">
                <a:solidFill>
                  <a:srgbClr val="7030A0"/>
                </a:solidFill>
                <a:latin typeface="Times New Roman" pitchFamily="18" charset="0"/>
                <a:ea typeface="Tiffany" pitchFamily="18" charset="0"/>
                <a:cs typeface="Times New Roman" pitchFamily="18" charset="0"/>
              </a:rPr>
              <a:t>Mang </a:t>
            </a:r>
            <a:r>
              <a:rPr lang="vi-VN" sz="4000" dirty="0">
                <a:solidFill>
                  <a:srgbClr val="7030A0"/>
                </a:solidFill>
                <a:latin typeface="Times New Roman" pitchFamily="18" charset="0"/>
                <a:ea typeface="Tiffany" pitchFamily="18" charset="0"/>
                <a:cs typeface="Times New Roman" pitchFamily="18" charset="0"/>
              </a:rPr>
              <a:t>thai ở tuổi vị thành viên có tác động tiêu cực như thế </a:t>
            </a:r>
            <a:r>
              <a:rPr lang="vi-VN" sz="4000" dirty="0" smtClean="0">
                <a:solidFill>
                  <a:srgbClr val="7030A0"/>
                </a:solidFill>
                <a:latin typeface="Times New Roman" pitchFamily="18" charset="0"/>
                <a:ea typeface="Tiffany" pitchFamily="18" charset="0"/>
                <a:cs typeface="Times New Roman" pitchFamily="18" charset="0"/>
              </a:rPr>
              <a:t>nào?</a:t>
            </a:r>
            <a:endParaRPr lang="en-US" sz="4000" dirty="0" smtClean="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en-US" sz="4000" dirty="0" err="1" smtClean="0">
                <a:solidFill>
                  <a:srgbClr val="7030A0"/>
                </a:solidFill>
                <a:latin typeface="Times New Roman" pitchFamily="18" charset="0"/>
                <a:ea typeface="Tiffany" pitchFamily="18" charset="0"/>
                <a:cs typeface="Times New Roman" pitchFamily="18" charset="0"/>
              </a:rPr>
              <a:t>Nguyên</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tắc</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tránh</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thai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là</a:t>
            </a:r>
            <a:r>
              <a:rPr lang="en-US" sz="4000" dirty="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gì</a:t>
            </a:r>
            <a:r>
              <a:rPr lang="en-US" sz="4000" dirty="0" smtClean="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en-US" sz="4000" dirty="0">
                <a:solidFill>
                  <a:srgbClr val="7030A0"/>
                </a:solidFill>
                <a:latin typeface="Times New Roman" pitchFamily="18" charset="0"/>
                <a:ea typeface="Tiffany" pitchFamily="18" charset="0"/>
                <a:cs typeface="Times New Roman" pitchFamily="18" charset="0"/>
              </a:rPr>
              <a:t>N</a:t>
            </a:r>
            <a:r>
              <a:rPr lang="vi-VN" sz="4000" dirty="0" smtClean="0">
                <a:solidFill>
                  <a:srgbClr val="7030A0"/>
                </a:solidFill>
                <a:latin typeface="Times New Roman" pitchFamily="18" charset="0"/>
                <a:ea typeface="Tiffany" pitchFamily="18" charset="0"/>
                <a:cs typeface="Times New Roman" pitchFamily="18" charset="0"/>
              </a:rPr>
              <a:t>êu </a:t>
            </a:r>
            <a:r>
              <a:rPr lang="vi-VN" sz="4000" dirty="0">
                <a:solidFill>
                  <a:srgbClr val="7030A0"/>
                </a:solidFill>
                <a:latin typeface="Times New Roman" pitchFamily="18" charset="0"/>
                <a:ea typeface="Tiffany" pitchFamily="18" charset="0"/>
                <a:cs typeface="Times New Roman" pitchFamily="18" charset="0"/>
              </a:rPr>
              <a:t>các biện pháp tránh thai thông qua hiểu biết của </a:t>
            </a:r>
            <a:r>
              <a:rPr lang="vi-VN" sz="4000" dirty="0" smtClean="0">
                <a:solidFill>
                  <a:srgbClr val="7030A0"/>
                </a:solidFill>
                <a:latin typeface="Times New Roman" pitchFamily="18" charset="0"/>
                <a:ea typeface="Tiffany" pitchFamily="18" charset="0"/>
                <a:cs typeface="Times New Roman" pitchFamily="18" charset="0"/>
              </a:rPr>
              <a:t>em.</a:t>
            </a:r>
            <a:endParaRPr lang="en-US" sz="4000" dirty="0" smtClean="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vi-VN" sz="4000" dirty="0" smtClean="0">
                <a:solidFill>
                  <a:srgbClr val="7030A0"/>
                </a:solidFill>
                <a:latin typeface="Times New Roman" pitchFamily="18" charset="0"/>
                <a:ea typeface="Tiffany" pitchFamily="18" charset="0"/>
                <a:cs typeface="Times New Roman" pitchFamily="18" charset="0"/>
              </a:rPr>
              <a:t>Tác </a:t>
            </a:r>
            <a:r>
              <a:rPr lang="vi-VN" sz="4000" dirty="0">
                <a:solidFill>
                  <a:srgbClr val="7030A0"/>
                </a:solidFill>
                <a:latin typeface="Times New Roman" pitchFamily="18" charset="0"/>
                <a:ea typeface="Tiffany" pitchFamily="18" charset="0"/>
                <a:cs typeface="Times New Roman" pitchFamily="18" charset="0"/>
              </a:rPr>
              <a:t>dụng của các biện pháp tránh thai đó là gì?</a:t>
            </a:r>
            <a:endParaRPr lang="en-US" sz="4000" dirty="0">
              <a:solidFill>
                <a:srgbClr val="7030A0"/>
              </a:solidFill>
              <a:latin typeface="Times New Roman" pitchFamily="18" charset="0"/>
              <a:ea typeface="Tiffany" pitchFamily="18" charset="0"/>
              <a:cs typeface="Times New Roman" pitchFamily="18" charset="0"/>
            </a:endParaRPr>
          </a:p>
          <a:p>
            <a:r>
              <a:rPr lang="en-US" sz="4000" dirty="0" smtClean="0">
                <a:solidFill>
                  <a:srgbClr val="7030A0"/>
                </a:solidFill>
                <a:latin typeface="Times New Roman" pitchFamily="18" charset="0"/>
                <a:ea typeface="Tiffany" pitchFamily="18" charset="0"/>
                <a:cs typeface="Times New Roman" pitchFamily="18" charset="0"/>
              </a:rPr>
              <a:t> </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Thời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gian</a:t>
            </a:r>
            <a:r>
              <a:rPr lang="en-US" sz="4000" dirty="0">
                <a:solidFill>
                  <a:srgbClr val="7030A0"/>
                </a:solidFill>
                <a:latin typeface="Times New Roman" pitchFamily="18" charset="0"/>
                <a:ea typeface="Tiffany" pitchFamily="18" charset="0"/>
                <a:cs typeface="Times New Roman" pitchFamily="18" charset="0"/>
              </a:rPr>
              <a:t>: </a:t>
            </a:r>
            <a:r>
              <a:rPr lang="en-US" sz="4000" dirty="0" smtClean="0">
                <a:solidFill>
                  <a:srgbClr val="7030A0"/>
                </a:solidFill>
                <a:latin typeface="Times New Roman" pitchFamily="18" charset="0"/>
                <a:ea typeface="Tiffany" pitchFamily="18" charset="0"/>
                <a:cs typeface="Times New Roman" pitchFamily="18" charset="0"/>
              </a:rPr>
              <a:t>10 </a:t>
            </a:r>
            <a:r>
              <a:rPr lang="en-US" sz="4000" dirty="0" err="1" smtClean="0">
                <a:solidFill>
                  <a:srgbClr val="7030A0"/>
                </a:solidFill>
                <a:latin typeface="Times New Roman" pitchFamily="18" charset="0"/>
                <a:ea typeface="Tiffany" pitchFamily="18" charset="0"/>
                <a:cs typeface="Times New Roman" pitchFamily="18" charset="0"/>
              </a:rPr>
              <a:t>phút</a:t>
            </a:r>
            <a:r>
              <a:rPr lang="en-US" sz="4000" dirty="0" smtClean="0">
                <a:solidFill>
                  <a:srgbClr val="7030A0"/>
                </a:solidFill>
                <a:latin typeface="Times New Roman" pitchFamily="18" charset="0"/>
                <a:ea typeface="Tiffany" pitchFamily="18" charset="0"/>
                <a:cs typeface="Times New Roman" pitchFamily="18" charset="0"/>
              </a:rPr>
              <a:t>.</a:t>
            </a:r>
            <a:endParaRPr lang="en-US" sz="4000" dirty="0">
              <a:solidFill>
                <a:srgbClr val="7030A0"/>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7577943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solidFill>
                  <a:srgbClr val="C00000"/>
                </a:solidFill>
                <a:latin typeface="Times New Roman" pitchFamily="18" charset="0"/>
                <a:cs typeface="Times New Roman" pitchFamily="18" charset="0"/>
                <a:hlinkClick r:id="rId2" action="ppaction://hlinkfile"/>
              </a:rPr>
              <a:t>MANG THAI Ở ĐỘ TUỔI VỊ THÀNH NIÊN</a:t>
            </a:r>
            <a:endParaRPr lang="en-US" sz="4000" dirty="0">
              <a:solidFill>
                <a:srgbClr val="C00000"/>
              </a:solidFill>
              <a:latin typeface="Times New Roman" pitchFamily="18" charset="0"/>
              <a:cs typeface="Times New Roman" pitchFamily="18" charset="0"/>
              <a:hlinkClick r:id="rId2" action="ppaction://hlinkfile"/>
            </a:endParaRPr>
          </a:p>
        </p:txBody>
      </p:sp>
      <p:sp>
        <p:nvSpPr>
          <p:cNvPr id="4" name="Content Placeholder 3"/>
          <p:cNvSpPr>
            <a:spLocks noGrp="1"/>
          </p:cNvSpPr>
          <p:nvPr>
            <p:ph idx="1"/>
          </p:nvPr>
        </p:nvSpPr>
        <p:spPr/>
        <p:txBody>
          <a:bodyPr>
            <a:normAutofit/>
          </a:bodyPr>
          <a:lstStyle/>
          <a:p>
            <a:pPr algn="ct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60221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419100"/>
            <a:ext cx="15773400" cy="8389145"/>
          </a:xfrm>
        </p:spPr>
        <p:txBody>
          <a:bodyPr>
            <a:noAutofit/>
          </a:bodyPr>
          <a:lstStyle/>
          <a:p>
            <a:pPr marL="0" indent="0">
              <a:buNone/>
            </a:pPr>
            <a:r>
              <a:rPr lang="vi-VN" sz="4000" dirty="0">
                <a:solidFill>
                  <a:srgbClr val="C00000"/>
                </a:solidFill>
                <a:latin typeface="Times New Roman" pitchFamily="18" charset="0"/>
                <a:ea typeface="Tiffany" pitchFamily="18" charset="0"/>
                <a:cs typeface="Times New Roman" pitchFamily="18" charset="0"/>
              </a:rPr>
              <a:t>Mang thai ở tuổi vị thành viên có tác động tiêu cực như thế nào</a:t>
            </a:r>
            <a:r>
              <a:rPr lang="vi-VN" sz="4000" dirty="0" smtClean="0">
                <a:solidFill>
                  <a:srgbClr val="C00000"/>
                </a:solidFill>
                <a:latin typeface="Times New Roman" pitchFamily="18" charset="0"/>
                <a:ea typeface="Tiffany" pitchFamily="18" charset="0"/>
                <a:cs typeface="Times New Roman" pitchFamily="18" charset="0"/>
              </a:rPr>
              <a:t>?</a:t>
            </a:r>
            <a:endParaRPr lang="en-US" sz="4000" dirty="0" smtClean="0">
              <a:solidFill>
                <a:srgbClr val="C0000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r>
              <a:rPr lang="vi-VN" sz="4000" dirty="0" smtClean="0">
                <a:solidFill>
                  <a:srgbClr val="7030A0"/>
                </a:solidFill>
                <a:latin typeface="Times New Roman" pitchFamily="18" charset="0"/>
                <a:cs typeface="Times New Roman" pitchFamily="18" charset="0"/>
              </a:rPr>
              <a:t>Mang </a:t>
            </a:r>
            <a:r>
              <a:rPr lang="vi-VN" sz="4000" dirty="0">
                <a:solidFill>
                  <a:srgbClr val="7030A0"/>
                </a:solidFill>
                <a:latin typeface="Times New Roman" pitchFamily="18" charset="0"/>
                <a:cs typeface="Times New Roman" pitchFamily="18" charset="0"/>
              </a:rPr>
              <a:t>thai ở lứa tuổi vị thành niên sẽ gặp rất nhiều nguy cơ như tỷ lệ sinh non và sảy thai cao do tử cung chưa phát triển hoàn thiện. Khi sinh thường bị sót nhau thai, băng huyết, nhiễm khuẩn, con sinh ra thường nhẹ cân, tỷ lệ tử vong cao. Mang thai ở tuổi vị thành niên còn ảnh hưởng đến học tập, cơ hội phát triển của bản thân</a:t>
            </a:r>
            <a:r>
              <a:rPr lang="vi-VN" sz="4000" dirty="0" smtClean="0">
                <a:solidFill>
                  <a:srgbClr val="7030A0"/>
                </a:solidFill>
                <a:latin typeface="Times New Roman" pitchFamily="18" charset="0"/>
                <a:cs typeface="Times New Roman" pitchFamily="18" charset="0"/>
              </a:rPr>
              <a:t>.</a:t>
            </a:r>
            <a:endParaRPr lang="en-US" sz="4000" dirty="0" smtClean="0">
              <a:solidFill>
                <a:srgbClr val="7030A0"/>
              </a:solidFill>
              <a:latin typeface="Times New Roman" pitchFamily="18" charset="0"/>
              <a:cs typeface="Times New Roman" pitchFamily="18" charset="0"/>
            </a:endParaRPr>
          </a:p>
        </p:txBody>
      </p:sp>
      <p:pic>
        <p:nvPicPr>
          <p:cNvPr id="1026" name="Picture 2" descr="D:\elearning-hoanchinh\hs mang t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780" y="1333500"/>
            <a:ext cx="95250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31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876300"/>
            <a:ext cx="15773400" cy="8389145"/>
          </a:xfrm>
        </p:spPr>
        <p:txBody>
          <a:bodyPr>
            <a:noAutofit/>
          </a:bodyPr>
          <a:lstStyle/>
          <a:p>
            <a:pPr marL="0" indent="0">
              <a:buNone/>
            </a:pPr>
            <a:r>
              <a:rPr lang="en-US" sz="4000" dirty="0" err="1" smtClean="0">
                <a:solidFill>
                  <a:srgbClr val="C00000"/>
                </a:solidFill>
                <a:latin typeface="Times New Roman" pitchFamily="18" charset="0"/>
                <a:ea typeface="Tiffany" pitchFamily="18" charset="0"/>
                <a:cs typeface="Times New Roman" pitchFamily="18" charset="0"/>
              </a:rPr>
              <a:t>Nguyên</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tắc</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tránh</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thai</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là</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gì</a:t>
            </a:r>
            <a:r>
              <a:rPr lang="en-US" sz="4000" dirty="0" smtClean="0">
                <a:solidFill>
                  <a:srgbClr val="C00000"/>
                </a:solidFill>
                <a:latin typeface="Times New Roman" pitchFamily="18" charset="0"/>
                <a:ea typeface="Tiffany" pitchFamily="18" charset="0"/>
                <a:cs typeface="Times New Roman" pitchFamily="18" charset="0"/>
              </a:rPr>
              <a:t>?</a:t>
            </a: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r>
              <a:rPr lang="en-US" sz="4000" dirty="0" err="1" smtClean="0">
                <a:solidFill>
                  <a:srgbClr val="7030A0"/>
                </a:solidFill>
                <a:latin typeface="Times New Roman" pitchFamily="18" charset="0"/>
                <a:cs typeface="Times New Roman" pitchFamily="18" charset="0"/>
              </a:rPr>
              <a:t>Ngăn</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rụng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hoặc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tổ</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a:t>
            </a:r>
          </a:p>
          <a:p>
            <a:pPr marL="0" indent="0">
              <a:buNone/>
            </a:pPr>
            <a:r>
              <a:rPr lang="en-US" sz="4000" dirty="0">
                <a:solidFill>
                  <a:srgbClr val="7030A0"/>
                </a:solidFill>
                <a:latin typeface="Times New Roman" pitchFamily="18" charset="0"/>
                <a:cs typeface="Times New Roman" pitchFamily="18" charset="0"/>
              </a:rPr>
              <a:t> </a:t>
            </a:r>
          </a:p>
        </p:txBody>
      </p:sp>
      <p:pic>
        <p:nvPicPr>
          <p:cNvPr id="4" name="Picture 9">
            <a:extLst>
              <a:ext uri="{FF2B5EF4-FFF2-40B4-BE49-F238E27FC236}">
                <a16:creationId xmlns="" xmlns:a16="http://schemas.microsoft.com/office/drawing/2014/main" id="{A1651161-906B-CB35-6417-A9210386B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019300"/>
            <a:ext cx="11430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5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 calcmode="lin" valueType="num">
                                      <p:cBhvr additive="base">
                                        <p:cTn id="1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learning-hoanchinh\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09750"/>
            <a:ext cx="11428413" cy="6000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elearning-hoanchinh\tính vòng kin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4773" y="1809750"/>
            <a:ext cx="3743325" cy="37433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00200" y="952500"/>
            <a:ext cx="15773400" cy="8389145"/>
          </a:xfrm>
        </p:spPr>
        <p:txBody>
          <a:bodyPr>
            <a:noAutofit/>
          </a:bodyPr>
          <a:lstStyle/>
          <a:p>
            <a:pPr marL="0" indent="0">
              <a:buNone/>
            </a:pPr>
            <a:r>
              <a:rPr lang="en-US" sz="4000" dirty="0">
                <a:latin typeface="Times New Roman" pitchFamily="18" charset="0"/>
                <a:cs typeface="Times New Roman" pitchFamily="18" charset="0"/>
              </a:rPr>
              <a:t> </a:t>
            </a:r>
            <a:r>
              <a:rPr lang="en-US" sz="4000" dirty="0">
                <a:solidFill>
                  <a:srgbClr val="C00000"/>
                </a:solidFill>
                <a:latin typeface="Times New Roman" pitchFamily="18" charset="0"/>
                <a:ea typeface="Tiffany" pitchFamily="18" charset="0"/>
                <a:cs typeface="Times New Roman" pitchFamily="18" charset="0"/>
              </a:rPr>
              <a:t>N</a:t>
            </a:r>
            <a:r>
              <a:rPr lang="vi-VN" sz="4000" dirty="0">
                <a:solidFill>
                  <a:srgbClr val="C00000"/>
                </a:solidFill>
                <a:latin typeface="Times New Roman" pitchFamily="18" charset="0"/>
                <a:ea typeface="Tiffany" pitchFamily="18" charset="0"/>
                <a:cs typeface="Times New Roman" pitchFamily="18" charset="0"/>
              </a:rPr>
              <a:t>êu các biện pháp tránh thai thông qua hiểu biết của em.</a:t>
            </a:r>
            <a:endParaRPr lang="en-US" sz="4000" dirty="0">
              <a:solidFill>
                <a:srgbClr val="C00000"/>
              </a:solidFill>
              <a:latin typeface="Times New Roman" pitchFamily="18" charset="0"/>
              <a:ea typeface="Tiffany"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r>
              <a:rPr lang="vi-VN" sz="4000" dirty="0" smtClean="0">
                <a:solidFill>
                  <a:srgbClr val="7030A0"/>
                </a:solidFill>
                <a:latin typeface="Times New Roman" pitchFamily="18" charset="0"/>
                <a:cs typeface="Times New Roman" pitchFamily="18" charset="0"/>
              </a:rPr>
              <a:t>Một </a:t>
            </a:r>
            <a:r>
              <a:rPr lang="vi-VN" sz="4000" dirty="0">
                <a:solidFill>
                  <a:srgbClr val="7030A0"/>
                </a:solidFill>
                <a:latin typeface="Times New Roman" pitchFamily="18" charset="0"/>
                <a:cs typeface="Times New Roman" pitchFamily="18" charset="0"/>
              </a:rPr>
              <a:t>số biện pháp tránh thai như sử dụng bao cao su, sử dụng thuốc tránh thai hàng ngày, đặt vòng tránh thai</a:t>
            </a:r>
            <a:r>
              <a:rPr lang="vi-VN" sz="4000" dirty="0" smtClean="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80396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8522526"/>
          </a:xfrm>
          <a:prstGeom prst="rect">
            <a:avLst/>
          </a:prstGeom>
        </p:spPr>
        <p:txBody>
          <a:bodyPr wrap="square">
            <a:spAutoFit/>
          </a:bodyPr>
          <a:lstStyle/>
          <a:p>
            <a:pPr>
              <a:lnSpc>
                <a:spcPct val="200000"/>
              </a:lnSpc>
            </a:pPr>
            <a:r>
              <a:rPr lang="vi-VN" sz="4000" dirty="0">
                <a:solidFill>
                  <a:srgbClr val="C00000"/>
                </a:solidFill>
                <a:latin typeface="Times New Roman" pitchFamily="18" charset="0"/>
                <a:ea typeface="Tiffany" pitchFamily="18" charset="0"/>
                <a:cs typeface="Times New Roman" pitchFamily="18" charset="0"/>
              </a:rPr>
              <a:t>Tác dụng của các biện pháp tránh thai đó là gì</a:t>
            </a:r>
            <a:r>
              <a:rPr lang="vi-VN" sz="4000" dirty="0" smtClean="0">
                <a:solidFill>
                  <a:srgbClr val="C00000"/>
                </a:solidFill>
                <a:latin typeface="Times New Roman" pitchFamily="18" charset="0"/>
                <a:ea typeface="Tiffany" pitchFamily="18" charset="0"/>
                <a:cs typeface="Times New Roman" pitchFamily="18" charset="0"/>
              </a:rPr>
              <a:t>?</a:t>
            </a:r>
            <a:endParaRPr lang="en-US" sz="4000" dirty="0" smtClean="0">
              <a:solidFill>
                <a:srgbClr val="C00000"/>
              </a:solidFill>
              <a:latin typeface="Times New Roman" pitchFamily="18" charset="0"/>
              <a:ea typeface="Tiffany" pitchFamily="18" charset="0"/>
              <a:cs typeface="Times New Roman" pitchFamily="18" charset="0"/>
            </a:endParaRPr>
          </a:p>
          <a:p>
            <a:pPr>
              <a:lnSpc>
                <a:spcPct val="200000"/>
              </a:lnSpc>
            </a:pPr>
            <a:endParaRPr lang="en-US" sz="4000" dirty="0">
              <a:solidFill>
                <a:srgbClr val="C00000"/>
              </a:solidFill>
              <a:latin typeface="Times New Roman" pitchFamily="18" charset="0"/>
              <a:ea typeface="Tiffany" pitchFamily="18" charset="0"/>
              <a:cs typeface="Times New Roman" pitchFamily="18" charset="0"/>
            </a:endParaRPr>
          </a:p>
          <a:p>
            <a:pPr marL="514350" lvl="0" indent="-514350">
              <a:lnSpc>
                <a:spcPct val="200000"/>
              </a:lnSpc>
              <a:buAutoNum type="arabicPeriod"/>
            </a:pPr>
            <a:r>
              <a:rPr lang="vi-VN" sz="4000" dirty="0" smtClean="0">
                <a:solidFill>
                  <a:srgbClr val="7030A0"/>
                </a:solidFill>
                <a:latin typeface="Times New Roman" pitchFamily="18" charset="0"/>
                <a:cs typeface="Times New Roman" pitchFamily="18" charset="0"/>
              </a:rPr>
              <a:t>Sử </a:t>
            </a:r>
            <a:r>
              <a:rPr lang="vi-VN" sz="4000" dirty="0">
                <a:solidFill>
                  <a:srgbClr val="7030A0"/>
                </a:solidFill>
                <a:latin typeface="Times New Roman" pitchFamily="18" charset="0"/>
                <a:cs typeface="Times New Roman" pitchFamily="18" charset="0"/>
              </a:rPr>
              <a:t>dụng thuốc tránh thai hàng ngày: ngăn không cho trứng chín và </a:t>
            </a:r>
            <a:r>
              <a:rPr lang="vi-VN" sz="4000" dirty="0" smtClean="0">
                <a:solidFill>
                  <a:srgbClr val="7030A0"/>
                </a:solidFill>
                <a:latin typeface="Times New Roman" pitchFamily="18" charset="0"/>
                <a:cs typeface="Times New Roman" pitchFamily="18" charset="0"/>
              </a:rPr>
              <a:t>rụng.</a:t>
            </a:r>
            <a:endParaRPr lang="en-US" sz="4000" dirty="0" smtClean="0">
              <a:solidFill>
                <a:srgbClr val="7030A0"/>
              </a:solidFill>
              <a:latin typeface="Times New Roman" pitchFamily="18" charset="0"/>
              <a:cs typeface="Times New Roman" pitchFamily="18" charset="0"/>
            </a:endParaRPr>
          </a:p>
          <a:p>
            <a:pPr marL="514350" lvl="0" indent="-514350">
              <a:lnSpc>
                <a:spcPct val="200000"/>
              </a:lnSpc>
              <a:buAutoNum type="arabicPeriod"/>
            </a:pPr>
            <a:r>
              <a:rPr lang="vi-VN" sz="4000" dirty="0" smtClean="0">
                <a:solidFill>
                  <a:srgbClr val="7030A0"/>
                </a:solidFill>
                <a:latin typeface="Times New Roman" pitchFamily="18" charset="0"/>
                <a:cs typeface="Times New Roman" pitchFamily="18" charset="0"/>
              </a:rPr>
              <a:t>Sử </a:t>
            </a:r>
            <a:r>
              <a:rPr lang="vi-VN" sz="4000" dirty="0">
                <a:solidFill>
                  <a:srgbClr val="7030A0"/>
                </a:solidFill>
                <a:latin typeface="Times New Roman" pitchFamily="18" charset="0"/>
                <a:cs typeface="Times New Roman" pitchFamily="18" charset="0"/>
              </a:rPr>
              <a:t>dụng bao cao su, vòng tránh thai: ngăn không cho tinh trùng và trứng gặp </a:t>
            </a:r>
            <a:r>
              <a:rPr lang="vi-VN" sz="4000" dirty="0" smtClean="0">
                <a:solidFill>
                  <a:srgbClr val="7030A0"/>
                </a:solidFill>
                <a:latin typeface="Times New Roman" pitchFamily="18" charset="0"/>
                <a:cs typeface="Times New Roman" pitchFamily="18" charset="0"/>
              </a:rPr>
              <a:t>nhau.</a:t>
            </a:r>
            <a:endParaRPr lang="en-US" sz="4000" dirty="0" smtClean="0">
              <a:solidFill>
                <a:srgbClr val="7030A0"/>
              </a:solidFill>
              <a:latin typeface="Times New Roman" pitchFamily="18" charset="0"/>
              <a:cs typeface="Times New Roman" pitchFamily="18" charset="0"/>
            </a:endParaRPr>
          </a:p>
          <a:p>
            <a:pPr marL="514350" lvl="0" indent="-514350">
              <a:lnSpc>
                <a:spcPct val="200000"/>
              </a:lnSpc>
              <a:buAutoNum type="arabicPeriod"/>
            </a:pPr>
            <a:r>
              <a:rPr lang="vi-VN" sz="4000" dirty="0" smtClean="0">
                <a:solidFill>
                  <a:srgbClr val="7030A0"/>
                </a:solidFill>
                <a:latin typeface="Times New Roman" pitchFamily="18" charset="0"/>
                <a:cs typeface="Times New Roman" pitchFamily="18" charset="0"/>
              </a:rPr>
              <a:t>Sử </a:t>
            </a:r>
            <a:r>
              <a:rPr lang="vi-VN" sz="4000" dirty="0">
                <a:solidFill>
                  <a:srgbClr val="7030A0"/>
                </a:solidFill>
                <a:latin typeface="Times New Roman" pitchFamily="18" charset="0"/>
                <a:cs typeface="Times New Roman" pitchFamily="18" charset="0"/>
              </a:rPr>
              <a:t>dụng thuốc tránh thai khẩn cấp: ngăn nang trứng phát triển, ngăn chặn trứng gặp tinh trùng.</a:t>
            </a: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3741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4000" dirty="0">
                <a:solidFill>
                  <a:srgbClr val="C00000"/>
                </a:solidFill>
              </a:rPr>
              <a:t>Mọi sinh vật đều thực hiện quá trình gì để duy trì nòi giống? Hệ cơ quan nào thực hiện chức năng sinh sản ở người?</a:t>
            </a:r>
            <a:endParaRPr lang="en-US" sz="4000" dirty="0">
              <a:solidFill>
                <a:srgbClr val="C00000"/>
              </a:solidFill>
            </a:endParaRPr>
          </a:p>
        </p:txBody>
      </p:sp>
      <p:sp>
        <p:nvSpPr>
          <p:cNvPr id="4" name="Title 1"/>
          <p:cNvSpPr txBox="1">
            <a:spLocks/>
          </p:cNvSpPr>
          <p:nvPr/>
        </p:nvSpPr>
        <p:spPr>
          <a:xfrm>
            <a:off x="914400" y="7117555"/>
            <a:ext cx="165354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vi-VN" sz="4000" dirty="0">
                <a:solidFill>
                  <a:srgbClr val="7030A0"/>
                </a:solidFill>
              </a:rPr>
              <a:t>Để duy trì nòi giống, mọi sinh vật đều thực hiện quá trình sinh sản. Hệ sinh dục thực hiện chức năng sinh sản ở người.</a:t>
            </a:r>
            <a:endParaRPr lang="en-US" sz="4000" dirty="0">
              <a:solidFill>
                <a:srgbClr val="7030A0"/>
              </a:solidFill>
            </a:endParaRPr>
          </a:p>
        </p:txBody>
      </p:sp>
      <p:pic>
        <p:nvPicPr>
          <p:cNvPr id="1026" name="Picture 2" descr="Hợp pháp hóa mại dâm là ấn “lệnh huỷ” đối với gia đ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400300"/>
            <a:ext cx="8686800" cy="494061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38200" y="8412955"/>
            <a:ext cx="16687800" cy="1988345"/>
          </a:xfrm>
          <a:prstGeom prst="rect">
            <a:avLst/>
          </a:prstGeom>
        </p:spPr>
        <p:txBody>
          <a:bodyPr vert="horz" lIns="91440" tIns="45720" rIns="91440" bIns="4572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vi-VN" sz="4000" dirty="0" smtClean="0">
                <a:solidFill>
                  <a:srgbClr val="7030A0"/>
                </a:solidFill>
              </a:rPr>
              <a:t>Hệ sinh dục thực hiện chức năng duy trì nòi giống thông qua qua trình sinh sản. </a:t>
            </a:r>
            <a:r>
              <a:rPr lang="en-US" sz="4000" dirty="0" smtClean="0">
                <a:solidFill>
                  <a:srgbClr val="7030A0"/>
                </a:solidFill>
              </a:rPr>
              <a:t/>
            </a:r>
            <a:br>
              <a:rPr lang="en-US" sz="4000" dirty="0" smtClean="0">
                <a:solidFill>
                  <a:srgbClr val="7030A0"/>
                </a:solidFill>
              </a:rPr>
            </a:br>
            <a:r>
              <a:rPr lang="vi-VN" sz="4000" dirty="0" smtClean="0">
                <a:solidFill>
                  <a:srgbClr val="7030A0"/>
                </a:solidFill>
              </a:rPr>
              <a:t>Hệ sinh dục nam và nữ có sự khác nhau về cấu tạo và chức năng</a:t>
            </a:r>
            <a:r>
              <a:rPr lang="en-US" sz="4000" dirty="0" smtClean="0">
                <a:solidFill>
                  <a:srgbClr val="7030A0"/>
                </a:solidFill>
              </a:rPr>
              <a:t>.</a:t>
            </a:r>
            <a:endParaRPr lang="en-US" sz="4000" dirty="0">
              <a:solidFill>
                <a:srgbClr val="7030A0"/>
              </a:solidFill>
            </a:endParaRPr>
          </a:p>
        </p:txBody>
      </p:sp>
    </p:spTree>
    <p:extLst>
      <p:ext uri="{BB962C8B-B14F-4D97-AF65-F5344CB8AC3E}">
        <p14:creationId xmlns:p14="http://schemas.microsoft.com/office/powerpoint/2010/main" val="270043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latin typeface="Times New Roman" pitchFamily="18" charset="0"/>
                <a:cs typeface="Times New Roman" pitchFamily="18" charset="0"/>
              </a:rPr>
              <a:t>THÔNG TIN VỀ MỘT SỐ BIỆN PHÁP PHÒNG TRÁNH THAI</a:t>
            </a:r>
            <a:endParaRPr lang="en-US" sz="40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676400" y="2247901"/>
            <a:ext cx="15773400" cy="1066800"/>
          </a:xfrm>
        </p:spPr>
        <p:txBody>
          <a:bodyPr/>
          <a:lstStyle/>
          <a:p>
            <a:pPr marL="742950" indent="-742950">
              <a:buAutoNum type="arabicPeriod"/>
            </a:pPr>
            <a:r>
              <a:rPr lang="en-US" sz="4000" dirty="0" err="1" smtClean="0">
                <a:solidFill>
                  <a:srgbClr val="0070C0"/>
                </a:solidFill>
                <a:latin typeface="Times New Roman" pitchFamily="18" charset="0"/>
                <a:cs typeface="Times New Roman" pitchFamily="18" charset="0"/>
                <a:hlinkClick r:id="rId2" action="ppaction://hlinkfile"/>
              </a:rPr>
              <a:t>Đặt</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vòng</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tránh</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thai</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là</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như</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thế</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nào</a:t>
            </a:r>
            <a:r>
              <a:rPr lang="en-US" sz="4000" dirty="0" smtClean="0">
                <a:solidFill>
                  <a:srgbClr val="0070C0"/>
                </a:solidFill>
                <a:latin typeface="Times New Roman" pitchFamily="18" charset="0"/>
                <a:cs typeface="Times New Roman" pitchFamily="18" charset="0"/>
                <a:hlinkClick r:id="rId2" action="ppaction://hlinkfile"/>
              </a:rPr>
              <a:t>?</a:t>
            </a:r>
          </a:p>
        </p:txBody>
      </p:sp>
      <p:sp>
        <p:nvSpPr>
          <p:cNvPr id="4" name="Content Placeholder 2">
            <a:hlinkClick r:id="rId3" action="ppaction://hlinkfile"/>
          </p:cNvPr>
          <p:cNvSpPr txBox="1">
            <a:spLocks/>
          </p:cNvSpPr>
          <p:nvPr/>
        </p:nvSpPr>
        <p:spPr>
          <a:xfrm>
            <a:off x="1676400" y="3467101"/>
            <a:ext cx="15773400" cy="99060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2. </a:t>
            </a:r>
            <a:r>
              <a:rPr lang="en-US" sz="4000" dirty="0" err="1" smtClean="0">
                <a:solidFill>
                  <a:srgbClr val="0070C0"/>
                </a:solidFill>
                <a:latin typeface="Times New Roman" pitchFamily="18" charset="0"/>
                <a:cs typeface="Times New Roman" pitchFamily="18" charset="0"/>
              </a:rPr>
              <a:t>Đi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tắm</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chung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bể</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bơi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có</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thể</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mang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không</a:t>
            </a:r>
            <a:r>
              <a:rPr lang="en-US" sz="4000" dirty="0" smtClean="0">
                <a:solidFill>
                  <a:srgbClr val="0070C0"/>
                </a:solidFill>
                <a:latin typeface="Times New Roman" pitchFamily="18" charset="0"/>
                <a:cs typeface="Times New Roman" pitchFamily="18" charset="0"/>
              </a:rPr>
              <a:t>?</a:t>
            </a:r>
          </a:p>
        </p:txBody>
      </p:sp>
      <p:sp>
        <p:nvSpPr>
          <p:cNvPr id="5" name="Content Placeholder 2">
            <a:hlinkClick r:id="rId4" action="ppaction://hlinkfile"/>
          </p:cNvPr>
          <p:cNvSpPr txBox="1">
            <a:spLocks/>
          </p:cNvSpPr>
          <p:nvPr/>
        </p:nvSpPr>
        <p:spPr>
          <a:xfrm>
            <a:off x="1676400" y="4549140"/>
            <a:ext cx="15773400" cy="120396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3. </a:t>
            </a:r>
            <a:r>
              <a:rPr lang="en-US" sz="4000" dirty="0" err="1" smtClean="0">
                <a:solidFill>
                  <a:srgbClr val="0070C0"/>
                </a:solidFill>
                <a:latin typeface="Times New Roman" pitchFamily="18" charset="0"/>
                <a:cs typeface="Times New Roman" pitchFamily="18" charset="0"/>
              </a:rPr>
              <a:t>Xuất</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tinh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ngoài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có</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phải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là</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biện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pháp</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tránh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an </a:t>
            </a:r>
            <a:r>
              <a:rPr lang="en-US" sz="4000" dirty="0" err="1" smtClean="0">
                <a:solidFill>
                  <a:srgbClr val="0070C0"/>
                </a:solidFill>
                <a:latin typeface="Times New Roman" pitchFamily="18" charset="0"/>
                <a:cs typeface="Times New Roman" pitchFamily="18" charset="0"/>
              </a:rPr>
              <a:t>toàn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không</a:t>
            </a:r>
            <a:r>
              <a:rPr lang="en-US" sz="4000" dirty="0" smtClean="0">
                <a:solidFill>
                  <a:srgbClr val="0070C0"/>
                </a:solidFill>
                <a:latin typeface="Times New Roman" pitchFamily="18" charset="0"/>
                <a:cs typeface="Times New Roman" pitchFamily="18" charset="0"/>
              </a:rPr>
              <a:t>?</a:t>
            </a:r>
          </a:p>
        </p:txBody>
      </p:sp>
      <p:sp>
        <p:nvSpPr>
          <p:cNvPr id="6" name="Content Placeholder 2">
            <a:hlinkClick r:id="rId5" action="ppaction://hlinkfile"/>
          </p:cNvPr>
          <p:cNvSpPr txBox="1">
            <a:spLocks/>
          </p:cNvSpPr>
          <p:nvPr/>
        </p:nvSpPr>
        <p:spPr>
          <a:xfrm>
            <a:off x="1752600" y="5829300"/>
            <a:ext cx="15773400" cy="9982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4. </a:t>
            </a:r>
            <a:r>
              <a:rPr lang="en-US" sz="4000" dirty="0" err="1" smtClean="0">
                <a:solidFill>
                  <a:srgbClr val="0070C0"/>
                </a:solidFill>
                <a:latin typeface="Times New Roman" pitchFamily="18" charset="0"/>
                <a:cs typeface="Times New Roman" pitchFamily="18" charset="0"/>
              </a:rPr>
              <a:t>Đặt</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vòng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tránh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và</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que</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cấy</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tránh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biện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pháp</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nào</a:t>
            </a:r>
            <a:r>
              <a:rPr lang="en-US" sz="4000" dirty="0" smtClean="0">
                <a:solidFill>
                  <a:srgbClr val="0070C0"/>
                </a:solidFill>
                <a:latin typeface="Times New Roman" pitchFamily="18" charset="0"/>
                <a:cs typeface="Times New Roman" pitchFamily="18" charset="0"/>
              </a:rPr>
              <a:t> an </a:t>
            </a:r>
            <a:r>
              <a:rPr lang="en-US" sz="4000" dirty="0" err="1" smtClean="0">
                <a:solidFill>
                  <a:srgbClr val="0070C0"/>
                </a:solidFill>
                <a:latin typeface="Times New Roman" pitchFamily="18" charset="0"/>
                <a:cs typeface="Times New Roman" pitchFamily="18" charset="0"/>
              </a:rPr>
              <a:t>toàn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hơn</a:t>
            </a:r>
            <a:r>
              <a:rPr lang="en-US" sz="4000" dirty="0" smtClean="0">
                <a:solidFill>
                  <a:srgbClr val="0070C0"/>
                </a:solidFill>
                <a:latin typeface="Times New Roman" pitchFamily="18" charset="0"/>
                <a:cs typeface="Times New Roman" pitchFamily="18" charset="0"/>
              </a:rPr>
              <a:t>?</a:t>
            </a:r>
          </a:p>
        </p:txBody>
      </p:sp>
      <p:sp>
        <p:nvSpPr>
          <p:cNvPr id="7" name="Content Placeholder 2">
            <a:hlinkClick r:id="rId6" action="ppaction://hlinkfile"/>
          </p:cNvPr>
          <p:cNvSpPr txBox="1">
            <a:spLocks/>
          </p:cNvSpPr>
          <p:nvPr/>
        </p:nvSpPr>
        <p:spPr>
          <a:xfrm>
            <a:off x="1752600" y="7101840"/>
            <a:ext cx="15773400" cy="12268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5. </a:t>
            </a:r>
            <a:r>
              <a:rPr lang="en-US" sz="4000" dirty="0" err="1" smtClean="0">
                <a:solidFill>
                  <a:srgbClr val="0070C0"/>
                </a:solidFill>
                <a:latin typeface="Times New Roman" pitchFamily="18" charset="0"/>
                <a:cs typeface="Times New Roman" pitchFamily="18" charset="0"/>
              </a:rPr>
              <a:t>Thuốc</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ngừa</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hoạt</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động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như</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thế</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nào</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khi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vào</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trong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cơ</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thể</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người</a:t>
            </a:r>
            <a:r>
              <a:rPr lang="en-US" sz="4000" dirty="0" smtClean="0">
                <a:solidFill>
                  <a:srgbClr val="0070C0"/>
                </a:solidFill>
                <a:latin typeface="Times New Roman" pitchFamily="18" charset="0"/>
                <a:cs typeface="Times New Roman" pitchFamily="18" charset="0"/>
              </a:rPr>
              <a:t>?</a:t>
            </a:r>
            <a:endParaRPr lang="en-US" sz="40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154513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1135888"/>
          </a:xfrm>
          <a:prstGeom prst="rect">
            <a:avLst/>
          </a:prstGeom>
        </p:spPr>
        <p:txBody>
          <a:bodyPr wrap="square">
            <a:spAutoFit/>
          </a:bodyPr>
          <a:lstStyle/>
          <a:p>
            <a:pPr>
              <a:lnSpc>
                <a:spcPct val="200000"/>
              </a:lnSpc>
            </a:pPr>
            <a:r>
              <a:rPr lang="en-US" sz="4000" dirty="0" err="1" smtClean="0">
                <a:solidFill>
                  <a:srgbClr val="C00000"/>
                </a:solidFill>
                <a:latin typeface="Times New Roman" pitchFamily="18" charset="0"/>
                <a:ea typeface="Tiffany" pitchFamily="18" charset="0"/>
                <a:cs typeface="Times New Roman" pitchFamily="18" charset="0"/>
              </a:rPr>
              <a:t>Hoạt</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động</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nhóm</a:t>
            </a:r>
            <a:r>
              <a:rPr lang="en-US" sz="4000" dirty="0" smtClean="0">
                <a:solidFill>
                  <a:srgbClr val="C00000"/>
                </a:solidFill>
                <a:latin typeface="Times New Roman" pitchFamily="18" charset="0"/>
                <a:ea typeface="Tiffany" pitchFamily="18" charset="0"/>
                <a:cs typeface="Times New Roman" pitchFamily="18" charset="0"/>
              </a:rPr>
              <a:t> 4, </a:t>
            </a:r>
            <a:r>
              <a:rPr lang="en-US" sz="4000" dirty="0" err="1" smtClean="0">
                <a:solidFill>
                  <a:srgbClr val="C00000"/>
                </a:solidFill>
                <a:latin typeface="Times New Roman" pitchFamily="18" charset="0"/>
                <a:ea typeface="Tiffany" pitchFamily="18" charset="0"/>
                <a:cs typeface="Times New Roman" pitchFamily="18" charset="0"/>
              </a:rPr>
              <a:t>hoàn</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thành</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bảng</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dưới</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đây</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trong</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thời</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gian</a:t>
            </a:r>
            <a:r>
              <a:rPr lang="en-US" sz="4000" dirty="0" smtClean="0">
                <a:solidFill>
                  <a:srgbClr val="C00000"/>
                </a:solidFill>
                <a:latin typeface="Times New Roman" pitchFamily="18" charset="0"/>
                <a:ea typeface="Tiffany" pitchFamily="18" charset="0"/>
                <a:cs typeface="Times New Roman" pitchFamily="18" charset="0"/>
              </a:rPr>
              <a:t> 5 </a:t>
            </a:r>
            <a:r>
              <a:rPr lang="en-US" sz="4000" dirty="0" err="1" smtClean="0">
                <a:solidFill>
                  <a:srgbClr val="C00000"/>
                </a:solidFill>
                <a:latin typeface="Times New Roman" pitchFamily="18" charset="0"/>
                <a:ea typeface="Tiffany" pitchFamily="18" charset="0"/>
                <a:cs typeface="Times New Roman" pitchFamily="18" charset="0"/>
              </a:rPr>
              <a:t>phút</a:t>
            </a:r>
            <a:r>
              <a:rPr lang="en-US" sz="4000" dirty="0" smtClean="0">
                <a:solidFill>
                  <a:srgbClr val="C00000"/>
                </a:solidFill>
                <a:latin typeface="Times New Roman" pitchFamily="18" charset="0"/>
                <a:ea typeface="Tiffany" pitchFamily="18" charset="0"/>
                <a:cs typeface="Times New Roman" pitchFamily="18" charset="0"/>
              </a:rPr>
              <a:t>.</a:t>
            </a:r>
            <a:endParaRPr lang="en-US" sz="4000" dirty="0">
              <a:solidFill>
                <a:srgbClr val="C00000"/>
              </a:solidFill>
              <a:latin typeface="Times New Roman" pitchFamily="18" charset="0"/>
              <a:ea typeface="Tiffany"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311750463"/>
              </p:ext>
            </p:extLst>
          </p:nvPr>
        </p:nvGraphicFramePr>
        <p:xfrm>
          <a:off x="914400" y="2171700"/>
          <a:ext cx="16840200" cy="7788656"/>
        </p:xfrm>
        <a:graphic>
          <a:graphicData uri="http://schemas.openxmlformats.org/drawingml/2006/table">
            <a:tbl>
              <a:tblPr firstRow="1" bandRow="1">
                <a:tableStyleId>{5C22544A-7EE6-4342-B048-85BDC9FD1C3A}</a:tableStyleId>
              </a:tblPr>
              <a:tblGrid>
                <a:gridCol w="4210050"/>
                <a:gridCol w="4210050"/>
                <a:gridCol w="4000500"/>
                <a:gridCol w="4419600"/>
              </a:tblGrid>
              <a:tr h="1458468">
                <a:tc>
                  <a:txBody>
                    <a:bodyPr/>
                    <a:lstStyle/>
                    <a:p>
                      <a:r>
                        <a:rPr lang="en-US" sz="3200" dirty="0" err="1" smtClean="0">
                          <a:latin typeface="Times New Roman" pitchFamily="18" charset="0"/>
                          <a:cs typeface="Times New Roman" pitchFamily="18" charset="0"/>
                        </a:rPr>
                        <a:t>Biện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pháp</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Hiệu</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quả</a:t>
                      </a:r>
                      <a:endParaRPr lang="en-US" sz="3200" baseline="0" dirty="0" smtClean="0">
                        <a:latin typeface="Times New Roman" pitchFamily="18" charset="0"/>
                        <a:cs typeface="Times New Roman" pitchFamily="18" charset="0"/>
                      </a:endParaRPr>
                    </a:p>
                    <a:p>
                      <a:pPr algn="ctr"/>
                      <a:r>
                        <a:rPr lang="en-US" sz="3200" baseline="0" dirty="0" smtClean="0">
                          <a:latin typeface="Times New Roman" pitchFamily="18" charset="0"/>
                          <a:cs typeface="Times New Roman" pitchFamily="18" charset="0"/>
                        </a:rPr>
                        <a:t>(</a:t>
                      </a:r>
                      <a:r>
                        <a:rPr lang="en-US" sz="3200" baseline="0" dirty="0" err="1" smtClean="0">
                          <a:latin typeface="Times New Roman" pitchFamily="18" charset="0"/>
                          <a:cs typeface="Times New Roman" pitchFamily="18" charset="0"/>
                        </a:rPr>
                        <a:t>cao</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thấp</a:t>
                      </a:r>
                      <a:r>
                        <a:rPr lang="en-US" sz="3200" baseline="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Tác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smtClean="0">
                          <a:latin typeface="Times New Roman" pitchFamily="18" charset="0"/>
                          <a:cs typeface="Times New Roman" pitchFamily="18" charset="0"/>
                        </a:rPr>
                        <a:t>Phòng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ngừa</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bệnh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lây</a:t>
                      </a:r>
                      <a:r>
                        <a:rPr lang="en-US" sz="3200" baseline="0" dirty="0" smtClean="0">
                          <a:latin typeface="Times New Roman" pitchFamily="18" charset="0"/>
                          <a:cs typeface="Times New Roman" pitchFamily="18" charset="0"/>
                        </a:rPr>
                        <a:t> qua </a:t>
                      </a:r>
                      <a:r>
                        <a:rPr lang="en-US" sz="3200" baseline="0" dirty="0" err="1" smtClean="0">
                          <a:latin typeface="Times New Roman" pitchFamily="18" charset="0"/>
                          <a:cs typeface="Times New Roman" pitchFamily="18" charset="0"/>
                        </a:rPr>
                        <a:t>đường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tình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Bao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hàng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Đặt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Xuất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tinh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Que</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cấy</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khẩn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val="12724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90500"/>
            <a:ext cx="16840200" cy="1135888"/>
          </a:xfrm>
          <a:prstGeom prst="rect">
            <a:avLst/>
          </a:prstGeom>
        </p:spPr>
        <p:txBody>
          <a:bodyPr wrap="square">
            <a:spAutoFit/>
          </a:bodyPr>
          <a:lstStyle/>
          <a:p>
            <a:pPr algn="ctr">
              <a:lnSpc>
                <a:spcPct val="200000"/>
              </a:lnSpc>
            </a:pPr>
            <a:r>
              <a:rPr lang="en-US" sz="4000" dirty="0" smtClean="0">
                <a:solidFill>
                  <a:srgbClr val="C00000"/>
                </a:solidFill>
                <a:latin typeface="Times New Roman" pitchFamily="18" charset="0"/>
                <a:ea typeface="Tiffany" pitchFamily="18" charset="0"/>
                <a:cs typeface="Times New Roman" pitchFamily="18" charset="0"/>
              </a:rPr>
              <a:t>ĐÁP ÁN</a:t>
            </a:r>
            <a:endParaRPr lang="en-US" sz="4000" dirty="0">
              <a:solidFill>
                <a:srgbClr val="C00000"/>
              </a:solidFill>
              <a:latin typeface="Times New Roman" pitchFamily="18" charset="0"/>
              <a:ea typeface="Tiffany"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91777021"/>
              </p:ext>
            </p:extLst>
          </p:nvPr>
        </p:nvGraphicFramePr>
        <p:xfrm>
          <a:off x="838200" y="1349248"/>
          <a:ext cx="16840200" cy="7788656"/>
        </p:xfrm>
        <a:graphic>
          <a:graphicData uri="http://schemas.openxmlformats.org/drawingml/2006/table">
            <a:tbl>
              <a:tblPr firstRow="1" bandRow="1">
                <a:tableStyleId>{5C22544A-7EE6-4342-B048-85BDC9FD1C3A}</a:tableStyleId>
              </a:tblPr>
              <a:tblGrid>
                <a:gridCol w="4210050"/>
                <a:gridCol w="4210050"/>
                <a:gridCol w="4000500"/>
                <a:gridCol w="4419600"/>
              </a:tblGrid>
              <a:tr h="1458468">
                <a:tc>
                  <a:txBody>
                    <a:bodyPr/>
                    <a:lstStyle/>
                    <a:p>
                      <a:r>
                        <a:rPr lang="en-US" sz="3200" dirty="0" err="1" smtClean="0">
                          <a:latin typeface="Times New Roman" pitchFamily="18" charset="0"/>
                          <a:cs typeface="Times New Roman" pitchFamily="18" charset="0"/>
                        </a:rPr>
                        <a:t>Biện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pháp</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Hiệu</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quả</a:t>
                      </a:r>
                      <a:endParaRPr lang="en-US" sz="3200" baseline="0" dirty="0" smtClean="0">
                        <a:latin typeface="Times New Roman" pitchFamily="18" charset="0"/>
                        <a:cs typeface="Times New Roman" pitchFamily="18" charset="0"/>
                      </a:endParaRPr>
                    </a:p>
                    <a:p>
                      <a:pPr algn="ctr"/>
                      <a:r>
                        <a:rPr lang="en-US" sz="3200" baseline="0" dirty="0" smtClean="0">
                          <a:latin typeface="Times New Roman" pitchFamily="18" charset="0"/>
                          <a:cs typeface="Times New Roman" pitchFamily="18" charset="0"/>
                        </a:rPr>
                        <a:t>(</a:t>
                      </a:r>
                      <a:r>
                        <a:rPr lang="en-US" sz="3200" baseline="0" dirty="0" err="1" smtClean="0">
                          <a:latin typeface="Times New Roman" pitchFamily="18" charset="0"/>
                          <a:cs typeface="Times New Roman" pitchFamily="18" charset="0"/>
                        </a:rPr>
                        <a:t>cao</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thấp</a:t>
                      </a:r>
                      <a:r>
                        <a:rPr lang="en-US" sz="3200" baseline="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Tác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smtClean="0">
                          <a:latin typeface="Times New Roman" pitchFamily="18" charset="0"/>
                          <a:cs typeface="Times New Roman" pitchFamily="18" charset="0"/>
                        </a:rPr>
                        <a:t>Phòng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ngừa</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bệnh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lây</a:t>
                      </a:r>
                      <a:r>
                        <a:rPr lang="en-US" sz="3200" baseline="0" dirty="0" smtClean="0">
                          <a:latin typeface="Times New Roman" pitchFamily="18" charset="0"/>
                          <a:cs typeface="Times New Roman" pitchFamily="18" charset="0"/>
                        </a:rPr>
                        <a:t> qua </a:t>
                      </a:r>
                      <a:r>
                        <a:rPr lang="en-US" sz="3200" baseline="0" dirty="0" err="1" smtClean="0">
                          <a:latin typeface="Times New Roman" pitchFamily="18" charset="0"/>
                          <a:cs typeface="Times New Roman" pitchFamily="18" charset="0"/>
                        </a:rPr>
                        <a:t>đường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tình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Bao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Có</a:t>
                      </a:r>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hàng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Đặt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đáng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Xuất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tinh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Que</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cấy</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đáng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khẩn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Nhiều</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r>
            </a:tbl>
          </a:graphicData>
        </a:graphic>
      </p:graphicFrame>
      <p:sp>
        <p:nvSpPr>
          <p:cNvPr id="3" name="TextBox 2"/>
          <p:cNvSpPr txBox="1"/>
          <p:nvPr/>
        </p:nvSpPr>
        <p:spPr>
          <a:xfrm>
            <a:off x="685800" y="9258300"/>
            <a:ext cx="17068800"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Lưu</a:t>
            </a:r>
            <a:r>
              <a:rPr lang="en-US" sz="3200" dirty="0" smtClean="0">
                <a:latin typeface="Times New Roman" pitchFamily="18" charset="0"/>
                <a:cs typeface="Times New Roman" pitchFamily="18" charset="0"/>
              </a:rPr>
              <a:t> ý:  </a:t>
            </a:r>
            <a:r>
              <a:rPr lang="en-US" sz="3200" dirty="0" err="1" smtClean="0">
                <a:latin typeface="Times New Roman" pitchFamily="18" charset="0"/>
                <a:cs typeface="Times New Roman" pitchFamily="18" charset="0"/>
              </a:rPr>
              <a:t>độ</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tuổi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thành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niên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phép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hệ</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dục</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9768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5446" y="1767231"/>
            <a:ext cx="16315421" cy="7795869"/>
          </a:xfrm>
          <a:prstGeom prst="rect">
            <a:avLst/>
          </a:prstGeom>
        </p:spPr>
      </p:pic>
      <p:sp>
        <p:nvSpPr>
          <p:cNvPr id="2" name="TextBox 1">
            <a:extLst>
              <a:ext uri="{FF2B5EF4-FFF2-40B4-BE49-F238E27FC236}">
                <a16:creationId xmlns:mc="http://schemas.openxmlformats.org/markup-compatibility/2006" xmlns:a14="http://schemas.microsoft.com/office/drawing/2010/main" xmlns="" xmlns:a16="http://schemas.microsoft.com/office/drawing/2014/main" id="{9B81BEF0-A39B-B938-7EB7-147B354D6282}"/>
              </a:ext>
            </a:extLst>
          </p:cNvPr>
          <p:cNvSpPr txBox="1"/>
          <p:nvPr/>
        </p:nvSpPr>
        <p:spPr>
          <a:xfrm>
            <a:off x="2971800" y="2247900"/>
            <a:ext cx="14905894" cy="6247864"/>
          </a:xfrm>
          <a:prstGeom prst="rect">
            <a:avLst/>
          </a:prstGeom>
          <a:noFill/>
        </p:spPr>
        <p:txBody>
          <a:bodyPr wrap="square" rtlCol="0">
            <a:spAutoFit/>
          </a:bodyPr>
          <a:lstStyle/>
          <a:p>
            <a:r>
              <a:rPr lang="vi-VN" sz="4000" dirty="0">
                <a:solidFill>
                  <a:schemeClr val="bg1"/>
                </a:solidFill>
                <a:latin typeface="Times New Roman" pitchFamily="18" charset="0"/>
                <a:cs typeface="Times New Roman" pitchFamily="18" charset="0"/>
              </a:rPr>
              <a:t>Hiện tượng kinh nguyệt là hiện tượng trứng không được thụ tinh sau 14 ngày kể từ khi trứng rụng làm thể vàng bị tiêu giảm, lớp niêm mạc bong ra từng mảng thoát ra ngoài cùng với máu và dịch nhày.</a:t>
            </a:r>
          </a:p>
          <a:p>
            <a:r>
              <a:rPr lang="vi-VN" sz="4000" dirty="0">
                <a:solidFill>
                  <a:schemeClr val="bg1"/>
                </a:solidFill>
                <a:latin typeface="Times New Roman" pitchFamily="18" charset="0"/>
                <a:cs typeface="Times New Roman" pitchFamily="18" charset="0"/>
              </a:rPr>
              <a:t>Mang thai ở lứa tuổi vị thành niên sẽ gặp rất nhiều nguy cơ như tỷ lệ sinh non và sảy thai cao do tử cung chưa phát triển hoàn thiện. Một số biện pháp tránh thai như sử dụng bao cao su, sử dụng thuốc tránh thai hàng ngày, đặt vòng tránh thai,… Tác dụng chủ yếu của các biện pháp tránh thai là ngăn nang trứng phát triển, ngăn chặn trứng gặp tinh trùng, chống sự làm tổ của trứng được thụ tinh.</a:t>
            </a:r>
          </a:p>
          <a:p>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1446550"/>
          </a:xfrm>
          <a:prstGeom prst="rect">
            <a:avLst/>
          </a:prstGeom>
          <a:noFill/>
        </p:spPr>
        <p:txBody>
          <a:bodyPr wrap="square" rtlCol="0">
            <a:spAutoFit/>
          </a:bodyPr>
          <a:lstStyle/>
          <a:p>
            <a:pPr defTabSz="1371600">
              <a:defRPr/>
            </a:pPr>
            <a:r>
              <a:rPr kumimoji="0" lang="en-US" altLang="zh-CN" sz="4400" b="1" i="0" u="none" strike="noStrike" kern="1200" cap="none" spc="0" normalizeH="0" baseline="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a:t>
            </a:r>
            <a:r>
              <a:rPr lang="en-US" altLang="zh-CN" sz="44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tượng kinh nguyệt và biện pháp tránh thai </a:t>
            </a:r>
            <a:endParaRPr lang="zh-CN" altLang="en-US"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a:p>
            <a:pPr marR="0" lvl="0" defTabSz="1371600" rtl="0" eaLnBrk="1" fontAlgn="auto" latinLnBrk="0" hangingPunct="1">
              <a:lnSpc>
                <a:spcPct val="100000"/>
              </a:lnSpc>
              <a:spcBef>
                <a:spcPts val="0"/>
              </a:spcBef>
              <a:spcAft>
                <a:spcPts val="0"/>
              </a:spcAft>
              <a:buClrTx/>
              <a:buSzTx/>
              <a:tabLst/>
              <a:defRPr/>
            </a:pPr>
            <a:endParaRPr kumimoji="0" lang="zh-CN" altLang="en-US" sz="44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2061241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1915368"/>
            <a:ext cx="14554199" cy="4026245"/>
          </a:xfrm>
          <a:prstGeom prst="rect">
            <a:avLst/>
          </a:prstGeom>
        </p:spPr>
      </p:pic>
      <p:sp>
        <p:nvSpPr>
          <p:cNvPr id="32" name="文本框 31"/>
          <p:cNvSpPr txBox="1"/>
          <p:nvPr/>
        </p:nvSpPr>
        <p:spPr>
          <a:xfrm>
            <a:off x="1371600" y="3238500"/>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4168160" y="2781300"/>
            <a:ext cx="13738839" cy="2000548"/>
          </a:xfrm>
          <a:prstGeom prst="rect">
            <a:avLst/>
          </a:prstGeom>
          <a:noFill/>
        </p:spPr>
        <p:txBody>
          <a:bodyPr wrap="square" rtlCol="0">
            <a:spAutoFit/>
          </a:bodyPr>
          <a:lstStyle/>
          <a:p>
            <a:pPr defTabSz="1371600"/>
            <a:r>
              <a:rPr lang="en-US" altLang="zh-CN"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6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ột </a:t>
            </a:r>
            <a:r>
              <a:rPr lang="vi-VN" altLang="zh-CN"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số bệnh lây qua đường tình dục và bảo vệ sức khỏe sinh sản vị thành niên</a:t>
            </a:r>
            <a:endParaRPr lang="zh-CN" altLang="en-US"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12290" name="Picture 2" descr="Thế nào là quan hệ tình dục an toàn và 1 số điều các cặp đôi cần lưu 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7139" y="5941613"/>
            <a:ext cx="6522720" cy="366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971800" y="1257300"/>
            <a:ext cx="12192000" cy="8191499"/>
          </a:xfrm>
          <a:prstGeom prst="rect">
            <a:avLst/>
          </a:prstGeom>
        </p:spPr>
      </p:pic>
    </p:spTree>
    <p:extLst>
      <p:ext uri="{BB962C8B-B14F-4D97-AF65-F5344CB8AC3E}">
        <p14:creationId xmlns:p14="http://schemas.microsoft.com/office/powerpoint/2010/main" val="335321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solidFill>
                  <a:srgbClr val="C00000"/>
                </a:solidFill>
                <a:latin typeface="Times New Roman" pitchFamily="18" charset="0"/>
                <a:cs typeface="Times New Roman" pitchFamily="18" charset="0"/>
              </a:rPr>
              <a:t>Nội</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quy</a:t>
            </a:r>
            <a:endParaRPr lang="en-US" sz="4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257300" y="2738438"/>
            <a:ext cx="16421100" cy="6527007"/>
          </a:xfrm>
        </p:spPr>
        <p:txBody>
          <a:bodyPr>
            <a:normAutofit/>
          </a:bodyPr>
          <a:lstStyle/>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Lậu</a:t>
            </a:r>
            <a:endParaRPr lang="en-US" sz="4000" dirty="0" smtClean="0">
              <a:solidFill>
                <a:srgbClr val="7030A0"/>
              </a:solidFill>
              <a:latin typeface="Times New Roman" pitchFamily="18" charset="0"/>
              <a:cs typeface="Times New Roman" pitchFamily="18" charset="0"/>
            </a:endParaRPr>
          </a:p>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2: </a:t>
            </a:r>
            <a:r>
              <a:rPr lang="en-US" sz="4000" dirty="0" err="1" smtClean="0">
                <a:solidFill>
                  <a:srgbClr val="7030A0"/>
                </a:solidFill>
                <a:latin typeface="Times New Roman" pitchFamily="18" charset="0"/>
                <a:cs typeface="Times New Roman" pitchFamily="18" charset="0"/>
              </a:rPr>
              <a:t>Giang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mai</a:t>
            </a:r>
            <a:endParaRPr lang="en-US" sz="4000" dirty="0" smtClean="0">
              <a:solidFill>
                <a:srgbClr val="7030A0"/>
              </a:solidFill>
              <a:latin typeface="Times New Roman" pitchFamily="18" charset="0"/>
              <a:cs typeface="Times New Roman" pitchFamily="18" charset="0"/>
            </a:endParaRPr>
          </a:p>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3: HIV/ AIDS</a:t>
            </a:r>
          </a:p>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4: </a:t>
            </a:r>
            <a:r>
              <a:rPr lang="en-US" sz="4000" dirty="0" err="1" smtClean="0">
                <a:solidFill>
                  <a:srgbClr val="7030A0"/>
                </a:solidFill>
                <a:latin typeface="Times New Roman" pitchFamily="18" charset="0"/>
                <a:cs typeface="Times New Roman" pitchFamily="18" charset="0"/>
              </a:rPr>
              <a:t>Sùi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mào</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gà</a:t>
            </a:r>
            <a:endParaRPr lang="en-US" sz="4000" dirty="0" smtClean="0">
              <a:solidFill>
                <a:srgbClr val="7030A0"/>
              </a:solidFill>
              <a:latin typeface="Times New Roman" pitchFamily="18" charset="0"/>
              <a:cs typeface="Times New Roman" pitchFamily="18" charset="0"/>
            </a:endParaRPr>
          </a:p>
          <a:p>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thuyết</a:t>
            </a:r>
            <a:r>
              <a:rPr lang="en-US" sz="4000" dirty="0" smtClean="0">
                <a:solidFill>
                  <a:srgbClr val="7030A0"/>
                </a:solidFill>
                <a:latin typeface="Times New Roman" pitchFamily="18" charset="0"/>
                <a:cs typeface="Times New Roman" pitchFamily="18" charset="0"/>
              </a:rPr>
              <a:t> minh: ( 3 </a:t>
            </a:r>
            <a:r>
              <a:rPr lang="en-US" sz="4000" dirty="0" err="1" smtClean="0">
                <a:solidFill>
                  <a:srgbClr val="7030A0"/>
                </a:solidFill>
                <a:latin typeface="Times New Roman" pitchFamily="18" charset="0"/>
                <a:cs typeface="Times New Roman" pitchFamily="18" charset="0"/>
              </a:rPr>
              <a:t>phút</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nguyên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nhân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triệu</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chứng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tác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hại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cách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phòng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tránh</a:t>
            </a:r>
            <a:r>
              <a:rPr lang="en-US" sz="4000" dirty="0" smtClean="0">
                <a:solidFill>
                  <a:srgbClr val="7030A0"/>
                </a:solidFill>
                <a:latin typeface="Times New Roman" pitchFamily="18" charset="0"/>
                <a:cs typeface="Times New Roman" pitchFamily="18" charset="0"/>
              </a:rPr>
              <a:t>.</a:t>
            </a:r>
          </a:p>
          <a:p>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phản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biện</a:t>
            </a:r>
            <a:r>
              <a:rPr lang="en-US" sz="4000" dirty="0" smtClean="0">
                <a:solidFill>
                  <a:srgbClr val="7030A0"/>
                </a:solidFill>
                <a:latin typeface="Times New Roman" pitchFamily="18" charset="0"/>
                <a:cs typeface="Times New Roman" pitchFamily="18" charset="0"/>
              </a:rPr>
              <a:t>(1 </a:t>
            </a:r>
            <a:r>
              <a:rPr lang="en-US" sz="4000" dirty="0" err="1" smtClean="0">
                <a:solidFill>
                  <a:srgbClr val="7030A0"/>
                </a:solidFill>
                <a:latin typeface="Times New Roman" pitchFamily="18" charset="0"/>
                <a:cs typeface="Times New Roman" pitchFamily="18" charset="0"/>
              </a:rPr>
              <a:t>phút</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Đặt</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câu</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hỏi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em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quan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tâm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cho</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lời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khen</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góp</a:t>
            </a:r>
            <a:r>
              <a:rPr lang="en-US" sz="4000" dirty="0" smtClean="0">
                <a:solidFill>
                  <a:srgbClr val="7030A0"/>
                </a:solidFill>
                <a:latin typeface="Times New Roman" pitchFamily="18" charset="0"/>
                <a:cs typeface="Times New Roman" pitchFamily="18" charset="0"/>
              </a:rPr>
              <a:t> ý, 1 </a:t>
            </a:r>
            <a:r>
              <a:rPr lang="en-US" sz="4000" dirty="0" err="1" smtClean="0">
                <a:solidFill>
                  <a:srgbClr val="7030A0"/>
                </a:solidFill>
                <a:latin typeface="Times New Roman" pitchFamily="18" charset="0"/>
                <a:cs typeface="Times New Roman" pitchFamily="18" charset="0"/>
              </a:rPr>
              <a:t>nhận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xét</a:t>
            </a:r>
            <a:r>
              <a:rPr lang="en-US" sz="4000" dirty="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về</a:t>
            </a:r>
            <a:r>
              <a:rPr lang="en-US" sz="4000" dirty="0" smtClean="0">
                <a:solidFill>
                  <a:srgbClr val="7030A0"/>
                </a:solidFill>
                <a:latin typeface="Times New Roman" pitchFamily="18" charset="0"/>
                <a:cs typeface="Times New Roman" pitchFamily="18" charset="0"/>
              </a:rPr>
              <a:t> poster</a:t>
            </a: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4741248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7133" y="2632954"/>
            <a:ext cx="8617221" cy="7654046"/>
            <a:chOff x="1136378" y="257879"/>
            <a:chExt cx="10750821" cy="9762421"/>
          </a:xfrm>
        </p:grpSpPr>
        <p:sp>
          <p:nvSpPr>
            <p:cNvPr id="11" name="Rectangle 10"/>
            <p:cNvSpPr/>
            <p:nvPr/>
          </p:nvSpPr>
          <p:spPr>
            <a:xfrm>
              <a:off x="1136378" y="283104"/>
              <a:ext cx="10750821" cy="9737196"/>
            </a:xfrm>
            <a:prstGeom prst="rect">
              <a:avLst/>
            </a:prstGeom>
            <a:solidFill>
              <a:srgbClr val="FFCCCC">
                <a:alpha val="64000"/>
              </a:srgbClr>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36378" y="257879"/>
              <a:ext cx="10750821" cy="9762421"/>
              <a:chOff x="-12087225" y="-1409700"/>
              <a:chExt cx="16414825" cy="14744700"/>
            </a:xfrm>
          </p:grpSpPr>
          <p:pic>
            <p:nvPicPr>
              <p:cNvPr id="9218"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28657" t="49285" r="37512" b="36204"/>
              <a:stretch/>
            </p:blipFill>
            <p:spPr bwMode="auto">
              <a:xfrm>
                <a:off x="247650" y="5315433"/>
                <a:ext cx="4079950" cy="40952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50224"/>
              <a:stretch/>
            </p:blipFill>
            <p:spPr bwMode="auto">
              <a:xfrm>
                <a:off x="-12087225" y="-1409700"/>
                <a:ext cx="12392025" cy="14744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49283" r="66169" b="36206"/>
              <a:stretch/>
            </p:blipFill>
            <p:spPr bwMode="auto">
              <a:xfrm>
                <a:off x="304800" y="1638299"/>
                <a:ext cx="4022800" cy="4124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66169" t="50000" b="35489"/>
              <a:stretch/>
            </p:blipFill>
            <p:spPr bwMode="auto">
              <a:xfrm>
                <a:off x="247650" y="9391166"/>
                <a:ext cx="3891126" cy="390573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p:cNvSpPr txBox="1"/>
          <p:nvPr/>
        </p:nvSpPr>
        <p:spPr>
          <a:xfrm>
            <a:off x="9075223" y="4305300"/>
            <a:ext cx="8984177" cy="6001643"/>
          </a:xfrm>
          <a:prstGeom prst="rect">
            <a:avLst/>
          </a:prstGeom>
          <a:noFill/>
        </p:spPr>
        <p:txBody>
          <a:bodyPr wrap="square" rtlCol="0">
            <a:spAutoFit/>
          </a:bodyPr>
          <a:lstStyle/>
          <a:p>
            <a:r>
              <a:rPr lang="en-US" sz="3200" dirty="0" smtClean="0">
                <a:solidFill>
                  <a:srgbClr val="7030A0"/>
                </a:solidFill>
                <a:latin typeface="Times New Roman" pitchFamily="18" charset="0"/>
                <a:cs typeface="Times New Roman" pitchFamily="18" charset="0"/>
              </a:rPr>
              <a:t>- </a:t>
            </a:r>
            <a:r>
              <a:rPr lang="vi-VN" sz="3200" dirty="0" smtClean="0">
                <a:solidFill>
                  <a:srgbClr val="7030A0"/>
                </a:solidFill>
                <a:latin typeface="Times New Roman" pitchFamily="18" charset="0"/>
                <a:cs typeface="Times New Roman" pitchFamily="18" charset="0"/>
              </a:rPr>
              <a:t>Một </a:t>
            </a:r>
            <a:r>
              <a:rPr lang="vi-VN" sz="3200" dirty="0">
                <a:solidFill>
                  <a:srgbClr val="7030A0"/>
                </a:solidFill>
                <a:latin typeface="Times New Roman" pitchFamily="18" charset="0"/>
                <a:cs typeface="Times New Roman" pitchFamily="18" charset="0"/>
              </a:rPr>
              <a:t>số bệnh lây truyền qua đường tình dục phổ biến </a:t>
            </a:r>
            <a:r>
              <a:rPr lang="vi-VN" sz="3200" dirty="0" smtClean="0">
                <a:solidFill>
                  <a:srgbClr val="7030A0"/>
                </a:solidFill>
                <a:latin typeface="Times New Roman" pitchFamily="18" charset="0"/>
                <a:cs typeface="Times New Roman" pitchFamily="18" charset="0"/>
              </a:rPr>
              <a:t>như</a:t>
            </a:r>
            <a:r>
              <a:rPr lang="en-US" sz="3200" dirty="0" smtClean="0">
                <a:solidFill>
                  <a:srgbClr val="7030A0"/>
                </a:solidFill>
                <a:latin typeface="Times New Roman" pitchFamily="18" charset="0"/>
                <a:cs typeface="Times New Roman" pitchFamily="18" charset="0"/>
              </a:rPr>
              <a:t>:</a:t>
            </a: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B</a:t>
            </a:r>
            <a:r>
              <a:rPr lang="vi-VN" sz="3200" dirty="0" smtClean="0">
                <a:solidFill>
                  <a:srgbClr val="7030A0"/>
                </a:solidFill>
                <a:latin typeface="Times New Roman" pitchFamily="18" charset="0"/>
                <a:cs typeface="Times New Roman" pitchFamily="18" charset="0"/>
              </a:rPr>
              <a:t>ệnh </a:t>
            </a:r>
            <a:r>
              <a:rPr lang="vi-VN" sz="3200" dirty="0">
                <a:solidFill>
                  <a:srgbClr val="7030A0"/>
                </a:solidFill>
                <a:latin typeface="Times New Roman" pitchFamily="18" charset="0"/>
                <a:cs typeface="Times New Roman" pitchFamily="18" charset="0"/>
              </a:rPr>
              <a:t>giang </a:t>
            </a:r>
            <a:r>
              <a:rPr lang="vi-VN" sz="3200" dirty="0" smtClean="0">
                <a:solidFill>
                  <a:srgbClr val="7030A0"/>
                </a:solidFill>
                <a:latin typeface="Times New Roman" pitchFamily="18" charset="0"/>
                <a:cs typeface="Times New Roman" pitchFamily="18" charset="0"/>
              </a:rPr>
              <a:t>mai</a:t>
            </a:r>
            <a:endParaRPr lang="en-US" sz="3200" dirty="0" smtClean="0">
              <a:solidFill>
                <a:srgbClr val="7030A0"/>
              </a:solidFill>
              <a:latin typeface="Times New Roman" pitchFamily="18" charset="0"/>
              <a:cs typeface="Times New Roman" pitchFamily="18" charset="0"/>
            </a:endParaRPr>
          </a:p>
          <a:p>
            <a:pPr marL="457200" indent="-457200">
              <a:buFont typeface="Wingdings" pitchFamily="2" charset="2"/>
              <a:buChar char="ü"/>
            </a:pPr>
            <a:r>
              <a:rPr lang="vi-VN" sz="3200" dirty="0" smtClean="0">
                <a:solidFill>
                  <a:srgbClr val="7030A0"/>
                </a:solidFill>
                <a:latin typeface="Times New Roman" pitchFamily="18" charset="0"/>
                <a:cs typeface="Times New Roman" pitchFamily="18" charset="0"/>
              </a:rPr>
              <a:t> </a:t>
            </a:r>
            <a:r>
              <a:rPr lang="en-US" sz="3200" dirty="0" smtClean="0">
                <a:solidFill>
                  <a:srgbClr val="7030A0"/>
                </a:solidFill>
                <a:latin typeface="Times New Roman" pitchFamily="18" charset="0"/>
                <a:cs typeface="Times New Roman" pitchFamily="18" charset="0"/>
              </a:rPr>
              <a:t>B</a:t>
            </a:r>
            <a:r>
              <a:rPr lang="vi-VN" sz="3200" dirty="0" smtClean="0">
                <a:solidFill>
                  <a:srgbClr val="7030A0"/>
                </a:solidFill>
                <a:latin typeface="Times New Roman" pitchFamily="18" charset="0"/>
                <a:cs typeface="Times New Roman" pitchFamily="18" charset="0"/>
              </a:rPr>
              <a:t>ệnh lậu</a:t>
            </a:r>
            <a:endParaRPr lang="en-US" sz="3200" dirty="0" smtClean="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H</a:t>
            </a:r>
            <a:r>
              <a:rPr lang="vi-VN" sz="3200" dirty="0" smtClean="0">
                <a:solidFill>
                  <a:srgbClr val="7030A0"/>
                </a:solidFill>
                <a:latin typeface="Times New Roman" pitchFamily="18" charset="0"/>
                <a:cs typeface="Times New Roman" pitchFamily="18" charset="0"/>
              </a:rPr>
              <a:t>ội </a:t>
            </a:r>
            <a:r>
              <a:rPr lang="vi-VN" sz="3200" dirty="0">
                <a:solidFill>
                  <a:srgbClr val="7030A0"/>
                </a:solidFill>
                <a:latin typeface="Times New Roman" pitchFamily="18" charset="0"/>
                <a:cs typeface="Times New Roman" pitchFamily="18" charset="0"/>
              </a:rPr>
              <a:t>chứng </a:t>
            </a:r>
            <a:r>
              <a:rPr lang="vi-VN" sz="3200" dirty="0" smtClean="0">
                <a:solidFill>
                  <a:srgbClr val="7030A0"/>
                </a:solidFill>
                <a:latin typeface="Times New Roman" pitchFamily="18" charset="0"/>
                <a:cs typeface="Times New Roman" pitchFamily="18" charset="0"/>
              </a:rPr>
              <a:t>AIDS</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err="1" smtClean="0">
                <a:solidFill>
                  <a:srgbClr val="7030A0"/>
                </a:solidFill>
                <a:latin typeface="Times New Roman" pitchFamily="18" charset="0"/>
                <a:cs typeface="Times New Roman" pitchFamily="18" charset="0"/>
              </a:rPr>
              <a:t>Sùi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mào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gà</a:t>
            </a:r>
            <a:r>
              <a:rPr lang="vi-VN" sz="3200" dirty="0" smtClean="0">
                <a:solidFill>
                  <a:srgbClr val="7030A0"/>
                </a:solidFill>
                <a:latin typeface="Times New Roman" pitchFamily="18" charset="0"/>
                <a:cs typeface="Times New Roman" pitchFamily="18" charset="0"/>
              </a:rPr>
              <a:t> </a:t>
            </a:r>
            <a:endParaRPr lang="en-US" sz="3200" dirty="0" smtClean="0">
              <a:solidFill>
                <a:srgbClr val="7030A0"/>
              </a:solidFill>
              <a:latin typeface="Times New Roman" pitchFamily="18" charset="0"/>
              <a:cs typeface="Times New Roman" pitchFamily="18" charset="0"/>
            </a:endParaRPr>
          </a:p>
          <a:p>
            <a:r>
              <a:rPr lang="en-US" sz="3200" dirty="0" smtClean="0">
                <a:solidFill>
                  <a:srgbClr val="7030A0"/>
                </a:solidFill>
                <a:latin typeface="Times New Roman" pitchFamily="18" charset="0"/>
                <a:cs typeface="Times New Roman" pitchFamily="18" charset="0"/>
              </a:rPr>
              <a:t>- </a:t>
            </a:r>
            <a:r>
              <a:rPr lang="vi-VN" sz="3200" dirty="0" smtClean="0">
                <a:solidFill>
                  <a:srgbClr val="7030A0"/>
                </a:solidFill>
                <a:latin typeface="Times New Roman" pitchFamily="18" charset="0"/>
                <a:cs typeface="Times New Roman" pitchFamily="18" charset="0"/>
              </a:rPr>
              <a:t>Những </a:t>
            </a:r>
            <a:r>
              <a:rPr lang="vi-VN" sz="3200" dirty="0">
                <a:solidFill>
                  <a:srgbClr val="7030A0"/>
                </a:solidFill>
                <a:latin typeface="Times New Roman" pitchFamily="18" charset="0"/>
                <a:cs typeface="Times New Roman" pitchFamily="18" charset="0"/>
              </a:rPr>
              <a:t>loại bệnh này gây ảnh hưởng đến các cơ quan sinh dục và ảnh hưởng đến các hệ cơ quan khác trong cơ thể</a:t>
            </a:r>
            <a:r>
              <a:rPr lang="vi-VN" sz="3200" dirty="0" smtClean="0">
                <a:solidFill>
                  <a:srgbClr val="7030A0"/>
                </a:solidFill>
                <a:latin typeface="Times New Roman" pitchFamily="18" charset="0"/>
                <a:cs typeface="Times New Roman" pitchFamily="18" charset="0"/>
              </a:rPr>
              <a:t>.</a:t>
            </a:r>
            <a:endParaRPr lang="en-US" sz="3200" dirty="0" smtClean="0">
              <a:solidFill>
                <a:srgbClr val="7030A0"/>
              </a:solidFill>
              <a:latin typeface="Times New Roman" pitchFamily="18" charset="0"/>
              <a:cs typeface="Times New Roman" pitchFamily="18" charset="0"/>
            </a:endParaRP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một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số</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dấu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hiệu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thể</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nhận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biết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được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nhưng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một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số</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trường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hợp</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không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triệu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chứng</a:t>
            </a:r>
            <a:r>
              <a:rPr lang="en-US" sz="3200" dirty="0" smtClean="0">
                <a:solidFill>
                  <a:srgbClr val="7030A0"/>
                </a:solidFill>
                <a:latin typeface="Times New Roman" pitchFamily="18" charset="0"/>
                <a:cs typeface="Times New Roman" pitchFamily="18" charset="0"/>
              </a:rPr>
              <a:t>.</a:t>
            </a:r>
            <a:endParaRPr lang="vi-VN" sz="3200" dirty="0">
              <a:solidFill>
                <a:srgbClr val="7030A0"/>
              </a:solidFill>
              <a:latin typeface="Times New Roman" pitchFamily="18" charset="0"/>
              <a:cs typeface="Times New Roman" pitchFamily="18" charset="0"/>
            </a:endParaRPr>
          </a:p>
          <a:p>
            <a:endParaRPr lang="en-US" sz="3200" dirty="0">
              <a:solidFill>
                <a:srgbClr val="7030A0"/>
              </a:solidFill>
              <a:latin typeface="Times New Roman" pitchFamily="18" charset="0"/>
              <a:cs typeface="Times New Roman" pitchFamily="18" charset="0"/>
            </a:endParaRPr>
          </a:p>
        </p:txBody>
      </p:sp>
      <p:pic>
        <p:nvPicPr>
          <p:cNvPr id="1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89711"/>
          <a:stretch/>
        </p:blipFill>
        <p:spPr bwMode="auto">
          <a:xfrm>
            <a:off x="91047" y="-7620"/>
            <a:ext cx="17968353" cy="422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9958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4000" dirty="0">
                <a:solidFill>
                  <a:srgbClr val="7030A0"/>
                </a:solidFill>
              </a:rPr>
              <a:t>Em hãy đề xuất một s</a:t>
            </a:r>
            <a:r>
              <a:rPr lang="en-US" sz="4000" dirty="0">
                <a:solidFill>
                  <a:srgbClr val="7030A0"/>
                </a:solidFill>
              </a:rPr>
              <a:t>ố</a:t>
            </a:r>
            <a:r>
              <a:rPr lang="vi-VN" sz="4000" dirty="0">
                <a:solidFill>
                  <a:srgbClr val="7030A0"/>
                </a:solidFill>
              </a:rPr>
              <a:t> biện pháp phòng chống các bệnh và bảo vệ sức khỏe sinh sản vị thành niên.</a:t>
            </a:r>
            <a:r>
              <a:rPr lang="en-US" sz="4000" dirty="0">
                <a:solidFill>
                  <a:srgbClr val="7030A0"/>
                </a:solidFill>
              </a:rPr>
              <a:t/>
            </a:r>
            <a:br>
              <a:rPr lang="en-US" sz="4000" dirty="0">
                <a:solidFill>
                  <a:srgbClr val="7030A0"/>
                </a:solidFill>
              </a:rPr>
            </a:br>
            <a:endParaRPr lang="en-US" sz="4000" dirty="0">
              <a:solidFill>
                <a:srgbClr val="7030A0"/>
              </a:solidFill>
            </a:endParaRPr>
          </a:p>
        </p:txBody>
      </p:sp>
      <p:pic>
        <p:nvPicPr>
          <p:cNvPr id="4" name="Graphic 8">
            <a:extLst>
              <a:ext uri="{FF2B5EF4-FFF2-40B4-BE49-F238E27FC236}">
                <a16:creationId xmlns="" xmlns:a16="http://schemas.microsoft.com/office/drawing/2014/main" xmlns:lc="http://schemas.openxmlformats.org/drawingml/2006/lockedCanvas" id="{2D5D23DD-44FA-411B-B568-49B9C0F9C36D}"/>
              </a:ext>
            </a:extLst>
          </p:cNvPr>
          <p:cNvPicPr>
            <a:picLocks noChangeAspect="1"/>
          </p:cNvPicPr>
          <p:nvPr/>
        </p:nvPicPr>
        <p:blipFill>
          <a:blip r:embed="rId2">
            <a:extLst>
              <a:ext uri="{96DAC541-7B7A-43D3-8B79-37D633B846F1}">
                <asvg:svgBlip xmlns="" xmlns:asvg="http://schemas.microsoft.com/office/drawing/2016/SVG/main" xmlns:lc="http://schemas.openxmlformats.org/drawingml/2006/lockedCanvas" r:embed="rId5"/>
              </a:ext>
            </a:extLst>
          </a:blip>
          <a:stretch>
            <a:fillRect/>
          </a:stretch>
        </p:blipFill>
        <p:spPr>
          <a:xfrm>
            <a:off x="5562600" y="2019300"/>
            <a:ext cx="7314203" cy="7314203"/>
          </a:xfrm>
          <a:prstGeom prst="rect">
            <a:avLst/>
          </a:prstGeom>
        </p:spPr>
      </p:pic>
    </p:spTree>
    <p:extLst>
      <p:ext uri="{BB962C8B-B14F-4D97-AF65-F5344CB8AC3E}">
        <p14:creationId xmlns:p14="http://schemas.microsoft.com/office/powerpoint/2010/main" val="10069389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307" t="63247" r="-307" b="-27041"/>
          <a:stretch/>
        </p:blipFill>
        <p:spPr bwMode="auto">
          <a:xfrm>
            <a:off x="0" y="114300"/>
            <a:ext cx="11442636" cy="1744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71236" y="320040"/>
            <a:ext cx="6159564" cy="7478970"/>
          </a:xfrm>
          <a:prstGeom prst="rect">
            <a:avLst/>
          </a:prstGeom>
          <a:noFill/>
        </p:spPr>
        <p:txBody>
          <a:bodyPr wrap="square" rtlCol="0">
            <a:spAutoFit/>
          </a:bodyPr>
          <a:lstStyle/>
          <a:p>
            <a:r>
              <a:rPr lang="vi-VN" sz="4000" dirty="0">
                <a:solidFill>
                  <a:srgbClr val="7030A0"/>
                </a:solidFill>
                <a:latin typeface="Times New Roman" pitchFamily="18" charset="0"/>
                <a:cs typeface="Times New Roman" pitchFamily="18" charset="0"/>
              </a:rPr>
              <a:t>Các biện pháp bảo vệ sức khỏe sinh sản vị thành </a:t>
            </a:r>
            <a:r>
              <a:rPr lang="vi-VN" sz="4000" dirty="0" smtClean="0">
                <a:solidFill>
                  <a:srgbClr val="7030A0"/>
                </a:solidFill>
                <a:latin typeface="Times New Roman" pitchFamily="18" charset="0"/>
                <a:cs typeface="Times New Roman" pitchFamily="18" charset="0"/>
              </a:rPr>
              <a:t>niên</a:t>
            </a:r>
            <a:r>
              <a:rPr lang="en-US" sz="4000" dirty="0" smtClean="0">
                <a:solidFill>
                  <a:srgbClr val="7030A0"/>
                </a:solidFill>
                <a:latin typeface="Times New Roman" pitchFamily="18" charset="0"/>
                <a:cs typeface="Times New Roman" pitchFamily="18" charset="0"/>
              </a:rPr>
              <a:t>:</a:t>
            </a:r>
          </a:p>
          <a:p>
            <a:pPr marL="571500" indent="-571500">
              <a:buFont typeface="Wingdings" pitchFamily="2" charset="2"/>
              <a:buChar char="ü"/>
            </a:pPr>
            <a:r>
              <a:rPr lang="vi-VN" sz="4000" dirty="0" smtClean="0">
                <a:solidFill>
                  <a:srgbClr val="7030A0"/>
                </a:solidFill>
                <a:latin typeface="Times New Roman" pitchFamily="18" charset="0"/>
                <a:cs typeface="Times New Roman" pitchFamily="18" charset="0"/>
              </a:rPr>
              <a:t> </a:t>
            </a:r>
            <a:r>
              <a:rPr lang="en-US" sz="4000" dirty="0" smtClean="0">
                <a:solidFill>
                  <a:srgbClr val="7030A0"/>
                </a:solidFill>
                <a:latin typeface="Times New Roman" pitchFamily="18" charset="0"/>
                <a:cs typeface="Times New Roman" pitchFamily="18" charset="0"/>
              </a:rPr>
              <a:t>H</a:t>
            </a:r>
            <a:r>
              <a:rPr lang="vi-VN" sz="4000" dirty="0" smtClean="0">
                <a:solidFill>
                  <a:srgbClr val="7030A0"/>
                </a:solidFill>
                <a:latin typeface="Times New Roman" pitchFamily="18" charset="0"/>
                <a:cs typeface="Times New Roman" pitchFamily="18" charset="0"/>
              </a:rPr>
              <a:t>ình </a:t>
            </a:r>
            <a:r>
              <a:rPr lang="vi-VN" sz="4000" dirty="0">
                <a:solidFill>
                  <a:srgbClr val="7030A0"/>
                </a:solidFill>
                <a:latin typeface="Times New Roman" pitchFamily="18" charset="0"/>
                <a:cs typeface="Times New Roman" pitchFamily="18" charset="0"/>
              </a:rPr>
              <a:t>thành thói quen sống tốt, luyện tập thể dục, thể thao phù hợp, giữ gìn vệ sinh cơ quan sinh </a:t>
            </a:r>
            <a:r>
              <a:rPr lang="vi-VN" sz="4000" dirty="0" smtClean="0">
                <a:solidFill>
                  <a:srgbClr val="7030A0"/>
                </a:solidFill>
                <a:latin typeface="Times New Roman" pitchFamily="18" charset="0"/>
                <a:cs typeface="Times New Roman" pitchFamily="18" charset="0"/>
              </a:rPr>
              <a:t>dục</a:t>
            </a:r>
            <a:r>
              <a:rPr lang="en-US" sz="4000" dirty="0">
                <a:solidFill>
                  <a:srgbClr val="7030A0"/>
                </a:solidFill>
                <a:latin typeface="Times New Roman" pitchFamily="18" charset="0"/>
                <a:cs typeface="Times New Roman" pitchFamily="18" charset="0"/>
              </a:rPr>
              <a:t>.</a:t>
            </a:r>
            <a:endParaRPr lang="en-US" sz="4000" dirty="0" smtClean="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smtClean="0">
                <a:solidFill>
                  <a:srgbClr val="7030A0"/>
                </a:solidFill>
                <a:latin typeface="Times New Roman" pitchFamily="18" charset="0"/>
                <a:cs typeface="Times New Roman" pitchFamily="18" charset="0"/>
              </a:rPr>
              <a:t>Kiểm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tra</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sức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khỏe</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định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kỳ</a:t>
            </a:r>
            <a:endParaRPr lang="en-US" sz="4000" dirty="0" smtClean="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smtClean="0">
                <a:solidFill>
                  <a:srgbClr val="7030A0"/>
                </a:solidFill>
                <a:latin typeface="Times New Roman" pitchFamily="18" charset="0"/>
                <a:cs typeface="Times New Roman" pitchFamily="18" charset="0"/>
              </a:rPr>
              <a:t>Quan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hệ</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tình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dục</a:t>
            </a:r>
            <a:r>
              <a:rPr lang="en-US" sz="4000" dirty="0" smtClean="0">
                <a:solidFill>
                  <a:srgbClr val="7030A0"/>
                </a:solidFill>
                <a:latin typeface="Times New Roman" pitchFamily="18" charset="0"/>
                <a:cs typeface="Times New Roman" pitchFamily="18" charset="0"/>
              </a:rPr>
              <a:t> an </a:t>
            </a:r>
            <a:r>
              <a:rPr lang="en-US" sz="4000" dirty="0" err="1" smtClean="0">
                <a:solidFill>
                  <a:srgbClr val="7030A0"/>
                </a:solidFill>
                <a:latin typeface="Times New Roman" pitchFamily="18" charset="0"/>
                <a:cs typeface="Times New Roman" pitchFamily="18" charset="0"/>
              </a:rPr>
              <a:t>toàn</a:t>
            </a:r>
            <a:endParaRPr lang="en-US" sz="4000" dirty="0" smtClean="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smtClean="0">
                <a:solidFill>
                  <a:srgbClr val="7030A0"/>
                </a:solidFill>
                <a:latin typeface="Times New Roman" pitchFamily="18" charset="0"/>
                <a:cs typeface="Times New Roman" pitchFamily="18" charset="0"/>
              </a:rPr>
              <a:t>Quan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hệ</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với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đối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tác</a:t>
            </a:r>
            <a:r>
              <a:rPr lang="en-US" sz="4000" dirty="0" smtClean="0">
                <a:solidFill>
                  <a:srgbClr val="7030A0"/>
                </a:solidFill>
                <a:latin typeface="Times New Roman" pitchFamily="18" charset="0"/>
                <a:cs typeface="Times New Roman" pitchFamily="18" charset="0"/>
              </a:rPr>
              <a:t> an </a:t>
            </a:r>
            <a:r>
              <a:rPr lang="en-US" sz="4000" dirty="0" err="1" smtClean="0">
                <a:solidFill>
                  <a:srgbClr val="7030A0"/>
                </a:solidFill>
                <a:latin typeface="Times New Roman" pitchFamily="18" charset="0"/>
                <a:cs typeface="Times New Roman" pitchFamily="18" charset="0"/>
              </a:rPr>
              <a:t>toàn</a:t>
            </a:r>
            <a:endParaRPr lang="vi-VN" sz="4000" dirty="0">
              <a:solidFill>
                <a:srgbClr val="7030A0"/>
              </a:solidFill>
              <a:latin typeface="Times New Roman" pitchFamily="18" charset="0"/>
              <a:cs typeface="Times New Roman" pitchFamily="18" charset="0"/>
            </a:endParaRPr>
          </a:p>
          <a:p>
            <a:endParaRPr lang="en-US" sz="4000" dirty="0">
              <a:solidFill>
                <a:srgbClr val="7030A0"/>
              </a:solidFill>
            </a:endParaRPr>
          </a:p>
        </p:txBody>
      </p:sp>
    </p:spTree>
    <p:extLst>
      <p:ext uri="{BB962C8B-B14F-4D97-AF65-F5344CB8AC3E}">
        <p14:creationId xmlns:p14="http://schemas.microsoft.com/office/powerpoint/2010/main" val="3803132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1477328"/>
          </a:xfrm>
          <a:prstGeom prst="rect">
            <a:avLst/>
          </a:prstGeom>
          <a:noFill/>
        </p:spPr>
        <p:txBody>
          <a:bodyPr wrap="square" rtlCol="0">
            <a:spAutoFit/>
          </a:bodyPr>
          <a:lstStyle/>
          <a:p>
            <a:pPr defTabSz="1371600"/>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tượng kinh nguyệt và biện pháp tránh thai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2169825"/>
          </a:xfrm>
          <a:prstGeom prst="rect">
            <a:avLst/>
          </a:prstGeom>
          <a:noFill/>
        </p:spPr>
        <p:txBody>
          <a:bodyPr wrap="square" rtlCol="0">
            <a:spAutoFit/>
          </a:bodyPr>
          <a:lstStyle/>
          <a:p>
            <a:pPr defTabSz="1371600"/>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ột </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 bệnh lây qua đường tình dục và bảo vệ sức khỏe sinh sản vị thành niên</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mc="http://schemas.openxmlformats.org/markup-compatibility/2006" xmlns:a14="http://schemas.microsoft.com/office/drawing/2010/main" xmlns="" xmlns:a16="http://schemas.microsoft.com/office/drawing/2014/main" id="{9B81BEF0-A39B-B938-7EB7-147B354D6282}"/>
              </a:ext>
            </a:extLst>
          </p:cNvPr>
          <p:cNvSpPr txBox="1"/>
          <p:nvPr/>
        </p:nvSpPr>
        <p:spPr>
          <a:xfrm>
            <a:off x="2971800" y="2403571"/>
            <a:ext cx="14905894" cy="4401205"/>
          </a:xfrm>
          <a:prstGeom prst="rect">
            <a:avLst/>
          </a:prstGeom>
          <a:noFill/>
        </p:spPr>
        <p:txBody>
          <a:bodyPr wrap="square" rtlCol="0">
            <a:spAutoFit/>
          </a:bodyPr>
          <a:lstStyle/>
          <a:p>
            <a:pPr marL="742950" indent="-742950">
              <a:buAutoNum type="arabicPeriod"/>
            </a:pPr>
            <a:r>
              <a:rPr lang="vi-VN" sz="4000" dirty="0">
                <a:solidFill>
                  <a:schemeClr val="bg1"/>
                </a:solidFill>
                <a:latin typeface="Times New Roman" pitchFamily="18" charset="0"/>
                <a:cs typeface="Times New Roman" pitchFamily="18" charset="0"/>
              </a:rPr>
              <a:t>Một số bệnh lây truyền qua đường tình dục phổ biến như bệnh giang mai, bệnh lậu, hội chứng AIDS,… Những loại bệnh này gây ảnh hưởng đến các cơ quan sinh dục và ảnh hưởng đến các hệ cơ quan khác trong cơ thể.</a:t>
            </a:r>
          </a:p>
          <a:p>
            <a:pPr marL="742950" indent="-742950">
              <a:buAutoNum type="arabicPeriod"/>
            </a:pPr>
            <a:r>
              <a:rPr lang="vi-VN" sz="4000" dirty="0">
                <a:solidFill>
                  <a:schemeClr val="bg1"/>
                </a:solidFill>
                <a:latin typeface="Times New Roman" pitchFamily="18" charset="0"/>
                <a:cs typeface="Times New Roman" pitchFamily="18" charset="0"/>
              </a:rPr>
              <a:t>Các biện pháp bảo vệ sức khỏe sinh sản vị thành niên: hình thành thói quen sống tốt, luyện tập thể dục, thể thao phù hợp, giữ gìn vệ sinh cơ quan sinh dục,… </a:t>
            </a:r>
          </a:p>
        </p:txBody>
      </p:sp>
      <p:sp>
        <p:nvSpPr>
          <p:cNvPr id="14" name="文本框 32"/>
          <p:cNvSpPr txBox="1"/>
          <p:nvPr/>
        </p:nvSpPr>
        <p:spPr>
          <a:xfrm>
            <a:off x="2094614" y="498008"/>
            <a:ext cx="16156172" cy="1569660"/>
          </a:xfrm>
          <a:prstGeom prst="rect">
            <a:avLst/>
          </a:prstGeom>
          <a:noFill/>
        </p:spPr>
        <p:txBody>
          <a:bodyPr wrap="square" rtlCol="0">
            <a:spAutoFit/>
          </a:bodyPr>
          <a:lstStyle/>
          <a:p>
            <a:pPr lvl="0" defTabSz="1371600">
              <a:defRPr/>
            </a:pPr>
            <a:r>
              <a:rPr kumimoji="0" lang="en-US" altLang="zh-CN" sz="4600" b="1" i="0" u="none" strike="noStrike" kern="1200" cap="none" spc="0" normalizeH="0" baseline="0" noProof="0" dirty="0" smtClean="0">
                <a:ln>
                  <a:noFill/>
                </a:ln>
                <a:solidFill>
                  <a:srgbClr val="7030A0"/>
                </a:solidFill>
                <a:effectLst/>
                <a:uLnTx/>
                <a:uFillTx/>
                <a:latin typeface="Times New Roman" pitchFamily="18" charset="0"/>
                <a:ea typeface="Tiffany" pitchFamily="18" charset="0"/>
                <a:cs typeface="Times New Roman" pitchFamily="18" charset="0"/>
              </a:rPr>
              <a:t>IV.</a:t>
            </a:r>
            <a:r>
              <a:rPr kumimoji="0" lang="en-US" altLang="zh-CN" sz="4600" b="1" i="0" u="none" strike="noStrike" kern="1200" cap="none" spc="0" normalizeH="0" noProof="0" dirty="0" smtClean="0">
                <a:ln>
                  <a:noFill/>
                </a:ln>
                <a:solidFill>
                  <a:srgbClr val="7030A0"/>
                </a:solidFill>
                <a:effectLst/>
                <a:uLnTx/>
                <a:uFillTx/>
                <a:latin typeface="Times New Roman" pitchFamily="18" charset="0"/>
                <a:ea typeface="Tiffany" pitchFamily="18" charset="0"/>
                <a:cs typeface="Times New Roman" pitchFamily="18" charset="0"/>
              </a:rPr>
              <a:t> </a:t>
            </a:r>
            <a:r>
              <a:rPr lang="en-US" altLang="zh-CN" sz="4800" b="1" noProof="0" dirty="0" err="1">
                <a:solidFill>
                  <a:srgbClr val="7030A0"/>
                </a:solidFill>
                <a:latin typeface="Times New Roman" pitchFamily="18" charset="0"/>
                <a:ea typeface="Tiffany" pitchFamily="18" charset="0"/>
                <a:cs typeface="Times New Roman" pitchFamily="18" charset="0"/>
              </a:rPr>
              <a:t>M</a:t>
            </a:r>
            <a:r>
              <a:rPr lang="en-US" sz="4800" b="1" dirty="0" err="1" smtClean="0">
                <a:solidFill>
                  <a:srgbClr val="7030A0"/>
                </a:solidFill>
                <a:latin typeface="Times New Roman" pitchFamily="18" charset="0"/>
                <a:ea typeface="Tiffany" pitchFamily="18" charset="0"/>
                <a:cs typeface="Times New Roman" pitchFamily="18" charset="0"/>
              </a:rPr>
              <a:t>ột</a:t>
            </a:r>
            <a:r>
              <a:rPr lang="en-US" sz="4800" b="1" dirty="0" smtClean="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số</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bệnh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lây</a:t>
            </a:r>
            <a:r>
              <a:rPr lang="en-US" sz="4800" b="1" dirty="0">
                <a:solidFill>
                  <a:srgbClr val="7030A0"/>
                </a:solidFill>
                <a:latin typeface="Times New Roman" pitchFamily="18" charset="0"/>
                <a:ea typeface="Tiffany" pitchFamily="18" charset="0"/>
                <a:cs typeface="Times New Roman" pitchFamily="18" charset="0"/>
              </a:rPr>
              <a:t> qua </a:t>
            </a:r>
            <a:r>
              <a:rPr lang="en-US" sz="4800" b="1" dirty="0" err="1">
                <a:solidFill>
                  <a:srgbClr val="7030A0"/>
                </a:solidFill>
                <a:latin typeface="Times New Roman" pitchFamily="18" charset="0"/>
                <a:ea typeface="Tiffany" pitchFamily="18" charset="0"/>
                <a:cs typeface="Times New Roman" pitchFamily="18" charset="0"/>
              </a:rPr>
              <a:t>đường</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tình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dục</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và</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bảo</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smtClean="0">
                <a:solidFill>
                  <a:srgbClr val="7030A0"/>
                </a:solidFill>
                <a:latin typeface="Times New Roman" pitchFamily="18" charset="0"/>
                <a:ea typeface="Tiffany" pitchFamily="18" charset="0"/>
                <a:cs typeface="Times New Roman" pitchFamily="18" charset="0"/>
              </a:rPr>
              <a:t>vệ</a:t>
            </a:r>
            <a:endParaRPr lang="en-US" sz="4800" b="1" dirty="0" smtClean="0">
              <a:solidFill>
                <a:srgbClr val="7030A0"/>
              </a:solidFill>
              <a:latin typeface="Times New Roman" pitchFamily="18" charset="0"/>
              <a:ea typeface="Tiffany" pitchFamily="18" charset="0"/>
              <a:cs typeface="Times New Roman" pitchFamily="18" charset="0"/>
            </a:endParaRPr>
          </a:p>
          <a:p>
            <a:pPr lvl="0" defTabSz="1371600">
              <a:defRPr/>
            </a:pPr>
            <a:r>
              <a:rPr lang="en-US" sz="4800" b="1" dirty="0" smtClean="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sức</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khỏe</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sinh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sản</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vị</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thành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niên</a:t>
            </a:r>
            <a:endParaRPr kumimoji="0" lang="zh-CN" altLang="en-US" sz="4600" b="1" i="0" u="none" strike="noStrike" kern="1200" cap="none" spc="0" normalizeH="0" baseline="0" noProof="0" dirty="0">
              <a:ln>
                <a:noFill/>
              </a:ln>
              <a:solidFill>
                <a:srgbClr val="7030A0"/>
              </a:solidFill>
              <a:effectLst/>
              <a:uLnTx/>
              <a:uFillTx/>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Nơi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nuôi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dưỡng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và</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phát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triển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thai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nhi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là</a:t>
            </a:r>
            <a:r>
              <a:rPr lang="en-US" sz="4400" dirty="0" smtClean="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smtClean="0">
                <a:latin typeface="Times New Roman" pitchFamily="18" charset="0"/>
                <a:cs typeface="Times New Roman" pitchFamily="18" charset="0"/>
              </a:rPr>
              <a:t>buồng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tử</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cung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smtClean="0">
                <a:latin typeface="Times New Roman" pitchFamily="18" charset="0"/>
                <a:cs typeface="Times New Roman" pitchFamily="18" charset="0"/>
              </a:rPr>
              <a:t>vòi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âm</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đạo</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smtClean="0">
                <a:latin typeface="Times New Roman" pitchFamily="18" charset="0"/>
                <a:cs typeface="Times New Roman" pitchFamily="18" charset="0"/>
              </a:rPr>
              <a:t>LUYỆN TẬP</a:t>
            </a:r>
            <a:endParaRPr lang="en-US" sz="4800" dirty="0">
              <a:latin typeface="Times New Roman" pitchFamily="18" charset="0"/>
              <a:cs typeface="Times New Roman" pitchFamily="18" charset="0"/>
            </a:endParaRPr>
          </a:p>
        </p:txBody>
      </p:sp>
      <p:sp>
        <p:nvSpPr>
          <p:cNvPr id="4" name="Oval 3"/>
          <p:cNvSpPr/>
          <p:nvPr/>
        </p:nvSpPr>
        <p:spPr>
          <a:xfrm>
            <a:off x="1066800" y="51435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8937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9562C843-1DD2-3E06-BAD4-6A022EAD5BFE}"/>
              </a:ext>
            </a:extLst>
          </p:cNvPr>
          <p:cNvSpPr>
            <a:spLocks noGrp="1"/>
          </p:cNvSpPr>
          <p:nvPr>
            <p:ph idx="1"/>
          </p:nvPr>
        </p:nvSpPr>
        <p:spPr>
          <a:xfrm>
            <a:off x="762000" y="1041796"/>
            <a:ext cx="166497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2:</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Nơi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ra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trùng</a:t>
            </a:r>
            <a:r>
              <a:rPr lang="en-US" sz="4000" dirty="0" smtClean="0">
                <a:latin typeface="Times New Roman" pitchFamily="18" charset="0"/>
                <a:cs typeface="Times New Roman" pitchFamily="18" charset="0"/>
              </a:rPr>
              <a:t> ở </a:t>
            </a:r>
            <a:r>
              <a:rPr lang="en-US" sz="4000" dirty="0" err="1" smtClean="0">
                <a:latin typeface="Times New Roman" pitchFamily="18" charset="0"/>
                <a:cs typeface="Times New Roman" pitchFamily="18" charset="0"/>
              </a:rPr>
              <a:t>nam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giới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a:t>
            </a:r>
            <a:r>
              <a:rPr lang="en-US" sz="4000" dirty="0" smtClean="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0" indent="0">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dương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vật</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0" indent="0">
              <a:buNone/>
            </a:pPr>
            <a:r>
              <a:rPr lang="en-US" sz="4000" dirty="0" smtClean="0">
                <a:latin typeface="Times New Roman" pitchFamily="18" charset="0"/>
                <a:cs typeface="Times New Roman" pitchFamily="18" charset="0"/>
              </a:rPr>
              <a:t>B. </a:t>
            </a:r>
            <a:r>
              <a:rPr lang="en-US" sz="4000" dirty="0" err="1" smtClean="0">
                <a:latin typeface="Times New Roman" pitchFamily="18" charset="0"/>
                <a:cs typeface="Times New Roman" pitchFamily="18" charset="0"/>
              </a:rPr>
              <a:t>túi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C. </a:t>
            </a:r>
            <a:r>
              <a:rPr lang="en-US" sz="4000" dirty="0" err="1" smtClean="0">
                <a:latin typeface="Times New Roman" pitchFamily="18" charset="0"/>
                <a:cs typeface="Times New Roman" pitchFamily="18" charset="0"/>
              </a:rPr>
              <a:t>ống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dẫn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0" indent="0">
              <a:buNone/>
            </a:pPr>
            <a:r>
              <a:rPr lang="en-US" sz="4000" dirty="0" smtClean="0">
                <a:latin typeface="Times New Roman" pitchFamily="18" charset="0"/>
                <a:cs typeface="Times New Roman" pitchFamily="18" charset="0"/>
              </a:rPr>
              <a:t>D</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hoàn</a:t>
            </a:r>
            <a:endParaRPr lang="en-US" sz="4000" dirty="0">
              <a:latin typeface="Times New Roman" pitchFamily="18" charset="0"/>
              <a:cs typeface="Times New Roman" pitchFamily="18" charset="0"/>
            </a:endParaRPr>
          </a:p>
        </p:txBody>
      </p:sp>
      <p:sp>
        <p:nvSpPr>
          <p:cNvPr id="5" name="Oval 4"/>
          <p:cNvSpPr/>
          <p:nvPr/>
        </p:nvSpPr>
        <p:spPr>
          <a:xfrm>
            <a:off x="762000" y="4686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78754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72B3F4F3-39DE-8EFB-9AF5-433A9554BF6E}"/>
              </a:ext>
            </a:extLst>
          </p:cNvPr>
          <p:cNvSpPr>
            <a:spLocks noGrp="1"/>
          </p:cNvSpPr>
          <p:nvPr>
            <p:ph idx="1"/>
          </p:nvPr>
        </p:nvSpPr>
        <p:spPr>
          <a:xfrm>
            <a:off x="1158240" y="2400300"/>
            <a:ext cx="157734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3:</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Quá</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trình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thụ</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xảy</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ra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khi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nào</a:t>
            </a:r>
            <a:r>
              <a:rPr lang="en-US" sz="4000" dirty="0" smtClean="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Có</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hiện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tượng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xuất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trùng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gặp</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trứng</a:t>
            </a:r>
            <a:endParaRPr lang="en-US" sz="4000" dirty="0" smtClean="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Trứng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tổ</a:t>
            </a:r>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rPr>
              <a:t>ở 2/3 </a:t>
            </a:r>
            <a:r>
              <a:rPr lang="en-US" sz="4000" dirty="0" err="1" smtClean="0">
                <a:latin typeface="Times New Roman" pitchFamily="18" charset="0"/>
                <a:cs typeface="Times New Roman" pitchFamily="18" charset="0"/>
              </a:rPr>
              <a:t>vòi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trứng</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Trứng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tổ</a:t>
            </a:r>
            <a:r>
              <a:rPr lang="en-US" sz="4000" dirty="0" smtClean="0">
                <a:latin typeface="Times New Roman" pitchFamily="18" charset="0"/>
                <a:cs typeface="Times New Roman" pitchFamily="18" charset="0"/>
              </a:rPr>
              <a:t> ở </a:t>
            </a:r>
            <a:r>
              <a:rPr lang="en-US" sz="4000" dirty="0" err="1" smtClean="0">
                <a:latin typeface="Times New Roman" pitchFamily="18" charset="0"/>
                <a:cs typeface="Times New Roman" pitchFamily="18" charset="0"/>
              </a:rPr>
              <a:t>tử</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cung</a:t>
            </a: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p:txBody>
      </p:sp>
      <p:sp>
        <p:nvSpPr>
          <p:cNvPr id="3" name="Oval 2"/>
          <p:cNvSpPr/>
          <p:nvPr/>
        </p:nvSpPr>
        <p:spPr>
          <a:xfrm>
            <a:off x="1143000" y="4610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126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4B5F6A69-5BB1-6A25-DFE1-C8621ABC2455}"/>
              </a:ext>
            </a:extLst>
          </p:cNvPr>
          <p:cNvSpPr>
            <a:spLocks noGrp="1"/>
          </p:cNvSpPr>
          <p:nvPr>
            <p:ph idx="1"/>
          </p:nvPr>
        </p:nvSpPr>
        <p:spPr>
          <a:xfrm>
            <a:off x="1257300" y="2807493"/>
            <a:ext cx="15773400" cy="6527007"/>
          </a:xfrm>
        </p:spPr>
        <p:txBody>
          <a:bodyPr>
            <a:norm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4:</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Khi nào sự thụ thai xảy ra?</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được thụ tinh bám vào làm tổ ở tử cung</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rụng vào tử cung</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đã được thụ tinh</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làm tổ ở 1/3 vòi trứng</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219200" y="4152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669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5:</a:t>
            </a:r>
            <a:r>
              <a:rPr lang="en-US" sz="4000" dirty="0">
                <a:latin typeface="Times New Roman" pitchFamily="18" charset="0"/>
                <a:cs typeface="Times New Roman" pitchFamily="18" charset="0"/>
              </a:rPr>
              <a:t> </a:t>
            </a:r>
            <a:r>
              <a:rPr lang="vi-VN" sz="4000" dirty="0" smtClean="0">
                <a:latin typeface="Times New Roman" pitchFamily="18" charset="0"/>
                <a:cs typeface="Times New Roman" pitchFamily="18" charset="0"/>
              </a:rPr>
              <a:t>Nên </a:t>
            </a:r>
            <a:r>
              <a:rPr lang="vi-VN" sz="4000" dirty="0">
                <a:latin typeface="Times New Roman" pitchFamily="18" charset="0"/>
                <a:cs typeface="Times New Roman" pitchFamily="18" charset="0"/>
              </a:rPr>
              <a:t>mang thai vào độ tuổi nào</a:t>
            </a:r>
            <a:r>
              <a:rPr lang="vi-VN" sz="4000" dirty="0" smtClean="0">
                <a:latin typeface="Times New Roman" pitchFamily="18" charset="0"/>
                <a:cs typeface="Times New Roman" pitchFamily="18" charset="0"/>
              </a:rPr>
              <a:t>?</a:t>
            </a:r>
            <a:endParaRPr lang="en-US" sz="4000" dirty="0" smtClean="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Khi </a:t>
            </a:r>
            <a:r>
              <a:rPr lang="vi-VN" sz="4000" dirty="0">
                <a:latin typeface="Times New Roman" pitchFamily="18" charset="0"/>
                <a:cs typeface="Times New Roman" pitchFamily="18" charset="0"/>
              </a:rPr>
              <a:t>vừa có kinh nguyệt, vì lúc đó khả năng sinh sản cao nhất.</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Khi </a:t>
            </a:r>
            <a:r>
              <a:rPr lang="vi-VN" sz="4000" dirty="0">
                <a:latin typeface="Times New Roman" pitchFamily="18" charset="0"/>
                <a:cs typeface="Times New Roman" pitchFamily="18" charset="0"/>
              </a:rPr>
              <a:t>đủ 18 tuổi, vì lúc đó cơ thể khoẻ mạnh nhất.</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Từ </a:t>
            </a:r>
            <a:r>
              <a:rPr lang="vi-VN" sz="4000" dirty="0">
                <a:latin typeface="Times New Roman" pitchFamily="18" charset="0"/>
                <a:cs typeface="Times New Roman" pitchFamily="18" charset="0"/>
              </a:rPr>
              <a:t>20-35 tuổi, vì lúc đó đảm bảo về sức khoẻ, kiến thức, tài chính.</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Khi </a:t>
            </a:r>
            <a:r>
              <a:rPr lang="vi-VN" sz="4000" dirty="0">
                <a:latin typeface="Times New Roman" pitchFamily="18" charset="0"/>
                <a:cs typeface="Times New Roman" pitchFamily="18" charset="0"/>
              </a:rPr>
              <a:t>sắp mãn kinh, vì lúc đó có nhiều thời gian rảnh rỗi.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99060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2713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6:</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Thời điểm đánh dấu phụ nữ bắt đầu có khả năng mang thai là:</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Trên </a:t>
            </a:r>
            <a:r>
              <a:rPr lang="vi-VN" sz="4000" dirty="0">
                <a:latin typeface="Times New Roman" pitchFamily="18" charset="0"/>
                <a:cs typeface="Times New Roman" pitchFamily="18" charset="0"/>
              </a:rPr>
              <a:t>18 tuổi</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Lần </a:t>
            </a:r>
            <a:r>
              <a:rPr lang="vi-VN" sz="4000" dirty="0">
                <a:latin typeface="Times New Roman" pitchFamily="18" charset="0"/>
                <a:cs typeface="Times New Roman" pitchFamily="18" charset="0"/>
              </a:rPr>
              <a:t>đầu tiên có kinh nguyệt</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Bước </a:t>
            </a:r>
            <a:r>
              <a:rPr lang="vi-VN" sz="4000" dirty="0">
                <a:latin typeface="Times New Roman" pitchFamily="18" charset="0"/>
                <a:cs typeface="Times New Roman" pitchFamily="18" charset="0"/>
              </a:rPr>
              <a:t>vào tuổi 15</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Trên </a:t>
            </a:r>
            <a:r>
              <a:rPr lang="vi-VN" sz="4000" dirty="0">
                <a:latin typeface="Times New Roman" pitchFamily="18" charset="0"/>
                <a:cs typeface="Times New Roman" pitchFamily="18" charset="0"/>
              </a:rPr>
              <a:t>20 tuổi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66800" y="3695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819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7:</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Nạo phá thai có thể gây ra những nguy cơ nào sau đây?</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Làm </a:t>
            </a:r>
            <a:r>
              <a:rPr lang="vi-VN" sz="4000" dirty="0">
                <a:latin typeface="Times New Roman" pitchFamily="18" charset="0"/>
                <a:cs typeface="Times New Roman" pitchFamily="18" charset="0"/>
              </a:rPr>
              <a:t>mỏng thành tử cung dẫn đến khó sinh con</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Ảnh </a:t>
            </a:r>
            <a:r>
              <a:rPr lang="vi-VN" sz="4000" dirty="0">
                <a:latin typeface="Times New Roman" pitchFamily="18" charset="0"/>
                <a:cs typeface="Times New Roman" pitchFamily="18" charset="0"/>
              </a:rPr>
              <a:t>hưởng đến thể chất và tâm lý của người mẹ</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Có </a:t>
            </a:r>
            <a:r>
              <a:rPr lang="vi-VN" sz="4000" dirty="0">
                <a:latin typeface="Times New Roman" pitchFamily="18" charset="0"/>
                <a:cs typeface="Times New Roman" pitchFamily="18" charset="0"/>
              </a:rPr>
              <a:t>thể gây sẹo ở tử chung, thậm chí gây vô sinh thứ phát</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Tất </a:t>
            </a:r>
            <a:r>
              <a:rPr lang="vi-VN" sz="4000" dirty="0">
                <a:latin typeface="Times New Roman" pitchFamily="18" charset="0"/>
                <a:cs typeface="Times New Roman" pitchFamily="18" charset="0"/>
              </a:rPr>
              <a:t>cả các phương án trên đều có thể xảy ra</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85305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8:</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Cần làm gì để tránh mang thai ngoài ý muốn ở tuổi vị thành niên?</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Không </a:t>
            </a:r>
            <a:r>
              <a:rPr lang="vi-VN" sz="4000" dirty="0">
                <a:latin typeface="Times New Roman" pitchFamily="18" charset="0"/>
                <a:cs typeface="Times New Roman" pitchFamily="18" charset="0"/>
              </a:rPr>
              <a:t>quan hệ tình dục</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Có </a:t>
            </a:r>
            <a:r>
              <a:rPr lang="vi-VN" sz="4000" dirty="0">
                <a:latin typeface="Times New Roman" pitchFamily="18" charset="0"/>
                <a:cs typeface="Times New Roman" pitchFamily="18" charset="0"/>
              </a:rPr>
              <a:t>hiểu biết về kiến thức phòng tránh thai</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Sử </a:t>
            </a:r>
            <a:r>
              <a:rPr lang="vi-VN" sz="4000" dirty="0">
                <a:latin typeface="Times New Roman" pitchFamily="18" charset="0"/>
                <a:cs typeface="Times New Roman" pitchFamily="18" charset="0"/>
              </a:rPr>
              <a:t>dụng các biện pháp tránh thai dân gian</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Sử </a:t>
            </a:r>
            <a:r>
              <a:rPr lang="vi-VN" sz="4000" dirty="0">
                <a:latin typeface="Times New Roman" pitchFamily="18" charset="0"/>
                <a:cs typeface="Times New Roman" pitchFamily="18" charset="0"/>
              </a:rPr>
              <a:t>dụng các biện pháp tránh thai an toàn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9291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9:</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Đối tượng nào cần phòng tránh thai?</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Phụ </a:t>
            </a:r>
            <a:r>
              <a:rPr lang="vi-VN" sz="4000" dirty="0">
                <a:latin typeface="Times New Roman" pitchFamily="18" charset="0"/>
                <a:cs typeface="Times New Roman" pitchFamily="18" charset="0"/>
              </a:rPr>
              <a:t>nữ trong độ tuổi sinh sản</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Đàn </a:t>
            </a:r>
            <a:r>
              <a:rPr lang="vi-VN" sz="4000" dirty="0">
                <a:latin typeface="Times New Roman" pitchFamily="18" charset="0"/>
                <a:cs typeface="Times New Roman" pitchFamily="18" charset="0"/>
              </a:rPr>
              <a:t>ông trong đội tuổi sinh sản</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Trẻ </a:t>
            </a:r>
            <a:r>
              <a:rPr lang="vi-VN" sz="4000" dirty="0">
                <a:latin typeface="Times New Roman" pitchFamily="18" charset="0"/>
                <a:cs typeface="Times New Roman" pitchFamily="18" charset="0"/>
              </a:rPr>
              <a:t>vị thành niên</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Tất </a:t>
            </a:r>
            <a:r>
              <a:rPr lang="vi-VN" sz="4000" dirty="0">
                <a:latin typeface="Times New Roman" pitchFamily="18" charset="0"/>
                <a:cs typeface="Times New Roman" pitchFamily="18" charset="0"/>
              </a:rPr>
              <a:t>cả mọi người trong độ tuổi sinh sản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65411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52" y="2962414"/>
            <a:ext cx="12637448" cy="2556505"/>
          </a:xfrm>
          <a:prstGeom prst="rect">
            <a:avLst/>
          </a:prstGeom>
        </p:spPr>
      </p:pic>
      <p:sp>
        <p:nvSpPr>
          <p:cNvPr id="32" name="文本框 31"/>
          <p:cNvSpPr txBox="1"/>
          <p:nvPr/>
        </p:nvSpPr>
        <p:spPr>
          <a:xfrm>
            <a:off x="3556464" y="3365794"/>
            <a:ext cx="1531188" cy="2746906"/>
          </a:xfrm>
          <a:prstGeom prst="rect">
            <a:avLst/>
          </a:prstGeom>
          <a:noFill/>
        </p:spPr>
        <p:txBody>
          <a:bodyPr wrap="none" rtlCol="0">
            <a:spAutoFit/>
          </a:bodyPr>
          <a:lstStyle/>
          <a:p>
            <a:pPr defTabSz="1371600"/>
            <a:r>
              <a:rPr lang="en-US" altLang="zh-CN"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rPr>
              <a:t>I.</a:t>
            </a:r>
            <a:endParaRPr lang="zh-CN" altLang="en-US"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172200" y="3604535"/>
            <a:ext cx="3207929" cy="769441"/>
          </a:xfrm>
          <a:prstGeom prst="rect">
            <a:avLst/>
          </a:prstGeom>
          <a:noFill/>
        </p:spPr>
        <p:txBody>
          <a:bodyPr wrap="none" rtlCol="0">
            <a:spAutoFit/>
          </a:bodyPr>
          <a:lstStyle/>
          <a:p>
            <a:pPr defTabSz="1371600"/>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64592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10:</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Muốn phòng tránh thai, cần nắm vững các nguyên tắc nào dưới đây</a:t>
            </a:r>
            <a:r>
              <a:rPr lang="vi-VN" sz="4000" dirty="0" smtClean="0">
                <a:latin typeface="Times New Roman" pitchFamily="18" charset="0"/>
                <a:cs typeface="Times New Roman" pitchFamily="18" charset="0"/>
              </a:rPr>
              <a:t>?</a:t>
            </a:r>
            <a:endParaRPr lang="en-US" sz="4000" dirty="0" smtClean="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Ngăn </a:t>
            </a:r>
            <a:r>
              <a:rPr lang="vi-VN" sz="4000" dirty="0">
                <a:latin typeface="Times New Roman" pitchFamily="18" charset="0"/>
                <a:cs typeface="Times New Roman" pitchFamily="18" charset="0"/>
              </a:rPr>
              <a:t>không cho trứng rụng</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Tránh </a:t>
            </a:r>
            <a:r>
              <a:rPr lang="vi-VN" sz="4000" dirty="0">
                <a:latin typeface="Times New Roman" pitchFamily="18" charset="0"/>
                <a:cs typeface="Times New Roman" pitchFamily="18" charset="0"/>
              </a:rPr>
              <a:t>để tinh trùng gặp trứng</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Chống </a:t>
            </a:r>
            <a:r>
              <a:rPr lang="vi-VN" sz="4000" dirty="0">
                <a:latin typeface="Times New Roman" pitchFamily="18" charset="0"/>
                <a:cs typeface="Times New Roman" pitchFamily="18" charset="0"/>
              </a:rPr>
              <a:t>sự làm tổ của trứng</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Cả </a:t>
            </a:r>
            <a:r>
              <a:rPr lang="vi-VN" sz="4000" dirty="0">
                <a:latin typeface="Times New Roman" pitchFamily="18" charset="0"/>
                <a:cs typeface="Times New Roman" pitchFamily="18" charset="0"/>
              </a:rPr>
              <a:t>ba phương án trên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7048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90029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000" b="1" dirty="0" smtClean="0">
                <a:solidFill>
                  <a:srgbClr val="C00000"/>
                </a:solidFill>
                <a:latin typeface="Times New Roman" pitchFamily="18" charset="0"/>
                <a:cs typeface="Times New Roman" pitchFamily="18" charset="0"/>
              </a:rPr>
              <a:t>VẬN DỤNG</a:t>
            </a:r>
            <a:endParaRPr lang="en-US" sz="4000" b="1" dirty="0">
              <a:solidFill>
                <a:srgbClr val="C00000"/>
              </a:solidFill>
              <a:latin typeface="Times New Roman" pitchFamily="18" charset="0"/>
              <a:cs typeface="Times New Roman" pitchFamily="18" charset="0"/>
            </a:endParaRPr>
          </a:p>
        </p:txBody>
      </p:sp>
      <p:sp>
        <p:nvSpPr>
          <p:cNvPr id="2" name="TextBox 1"/>
          <p:cNvSpPr txBox="1"/>
          <p:nvPr/>
        </p:nvSpPr>
        <p:spPr>
          <a:xfrm>
            <a:off x="4419600" y="2171700"/>
            <a:ext cx="12420600" cy="5016758"/>
          </a:xfrm>
          <a:prstGeom prst="rect">
            <a:avLst/>
          </a:prstGeom>
          <a:noFill/>
        </p:spPr>
        <p:txBody>
          <a:bodyPr wrap="square" rtlCol="0">
            <a:spAutoFit/>
          </a:bodyPr>
          <a:lstStyle/>
          <a:p>
            <a:pPr marL="571500" indent="-571500">
              <a:buFont typeface="Arial" pitchFamily="34" charset="0"/>
              <a:buChar char="•"/>
            </a:pPr>
            <a:r>
              <a:rPr lang="en-US" sz="4000" dirty="0">
                <a:solidFill>
                  <a:srgbClr val="7030A0"/>
                </a:solidFill>
                <a:latin typeface="Times New Roman" pitchFamily="18" charset="0"/>
                <a:cs typeface="Times New Roman" pitchFamily="18" charset="0"/>
              </a:rPr>
              <a:t>T</a:t>
            </a:r>
            <a:r>
              <a:rPr lang="vi-VN" sz="4000" dirty="0" smtClean="0">
                <a:solidFill>
                  <a:srgbClr val="7030A0"/>
                </a:solidFill>
                <a:latin typeface="Times New Roman" pitchFamily="18" charset="0"/>
                <a:cs typeface="Times New Roman" pitchFamily="18" charset="0"/>
              </a:rPr>
              <a:t>iến </a:t>
            </a:r>
            <a:r>
              <a:rPr lang="vi-VN" sz="4000" dirty="0">
                <a:solidFill>
                  <a:srgbClr val="7030A0"/>
                </a:solidFill>
                <a:latin typeface="Times New Roman" pitchFamily="18" charset="0"/>
                <a:cs typeface="Times New Roman" pitchFamily="18" charset="0"/>
              </a:rPr>
              <a:t>hành một cuộc điều tra trong phạm vi trường học về hiểu biết của học sinh về sức khỏe sinh sản vị thành </a:t>
            </a:r>
            <a:r>
              <a:rPr lang="vi-VN" sz="4000" dirty="0" smtClean="0">
                <a:solidFill>
                  <a:srgbClr val="7030A0"/>
                </a:solidFill>
                <a:latin typeface="Times New Roman" pitchFamily="18" charset="0"/>
                <a:cs typeface="Times New Roman" pitchFamily="18" charset="0"/>
              </a:rPr>
              <a:t>niên</a:t>
            </a:r>
            <a:endParaRPr lang="en-US" sz="4000" dirty="0" smtClean="0">
              <a:solidFill>
                <a:srgbClr val="7030A0"/>
              </a:solidFill>
              <a:latin typeface="Times New Roman" pitchFamily="18" charset="0"/>
              <a:cs typeface="Times New Roman" pitchFamily="18" charset="0"/>
            </a:endParaRPr>
          </a:p>
          <a:p>
            <a:r>
              <a:rPr lang="en-US" sz="4000" dirty="0">
                <a:solidFill>
                  <a:srgbClr val="7030A0"/>
                </a:solidFill>
                <a:latin typeface="Times New Roman" pitchFamily="18" charset="0"/>
                <a:cs typeface="Times New Roman" pitchFamily="18" charset="0"/>
              </a:rPr>
              <a:t>+</a:t>
            </a:r>
            <a:r>
              <a:rPr lang="vi-VN" sz="4000" dirty="0" smtClean="0">
                <a:solidFill>
                  <a:srgbClr val="7030A0"/>
                </a:solidFill>
                <a:latin typeface="Times New Roman" pitchFamily="18" charset="0"/>
                <a:cs typeface="Times New Roman" pitchFamily="18" charset="0"/>
              </a:rPr>
              <a:t> </a:t>
            </a:r>
            <a:r>
              <a:rPr lang="en-US" sz="4000" dirty="0" smtClean="0">
                <a:solidFill>
                  <a:srgbClr val="7030A0"/>
                </a:solidFill>
                <a:latin typeface="Times New Roman" pitchFamily="18" charset="0"/>
                <a:cs typeface="Times New Roman" pitchFamily="18" charset="0"/>
              </a:rPr>
              <a:t>M</a:t>
            </a:r>
            <a:r>
              <a:rPr lang="vi-VN" sz="4000" dirty="0" smtClean="0">
                <a:solidFill>
                  <a:srgbClr val="7030A0"/>
                </a:solidFill>
                <a:latin typeface="Times New Roman" pitchFamily="18" charset="0"/>
                <a:cs typeface="Times New Roman" pitchFamily="18" charset="0"/>
              </a:rPr>
              <a:t>ẫu </a:t>
            </a:r>
            <a:r>
              <a:rPr lang="vi-VN" sz="4000" dirty="0">
                <a:solidFill>
                  <a:srgbClr val="7030A0"/>
                </a:solidFill>
                <a:latin typeface="Times New Roman" pitchFamily="18" charset="0"/>
                <a:cs typeface="Times New Roman" pitchFamily="18" charset="0"/>
              </a:rPr>
              <a:t>điều tra Bảng 40.2 SGK KHTN 8 Tr. </a:t>
            </a:r>
            <a:r>
              <a:rPr lang="vi-VN" sz="4000" dirty="0" smtClean="0">
                <a:solidFill>
                  <a:srgbClr val="7030A0"/>
                </a:solidFill>
                <a:latin typeface="Times New Roman" pitchFamily="18" charset="0"/>
                <a:cs typeface="Times New Roman" pitchFamily="18" charset="0"/>
              </a:rPr>
              <a:t>168</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theo</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4.</a:t>
            </a:r>
          </a:p>
          <a:p>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Kích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thước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mẫu</a:t>
            </a:r>
            <a:r>
              <a:rPr lang="en-US" sz="4000" dirty="0" smtClean="0">
                <a:solidFill>
                  <a:srgbClr val="7030A0"/>
                </a:solidFill>
                <a:latin typeface="Times New Roman" pitchFamily="18" charset="0"/>
                <a:cs typeface="Times New Roman" pitchFamily="18" charset="0"/>
              </a:rPr>
              <a:t>: 100 </a:t>
            </a:r>
            <a:r>
              <a:rPr lang="en-US" sz="4000" dirty="0" err="1" smtClean="0">
                <a:solidFill>
                  <a:srgbClr val="7030A0"/>
                </a:solidFill>
                <a:latin typeface="Times New Roman" pitchFamily="18" charset="0"/>
                <a:cs typeface="Times New Roman" pitchFamily="18" charset="0"/>
              </a:rPr>
              <a:t>người</a:t>
            </a:r>
            <a:endParaRPr lang="en-US" sz="4000" dirty="0" smtClean="0">
              <a:solidFill>
                <a:srgbClr val="7030A0"/>
              </a:solidFill>
              <a:latin typeface="Times New Roman" pitchFamily="18" charset="0"/>
              <a:cs typeface="Times New Roman" pitchFamily="18" charset="0"/>
            </a:endParaRPr>
          </a:p>
          <a:p>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Các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đăng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ký</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trước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để</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không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trùng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nhau</a:t>
            </a:r>
            <a:endParaRPr lang="en-US" sz="4000" dirty="0" smtClean="0">
              <a:solidFill>
                <a:srgbClr val="7030A0"/>
              </a:solidFill>
              <a:latin typeface="Times New Roman" pitchFamily="18" charset="0"/>
              <a:cs typeface="Times New Roman" pitchFamily="18" charset="0"/>
            </a:endParaRPr>
          </a:p>
          <a:p>
            <a:pPr marL="571500" indent="-571500">
              <a:buFont typeface="Arial" pitchFamily="34" charset="0"/>
              <a:buChar char="•"/>
            </a:pPr>
            <a:r>
              <a:rPr lang="en-US" sz="4000" dirty="0" err="1" smtClean="0">
                <a:solidFill>
                  <a:srgbClr val="7030A0"/>
                </a:solidFill>
                <a:latin typeface="Times New Roman" pitchFamily="18" charset="0"/>
                <a:cs typeface="Times New Roman" pitchFamily="18" charset="0"/>
              </a:rPr>
              <a:t>Nộp</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bài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lên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Padlet</a:t>
            </a:r>
            <a:endParaRPr lang="en-US" sz="4000" dirty="0">
              <a:solidFill>
                <a:srgbClr val="7030A0"/>
              </a:solidFill>
              <a:latin typeface="Times New Roman" pitchFamily="18" charset="0"/>
              <a:cs typeface="Times New Roman" pitchFamily="18" charset="0"/>
            </a:endParaRP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693593"/>
          </a:xfrm>
          <a:prstGeom prst="rect">
            <a:avLst/>
          </a:prstGeom>
          <a:noFill/>
        </p:spPr>
        <p:txBody>
          <a:bodyPr wrap="square" lIns="137160" tIns="68580" rIns="137160" bIns="68580" rtlCol="0">
            <a:spAutoFit/>
          </a:bodyPr>
          <a:lstStyle/>
          <a:p>
            <a:r>
              <a:rPr lang="en-US" sz="4200" dirty="0" smtClean="0">
                <a:solidFill>
                  <a:srgbClr val="7030A0"/>
                </a:solidFill>
                <a:latin typeface="Times New Roman" pitchFamily="18" charset="0"/>
                <a:cs typeface="Times New Roman" pitchFamily="18" charset="0"/>
              </a:rPr>
              <a:t> ⃰ </a:t>
            </a:r>
            <a:r>
              <a:rPr lang="en-US" sz="4400" dirty="0" err="1" smtClean="0">
                <a:solidFill>
                  <a:srgbClr val="7030A0"/>
                </a:solidFill>
                <a:latin typeface="Times New Roman" pitchFamily="18" charset="0"/>
                <a:cs typeface="Times New Roman" pitchFamily="18" charset="0"/>
              </a:rPr>
              <a:t>Quan</a:t>
            </a:r>
            <a:r>
              <a:rPr lang="en-US" sz="4400" dirty="0" smtClean="0">
                <a:solidFill>
                  <a:srgbClr val="7030A0"/>
                </a:solidFill>
                <a:latin typeface="Times New Roman" pitchFamily="18" charset="0"/>
                <a:cs typeface="Times New Roman" pitchFamily="18" charset="0"/>
              </a:rPr>
              <a:t> </a:t>
            </a:r>
            <a:r>
              <a:rPr lang="en-US" sz="4400" dirty="0" err="1" smtClean="0">
                <a:solidFill>
                  <a:srgbClr val="7030A0"/>
                </a:solidFill>
                <a:latin typeface="Times New Roman" pitchFamily="18" charset="0"/>
                <a:cs typeface="Times New Roman" pitchFamily="18" charset="0"/>
              </a:rPr>
              <a:t>sát</a:t>
            </a:r>
            <a:r>
              <a:rPr lang="en-US" sz="4400" dirty="0" smtClean="0">
                <a:solidFill>
                  <a:srgbClr val="7030A0"/>
                </a:solidFill>
                <a:latin typeface="Times New Roman" pitchFamily="18" charset="0"/>
                <a:cs typeface="Times New Roman" pitchFamily="18" charset="0"/>
              </a:rPr>
              <a:t> </a:t>
            </a:r>
            <a:r>
              <a:rPr lang="en-US" sz="4400" dirty="0" err="1" smtClean="0">
                <a:solidFill>
                  <a:srgbClr val="7030A0"/>
                </a:solidFill>
                <a:latin typeface="Times New Roman" pitchFamily="18" charset="0"/>
                <a:cs typeface="Times New Roman" pitchFamily="18" charset="0"/>
              </a:rPr>
              <a:t>hình</a:t>
            </a:r>
            <a:r>
              <a:rPr lang="en-US" sz="4400" dirty="0" smtClean="0">
                <a:solidFill>
                  <a:srgbClr val="7030A0"/>
                </a:solidFill>
                <a:latin typeface="Times New Roman" pitchFamily="18" charset="0"/>
                <a:cs typeface="Times New Roman" pitchFamily="18" charset="0"/>
              </a:rPr>
              <a:t>.</a:t>
            </a:r>
            <a:endParaRPr lang="en-US" sz="4400" dirty="0" smtClean="0">
              <a:solidFill>
                <a:srgbClr val="7030A0"/>
              </a:solidFill>
              <a:latin typeface="Times New Roman" pitchFamily="18" charset="0"/>
              <a:cs typeface="Times New Roman" pitchFamily="18" charset="0"/>
            </a:endParaRPr>
          </a:p>
          <a:p>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hiện</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theo</a:t>
            </a:r>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hoặc</a:t>
            </a:r>
            <a:r>
              <a:rPr lang="en-US" sz="4200" dirty="0">
                <a:solidFill>
                  <a:srgbClr val="7030A0"/>
                </a:solidFill>
                <a:latin typeface="Times New Roman" pitchFamily="18" charset="0"/>
                <a:cs typeface="Times New Roman" pitchFamily="18" charset="0"/>
              </a:rPr>
              <a:t> 6)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học</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tập</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số</a:t>
            </a:r>
            <a:r>
              <a:rPr lang="en-US" sz="4200" dirty="0" smtClean="0">
                <a:solidFill>
                  <a:srgbClr val="7030A0"/>
                </a:solidFill>
                <a:latin typeface="Times New Roman" pitchFamily="18" charset="0"/>
                <a:cs typeface="Times New Roman" pitchFamily="18" charset="0"/>
              </a:rPr>
              <a:t> </a:t>
            </a:r>
            <a:r>
              <a:rPr lang="en-US" sz="4200" dirty="0" smtClean="0">
                <a:solidFill>
                  <a:srgbClr val="7030A0"/>
                </a:solidFill>
                <a:latin typeface="Times New Roman" pitchFamily="18" charset="0"/>
                <a:cs typeface="Times New Roman" pitchFamily="18" charset="0"/>
              </a:rPr>
              <a:t>1 </a:t>
            </a:r>
            <a:r>
              <a:rPr lang="en-US" sz="4200" dirty="0" err="1" smtClean="0">
                <a:solidFill>
                  <a:srgbClr val="7030A0"/>
                </a:solidFill>
                <a:latin typeface="Times New Roman" pitchFamily="18" charset="0"/>
                <a:cs typeface="Times New Roman" pitchFamily="18" charset="0"/>
              </a:rPr>
              <a:t>theo</a:t>
            </a:r>
            <a:r>
              <a:rPr lang="en-US" sz="4200" dirty="0" smtClean="0">
                <a:solidFill>
                  <a:srgbClr val="7030A0"/>
                </a:solidFill>
                <a:latin typeface="Times New Roman" pitchFamily="18" charset="0"/>
                <a:cs typeface="Times New Roman" pitchFamily="18" charset="0"/>
              </a:rPr>
              <a:t> 2 </a:t>
            </a:r>
            <a:r>
              <a:rPr lang="en-US" sz="4200" dirty="0" err="1" smtClean="0">
                <a:solidFill>
                  <a:srgbClr val="7030A0"/>
                </a:solidFill>
                <a:latin typeface="Times New Roman" pitchFamily="18" charset="0"/>
                <a:cs typeface="Times New Roman" pitchFamily="18" charset="0"/>
              </a:rPr>
              <a:t>nhiệ</a:t>
            </a:r>
            <a:r>
              <a:rPr lang="en-US" sz="4200" dirty="0" err="1" smtClean="0">
                <a:solidFill>
                  <a:srgbClr val="7030A0"/>
                </a:solidFill>
                <a:latin typeface="Times New Roman" pitchFamily="18" charset="0"/>
                <a:cs typeface="Times New Roman" pitchFamily="18" charset="0"/>
              </a:rPr>
              <a:t>m</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vụ</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Báo</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cáo</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sau</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mỗi</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nhiệm</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vụ</a:t>
            </a:r>
            <a:r>
              <a:rPr lang="en-US" sz="4200" dirty="0" smtClean="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a:t>
            </a:r>
            <a:r>
              <a:rPr lang="en-US" sz="4200" dirty="0" smtClean="0">
                <a:solidFill>
                  <a:srgbClr val="7030A0"/>
                </a:solidFill>
                <a:latin typeface="Times New Roman" pitchFamily="18" charset="0"/>
                <a:cs typeface="Times New Roman" pitchFamily="18" charset="0"/>
              </a:rPr>
              <a:t>10 </a:t>
            </a:r>
            <a:r>
              <a:rPr lang="en-US" sz="4200" dirty="0" err="1" smtClean="0">
                <a:solidFill>
                  <a:srgbClr val="7030A0"/>
                </a:solidFill>
                <a:latin typeface="Times New Roman" pitchFamily="18" charset="0"/>
                <a:cs typeface="Times New Roman" pitchFamily="18" charset="0"/>
              </a:rPr>
              <a:t>phút</a:t>
            </a:r>
            <a:r>
              <a:rPr lang="en-US" sz="4200" dirty="0" smtClean="0">
                <a:solidFill>
                  <a:srgbClr val="7030A0"/>
                </a:solidFill>
                <a:latin typeface="Times New Roman" pitchFamily="18" charset="0"/>
                <a:cs typeface="Times New Roman" pitchFamily="18" charset="0"/>
              </a:rPr>
              <a:t>. ( 5 </a:t>
            </a:r>
            <a:r>
              <a:rPr lang="en-US" sz="4200" dirty="0" err="1" smtClean="0">
                <a:solidFill>
                  <a:srgbClr val="7030A0"/>
                </a:solidFill>
                <a:latin typeface="Times New Roman" pitchFamily="18" charset="0"/>
                <a:cs typeface="Times New Roman" pitchFamily="18" charset="0"/>
              </a:rPr>
              <a:t>phút</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nhiệm</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vụ</a:t>
            </a:r>
            <a:r>
              <a:rPr lang="en-US" sz="4200" dirty="0" smtClean="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86812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latin typeface="Times New Roman" pitchFamily="18" charset="0"/>
                <a:cs typeface="Times New Roman" pitchFamily="18" charset="0"/>
              </a:rPr>
              <a:t/>
            </a:r>
            <a:br>
              <a:rPr lang="en-US" sz="4000" dirty="0" smtClean="0">
                <a:solidFill>
                  <a:srgbClr val="C00000"/>
                </a:solidFill>
                <a:latin typeface="Times New Roman" pitchFamily="18" charset="0"/>
                <a:cs typeface="Times New Roman" pitchFamily="18" charset="0"/>
              </a:rPr>
            </a:br>
            <a:r>
              <a:rPr lang="en-US" sz="4000" dirty="0" err="1" smtClean="0">
                <a:solidFill>
                  <a:srgbClr val="C00000"/>
                </a:solidFill>
                <a:latin typeface="Times New Roman" pitchFamily="18" charset="0"/>
                <a:cs typeface="Times New Roman" pitchFamily="18" charset="0"/>
              </a:rPr>
              <a:t>Nhiệm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vụ</a:t>
            </a:r>
            <a:r>
              <a:rPr lang="en-US" sz="4000" dirty="0" smtClean="0">
                <a:solidFill>
                  <a:srgbClr val="C00000"/>
                </a:solidFill>
                <a:latin typeface="Times New Roman" pitchFamily="18" charset="0"/>
                <a:cs typeface="Times New Roman" pitchFamily="18" charset="0"/>
              </a:rPr>
              <a:t> 1: Đ</a:t>
            </a:r>
            <a:r>
              <a:rPr lang="vi-VN" sz="4000" dirty="0" smtClean="0">
                <a:solidFill>
                  <a:srgbClr val="C00000"/>
                </a:solidFill>
                <a:latin typeface="Times New Roman" pitchFamily="18" charset="0"/>
                <a:cs typeface="Times New Roman" pitchFamily="18" charset="0"/>
              </a:rPr>
              <a:t>iền </a:t>
            </a:r>
            <a:r>
              <a:rPr lang="vi-VN" sz="4000" dirty="0">
                <a:solidFill>
                  <a:srgbClr val="C00000"/>
                </a:solidFill>
                <a:latin typeface="Times New Roman" pitchFamily="18" charset="0"/>
                <a:cs typeface="Times New Roman" pitchFamily="18" charset="0"/>
              </a:rPr>
              <a:t>những từ còn thiếu vào hình sau và trình bày chức năng của từng cơ quan trong hệ sinh dục </a:t>
            </a:r>
            <a:r>
              <a:rPr lang="vi-VN" sz="4000" dirty="0" smtClean="0">
                <a:solidFill>
                  <a:srgbClr val="C00000"/>
                </a:solidFill>
                <a:latin typeface="Times New Roman" pitchFamily="18" charset="0"/>
                <a:cs typeface="Times New Roman" pitchFamily="18" charset="0"/>
              </a:rPr>
              <a:t>nam</a:t>
            </a:r>
            <a:r>
              <a:rPr lang="en-US" sz="4000" dirty="0" smtClean="0">
                <a:solidFill>
                  <a:srgbClr val="C00000"/>
                </a:solidFill>
                <a:latin typeface="Times New Roman" pitchFamily="18" charset="0"/>
                <a:cs typeface="Times New Roman" pitchFamily="18" charset="0"/>
              </a:rPr>
              <a:t>.</a:t>
            </a:r>
            <a:r>
              <a:rPr lang="en-US" sz="4000" dirty="0">
                <a:solidFill>
                  <a:srgbClr val="C00000"/>
                </a:solidFill>
                <a:latin typeface="Times New Roman" pitchFamily="18" charset="0"/>
                <a:cs typeface="Times New Roman" pitchFamily="18" charset="0"/>
              </a:rPr>
              <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4" name="Picture 3"/>
          <p:cNvPicPr/>
          <p:nvPr/>
        </p:nvPicPr>
        <p:blipFill>
          <a:blip r:embed="rId2"/>
          <a:stretch>
            <a:fillRect/>
          </a:stretch>
        </p:blipFill>
        <p:spPr>
          <a:xfrm>
            <a:off x="152400" y="2895600"/>
            <a:ext cx="9372600" cy="6286500"/>
          </a:xfrm>
          <a:prstGeom prst="rect">
            <a:avLst/>
          </a:prstGeom>
        </p:spPr>
      </p:pic>
      <p:sp>
        <p:nvSpPr>
          <p:cNvPr id="5" name="Rectangle 4"/>
          <p:cNvSpPr/>
          <p:nvPr/>
        </p:nvSpPr>
        <p:spPr>
          <a:xfrm>
            <a:off x="4343400" y="3276600"/>
            <a:ext cx="1447800" cy="579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smtClean="0">
                <a:solidFill>
                  <a:srgbClr val="7030A0"/>
                </a:solidFill>
                <a:latin typeface="Times New Roman" pitchFamily="18" charset="0"/>
                <a:cs typeface="Times New Roman" pitchFamily="18" charset="0"/>
              </a:rPr>
              <a:t>1</a:t>
            </a:r>
          </a:p>
          <a:p>
            <a:pPr algn="ctr">
              <a:lnSpc>
                <a:spcPct val="200000"/>
              </a:lnSpc>
            </a:pPr>
            <a:r>
              <a:rPr lang="en-US" sz="2400" dirty="0" smtClean="0">
                <a:solidFill>
                  <a:srgbClr val="7030A0"/>
                </a:solidFill>
                <a:latin typeface="Times New Roman" pitchFamily="18" charset="0"/>
                <a:cs typeface="Times New Roman" pitchFamily="18" charset="0"/>
              </a:rPr>
              <a:t>2</a:t>
            </a:r>
          </a:p>
          <a:p>
            <a:pPr algn="ctr">
              <a:lnSpc>
                <a:spcPct val="200000"/>
              </a:lnSpc>
            </a:pPr>
            <a:r>
              <a:rPr lang="en-US" sz="2400" dirty="0" smtClean="0">
                <a:solidFill>
                  <a:srgbClr val="7030A0"/>
                </a:solidFill>
                <a:latin typeface="Times New Roman" pitchFamily="18" charset="0"/>
                <a:cs typeface="Times New Roman" pitchFamily="18" charset="0"/>
              </a:rPr>
              <a:t>3</a:t>
            </a:r>
          </a:p>
          <a:p>
            <a:pPr algn="ctr">
              <a:lnSpc>
                <a:spcPct val="200000"/>
              </a:lnSpc>
            </a:pPr>
            <a:r>
              <a:rPr lang="en-US" sz="2400" dirty="0" smtClean="0">
                <a:solidFill>
                  <a:srgbClr val="7030A0"/>
                </a:solidFill>
                <a:latin typeface="Times New Roman" pitchFamily="18" charset="0"/>
                <a:cs typeface="Times New Roman" pitchFamily="18" charset="0"/>
              </a:rPr>
              <a:t>4</a:t>
            </a:r>
          </a:p>
          <a:p>
            <a:pPr algn="ctr">
              <a:lnSpc>
                <a:spcPct val="200000"/>
              </a:lnSpc>
            </a:pPr>
            <a:r>
              <a:rPr lang="en-US" sz="2400" dirty="0" smtClean="0">
                <a:solidFill>
                  <a:srgbClr val="7030A0"/>
                </a:solidFill>
                <a:latin typeface="Times New Roman" pitchFamily="18" charset="0"/>
                <a:cs typeface="Times New Roman" pitchFamily="18" charset="0"/>
              </a:rPr>
              <a:t>5</a:t>
            </a:r>
          </a:p>
          <a:p>
            <a:pPr algn="ctr">
              <a:lnSpc>
                <a:spcPct val="200000"/>
              </a:lnSpc>
            </a:pPr>
            <a:r>
              <a:rPr lang="en-US" sz="2400" dirty="0" smtClean="0">
                <a:solidFill>
                  <a:srgbClr val="7030A0"/>
                </a:solidFill>
                <a:latin typeface="Times New Roman" pitchFamily="18" charset="0"/>
                <a:cs typeface="Times New Roman" pitchFamily="18" charset="0"/>
              </a:rPr>
              <a:t>6</a:t>
            </a:r>
          </a:p>
          <a:p>
            <a:pPr algn="ctr">
              <a:lnSpc>
                <a:spcPct val="200000"/>
              </a:lnSpc>
            </a:pPr>
            <a:r>
              <a:rPr lang="en-US" sz="2400" dirty="0" smtClean="0">
                <a:solidFill>
                  <a:srgbClr val="7030A0"/>
                </a:solidFill>
                <a:latin typeface="Times New Roman" pitchFamily="18" charset="0"/>
                <a:cs typeface="Times New Roman" pitchFamily="18" charset="0"/>
              </a:rPr>
              <a:t>7</a:t>
            </a:r>
          </a:p>
          <a:p>
            <a:pPr algn="ctr">
              <a:lnSpc>
                <a:spcPct val="150000"/>
              </a:lnSpc>
            </a:pPr>
            <a:endParaRPr lang="en-US" sz="2400" dirty="0">
              <a:solidFill>
                <a:srgbClr val="7030A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551427965"/>
              </p:ext>
            </p:extLst>
          </p:nvPr>
        </p:nvGraphicFramePr>
        <p:xfrm>
          <a:off x="9525000" y="2895600"/>
          <a:ext cx="8001000" cy="5435438"/>
        </p:xfrm>
        <a:graphic>
          <a:graphicData uri="http://schemas.openxmlformats.org/drawingml/2006/table">
            <a:tbl>
              <a:tblPr firstRow="1" firstCol="1" bandRow="1">
                <a:tableStyleId>{5C22544A-7EE6-4342-B048-85BDC9FD1C3A}</a:tableStyleId>
              </a:tblPr>
              <a:tblGrid>
                <a:gridCol w="3124200"/>
                <a:gridCol w="4876800"/>
              </a:tblGrid>
              <a:tr h="513737">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Tên cơ quan</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Chức năng</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r>
              <a:tr h="1086614">
                <a:tc>
                  <a:txBody>
                    <a:bodyPr/>
                    <a:lstStyle/>
                    <a:p>
                      <a:pPr marL="0" marR="0" algn="l">
                        <a:lnSpc>
                          <a:spcPct val="120000"/>
                        </a:lnSpc>
                        <a:spcBef>
                          <a:spcPts val="0"/>
                        </a:spcBef>
                        <a:spcAft>
                          <a:spcPts val="0"/>
                        </a:spcAft>
                      </a:pPr>
                      <a:r>
                        <a:rPr lang="vi-VN" sz="3000" b="0" dirty="0">
                          <a:effectLst/>
                          <a:latin typeface="+mj-lt"/>
                        </a:rPr>
                        <a:t>Tinh hoàn</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r>
              <a:tr h="1077132">
                <a:tc>
                  <a:txBody>
                    <a:bodyPr/>
                    <a:lstStyle/>
                    <a:p>
                      <a:pPr marL="0" marR="0" algn="l">
                        <a:lnSpc>
                          <a:spcPct val="120000"/>
                        </a:lnSpc>
                        <a:spcBef>
                          <a:spcPts val="0"/>
                        </a:spcBef>
                        <a:spcAft>
                          <a:spcPts val="0"/>
                        </a:spcAft>
                      </a:pPr>
                      <a:r>
                        <a:rPr lang="vi-VN" sz="3000" b="0">
                          <a:effectLst/>
                          <a:latin typeface="+mj-lt"/>
                        </a:rPr>
                        <a:t>Mào tinh</a:t>
                      </a:r>
                      <a:endParaRPr lang="en-US" sz="3000" b="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mj-lt"/>
                        <a:ea typeface="Calibri"/>
                        <a:cs typeface="Times New Roman"/>
                      </a:endParaRPr>
                    </a:p>
                  </a:txBody>
                  <a:tcPr marL="68580" marR="68580" marT="0" marB="0"/>
                </a:tc>
              </a:tr>
              <a:tr h="1077132">
                <a:tc>
                  <a:txBody>
                    <a:bodyPr/>
                    <a:lstStyle/>
                    <a:p>
                      <a:pPr marL="0" marR="0" algn="l">
                        <a:lnSpc>
                          <a:spcPct val="120000"/>
                        </a:lnSpc>
                        <a:spcBef>
                          <a:spcPts val="0"/>
                        </a:spcBef>
                        <a:spcAft>
                          <a:spcPts val="0"/>
                        </a:spcAft>
                      </a:pPr>
                      <a:r>
                        <a:rPr lang="vi-VN" sz="3000" b="0" dirty="0">
                          <a:effectLst/>
                          <a:latin typeface="+mj-lt"/>
                        </a:rPr>
                        <a:t>Ống dẫn tinh</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mj-lt"/>
                        <a:ea typeface="Calibri"/>
                        <a:cs typeface="Times New Roman"/>
                      </a:endParaRPr>
                    </a:p>
                  </a:txBody>
                  <a:tcPr marL="68580" marR="68580" marT="0" marB="0"/>
                </a:tc>
              </a:tr>
              <a:tr h="522766">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Tuyến tiền liệt</a:t>
                      </a:r>
                      <a:r>
                        <a:rPr lang="en-US" sz="3000" b="0" dirty="0">
                          <a:effectLst/>
                          <a:latin typeface="Times New Roman" pitchFamily="18" charset="0"/>
                          <a:cs typeface="Times New Roman" pitchFamily="18" charset="0"/>
                        </a:rPr>
                        <a:t>, </a:t>
                      </a:r>
                      <a:r>
                        <a:rPr lang="en-US" sz="3000" b="0" dirty="0" err="1" smtClean="0">
                          <a:effectLst/>
                          <a:latin typeface="Times New Roman" pitchFamily="18" charset="0"/>
                          <a:cs typeface="Times New Roman" pitchFamily="18" charset="0"/>
                        </a:rPr>
                        <a:t>tuyến</a:t>
                      </a:r>
                      <a:r>
                        <a:rPr lang="en-US" sz="3000" b="0" dirty="0" smtClean="0">
                          <a:effectLst/>
                          <a:latin typeface="Times New Roman" pitchFamily="18" charset="0"/>
                          <a:cs typeface="Times New Roman" pitchFamily="18" charset="0"/>
                        </a:rPr>
                        <a:t> </a:t>
                      </a:r>
                      <a:r>
                        <a:rPr lang="en-US" sz="3000" b="0" dirty="0" err="1" smtClean="0">
                          <a:effectLst/>
                          <a:latin typeface="Times New Roman" pitchFamily="18" charset="0"/>
                          <a:cs typeface="Times New Roman" pitchFamily="18" charset="0"/>
                        </a:rPr>
                        <a:t>hành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r>
              <a:tr h="523218">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Túi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146475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latin typeface="Times New Roman" pitchFamily="18" charset="0"/>
                <a:cs typeface="Times New Roman" pitchFamily="18" charset="0"/>
              </a:rPr>
              <a:t/>
            </a:r>
            <a:br>
              <a:rPr lang="en-US" sz="4000" dirty="0" smtClean="0">
                <a:solidFill>
                  <a:srgbClr val="C00000"/>
                </a:solidFill>
                <a:latin typeface="Times New Roman" pitchFamily="18" charset="0"/>
                <a:cs typeface="Times New Roman" pitchFamily="18" charset="0"/>
              </a:rPr>
            </a:br>
            <a:r>
              <a:rPr lang="en-US" sz="4000" dirty="0" err="1" smtClean="0">
                <a:solidFill>
                  <a:srgbClr val="C00000"/>
                </a:solidFill>
                <a:latin typeface="Times New Roman" pitchFamily="18" charset="0"/>
                <a:cs typeface="Times New Roman" pitchFamily="18" charset="0"/>
              </a:rPr>
              <a:t>Nhiệm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vụ</a:t>
            </a:r>
            <a:r>
              <a:rPr lang="en-US" sz="4000" dirty="0" smtClean="0">
                <a:solidFill>
                  <a:srgbClr val="C00000"/>
                </a:solidFill>
                <a:latin typeface="Times New Roman" pitchFamily="18" charset="0"/>
                <a:cs typeface="Times New Roman" pitchFamily="18" charset="0"/>
              </a:rPr>
              <a:t> 1: Đ</a:t>
            </a:r>
            <a:r>
              <a:rPr lang="vi-VN" sz="4000" dirty="0" smtClean="0">
                <a:solidFill>
                  <a:srgbClr val="C00000"/>
                </a:solidFill>
                <a:latin typeface="Times New Roman" pitchFamily="18" charset="0"/>
                <a:cs typeface="Times New Roman" pitchFamily="18" charset="0"/>
              </a:rPr>
              <a:t>iền </a:t>
            </a:r>
            <a:r>
              <a:rPr lang="vi-VN" sz="4000" dirty="0">
                <a:solidFill>
                  <a:srgbClr val="C00000"/>
                </a:solidFill>
                <a:latin typeface="Times New Roman" pitchFamily="18" charset="0"/>
                <a:cs typeface="Times New Roman" pitchFamily="18" charset="0"/>
              </a:rPr>
              <a:t>những từ còn thiếu vào hình sau và trình bày chức năng của từng cơ quan trong hệ sinh dục </a:t>
            </a:r>
            <a:r>
              <a:rPr lang="vi-VN" sz="4000" dirty="0" smtClean="0">
                <a:solidFill>
                  <a:srgbClr val="C00000"/>
                </a:solidFill>
                <a:latin typeface="Times New Roman" pitchFamily="18" charset="0"/>
                <a:cs typeface="Times New Roman" pitchFamily="18" charset="0"/>
              </a:rPr>
              <a:t>nam</a:t>
            </a:r>
            <a:r>
              <a:rPr lang="en-US" sz="4000" dirty="0" smtClean="0">
                <a:solidFill>
                  <a:srgbClr val="C00000"/>
                </a:solidFill>
                <a:latin typeface="Times New Roman" pitchFamily="18" charset="0"/>
                <a:cs typeface="Times New Roman" pitchFamily="18" charset="0"/>
              </a:rPr>
              <a:t>.</a:t>
            </a:r>
            <a:r>
              <a:rPr lang="en-US" sz="4000" dirty="0">
                <a:solidFill>
                  <a:srgbClr val="C00000"/>
                </a:solidFill>
                <a:latin typeface="Times New Roman" pitchFamily="18" charset="0"/>
                <a:cs typeface="Times New Roman" pitchFamily="18" charset="0"/>
              </a:rPr>
              <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4" name="Picture 3"/>
          <p:cNvPicPr/>
          <p:nvPr/>
        </p:nvPicPr>
        <p:blipFill>
          <a:blip r:embed="rId2"/>
          <a:stretch>
            <a:fillRect/>
          </a:stretch>
        </p:blipFill>
        <p:spPr>
          <a:xfrm>
            <a:off x="152400" y="2895600"/>
            <a:ext cx="9372600" cy="62865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644079841"/>
              </p:ext>
            </p:extLst>
          </p:nvPr>
        </p:nvGraphicFramePr>
        <p:xfrm>
          <a:off x="9525000" y="2895600"/>
          <a:ext cx="8001000" cy="5486400"/>
        </p:xfrm>
        <a:graphic>
          <a:graphicData uri="http://schemas.openxmlformats.org/drawingml/2006/table">
            <a:tbl>
              <a:tblPr firstRow="1" firstCol="1" bandRow="1">
                <a:tableStyleId>{5C22544A-7EE6-4342-B048-85BDC9FD1C3A}</a:tableStyleId>
              </a:tblPr>
              <a:tblGrid>
                <a:gridCol w="3124200"/>
                <a:gridCol w="4876800"/>
              </a:tblGrid>
              <a:tr h="513737">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Tên cơ quan</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Chức năng</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r>
              <a:tr h="1086614">
                <a:tc>
                  <a:txBody>
                    <a:bodyPr/>
                    <a:lstStyle/>
                    <a:p>
                      <a:pPr marL="0" marR="0" algn="l">
                        <a:lnSpc>
                          <a:spcPct val="120000"/>
                        </a:lnSpc>
                        <a:spcBef>
                          <a:spcPts val="0"/>
                        </a:spcBef>
                        <a:spcAft>
                          <a:spcPts val="0"/>
                        </a:spcAft>
                      </a:pPr>
                      <a:r>
                        <a:rPr lang="vi-VN" sz="3000" b="0" dirty="0">
                          <a:effectLst/>
                          <a:latin typeface="+mj-lt"/>
                        </a:rPr>
                        <a:t>Tinh hoàn</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r>
                        <a:rPr lang="en-US" sz="3000" b="0" dirty="0">
                          <a:effectLst/>
                          <a:latin typeface="+mj-lt"/>
                        </a:rPr>
                        <a:t>S</a:t>
                      </a:r>
                      <a:r>
                        <a:rPr lang="vi-VN" sz="3000" b="0" dirty="0">
                          <a:effectLst/>
                          <a:latin typeface="+mj-lt"/>
                        </a:rPr>
                        <a:t>ản sinh ra tinh trùng</a:t>
                      </a:r>
                      <a:r>
                        <a:rPr lang="en-US" sz="3000" b="0" dirty="0">
                          <a:effectLst/>
                          <a:latin typeface="+mj-lt"/>
                        </a:rPr>
                        <a:t>, </a:t>
                      </a:r>
                      <a:r>
                        <a:rPr lang="en-US" sz="3000" b="0" dirty="0" err="1">
                          <a:effectLst/>
                          <a:latin typeface="Times New Roman" pitchFamily="18" charset="0"/>
                          <a:cs typeface="Times New Roman" pitchFamily="18" charset="0"/>
                        </a:rPr>
                        <a:t>tiết</a:t>
                      </a:r>
                      <a:r>
                        <a:rPr lang="en-US" sz="3000" b="0" dirty="0">
                          <a:effectLst/>
                          <a:latin typeface="Times New Roman" pitchFamily="18" charset="0"/>
                          <a:cs typeface="Times New Roman" pitchFamily="18" charset="0"/>
                        </a:rPr>
                        <a:t> hormone </a:t>
                      </a:r>
                      <a:r>
                        <a:rPr lang="en-US" sz="3000" b="0" dirty="0" err="1">
                          <a:effectLst/>
                          <a:latin typeface="Times New Roman" pitchFamily="18" charset="0"/>
                          <a:cs typeface="Times New Roman" pitchFamily="18" charset="0"/>
                        </a:rPr>
                        <a:t>sinh</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dục</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nam</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r>
              <a:tr h="1077132">
                <a:tc>
                  <a:txBody>
                    <a:bodyPr/>
                    <a:lstStyle/>
                    <a:p>
                      <a:pPr marL="0" marR="0" algn="l">
                        <a:lnSpc>
                          <a:spcPct val="120000"/>
                        </a:lnSpc>
                        <a:spcBef>
                          <a:spcPts val="0"/>
                        </a:spcBef>
                        <a:spcAft>
                          <a:spcPts val="0"/>
                        </a:spcAft>
                      </a:pPr>
                      <a:r>
                        <a:rPr lang="vi-VN" sz="3000" b="0">
                          <a:effectLst/>
                          <a:latin typeface="+mj-lt"/>
                        </a:rPr>
                        <a:t>Mào tinh</a:t>
                      </a:r>
                      <a:endParaRPr lang="en-US" sz="3000" b="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r>
                        <a:rPr lang="vi-VN" sz="3000" b="0" dirty="0">
                          <a:effectLst/>
                          <a:latin typeface="+mj-lt"/>
                        </a:rPr>
                        <a:t>Nơi tinh trùng </a:t>
                      </a:r>
                      <a:r>
                        <a:rPr lang="en-US" sz="3000" b="0" dirty="0" err="1">
                          <a:effectLst/>
                          <a:latin typeface="Times New Roman" pitchFamily="18" charset="0"/>
                          <a:cs typeface="Times New Roman" pitchFamily="18" charset="0"/>
                        </a:rPr>
                        <a:t>tiếp</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tục</a:t>
                      </a:r>
                      <a:r>
                        <a:rPr lang="en-US" sz="3000" b="0" dirty="0">
                          <a:effectLst/>
                          <a:latin typeface="Times New Roman" pitchFamily="18" charset="0"/>
                          <a:cs typeface="Times New Roman" pitchFamily="18" charset="0"/>
                        </a:rPr>
                        <a:t> </a:t>
                      </a:r>
                      <a:r>
                        <a:rPr lang="vi-VN" sz="3000" b="0" dirty="0">
                          <a:effectLst/>
                          <a:latin typeface="+mj-lt"/>
                        </a:rPr>
                        <a:t>phát triển và hoàn thiện về cấu tạo</a:t>
                      </a:r>
                      <a:endParaRPr lang="en-US" sz="3000" b="0" dirty="0">
                        <a:solidFill>
                          <a:srgbClr val="000000"/>
                        </a:solidFill>
                        <a:effectLst/>
                        <a:latin typeface="+mj-lt"/>
                        <a:ea typeface="Calibri"/>
                        <a:cs typeface="Times New Roman"/>
                      </a:endParaRPr>
                    </a:p>
                  </a:txBody>
                  <a:tcPr marL="68580" marR="68580" marT="0" marB="0"/>
                </a:tc>
              </a:tr>
              <a:tr h="1077132">
                <a:tc>
                  <a:txBody>
                    <a:bodyPr/>
                    <a:lstStyle/>
                    <a:p>
                      <a:pPr marL="0" marR="0" algn="l">
                        <a:lnSpc>
                          <a:spcPct val="120000"/>
                        </a:lnSpc>
                        <a:spcBef>
                          <a:spcPts val="0"/>
                        </a:spcBef>
                        <a:spcAft>
                          <a:spcPts val="0"/>
                        </a:spcAft>
                      </a:pPr>
                      <a:r>
                        <a:rPr lang="vi-VN" sz="3000" b="0" dirty="0">
                          <a:effectLst/>
                          <a:latin typeface="+mj-lt"/>
                        </a:rPr>
                        <a:t>Ống dẫn tinh</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Đường</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dẫn</a:t>
                      </a:r>
                      <a:r>
                        <a:rPr lang="en-US" sz="3000" b="0" dirty="0">
                          <a:effectLst/>
                          <a:latin typeface="Times New Roman" pitchFamily="18" charset="0"/>
                          <a:cs typeface="Times New Roman" pitchFamily="18" charset="0"/>
                        </a:rPr>
                        <a:t> </a:t>
                      </a:r>
                      <a:r>
                        <a:rPr lang="vi-VN" sz="3000" b="0" dirty="0">
                          <a:effectLst/>
                          <a:latin typeface="+mj-lt"/>
                        </a:rPr>
                        <a:t>tinh trùng di chuyển đến túi tinh</a:t>
                      </a:r>
                      <a:endParaRPr lang="en-US" sz="3000" b="0" dirty="0">
                        <a:solidFill>
                          <a:srgbClr val="000000"/>
                        </a:solidFill>
                        <a:effectLst/>
                        <a:latin typeface="+mj-lt"/>
                        <a:ea typeface="Calibri"/>
                        <a:cs typeface="Times New Roman"/>
                      </a:endParaRPr>
                    </a:p>
                  </a:txBody>
                  <a:tcPr marL="68580" marR="68580" marT="0" marB="0"/>
                </a:tc>
              </a:tr>
              <a:tr h="522766">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Tuyến tiền liệt</a:t>
                      </a:r>
                      <a:r>
                        <a:rPr lang="en-US" sz="3000" b="0" dirty="0">
                          <a:effectLst/>
                          <a:latin typeface="Times New Roman" pitchFamily="18" charset="0"/>
                          <a:cs typeface="Times New Roman" pitchFamily="18" charset="0"/>
                        </a:rPr>
                        <a:t>, </a:t>
                      </a:r>
                      <a:r>
                        <a:rPr lang="en-US" sz="3000" b="0" dirty="0" err="1" smtClean="0">
                          <a:effectLst/>
                          <a:latin typeface="Times New Roman" pitchFamily="18" charset="0"/>
                          <a:cs typeface="Times New Roman" pitchFamily="18" charset="0"/>
                        </a:rPr>
                        <a:t>tuyến</a:t>
                      </a:r>
                      <a:r>
                        <a:rPr lang="en-US" sz="3000" b="0" dirty="0" smtClean="0">
                          <a:effectLst/>
                          <a:latin typeface="Times New Roman" pitchFamily="18" charset="0"/>
                          <a:cs typeface="Times New Roman" pitchFamily="18" charset="0"/>
                        </a:rPr>
                        <a:t> </a:t>
                      </a:r>
                      <a:r>
                        <a:rPr lang="en-US" sz="3000" b="0" dirty="0" err="1" smtClean="0">
                          <a:effectLst/>
                          <a:latin typeface="Times New Roman" pitchFamily="18" charset="0"/>
                          <a:cs typeface="Times New Roman" pitchFamily="18" charset="0"/>
                        </a:rPr>
                        <a:t>hành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Tiết dịch </a:t>
                      </a:r>
                      <a:r>
                        <a:rPr lang="en-US" sz="3000" b="0" dirty="0" err="1">
                          <a:effectLst/>
                          <a:latin typeface="Times New Roman" pitchFamily="18" charset="0"/>
                          <a:cs typeface="Times New Roman" pitchFamily="18" charset="0"/>
                        </a:rPr>
                        <a:t>nhờn</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r>
              <a:tr h="523218">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Túi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Chứa</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và</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nuôi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dưỡng</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trùng</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18898536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381000" y="3154680"/>
            <a:ext cx="8991600" cy="47320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70048150"/>
              </p:ext>
            </p:extLst>
          </p:nvPr>
        </p:nvGraphicFramePr>
        <p:xfrm>
          <a:off x="9525000" y="2628900"/>
          <a:ext cx="8458200" cy="4892666"/>
        </p:xfrm>
        <a:graphic>
          <a:graphicData uri="http://schemas.openxmlformats.org/drawingml/2006/table">
            <a:tbl>
              <a:tblPr firstRow="1" firstCol="1" bandRow="1">
                <a:tableStyleId>{5C22544A-7EE6-4342-B048-85BDC9FD1C3A}</a:tableStyleId>
              </a:tblPr>
              <a:tblGrid>
                <a:gridCol w="3048000"/>
                <a:gridCol w="5410200"/>
              </a:tblGrid>
              <a:tr h="422576">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Tên cơ quan</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Chức năng</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r>
              <a:tr h="893798">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Buồng trứng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r>
              <a:tr h="1357221">
                <a:tc>
                  <a:txBody>
                    <a:bodyPr/>
                    <a:lstStyle/>
                    <a:p>
                      <a:pPr marL="0" marR="0" algn="l">
                        <a:lnSpc>
                          <a:spcPct val="120000"/>
                        </a:lnSpc>
                        <a:spcBef>
                          <a:spcPts val="0"/>
                        </a:spcBef>
                        <a:spcAft>
                          <a:spcPts val="0"/>
                        </a:spcAft>
                      </a:pPr>
                      <a:r>
                        <a:rPr lang="en-US" sz="3200" b="0" dirty="0" err="1">
                          <a:effectLst/>
                          <a:latin typeface="Times New Roman" pitchFamily="18" charset="0"/>
                          <a:cs typeface="Times New Roman" pitchFamily="18" charset="0"/>
                        </a:rPr>
                        <a:t>Phễu</a:t>
                      </a:r>
                      <a:r>
                        <a:rPr lang="vi-VN" sz="3200" b="0" dirty="0">
                          <a:effectLst/>
                          <a:latin typeface="Times New Roman" pitchFamily="18" charset="0"/>
                          <a:cs typeface="Times New Roman" pitchFamily="18" charset="0"/>
                        </a:rPr>
                        <a:t> dẫn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ống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dẫn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trứng</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Tử cung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tr>
              <a:tr h="885999">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Âm đạo </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Tuyến </a:t>
                      </a:r>
                      <a:r>
                        <a:rPr lang="en-US" sz="3200" b="0">
                          <a:effectLst/>
                          <a:latin typeface="Times New Roman" pitchFamily="18" charset="0"/>
                          <a:cs typeface="Times New Roman" pitchFamily="18" charset="0"/>
                        </a:rPr>
                        <a:t>sinh dục</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r>
            </a:tbl>
          </a:graphicData>
        </a:graphic>
      </p:graphicFrame>
      <p:sp>
        <p:nvSpPr>
          <p:cNvPr id="6" name="Title 1"/>
          <p:cNvSpPr>
            <a:spLocks noGrp="1"/>
          </p:cNvSpPr>
          <p:nvPr>
            <p:ph type="title"/>
          </p:nvPr>
        </p:nvSpPr>
        <p:spPr>
          <a:xfrm>
            <a:off x="1257300" y="547688"/>
            <a:ext cx="15773400" cy="1988345"/>
          </a:xfrm>
        </p:spPr>
        <p:txBody>
          <a:bodyPr>
            <a:noAutofit/>
          </a:bodyPr>
          <a:lstStyle/>
          <a:p>
            <a:r>
              <a:rPr lang="en-US" sz="4000" dirty="0" smtClean="0">
                <a:solidFill>
                  <a:srgbClr val="C00000"/>
                </a:solidFill>
                <a:latin typeface="Times New Roman" pitchFamily="18" charset="0"/>
                <a:cs typeface="Times New Roman" pitchFamily="18" charset="0"/>
              </a:rPr>
              <a:t/>
            </a:r>
            <a:br>
              <a:rPr lang="en-US" sz="4000" dirty="0" smtClean="0">
                <a:solidFill>
                  <a:srgbClr val="C00000"/>
                </a:solidFill>
                <a:latin typeface="Times New Roman" pitchFamily="18" charset="0"/>
                <a:cs typeface="Times New Roman" pitchFamily="18" charset="0"/>
              </a:rPr>
            </a:br>
            <a:r>
              <a:rPr lang="en-US" sz="4000" dirty="0" err="1" smtClean="0">
                <a:solidFill>
                  <a:srgbClr val="C00000"/>
                </a:solidFill>
                <a:latin typeface="Times New Roman" pitchFamily="18" charset="0"/>
                <a:cs typeface="Times New Roman" pitchFamily="18" charset="0"/>
              </a:rPr>
              <a:t>Nhiệm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vụ</a:t>
            </a:r>
            <a:r>
              <a:rPr lang="en-US" sz="4000" dirty="0" smtClean="0">
                <a:solidFill>
                  <a:srgbClr val="C00000"/>
                </a:solidFill>
                <a:latin typeface="Times New Roman" pitchFamily="18" charset="0"/>
                <a:cs typeface="Times New Roman" pitchFamily="18" charset="0"/>
              </a:rPr>
              <a:t> 2: Đ</a:t>
            </a:r>
            <a:r>
              <a:rPr lang="vi-VN" sz="4000" dirty="0" smtClean="0">
                <a:solidFill>
                  <a:srgbClr val="C00000"/>
                </a:solidFill>
                <a:latin typeface="Times New Roman" pitchFamily="18" charset="0"/>
                <a:cs typeface="Times New Roman" pitchFamily="18" charset="0"/>
              </a:rPr>
              <a:t>iền </a:t>
            </a:r>
            <a:r>
              <a:rPr lang="vi-VN" sz="4000" dirty="0">
                <a:solidFill>
                  <a:srgbClr val="C00000"/>
                </a:solidFill>
                <a:latin typeface="Times New Roman" pitchFamily="18" charset="0"/>
                <a:cs typeface="Times New Roman" pitchFamily="18" charset="0"/>
              </a:rPr>
              <a:t>những từ còn thiếu vào hình sau và trình bày chức năng của từng cơ quan trong hệ sinh dục </a:t>
            </a:r>
            <a:r>
              <a:rPr lang="en-US" sz="4000" dirty="0" err="1" smtClean="0">
                <a:solidFill>
                  <a:srgbClr val="C00000"/>
                </a:solidFill>
                <a:latin typeface="Times New Roman" pitchFamily="18" charset="0"/>
                <a:cs typeface="Times New Roman" pitchFamily="18" charset="0"/>
              </a:rPr>
              <a:t>nữ</a:t>
            </a:r>
            <a:r>
              <a:rPr lang="en-US" sz="4000" dirty="0">
                <a:solidFill>
                  <a:srgbClr val="C00000"/>
                </a:solidFill>
                <a:latin typeface="Times New Roman" pitchFamily="18" charset="0"/>
                <a:cs typeface="Times New Roman" pitchFamily="18" charset="0"/>
              </a:rPr>
              <a:t>.</a:t>
            </a:r>
          </a:p>
        </p:txBody>
      </p:sp>
      <p:sp>
        <p:nvSpPr>
          <p:cNvPr id="7" name="Rectangle 6"/>
          <p:cNvSpPr/>
          <p:nvPr/>
        </p:nvSpPr>
        <p:spPr>
          <a:xfrm>
            <a:off x="3048000" y="2628900"/>
            <a:ext cx="14478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smtClean="0">
                <a:solidFill>
                  <a:srgbClr val="7030A0"/>
                </a:solidFill>
                <a:latin typeface="Times New Roman" pitchFamily="18" charset="0"/>
                <a:cs typeface="Times New Roman" pitchFamily="18" charset="0"/>
              </a:rPr>
              <a:t>1</a:t>
            </a:r>
          </a:p>
          <a:p>
            <a:pPr algn="ctr">
              <a:lnSpc>
                <a:spcPct val="200000"/>
              </a:lnSpc>
            </a:pPr>
            <a:r>
              <a:rPr lang="en-US" sz="2400" dirty="0" smtClean="0">
                <a:solidFill>
                  <a:srgbClr val="7030A0"/>
                </a:solidFill>
                <a:latin typeface="Times New Roman" pitchFamily="18" charset="0"/>
                <a:cs typeface="Times New Roman" pitchFamily="18" charset="0"/>
              </a:rPr>
              <a:t>2</a:t>
            </a:r>
          </a:p>
          <a:p>
            <a:pPr algn="ctr">
              <a:lnSpc>
                <a:spcPct val="200000"/>
              </a:lnSpc>
            </a:pPr>
            <a:r>
              <a:rPr lang="en-US" sz="2400" dirty="0" smtClean="0">
                <a:solidFill>
                  <a:srgbClr val="7030A0"/>
                </a:solidFill>
                <a:latin typeface="Times New Roman" pitchFamily="18" charset="0"/>
                <a:cs typeface="Times New Roman" pitchFamily="18" charset="0"/>
              </a:rPr>
              <a:t>3</a:t>
            </a:r>
          </a:p>
          <a:p>
            <a:pPr algn="ctr">
              <a:lnSpc>
                <a:spcPct val="200000"/>
              </a:lnSpc>
            </a:pPr>
            <a:r>
              <a:rPr lang="en-US" sz="2400" dirty="0" smtClean="0">
                <a:solidFill>
                  <a:srgbClr val="7030A0"/>
                </a:solidFill>
                <a:latin typeface="Times New Roman" pitchFamily="18" charset="0"/>
                <a:cs typeface="Times New Roman" pitchFamily="18" charset="0"/>
              </a:rPr>
              <a:t>4</a:t>
            </a:r>
          </a:p>
          <a:p>
            <a:pPr algn="ctr">
              <a:lnSpc>
                <a:spcPct val="200000"/>
              </a:lnSpc>
            </a:pPr>
            <a:r>
              <a:rPr lang="en-US" sz="2400" dirty="0" smtClean="0">
                <a:solidFill>
                  <a:srgbClr val="7030A0"/>
                </a:solidFill>
                <a:latin typeface="Times New Roman" pitchFamily="18" charset="0"/>
                <a:cs typeface="Times New Roman" pitchFamily="18" charset="0"/>
              </a:rPr>
              <a:t>5</a:t>
            </a:r>
          </a:p>
          <a:p>
            <a:pPr algn="ctr">
              <a:lnSpc>
                <a:spcPct val="200000"/>
              </a:lnSpc>
            </a:pPr>
            <a:r>
              <a:rPr lang="en-US" sz="2400" dirty="0" smtClean="0">
                <a:solidFill>
                  <a:srgbClr val="7030A0"/>
                </a:solidFill>
                <a:latin typeface="Times New Roman" pitchFamily="18" charset="0"/>
                <a:cs typeface="Times New Roman" pitchFamily="18" charset="0"/>
              </a:rPr>
              <a:t>6</a:t>
            </a:r>
            <a:endParaRPr lang="en-US" sz="24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957565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1894</TotalTime>
  <Words>1981</Words>
  <PresentationFormat>Custom</PresentationFormat>
  <Paragraphs>324</Paragraphs>
  <Slides>51</Slides>
  <Notes>13</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51</vt:i4>
      </vt:variant>
    </vt:vector>
  </HeadingPairs>
  <TitlesOfParts>
    <vt:vector size="67" baseType="lpstr">
      <vt:lpstr>Arial</vt:lpstr>
      <vt:lpstr>Calibri Light</vt:lpstr>
      <vt:lpstr>#9Slide03 Arima Madurai</vt:lpstr>
      <vt:lpstr>微软雅黑</vt:lpstr>
      <vt:lpstr>Tiffany</vt:lpstr>
      <vt:lpstr>#9Slide03 Arima Madurai Black</vt:lpstr>
      <vt:lpstr>宋体</vt:lpstr>
      <vt:lpstr>幼圆</vt:lpstr>
      <vt:lpstr>Wingdings</vt:lpstr>
      <vt:lpstr>Calibri</vt:lpstr>
      <vt:lpstr>Cambria Math</vt:lpstr>
      <vt:lpstr>等线</vt:lpstr>
      <vt:lpstr>Times New Roman</vt:lpstr>
      <vt:lpstr>#9Slide03 Arima Madurai Bold</vt:lpstr>
      <vt:lpstr>Slogan</vt:lpstr>
      <vt:lpstr>Office 主题</vt:lpstr>
      <vt:lpstr>PowerPoint Presentation</vt:lpstr>
      <vt:lpstr>PowerPoint Presentation</vt:lpstr>
      <vt:lpstr>Mọi sinh vật đều thực hiện quá trình gì để duy trì nòi giống? Hệ cơ quan nào thực hiện chức năng sinh sản ở người?</vt:lpstr>
      <vt:lpstr>PowerPoint Presentation</vt:lpstr>
      <vt:lpstr>PowerPoint Presentation</vt:lpstr>
      <vt:lpstr>PowerPoint Presentation</vt:lpstr>
      <vt:lpstr> Nhiệm vụ 1: Điền những từ còn thiếu vào hình sau và trình bày chức năng của từng cơ quan trong hệ sinh dục nam. </vt:lpstr>
      <vt:lpstr> Nhiệm vụ 1: Điền những từ còn thiếu vào hình sau và trình bày chức năng của từng cơ quan trong hệ sinh dục nam. </vt:lpstr>
      <vt:lpstr> Nhiệm vụ 2: Điền những từ còn thiếu vào hình sau và trình bày chức năng của từng cơ quan trong hệ sinh dục nữ.</vt:lpstr>
      <vt:lpstr> Nhiệm vụ 2: Điền những từ còn thiếu vào hình sau và trình bày chức năng của từng cơ quan trong hệ sinh dục nữ.</vt:lpstr>
      <vt:lpstr>PowerPoint Presentation</vt:lpstr>
      <vt:lpstr>PowerPoint Presentation</vt:lpstr>
      <vt:lpstr>PowerPoint Presentation</vt:lpstr>
      <vt:lpstr>PowerPoint Presentation</vt:lpstr>
      <vt:lpstr>QUÁ TRÌNH THỤ TINH</vt:lpstr>
      <vt:lpstr>QUÁ TRÌNH THỤ THAI</vt:lpstr>
      <vt:lpstr>PHIẾU HỌC TẬP SỐ 2</vt:lpstr>
      <vt:lpstr>PHIẾU HỌC TẬP SỐ 2</vt:lpstr>
      <vt:lpstr>PowerPoint Presentation</vt:lpstr>
      <vt:lpstr>PowerPoint Presentation</vt:lpstr>
      <vt:lpstr>PowerPoint Presentation</vt:lpstr>
      <vt:lpstr>HIỆN TƯỢNG KINH NGUYỆT</vt:lpstr>
      <vt:lpstr>1. Hiện tượng kinh nguyệt là gì? 2. Do đâu có kinh nguyệt? </vt:lpstr>
      <vt:lpstr>PowerPoint Presentation</vt:lpstr>
      <vt:lpstr>MANG THAI Ở ĐỘ TUỔI VỊ THÀNH NIÊN</vt:lpstr>
      <vt:lpstr>PowerPoint Presentation</vt:lpstr>
      <vt:lpstr>PowerPoint Presentation</vt:lpstr>
      <vt:lpstr>PowerPoint Presentation</vt:lpstr>
      <vt:lpstr>PowerPoint Presentation</vt:lpstr>
      <vt:lpstr>THÔNG TIN VỀ MỘT SỐ BIỆN PHÁP PHÒNG TRÁNH THAI</vt:lpstr>
      <vt:lpstr>PowerPoint Presentation</vt:lpstr>
      <vt:lpstr>PowerPoint Presentation</vt:lpstr>
      <vt:lpstr>PowerPoint Presentation</vt:lpstr>
      <vt:lpstr>PowerPoint Presentation</vt:lpstr>
      <vt:lpstr>PowerPoint Presentation</vt:lpstr>
      <vt:lpstr>Nội quy</vt:lpstr>
      <vt:lpstr>PowerPoint Presentation</vt:lpstr>
      <vt:lpstr>Em hãy đề xuất một số biện pháp phòng chống các bệnh và bảo vệ sức khỏe sinh sản vị thành niên.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2023-07-26T13:12:14Z</dcterms:modified>
  <dc:identifier>DAE65lQ4ekI</dc:identifier>
</cp:coreProperties>
</file>