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265" r:id="rId2"/>
    <p:sldId id="260" r:id="rId3"/>
    <p:sldId id="272" r:id="rId4"/>
    <p:sldId id="280" r:id="rId5"/>
    <p:sldId id="274" r:id="rId6"/>
    <p:sldId id="285" r:id="rId7"/>
    <p:sldId id="290" r:id="rId8"/>
    <p:sldId id="407" r:id="rId9"/>
    <p:sldId id="291" r:id="rId10"/>
    <p:sldId id="408" r:id="rId11"/>
    <p:sldId id="292" r:id="rId12"/>
    <p:sldId id="293" r:id="rId13"/>
    <p:sldId id="422" r:id="rId14"/>
    <p:sldId id="282" r:id="rId15"/>
    <p:sldId id="410" r:id="rId16"/>
    <p:sldId id="295" r:id="rId17"/>
    <p:sldId id="417" r:id="rId18"/>
    <p:sldId id="418" r:id="rId19"/>
    <p:sldId id="419" r:id="rId20"/>
    <p:sldId id="278" r:id="rId21"/>
    <p:sldId id="420" r:id="rId22"/>
    <p:sldId id="421" r:id="rId23"/>
    <p:sldId id="409" r:id="rId24"/>
    <p:sldId id="273" r:id="rId25"/>
    <p:sldId id="296" r:id="rId26"/>
    <p:sldId id="300" r:id="rId27"/>
    <p:sldId id="301" r:id="rId28"/>
    <p:sldId id="297" r:id="rId29"/>
    <p:sldId id="298" r:id="rId30"/>
    <p:sldId id="299" r:id="rId31"/>
    <p:sldId id="302" r:id="rId32"/>
    <p:sldId id="403" r:id="rId33"/>
    <p:sldId id="404" r:id="rId34"/>
    <p:sldId id="279" r:id="rId35"/>
    <p:sldId id="276" r:id="rId36"/>
    <p:sldId id="288" r:id="rId37"/>
    <p:sldId id="284" r:id="rId38"/>
    <p:sldId id="303" r:id="rId39"/>
    <p:sldId id="277" r:id="rId40"/>
    <p:sldId id="287" r:id="rId41"/>
    <p:sldId id="304" r:id="rId42"/>
    <p:sldId id="305" r:id="rId43"/>
    <p:sldId id="405" r:id="rId44"/>
    <p:sldId id="406" r:id="rId45"/>
  </p:sldIdLst>
  <p:sldSz cx="18288000" cy="10287000"/>
  <p:notesSz cx="6858000" cy="9144000"/>
  <p:embeddedFontLst>
    <p:embeddedFont>
      <p:font typeface="Cambria" panose="02040503050406030204" pitchFamily="18" charset="0"/>
      <p:regular r:id="rId47"/>
      <p:bold r:id="rId48"/>
      <p:italic r:id="rId49"/>
      <p:boldItalic r:id="rId50"/>
    </p:embeddedFont>
    <p:embeddedFont>
      <p:font typeface="Tahoma" panose="020B0604030504040204" pitchFamily="34" charset="0"/>
      <p:regular r:id="rId51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0000"/>
    <a:srgbClr val="1A3063"/>
    <a:srgbClr val="B0C5FF"/>
    <a:srgbClr val="D3DEFF"/>
    <a:srgbClr val="A032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1654C-A014-4C49-8993-5A9482866C2B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65DB5-D29C-464D-8882-A375C8752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31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0.xml"/><Relationship Id="rId12" Type="http://schemas.openxmlformats.org/officeDocument/2006/relationships/image" Target="../media/image6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9.xml"/><Relationship Id="rId11" Type="http://schemas.openxmlformats.org/officeDocument/2006/relationships/image" Target="../media/image59.gif"/><Relationship Id="rId5" Type="http://schemas.openxmlformats.org/officeDocument/2006/relationships/slide" Target="slide18.xml"/><Relationship Id="rId10" Type="http://schemas.openxmlformats.org/officeDocument/2006/relationships/image" Target="../media/image58.gif"/><Relationship Id="rId4" Type="http://schemas.openxmlformats.org/officeDocument/2006/relationships/image" Target="../media/image57.png"/><Relationship Id="rId9" Type="http://schemas.openxmlformats.org/officeDocument/2006/relationships/slide" Target="slide2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5.png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2.png"/><Relationship Id="rId12" Type="http://schemas.microsoft.com/office/2007/relationships/hdphoto" Target="../media/hdphoto4.wdp"/><Relationship Id="rId17" Type="http://schemas.openxmlformats.org/officeDocument/2006/relationships/image" Target="../media/image68.png"/><Relationship Id="rId2" Type="http://schemas.openxmlformats.org/officeDocument/2006/relationships/video" Target="../media/media2.mp4"/><Relationship Id="rId16" Type="http://schemas.openxmlformats.org/officeDocument/2006/relationships/slide" Target="slide17.xml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64.png"/><Relationship Id="rId5" Type="http://schemas.openxmlformats.org/officeDocument/2006/relationships/audio" Target="../media/audio2.wav"/><Relationship Id="rId15" Type="http://schemas.openxmlformats.org/officeDocument/2006/relationships/image" Target="../media/image67.png"/><Relationship Id="rId10" Type="http://schemas.microsoft.com/office/2007/relationships/hdphoto" Target="../media/hdphoto3.wdp"/><Relationship Id="rId19" Type="http://schemas.openxmlformats.org/officeDocument/2006/relationships/image" Target="../media/image70.svg"/><Relationship Id="rId4" Type="http://schemas.openxmlformats.org/officeDocument/2006/relationships/audio" Target="../media/audio1.wav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7.png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2.png"/><Relationship Id="rId12" Type="http://schemas.microsoft.com/office/2007/relationships/hdphoto" Target="../media/hdphoto4.wdp"/><Relationship Id="rId17" Type="http://schemas.openxmlformats.org/officeDocument/2006/relationships/image" Target="../media/image68.png"/><Relationship Id="rId2" Type="http://schemas.openxmlformats.org/officeDocument/2006/relationships/video" Target="../media/media2.mp4"/><Relationship Id="rId16" Type="http://schemas.openxmlformats.org/officeDocument/2006/relationships/slide" Target="slide17.xml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64.png"/><Relationship Id="rId5" Type="http://schemas.openxmlformats.org/officeDocument/2006/relationships/audio" Target="../media/audio3.wav"/><Relationship Id="rId15" Type="http://schemas.openxmlformats.org/officeDocument/2006/relationships/image" Target="../media/image71.png"/><Relationship Id="rId10" Type="http://schemas.microsoft.com/office/2007/relationships/hdphoto" Target="../media/hdphoto3.wdp"/><Relationship Id="rId19" Type="http://schemas.openxmlformats.org/officeDocument/2006/relationships/image" Target="../media/image70.svg"/><Relationship Id="rId4" Type="http://schemas.openxmlformats.org/officeDocument/2006/relationships/audio" Target="../media/audio1.wav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5.png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2.png"/><Relationship Id="rId12" Type="http://schemas.microsoft.com/office/2007/relationships/hdphoto" Target="../media/hdphoto4.wdp"/><Relationship Id="rId17" Type="http://schemas.openxmlformats.org/officeDocument/2006/relationships/image" Target="../media/image68.png"/><Relationship Id="rId2" Type="http://schemas.openxmlformats.org/officeDocument/2006/relationships/video" Target="../media/media2.mp4"/><Relationship Id="rId16" Type="http://schemas.openxmlformats.org/officeDocument/2006/relationships/slide" Target="slide17.xml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64.png"/><Relationship Id="rId5" Type="http://schemas.openxmlformats.org/officeDocument/2006/relationships/audio" Target="../media/audio2.wav"/><Relationship Id="rId15" Type="http://schemas.openxmlformats.org/officeDocument/2006/relationships/image" Target="../media/image67.png"/><Relationship Id="rId10" Type="http://schemas.microsoft.com/office/2007/relationships/hdphoto" Target="../media/hdphoto3.wdp"/><Relationship Id="rId19" Type="http://schemas.openxmlformats.org/officeDocument/2006/relationships/image" Target="../media/image70.svg"/><Relationship Id="rId4" Type="http://schemas.openxmlformats.org/officeDocument/2006/relationships/audio" Target="../media/audio1.wav"/><Relationship Id="rId9" Type="http://schemas.openxmlformats.org/officeDocument/2006/relationships/image" Target="../media/image63.png"/><Relationship Id="rId1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7.png"/><Relationship Id="rId18" Type="http://schemas.openxmlformats.org/officeDocument/2006/relationships/image" Target="../media/image70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2.png"/><Relationship Id="rId12" Type="http://schemas.microsoft.com/office/2007/relationships/hdphoto" Target="../media/hdphoto4.wdp"/><Relationship Id="rId17" Type="http://schemas.openxmlformats.org/officeDocument/2006/relationships/image" Target="../media/image69.png"/><Relationship Id="rId2" Type="http://schemas.openxmlformats.org/officeDocument/2006/relationships/video" Target="../media/media2.mp4"/><Relationship Id="rId16" Type="http://schemas.openxmlformats.org/officeDocument/2006/relationships/image" Target="../media/image68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64.png"/><Relationship Id="rId5" Type="http://schemas.openxmlformats.org/officeDocument/2006/relationships/audio" Target="../media/audio3.wav"/><Relationship Id="rId15" Type="http://schemas.openxmlformats.org/officeDocument/2006/relationships/slide" Target="slide17.xml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63.png"/><Relationship Id="rId1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0.sv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12" Type="http://schemas.openxmlformats.org/officeDocument/2006/relationships/image" Target="../media/image6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microsoft.com/office/2007/relationships/hdphoto" Target="../media/hdphoto2.wdp"/><Relationship Id="rId10" Type="http://schemas.openxmlformats.org/officeDocument/2006/relationships/slide" Target="slide17.xml"/><Relationship Id="rId4" Type="http://schemas.openxmlformats.org/officeDocument/2006/relationships/image" Target="../media/image62.png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4.svg"/><Relationship Id="rId7" Type="http://schemas.openxmlformats.org/officeDocument/2006/relationships/image" Target="../media/image20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4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77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u/1/folders/1GApOFJ33zUTyKTuzMOWTrxIOqFqCcrga" TargetMode="External"/><Relationship Id="rId2" Type="http://schemas.openxmlformats.org/officeDocument/2006/relationships/hyperlink" Target="https://tailieugiaovien.edu.vn/lesson/powerpoint-khoa-hoc-tu-nhien-8-ket-noi-tri-thuc-bo-1/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svg"/><Relationship Id="rId7" Type="http://schemas.openxmlformats.org/officeDocument/2006/relationships/image" Target="../media/image110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svg"/><Relationship Id="rId4" Type="http://schemas.openxmlformats.org/officeDocument/2006/relationships/image" Target="../media/image11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3.svg"/><Relationship Id="rId7" Type="http://schemas.microsoft.com/office/2007/relationships/hdphoto" Target="../media/hdphoto6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svg"/><Relationship Id="rId4" Type="http://schemas.openxmlformats.org/officeDocument/2006/relationships/image" Target="../media/image118.png"/><Relationship Id="rId9" Type="http://schemas.microsoft.com/office/2007/relationships/hdphoto" Target="../media/hdphoto7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u/1/folders/1GApOFJ33zUTyKTuzMOWTrxIOqFqCcrga" TargetMode="External"/><Relationship Id="rId2" Type="http://schemas.openxmlformats.org/officeDocument/2006/relationships/hyperlink" Target="https://tailieugiaovien.edu.vn/lesson/powerpoint-khoa-hoc-tu-nhien-8-ket-noi-tri-thuc-bo-1/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D3DEFF"/>
          </a:solidFill>
          <a:ln>
            <a:solidFill>
              <a:srgbClr val="D3D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654904" y="7124121"/>
            <a:ext cx="5367209" cy="4810971"/>
          </a:xfrm>
          <a:custGeom>
            <a:avLst/>
            <a:gdLst/>
            <a:ahLst/>
            <a:cxnLst/>
            <a:rect l="l" t="t" r="r" b="b"/>
            <a:pathLst>
              <a:path w="5367209" h="4810971">
                <a:moveTo>
                  <a:pt x="0" y="0"/>
                </a:moveTo>
                <a:lnTo>
                  <a:pt x="5367208" y="0"/>
                </a:lnTo>
                <a:lnTo>
                  <a:pt x="5367208" y="4810970"/>
                </a:lnTo>
                <a:lnTo>
                  <a:pt x="0" y="4810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59705" y="-1759851"/>
            <a:ext cx="5367209" cy="4810971"/>
          </a:xfrm>
          <a:custGeom>
            <a:avLst/>
            <a:gdLst/>
            <a:ahLst/>
            <a:cxnLst/>
            <a:rect l="l" t="t" r="r" b="b"/>
            <a:pathLst>
              <a:path w="5367209" h="4810971">
                <a:moveTo>
                  <a:pt x="0" y="0"/>
                </a:moveTo>
                <a:lnTo>
                  <a:pt x="5367209" y="0"/>
                </a:lnTo>
                <a:lnTo>
                  <a:pt x="5367209" y="4810971"/>
                </a:lnTo>
                <a:lnTo>
                  <a:pt x="0" y="48109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782361">
            <a:off x="-1387957" y="-2266419"/>
            <a:ext cx="4383963" cy="5824106"/>
          </a:xfrm>
          <a:custGeom>
            <a:avLst/>
            <a:gdLst/>
            <a:ahLst/>
            <a:cxnLst/>
            <a:rect l="l" t="t" r="r" b="b"/>
            <a:pathLst>
              <a:path w="4383963" h="5824106">
                <a:moveTo>
                  <a:pt x="0" y="0"/>
                </a:moveTo>
                <a:lnTo>
                  <a:pt x="4383964" y="0"/>
                </a:lnTo>
                <a:lnTo>
                  <a:pt x="4383964" y="5824106"/>
                </a:lnTo>
                <a:lnTo>
                  <a:pt x="0" y="58241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396145">
            <a:off x="14815133" y="6631528"/>
            <a:ext cx="4383963" cy="5824106"/>
          </a:xfrm>
          <a:custGeom>
            <a:avLst/>
            <a:gdLst/>
            <a:ahLst/>
            <a:cxnLst/>
            <a:rect l="l" t="t" r="r" b="b"/>
            <a:pathLst>
              <a:path w="4383963" h="5824106">
                <a:moveTo>
                  <a:pt x="0" y="0"/>
                </a:moveTo>
                <a:lnTo>
                  <a:pt x="4383963" y="0"/>
                </a:lnTo>
                <a:lnTo>
                  <a:pt x="4383963" y="5824106"/>
                </a:lnTo>
                <a:lnTo>
                  <a:pt x="0" y="58241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EB442E-1BBC-9CCB-E6C2-1656E0BE4B63}"/>
              </a:ext>
            </a:extLst>
          </p:cNvPr>
          <p:cNvSpPr/>
          <p:nvPr/>
        </p:nvSpPr>
        <p:spPr>
          <a:xfrm>
            <a:off x="2312126" y="3267432"/>
            <a:ext cx="15015755" cy="2529618"/>
          </a:xfrm>
          <a:prstGeom prst="rect">
            <a:avLst/>
          </a:prstGeom>
          <a:noFill/>
        </p:spPr>
        <p:txBody>
          <a:bodyPr wrap="none" lIns="137160" tIns="68580" rIns="137160" bIns="68580" numCol="1">
            <a:prstTxWarp prst="textWave4">
              <a:avLst>
                <a:gd name="adj1" fmla="val 6971"/>
                <a:gd name="adj2" fmla="val 0"/>
              </a:avLst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mừng quý thầy cô và các em </a:t>
            </a:r>
          </a:p>
          <a:p>
            <a:pPr algn="ctr"/>
            <a:r>
              <a:rPr lang="vi-VN" sz="7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với tiết học hôm nay</a:t>
            </a:r>
            <a:endParaRPr lang="en-US" sz="72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5BDC07-4CB1-7174-2388-A8F127D4DEFD}"/>
              </a:ext>
            </a:extLst>
          </p:cNvPr>
          <p:cNvSpPr/>
          <p:nvPr/>
        </p:nvSpPr>
        <p:spPr>
          <a:xfrm>
            <a:off x="1600200" y="2384817"/>
            <a:ext cx="68659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744F5B-4C91-5F69-40F2-81166963AE18}"/>
              </a:ext>
            </a:extLst>
          </p:cNvPr>
          <p:cNvGrpSpPr/>
          <p:nvPr/>
        </p:nvGrpSpPr>
        <p:grpSpPr>
          <a:xfrm>
            <a:off x="-162560" y="2251379"/>
            <a:ext cx="1447800" cy="990600"/>
            <a:chOff x="-5080" y="658743"/>
            <a:chExt cx="1447800" cy="990600"/>
          </a:xfrm>
        </p:grpSpPr>
        <p:sp>
          <p:nvSpPr>
            <p:cNvPr id="5" name="Round Same Side Corner Rectangle 15">
              <a:extLst>
                <a:ext uri="{FF2B5EF4-FFF2-40B4-BE49-F238E27FC236}">
                  <a16:creationId xmlns:a16="http://schemas.microsoft.com/office/drawing/2014/main" id="{1433612B-B6B1-A328-9BDA-EA181F93E2F0}"/>
                </a:ext>
              </a:extLst>
            </p:cNvPr>
            <p:cNvSpPr/>
            <p:nvPr/>
          </p:nvSpPr>
          <p:spPr>
            <a:xfrm rot="5400000">
              <a:off x="223520" y="430143"/>
              <a:ext cx="990600" cy="1447800"/>
            </a:xfrm>
            <a:prstGeom prst="round2SameRect">
              <a:avLst>
                <a:gd name="adj1" fmla="val 24872"/>
                <a:gd name="adj2" fmla="val 0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111F6B-E77C-1C42-7B02-4F25B6AD0A9E}"/>
                </a:ext>
              </a:extLst>
            </p:cNvPr>
            <p:cNvSpPr txBox="1"/>
            <p:nvPr/>
          </p:nvSpPr>
          <p:spPr>
            <a:xfrm>
              <a:off x="457200" y="769321"/>
              <a:ext cx="838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 descr="viet3">
            <a:extLst>
              <a:ext uri="{FF2B5EF4-FFF2-40B4-BE49-F238E27FC236}">
                <a16:creationId xmlns:a16="http://schemas.microsoft.com/office/drawing/2014/main" id="{9A95EF41-D302-FB41-5D1D-1C75032403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11600" y="114300"/>
            <a:ext cx="1558636" cy="145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>
            <a:extLst>
              <a:ext uri="{FF2B5EF4-FFF2-40B4-BE49-F238E27FC236}">
                <a16:creationId xmlns:a16="http://schemas.microsoft.com/office/drawing/2014/main" id="{BD1BFB58-65C5-1121-2209-7CEE415FB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775" y="52388"/>
            <a:ext cx="15541625" cy="10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200"/>
              </a:spcBef>
              <a:buFontTx/>
              <a:buNone/>
            </a:pPr>
            <a:r>
              <a:rPr lang="vi-V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vi-V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VẬN ĐỘNG Ở NGƯỜI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679E34-58DD-8A1F-E8AE-641CE41FE47D}"/>
              </a:ext>
            </a:extLst>
          </p:cNvPr>
          <p:cNvSpPr txBox="1"/>
          <p:nvPr/>
        </p:nvSpPr>
        <p:spPr>
          <a:xfrm>
            <a:off x="381000" y="3318179"/>
            <a:ext cx="17636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A5C506-EAFE-2393-8A08-BAB60A48B48D}"/>
              </a:ext>
            </a:extLst>
          </p:cNvPr>
          <p:cNvSpPr txBox="1"/>
          <p:nvPr/>
        </p:nvSpPr>
        <p:spPr>
          <a:xfrm>
            <a:off x="381000" y="4232579"/>
            <a:ext cx="17636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D64A1D-B202-F610-B593-A9A0D3AB43D4}"/>
              </a:ext>
            </a:extLst>
          </p:cNvPr>
          <p:cNvSpPr txBox="1"/>
          <p:nvPr/>
        </p:nvSpPr>
        <p:spPr>
          <a:xfrm>
            <a:off x="574964" y="5191661"/>
            <a:ext cx="1763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>
              <a:buFontTx/>
              <a:buChar char="-"/>
            </a:pPr>
            <a:r>
              <a:rPr lang="en-US" sz="4000" dirty="0"/>
              <a:t>C</a:t>
            </a:r>
            <a:r>
              <a:rPr lang="vi-VN" sz="4000" dirty="0"/>
              <a:t>ơ bám vào xương nhờ các mô liên kết như dây chằng, gân.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5C7CD26-86DF-8C8F-ECA0-DB72152E5FD8}"/>
              </a:ext>
            </a:extLst>
          </p:cNvPr>
          <p:cNvSpPr txBox="1"/>
          <p:nvPr/>
        </p:nvSpPr>
        <p:spPr>
          <a:xfrm>
            <a:off x="228600" y="1270851"/>
            <a:ext cx="13884819" cy="82464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</a:pPr>
            <a:r>
              <a:rPr lang="vi-VN" sz="4000" b="1" dirty="0">
                <a:solidFill>
                  <a:srgbClr val="1A30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I. CẤU TẠO VÀ CHỨC NĂNG CỦA HỆ VẬN ĐỘNG</a:t>
            </a:r>
            <a:endParaRPr lang="en-US" sz="4000" b="1" dirty="0">
              <a:solidFill>
                <a:srgbClr val="1A306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08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52400" y="2705100"/>
            <a:ext cx="1447800" cy="990600"/>
            <a:chOff x="-5080" y="658743"/>
            <a:chExt cx="1447800" cy="990600"/>
          </a:xfrm>
        </p:grpSpPr>
        <p:sp>
          <p:nvSpPr>
            <p:cNvPr id="16" name="Round Same Side Corner Rectangle 15"/>
            <p:cNvSpPr/>
            <p:nvPr/>
          </p:nvSpPr>
          <p:spPr>
            <a:xfrm rot="5400000">
              <a:off x="223520" y="430143"/>
              <a:ext cx="990600" cy="1447800"/>
            </a:xfrm>
            <a:prstGeom prst="round2SameRect">
              <a:avLst>
                <a:gd name="adj1" fmla="val 24872"/>
                <a:gd name="adj2" fmla="val 0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7200" y="769321"/>
              <a:ext cx="838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915160" y="2926259"/>
            <a:ext cx="77764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 năng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7"/>
          <p:cNvSpPr/>
          <p:nvPr/>
        </p:nvSpPr>
        <p:spPr>
          <a:xfrm>
            <a:off x="16840200" y="1435910"/>
            <a:ext cx="1447800" cy="1440552"/>
          </a:xfrm>
          <a:custGeom>
            <a:avLst/>
            <a:gdLst/>
            <a:ahLst/>
            <a:cxnLst/>
            <a:rect l="l" t="t" r="r" b="b"/>
            <a:pathLst>
              <a:path w="4963026" h="4114800">
                <a:moveTo>
                  <a:pt x="0" y="0"/>
                </a:moveTo>
                <a:lnTo>
                  <a:pt x="4963026" y="0"/>
                </a:lnTo>
                <a:lnTo>
                  <a:pt x="4963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4" name="Hình ảnh 2">
            <a:extLst>
              <a:ext uri="{FF2B5EF4-FFF2-40B4-BE49-F238E27FC236}">
                <a16:creationId xmlns:a16="http://schemas.microsoft.com/office/drawing/2014/main" id="{9EA7DEE1-3606-6C7C-A886-A84E7A59B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8" r="14211"/>
          <a:stretch>
            <a:fillRect/>
          </a:stretch>
        </p:blipFill>
        <p:spPr bwMode="auto">
          <a:xfrm>
            <a:off x="13563600" y="1485900"/>
            <a:ext cx="4572000" cy="823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FD3F2EC-40B2-A2DD-8113-84AD341E6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491692"/>
            <a:ext cx="8763000" cy="552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E8B21E3B-E255-4357-A1B9-E7AAA15E8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2152" y="3585508"/>
            <a:ext cx="732944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Tại sao mỗi người lại có kích thước và vóc dáng khác nhau?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55075CE9-F88F-6790-96E5-93E8B02D7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320" y="4991100"/>
            <a:ext cx="678688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*Chức năng của hệ vận động: 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D608E2-80B5-FF04-1DDD-CA21961DDCBD}"/>
              </a:ext>
            </a:extLst>
          </p:cNvPr>
          <p:cNvSpPr txBox="1"/>
          <p:nvPr/>
        </p:nvSpPr>
        <p:spPr>
          <a:xfrm>
            <a:off x="1564822" y="5829300"/>
            <a:ext cx="11663679" cy="18283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ạo khung cơ thể, giúp cơ thể có hình dạng nhất đ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ị</a:t>
            </a:r>
            <a:r>
              <a:rPr lang="vi-VN" sz="40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 và bảo vệ cơ thể.</a:t>
            </a:r>
            <a:endParaRPr lang="en-US" sz="4000" i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viet3">
            <a:extLst>
              <a:ext uri="{FF2B5EF4-FFF2-40B4-BE49-F238E27FC236}">
                <a16:creationId xmlns:a16="http://schemas.microsoft.com/office/drawing/2014/main" id="{B518DBD7-4B84-FF84-1B06-9A2A606D5B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80" y="4533900"/>
            <a:ext cx="1137920" cy="107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4D076D2C-DEC7-F2E2-FEFD-B826B9AC4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75" y="-38100"/>
            <a:ext cx="15541625" cy="10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200"/>
              </a:spcBef>
              <a:buFontTx/>
              <a:buNone/>
            </a:pPr>
            <a:r>
              <a:rPr lang="vi-V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vi-V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VẬN ĐỘNG Ở NGƯỜI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CD1362E3-2785-8A52-27FD-2B820A7B3A9F}"/>
              </a:ext>
            </a:extLst>
          </p:cNvPr>
          <p:cNvSpPr txBox="1"/>
          <p:nvPr/>
        </p:nvSpPr>
        <p:spPr>
          <a:xfrm>
            <a:off x="228600" y="966051"/>
            <a:ext cx="13884819" cy="82464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</a:pPr>
            <a:r>
              <a:rPr lang="vi-VN" sz="4000" b="1" dirty="0">
                <a:solidFill>
                  <a:srgbClr val="1A30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I. CẤU TẠO VÀ CHỨC NĂNG CỦA HỆ VẬN ĐỘNG</a:t>
            </a:r>
            <a:endParaRPr lang="en-US" sz="4000" b="1" dirty="0">
              <a:solidFill>
                <a:srgbClr val="1A306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ACD2AA-A9B8-4CFD-19D0-602526270562}"/>
              </a:ext>
            </a:extLst>
          </p:cNvPr>
          <p:cNvGrpSpPr/>
          <p:nvPr/>
        </p:nvGrpSpPr>
        <p:grpSpPr>
          <a:xfrm>
            <a:off x="134258" y="1790700"/>
            <a:ext cx="1447800" cy="990600"/>
            <a:chOff x="-5080" y="658743"/>
            <a:chExt cx="1447800" cy="990600"/>
          </a:xfrm>
        </p:grpSpPr>
        <p:sp>
          <p:nvSpPr>
            <p:cNvPr id="5" name="Round Same Side Corner Rectangle 15">
              <a:extLst>
                <a:ext uri="{FF2B5EF4-FFF2-40B4-BE49-F238E27FC236}">
                  <a16:creationId xmlns:a16="http://schemas.microsoft.com/office/drawing/2014/main" id="{1243FF77-DD41-CA90-0696-C559C8D680A8}"/>
                </a:ext>
              </a:extLst>
            </p:cNvPr>
            <p:cNvSpPr/>
            <p:nvPr/>
          </p:nvSpPr>
          <p:spPr>
            <a:xfrm rot="5400000">
              <a:off x="223520" y="430143"/>
              <a:ext cx="990600" cy="1447800"/>
            </a:xfrm>
            <a:prstGeom prst="round2SameRect">
              <a:avLst>
                <a:gd name="adj1" fmla="val 24872"/>
                <a:gd name="adj2" fmla="val 0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0E04A7-740B-CDC6-7D2D-A11F85A8993F}"/>
                </a:ext>
              </a:extLst>
            </p:cNvPr>
            <p:cNvSpPr txBox="1"/>
            <p:nvPr/>
          </p:nvSpPr>
          <p:spPr>
            <a:xfrm>
              <a:off x="457200" y="769321"/>
              <a:ext cx="838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64A4875-EAC2-4827-F48B-D1F37D64C7BC}"/>
              </a:ext>
            </a:extLst>
          </p:cNvPr>
          <p:cNvSpPr/>
          <p:nvPr/>
        </p:nvSpPr>
        <p:spPr>
          <a:xfrm>
            <a:off x="1897018" y="1924138"/>
            <a:ext cx="68659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8203E1-3D3C-1843-1474-16830550FA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3580" y="3701295"/>
            <a:ext cx="1834675" cy="987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B8E135-F00D-7D57-2C62-D90F5B739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121" y="7854934"/>
            <a:ext cx="11663679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nl-NL" altLang="en-US" sz="4000" dirty="0">
                <a:latin typeface="Times New Roman" panose="02020603050405020304" pitchFamily="18" charset="0"/>
                <a:cs typeface="Calibri" panose="020F0502020204030204" pitchFamily="34" charset="0"/>
              </a:rPr>
              <a:t>- Tính chất của xương ?</a:t>
            </a:r>
            <a:endParaRPr lang="en-US" altLang="en-US" sz="4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472BCF-4A0B-68C8-B572-0FD6B87A3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1971" y="7886700"/>
            <a:ext cx="11663679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nl-NL" altLang="en-US" sz="4000" dirty="0">
                <a:latin typeface="Times New Roman" panose="02020603050405020304" pitchFamily="18" charset="0"/>
                <a:cs typeface="Calibri" panose="020F0502020204030204" pitchFamily="34" charset="0"/>
              </a:rPr>
              <a:t>- Tính chất của xương bền chắc (nhờ chất khoáng), mềm dẻo (chất hữu cơ) </a:t>
            </a:r>
            <a:r>
              <a:rPr lang="nl-NL" altLang="en-US" sz="4000" dirty="0">
                <a:latin typeface="Times New Roman" panose="020206030504050203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bộ xương rắn chắc và đàn hồi</a:t>
            </a: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484776508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3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4" accel="50000">
                                          <p:stCondLst>
                                            <p:cond delay="5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47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3">
                                          <p:stCondLst>
                                            <p:cond delay="54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99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4" accel="50000">
                                          <p:stCondLst>
                                            <p:cond delay="5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8">
                                          <p:stCondLst>
                                            <p:cond delay="18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50" decel="50000">
                                          <p:stCondLst>
                                            <p:cond delay="19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" grpId="0"/>
      <p:bldP spid="7" grpId="1"/>
      <p:bldP spid="8" grpId="0" animBg="1"/>
      <p:bldP spid="10" grpId="0" animBg="1"/>
      <p:bldP spid="15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62560" y="438062"/>
            <a:ext cx="1447800" cy="990600"/>
            <a:chOff x="-5080" y="658743"/>
            <a:chExt cx="1447800" cy="990600"/>
          </a:xfrm>
        </p:grpSpPr>
        <p:sp>
          <p:nvSpPr>
            <p:cNvPr id="16" name="Round Same Side Corner Rectangle 15"/>
            <p:cNvSpPr/>
            <p:nvPr/>
          </p:nvSpPr>
          <p:spPr>
            <a:xfrm rot="5400000">
              <a:off x="223520" y="430143"/>
              <a:ext cx="990600" cy="1447800"/>
            </a:xfrm>
            <a:prstGeom prst="round2SameRect">
              <a:avLst>
                <a:gd name="adj1" fmla="val 24872"/>
                <a:gd name="adj2" fmla="val 0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7200" y="769321"/>
              <a:ext cx="838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600200" y="571500"/>
            <a:ext cx="77764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 năng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069" y="2247900"/>
            <a:ext cx="8194931" cy="4648200"/>
          </a:xfrm>
          <a:prstGeom prst="rect">
            <a:avLst/>
          </a:prstGeom>
        </p:spPr>
      </p:pic>
      <p:sp>
        <p:nvSpPr>
          <p:cNvPr id="23" name="Freeform 7"/>
          <p:cNvSpPr/>
          <p:nvPr/>
        </p:nvSpPr>
        <p:spPr>
          <a:xfrm>
            <a:off x="16840200" y="-11890"/>
            <a:ext cx="1447800" cy="1440552"/>
          </a:xfrm>
          <a:custGeom>
            <a:avLst/>
            <a:gdLst/>
            <a:ahLst/>
            <a:cxnLst/>
            <a:rect l="l" t="t" r="r" b="b"/>
            <a:pathLst>
              <a:path w="4963026" h="4114800">
                <a:moveTo>
                  <a:pt x="0" y="0"/>
                </a:moveTo>
                <a:lnTo>
                  <a:pt x="4963026" y="0"/>
                </a:lnTo>
                <a:lnTo>
                  <a:pt x="4963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Rectangle 3"/>
          <p:cNvSpPr/>
          <p:nvPr/>
        </p:nvSpPr>
        <p:spPr>
          <a:xfrm>
            <a:off x="152400" y="3086100"/>
            <a:ext cx="9793349" cy="1823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Bắp cơ co ngắn lại làm cho xương cánh tay và cẳng tay gần nhau 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0" y="2240280"/>
            <a:ext cx="26869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/>
              <a:t>Khi cơ co 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 flipV="1">
            <a:off x="6324600" y="2705100"/>
            <a:ext cx="5257800" cy="114300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754825" y="5971014"/>
            <a:ext cx="28568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Khi cơ d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ãn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Elbow Connector 9"/>
          <p:cNvCxnSpPr>
            <a:cxnSpLocks/>
            <a:endCxn id="8" idx="3"/>
          </p:cNvCxnSpPr>
          <p:nvPr/>
        </p:nvCxnSpPr>
        <p:spPr>
          <a:xfrm rot="10800000" flipV="1">
            <a:off x="6611698" y="4315971"/>
            <a:ext cx="8323513" cy="2008985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52400" y="6681440"/>
            <a:ext cx="9413240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Bắp cơ duỗi dài ra làm cho xương cánh tay và cẳng tay duỗi 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D02A70-946C-DBB3-E98A-AA47051949FC}"/>
              </a:ext>
            </a:extLst>
          </p:cNvPr>
          <p:cNvSpPr txBox="1"/>
          <p:nvPr/>
        </p:nvSpPr>
        <p:spPr>
          <a:xfrm>
            <a:off x="12308840" y="114300"/>
            <a:ext cx="5679440" cy="175432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31.2,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tư thế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co và dãn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A7837865-A524-7DC0-5B98-82F3E3EFA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8496300"/>
            <a:ext cx="91399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Nhờ đâu mà cơ thể người có thể di chuyển, vận động được?</a:t>
            </a:r>
            <a:endParaRPr lang="en-US" alt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AB0465-08B8-847F-8CAC-30647807E760}"/>
              </a:ext>
            </a:extLst>
          </p:cNvPr>
          <p:cNvSpPr/>
          <p:nvPr/>
        </p:nvSpPr>
        <p:spPr>
          <a:xfrm>
            <a:off x="6892669" y="3978814"/>
            <a:ext cx="3200400" cy="90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tay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co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lại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FBDADF-91C6-5949-1AB8-44E2F7A6C4E6}"/>
              </a:ext>
            </a:extLst>
          </p:cNvPr>
          <p:cNvSpPr/>
          <p:nvPr/>
        </p:nvSpPr>
        <p:spPr>
          <a:xfrm>
            <a:off x="6237068" y="7579737"/>
            <a:ext cx="3657600" cy="90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tay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duỗi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ra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D52FEE-3A63-E68A-0588-7ACC57A89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7308" y="8862846"/>
            <a:ext cx="1834675" cy="98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5" grpId="0"/>
      <p:bldP spid="2" grpId="0"/>
      <p:bldP spid="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52400" y="2705100"/>
            <a:ext cx="1447800" cy="990600"/>
            <a:chOff x="-5080" y="658743"/>
            <a:chExt cx="1447800" cy="990600"/>
          </a:xfrm>
        </p:grpSpPr>
        <p:sp>
          <p:nvSpPr>
            <p:cNvPr id="16" name="Round Same Side Corner Rectangle 15"/>
            <p:cNvSpPr/>
            <p:nvPr/>
          </p:nvSpPr>
          <p:spPr>
            <a:xfrm rot="5400000">
              <a:off x="223520" y="430143"/>
              <a:ext cx="990600" cy="1447800"/>
            </a:xfrm>
            <a:prstGeom prst="round2SameRect">
              <a:avLst>
                <a:gd name="adj1" fmla="val 24872"/>
                <a:gd name="adj2" fmla="val 0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7200" y="769321"/>
              <a:ext cx="838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915160" y="2926259"/>
            <a:ext cx="77764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 năng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7"/>
          <p:cNvSpPr/>
          <p:nvPr/>
        </p:nvSpPr>
        <p:spPr>
          <a:xfrm>
            <a:off x="16840200" y="1435910"/>
            <a:ext cx="1447800" cy="1440552"/>
          </a:xfrm>
          <a:custGeom>
            <a:avLst/>
            <a:gdLst/>
            <a:ahLst/>
            <a:cxnLst/>
            <a:rect l="l" t="t" r="r" b="b"/>
            <a:pathLst>
              <a:path w="4963026" h="4114800">
                <a:moveTo>
                  <a:pt x="0" y="0"/>
                </a:moveTo>
                <a:lnTo>
                  <a:pt x="4963026" y="0"/>
                </a:lnTo>
                <a:lnTo>
                  <a:pt x="4963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55075CE9-F88F-6790-96E5-93E8B02D7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320" y="3848100"/>
            <a:ext cx="678688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*Chức năng của hệ vận động: 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D608E2-80B5-FF04-1DDD-CA21961DDCBD}"/>
              </a:ext>
            </a:extLst>
          </p:cNvPr>
          <p:cNvSpPr txBox="1"/>
          <p:nvPr/>
        </p:nvSpPr>
        <p:spPr>
          <a:xfrm>
            <a:off x="1290320" y="4610100"/>
            <a:ext cx="16997680" cy="905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ạo khung cơ thể, giúp cơ thể có hình dạng nhất đ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ị</a:t>
            </a:r>
            <a:r>
              <a:rPr lang="vi-VN" sz="40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 và bảo vệ cơ thể.</a:t>
            </a:r>
            <a:endParaRPr lang="en-US" sz="4000" i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4D076D2C-DEC7-F2E2-FEFD-B826B9AC4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75" y="-38100"/>
            <a:ext cx="15541625" cy="10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200"/>
              </a:spcBef>
              <a:buFontTx/>
              <a:buNone/>
            </a:pPr>
            <a:r>
              <a:rPr lang="vi-V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vi-V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VẬN ĐỘNG Ở NGƯỜI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CD1362E3-2785-8A52-27FD-2B820A7B3A9F}"/>
              </a:ext>
            </a:extLst>
          </p:cNvPr>
          <p:cNvSpPr txBox="1"/>
          <p:nvPr/>
        </p:nvSpPr>
        <p:spPr>
          <a:xfrm>
            <a:off x="228600" y="966051"/>
            <a:ext cx="13884819" cy="82464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</a:pPr>
            <a:r>
              <a:rPr lang="vi-VN" sz="4000" b="1" dirty="0">
                <a:solidFill>
                  <a:srgbClr val="1A30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I. CẤU TẠO VÀ CHỨC NĂNG CỦA HỆ VẬN ĐỘNG</a:t>
            </a:r>
            <a:endParaRPr lang="en-US" sz="4000" b="1" dirty="0">
              <a:solidFill>
                <a:srgbClr val="1A306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ACD2AA-A9B8-4CFD-19D0-602526270562}"/>
              </a:ext>
            </a:extLst>
          </p:cNvPr>
          <p:cNvGrpSpPr/>
          <p:nvPr/>
        </p:nvGrpSpPr>
        <p:grpSpPr>
          <a:xfrm>
            <a:off x="134258" y="1790700"/>
            <a:ext cx="1447800" cy="990600"/>
            <a:chOff x="-5080" y="658743"/>
            <a:chExt cx="1447800" cy="990600"/>
          </a:xfrm>
        </p:grpSpPr>
        <p:sp>
          <p:nvSpPr>
            <p:cNvPr id="5" name="Round Same Side Corner Rectangle 15">
              <a:extLst>
                <a:ext uri="{FF2B5EF4-FFF2-40B4-BE49-F238E27FC236}">
                  <a16:creationId xmlns:a16="http://schemas.microsoft.com/office/drawing/2014/main" id="{1243FF77-DD41-CA90-0696-C559C8D680A8}"/>
                </a:ext>
              </a:extLst>
            </p:cNvPr>
            <p:cNvSpPr/>
            <p:nvPr/>
          </p:nvSpPr>
          <p:spPr>
            <a:xfrm rot="5400000">
              <a:off x="223520" y="430143"/>
              <a:ext cx="990600" cy="1447800"/>
            </a:xfrm>
            <a:prstGeom prst="round2SameRect">
              <a:avLst>
                <a:gd name="adj1" fmla="val 24872"/>
                <a:gd name="adj2" fmla="val 0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0E04A7-740B-CDC6-7D2D-A11F85A8993F}"/>
                </a:ext>
              </a:extLst>
            </p:cNvPr>
            <p:cNvSpPr txBox="1"/>
            <p:nvPr/>
          </p:nvSpPr>
          <p:spPr>
            <a:xfrm>
              <a:off x="457200" y="769321"/>
              <a:ext cx="838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64A4875-EAC2-4827-F48B-D1F37D64C7BC}"/>
              </a:ext>
            </a:extLst>
          </p:cNvPr>
          <p:cNvSpPr/>
          <p:nvPr/>
        </p:nvSpPr>
        <p:spPr>
          <a:xfrm>
            <a:off x="1897018" y="1924138"/>
            <a:ext cx="68659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A8BAA3-2F8E-68DA-451C-9522C7A03C29}"/>
              </a:ext>
            </a:extLst>
          </p:cNvPr>
          <p:cNvSpPr txBox="1"/>
          <p:nvPr/>
        </p:nvSpPr>
        <p:spPr>
          <a:xfrm>
            <a:off x="1295400" y="7200900"/>
            <a:ext cx="16881564" cy="18283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 hay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i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viet3">
            <a:extLst>
              <a:ext uri="{FF2B5EF4-FFF2-40B4-BE49-F238E27FC236}">
                <a16:creationId xmlns:a16="http://schemas.microsoft.com/office/drawing/2014/main" id="{1EE2ABF7-7939-ECBE-6984-A24D428EBE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4258" y="7060192"/>
            <a:ext cx="1137920" cy="107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BF1F3298-C881-4ED2-68B0-8D5A716F4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9405301"/>
            <a:ext cx="1036320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=&gt; Cơ thể vận động linh hoạt và chắc chắn </a:t>
            </a:r>
            <a:endParaRPr lang="en-US" alt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9CDB10-A59A-209B-51E0-D9EF35192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320" y="5676900"/>
            <a:ext cx="16921480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nl-NL" altLang="en-US" sz="4000" dirty="0">
                <a:latin typeface="Times New Roman" panose="02020603050405020304" pitchFamily="18" charset="0"/>
                <a:cs typeface="Calibri" panose="020F0502020204030204" pitchFamily="34" charset="0"/>
              </a:rPr>
              <a:t>- Tính chất của xương bền chắc (nhờ chất khoáng), mềm dẻo (chất hữu cơ) </a:t>
            </a:r>
            <a:r>
              <a:rPr lang="nl-NL" altLang="en-US" sz="4000" dirty="0">
                <a:latin typeface="Times New Roman" panose="020206030504050203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bộ xương rắn chắc và đàn hồi</a:t>
            </a: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518787433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34062">
            <a:off x="21644529" y="-5615746"/>
            <a:ext cx="10793046" cy="15539726"/>
          </a:xfrm>
          <a:custGeom>
            <a:avLst/>
            <a:gdLst/>
            <a:ahLst/>
            <a:cxnLst/>
            <a:rect l="l" t="t" r="r" b="b"/>
            <a:pathLst>
              <a:path w="10793046" h="15539726">
                <a:moveTo>
                  <a:pt x="0" y="0"/>
                </a:moveTo>
                <a:lnTo>
                  <a:pt x="10793046" y="0"/>
                </a:lnTo>
                <a:lnTo>
                  <a:pt x="10793046" y="15539726"/>
                </a:lnTo>
                <a:lnTo>
                  <a:pt x="0" y="155397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574011">
            <a:off x="-797154" y="7044140"/>
            <a:ext cx="5318158" cy="7256156"/>
          </a:xfrm>
          <a:custGeom>
            <a:avLst/>
            <a:gdLst/>
            <a:ahLst/>
            <a:cxnLst/>
            <a:rect l="l" t="t" r="r" b="b"/>
            <a:pathLst>
              <a:path w="5318158" h="7256156">
                <a:moveTo>
                  <a:pt x="0" y="0"/>
                </a:moveTo>
                <a:lnTo>
                  <a:pt x="5318158" y="0"/>
                </a:lnTo>
                <a:lnTo>
                  <a:pt x="5318158" y="7256156"/>
                </a:lnTo>
                <a:lnTo>
                  <a:pt x="0" y="72561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10800" y="-2647963"/>
            <a:ext cx="12213275" cy="5505463"/>
          </a:xfrm>
          <a:custGeom>
            <a:avLst/>
            <a:gdLst/>
            <a:ahLst/>
            <a:cxnLst/>
            <a:rect l="l" t="t" r="r" b="b"/>
            <a:pathLst>
              <a:path w="16218559" h="6663125">
                <a:moveTo>
                  <a:pt x="0" y="0"/>
                </a:moveTo>
                <a:lnTo>
                  <a:pt x="16218559" y="0"/>
                </a:lnTo>
                <a:lnTo>
                  <a:pt x="16218559" y="6663124"/>
                </a:lnTo>
                <a:lnTo>
                  <a:pt x="0" y="66631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3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11000" y="1866900"/>
            <a:ext cx="5498560" cy="12602029"/>
          </a:xfrm>
          <a:custGeom>
            <a:avLst/>
            <a:gdLst/>
            <a:ahLst/>
            <a:cxnLst/>
            <a:rect l="l" t="t" r="r" b="b"/>
            <a:pathLst>
              <a:path w="5498560" h="12602029">
                <a:moveTo>
                  <a:pt x="0" y="0"/>
                </a:moveTo>
                <a:lnTo>
                  <a:pt x="5498560" y="0"/>
                </a:lnTo>
                <a:lnTo>
                  <a:pt x="5498560" y="12602029"/>
                </a:lnTo>
                <a:lnTo>
                  <a:pt x="0" y="126020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1"/>
          <p:cNvGrpSpPr/>
          <p:nvPr/>
        </p:nvGrpSpPr>
        <p:grpSpPr>
          <a:xfrm>
            <a:off x="1295304" y="1470673"/>
            <a:ext cx="10896696" cy="4771764"/>
            <a:chOff x="1295304" y="1470673"/>
            <a:chExt cx="10896696" cy="4771764"/>
          </a:xfrm>
        </p:grpSpPr>
        <p:grpSp>
          <p:nvGrpSpPr>
            <p:cNvPr id="9" name="Group 11"/>
            <p:cNvGrpSpPr/>
            <p:nvPr/>
          </p:nvGrpSpPr>
          <p:grpSpPr>
            <a:xfrm>
              <a:off x="1295304" y="1470673"/>
              <a:ext cx="10896696" cy="4771764"/>
              <a:chOff x="0" y="0"/>
              <a:chExt cx="6238240" cy="2012950"/>
            </a:xfrm>
            <a:solidFill>
              <a:schemeClr val="accent3">
                <a:lumMod val="40000"/>
                <a:lumOff val="60000"/>
              </a:schemeClr>
            </a:solidFill>
          </p:grpSpPr>
          <p:sp>
            <p:nvSpPr>
              <p:cNvPr id="10" name="Freeform 12"/>
              <p:cNvSpPr/>
              <p:nvPr/>
            </p:nvSpPr>
            <p:spPr>
              <a:xfrm>
                <a:off x="0" y="0"/>
                <a:ext cx="6238240" cy="2112010"/>
              </a:xfrm>
              <a:custGeom>
                <a:avLst/>
                <a:gdLst/>
                <a:ahLst/>
                <a:cxnLst/>
                <a:rect l="l" t="t" r="r" b="b"/>
                <a:pathLst>
                  <a:path w="6238240" h="2112010">
                    <a:moveTo>
                      <a:pt x="5615940" y="1541780"/>
                    </a:moveTo>
                    <a:cubicBezTo>
                      <a:pt x="5615940" y="1535430"/>
                      <a:pt x="5617210" y="1530350"/>
                      <a:pt x="5617210" y="1522730"/>
                    </a:cubicBezTo>
                    <a:lnTo>
                      <a:pt x="5617210" y="490220"/>
                    </a:lnTo>
                    <a:cubicBezTo>
                      <a:pt x="5617210" y="220980"/>
                      <a:pt x="5407660" y="0"/>
                      <a:pt x="51511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1522730"/>
                    </a:lnTo>
                    <a:cubicBezTo>
                      <a:pt x="0" y="1791970"/>
                      <a:pt x="209550" y="2012950"/>
                      <a:pt x="466090" y="2012950"/>
                    </a:cubicBezTo>
                    <a:lnTo>
                      <a:pt x="5149850" y="2012950"/>
                    </a:lnTo>
                    <a:cubicBezTo>
                      <a:pt x="5262880" y="2012950"/>
                      <a:pt x="5367020" y="1969770"/>
                      <a:pt x="5447030" y="1899920"/>
                    </a:cubicBezTo>
                    <a:cubicBezTo>
                      <a:pt x="5577840" y="1971040"/>
                      <a:pt x="5890260" y="2112010"/>
                      <a:pt x="6236970" y="1905000"/>
                    </a:cubicBezTo>
                    <a:cubicBezTo>
                      <a:pt x="6238240" y="1905000"/>
                      <a:pt x="5925820" y="1906270"/>
                      <a:pt x="5615940" y="1541780"/>
                    </a:cubicBezTo>
                    <a:lnTo>
                      <a:pt x="5615940" y="154178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</p:sp>
        </p:grpSp>
        <p:sp>
          <p:nvSpPr>
            <p:cNvPr id="11" name="Rectangle 10"/>
            <p:cNvSpPr/>
            <p:nvPr/>
          </p:nvSpPr>
          <p:spPr>
            <a:xfrm>
              <a:off x="2057400" y="2395247"/>
              <a:ext cx="8534400" cy="274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NÓI RẰNG HỆ VẬN ĐỘNG CÓ SỰ PHÙ HỢP GIỮA CẤU TẠO VỚI CHỨC NĂNG? HÃY CHỨNG MINH. 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74780" y="1481064"/>
            <a:ext cx="1094469" cy="1644093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" y="69965"/>
            <a:ext cx="1396797" cy="13967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7968" y="69965"/>
            <a:ext cx="5515632" cy="4670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Quan sát Hình 31.2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19.9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Liên hệ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đòn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bẩy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19 c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ho biết </a:t>
            </a:r>
            <a:r>
              <a:rPr lang="vi-VN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tay ở tư thế nào có thể chịu tải tốt hơn?</a:t>
            </a:r>
            <a:endParaRPr 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758" y="277287"/>
            <a:ext cx="5313752" cy="4256314"/>
          </a:xfrm>
          <a:custGeom>
            <a:avLst/>
            <a:gdLst>
              <a:gd name="connsiteX0" fmla="*/ 0 w 5313752"/>
              <a:gd name="connsiteY0" fmla="*/ 0 h 4256314"/>
              <a:gd name="connsiteX1" fmla="*/ 431004 w 5313752"/>
              <a:gd name="connsiteY1" fmla="*/ 0 h 4256314"/>
              <a:gd name="connsiteX2" fmla="*/ 862009 w 5313752"/>
              <a:gd name="connsiteY2" fmla="*/ 0 h 4256314"/>
              <a:gd name="connsiteX3" fmla="*/ 1399288 w 5313752"/>
              <a:gd name="connsiteY3" fmla="*/ 0 h 4256314"/>
              <a:gd name="connsiteX4" fmla="*/ 1989705 w 5313752"/>
              <a:gd name="connsiteY4" fmla="*/ 0 h 4256314"/>
              <a:gd name="connsiteX5" fmla="*/ 2526984 w 5313752"/>
              <a:gd name="connsiteY5" fmla="*/ 0 h 4256314"/>
              <a:gd name="connsiteX6" fmla="*/ 2957989 w 5313752"/>
              <a:gd name="connsiteY6" fmla="*/ 0 h 4256314"/>
              <a:gd name="connsiteX7" fmla="*/ 3442130 w 5313752"/>
              <a:gd name="connsiteY7" fmla="*/ 0 h 4256314"/>
              <a:gd name="connsiteX8" fmla="*/ 3926272 w 5313752"/>
              <a:gd name="connsiteY8" fmla="*/ 0 h 4256314"/>
              <a:gd name="connsiteX9" fmla="*/ 4463552 w 5313752"/>
              <a:gd name="connsiteY9" fmla="*/ 0 h 4256314"/>
              <a:gd name="connsiteX10" fmla="*/ 5313752 w 5313752"/>
              <a:gd name="connsiteY10" fmla="*/ 0 h 4256314"/>
              <a:gd name="connsiteX11" fmla="*/ 5313752 w 5313752"/>
              <a:gd name="connsiteY11" fmla="*/ 574602 h 4256314"/>
              <a:gd name="connsiteX12" fmla="*/ 5313752 w 5313752"/>
              <a:gd name="connsiteY12" fmla="*/ 1149205 h 4256314"/>
              <a:gd name="connsiteX13" fmla="*/ 5313752 w 5313752"/>
              <a:gd name="connsiteY13" fmla="*/ 1596118 h 4256314"/>
              <a:gd name="connsiteX14" fmla="*/ 5313752 w 5313752"/>
              <a:gd name="connsiteY14" fmla="*/ 2000468 h 4256314"/>
              <a:gd name="connsiteX15" fmla="*/ 5313752 w 5313752"/>
              <a:gd name="connsiteY15" fmla="*/ 2404817 h 4256314"/>
              <a:gd name="connsiteX16" fmla="*/ 5313752 w 5313752"/>
              <a:gd name="connsiteY16" fmla="*/ 2936857 h 4256314"/>
              <a:gd name="connsiteX17" fmla="*/ 5313752 w 5313752"/>
              <a:gd name="connsiteY17" fmla="*/ 3554022 h 4256314"/>
              <a:gd name="connsiteX18" fmla="*/ 5313752 w 5313752"/>
              <a:gd name="connsiteY18" fmla="*/ 4256314 h 4256314"/>
              <a:gd name="connsiteX19" fmla="*/ 4617060 w 5313752"/>
              <a:gd name="connsiteY19" fmla="*/ 4256314 h 4256314"/>
              <a:gd name="connsiteX20" fmla="*/ 3973506 w 5313752"/>
              <a:gd name="connsiteY20" fmla="*/ 4256314 h 4256314"/>
              <a:gd name="connsiteX21" fmla="*/ 3383089 w 5313752"/>
              <a:gd name="connsiteY21" fmla="*/ 4256314 h 4256314"/>
              <a:gd name="connsiteX22" fmla="*/ 2845809 w 5313752"/>
              <a:gd name="connsiteY22" fmla="*/ 4256314 h 4256314"/>
              <a:gd name="connsiteX23" fmla="*/ 2361668 w 5313752"/>
              <a:gd name="connsiteY23" fmla="*/ 4256314 h 4256314"/>
              <a:gd name="connsiteX24" fmla="*/ 1664976 w 5313752"/>
              <a:gd name="connsiteY24" fmla="*/ 4256314 h 4256314"/>
              <a:gd name="connsiteX25" fmla="*/ 1074559 w 5313752"/>
              <a:gd name="connsiteY25" fmla="*/ 4256314 h 4256314"/>
              <a:gd name="connsiteX26" fmla="*/ 643554 w 5313752"/>
              <a:gd name="connsiteY26" fmla="*/ 4256314 h 4256314"/>
              <a:gd name="connsiteX27" fmla="*/ 0 w 5313752"/>
              <a:gd name="connsiteY27" fmla="*/ 4256314 h 4256314"/>
              <a:gd name="connsiteX28" fmla="*/ 0 w 5313752"/>
              <a:gd name="connsiteY28" fmla="*/ 3809401 h 4256314"/>
              <a:gd name="connsiteX29" fmla="*/ 0 w 5313752"/>
              <a:gd name="connsiteY29" fmla="*/ 3192236 h 4256314"/>
              <a:gd name="connsiteX30" fmla="*/ 0 w 5313752"/>
              <a:gd name="connsiteY30" fmla="*/ 2745323 h 4256314"/>
              <a:gd name="connsiteX31" fmla="*/ 0 w 5313752"/>
              <a:gd name="connsiteY31" fmla="*/ 2128157 h 4256314"/>
              <a:gd name="connsiteX32" fmla="*/ 0 w 5313752"/>
              <a:gd name="connsiteY32" fmla="*/ 1510991 h 4256314"/>
              <a:gd name="connsiteX33" fmla="*/ 0 w 5313752"/>
              <a:gd name="connsiteY33" fmla="*/ 1106642 h 4256314"/>
              <a:gd name="connsiteX34" fmla="*/ 0 w 5313752"/>
              <a:gd name="connsiteY34" fmla="*/ 617166 h 4256314"/>
              <a:gd name="connsiteX35" fmla="*/ 0 w 5313752"/>
              <a:gd name="connsiteY35" fmla="*/ 0 h 4256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313752" h="4256314" fill="none" extrusionOk="0">
                <a:moveTo>
                  <a:pt x="0" y="0"/>
                </a:moveTo>
                <a:cubicBezTo>
                  <a:pt x="188063" y="-45254"/>
                  <a:pt x="243290" y="15722"/>
                  <a:pt x="431004" y="0"/>
                </a:cubicBezTo>
                <a:cubicBezTo>
                  <a:pt x="618718" y="-15722"/>
                  <a:pt x="745282" y="25988"/>
                  <a:pt x="862009" y="0"/>
                </a:cubicBezTo>
                <a:cubicBezTo>
                  <a:pt x="978737" y="-25988"/>
                  <a:pt x="1136418" y="32864"/>
                  <a:pt x="1399288" y="0"/>
                </a:cubicBezTo>
                <a:cubicBezTo>
                  <a:pt x="1662158" y="-32864"/>
                  <a:pt x="1756891" y="19257"/>
                  <a:pt x="1989705" y="0"/>
                </a:cubicBezTo>
                <a:cubicBezTo>
                  <a:pt x="2222519" y="-19257"/>
                  <a:pt x="2403422" y="29599"/>
                  <a:pt x="2526984" y="0"/>
                </a:cubicBezTo>
                <a:cubicBezTo>
                  <a:pt x="2650546" y="-29599"/>
                  <a:pt x="2863844" y="30832"/>
                  <a:pt x="2957989" y="0"/>
                </a:cubicBezTo>
                <a:cubicBezTo>
                  <a:pt x="3052134" y="-30832"/>
                  <a:pt x="3252099" y="56596"/>
                  <a:pt x="3442130" y="0"/>
                </a:cubicBezTo>
                <a:cubicBezTo>
                  <a:pt x="3632161" y="-56596"/>
                  <a:pt x="3702199" y="38797"/>
                  <a:pt x="3926272" y="0"/>
                </a:cubicBezTo>
                <a:cubicBezTo>
                  <a:pt x="4150345" y="-38797"/>
                  <a:pt x="4197733" y="50131"/>
                  <a:pt x="4463552" y="0"/>
                </a:cubicBezTo>
                <a:cubicBezTo>
                  <a:pt x="4729371" y="-50131"/>
                  <a:pt x="4973818" y="57871"/>
                  <a:pt x="5313752" y="0"/>
                </a:cubicBezTo>
                <a:cubicBezTo>
                  <a:pt x="5322221" y="145967"/>
                  <a:pt x="5267958" y="448743"/>
                  <a:pt x="5313752" y="574602"/>
                </a:cubicBezTo>
                <a:cubicBezTo>
                  <a:pt x="5359546" y="700461"/>
                  <a:pt x="5294462" y="892145"/>
                  <a:pt x="5313752" y="1149205"/>
                </a:cubicBezTo>
                <a:cubicBezTo>
                  <a:pt x="5333042" y="1406265"/>
                  <a:pt x="5285039" y="1489942"/>
                  <a:pt x="5313752" y="1596118"/>
                </a:cubicBezTo>
                <a:cubicBezTo>
                  <a:pt x="5342465" y="1702294"/>
                  <a:pt x="5312198" y="1813591"/>
                  <a:pt x="5313752" y="2000468"/>
                </a:cubicBezTo>
                <a:cubicBezTo>
                  <a:pt x="5315306" y="2187345"/>
                  <a:pt x="5291261" y="2278343"/>
                  <a:pt x="5313752" y="2404817"/>
                </a:cubicBezTo>
                <a:cubicBezTo>
                  <a:pt x="5336243" y="2531291"/>
                  <a:pt x="5272157" y="2725179"/>
                  <a:pt x="5313752" y="2936857"/>
                </a:cubicBezTo>
                <a:cubicBezTo>
                  <a:pt x="5355347" y="3148535"/>
                  <a:pt x="5291152" y="3417231"/>
                  <a:pt x="5313752" y="3554022"/>
                </a:cubicBezTo>
                <a:cubicBezTo>
                  <a:pt x="5336352" y="3690813"/>
                  <a:pt x="5273318" y="3989221"/>
                  <a:pt x="5313752" y="4256314"/>
                </a:cubicBezTo>
                <a:cubicBezTo>
                  <a:pt x="5025065" y="4303550"/>
                  <a:pt x="4939496" y="4194651"/>
                  <a:pt x="4617060" y="4256314"/>
                </a:cubicBezTo>
                <a:cubicBezTo>
                  <a:pt x="4294624" y="4317977"/>
                  <a:pt x="4143386" y="4242359"/>
                  <a:pt x="3973506" y="4256314"/>
                </a:cubicBezTo>
                <a:cubicBezTo>
                  <a:pt x="3803626" y="4270269"/>
                  <a:pt x="3508201" y="4196234"/>
                  <a:pt x="3383089" y="4256314"/>
                </a:cubicBezTo>
                <a:cubicBezTo>
                  <a:pt x="3257977" y="4316394"/>
                  <a:pt x="2977498" y="4223695"/>
                  <a:pt x="2845809" y="4256314"/>
                </a:cubicBezTo>
                <a:cubicBezTo>
                  <a:pt x="2714120" y="4288933"/>
                  <a:pt x="2459703" y="4254314"/>
                  <a:pt x="2361668" y="4256314"/>
                </a:cubicBezTo>
                <a:cubicBezTo>
                  <a:pt x="2263633" y="4258314"/>
                  <a:pt x="1930386" y="4203776"/>
                  <a:pt x="1664976" y="4256314"/>
                </a:cubicBezTo>
                <a:cubicBezTo>
                  <a:pt x="1399566" y="4308852"/>
                  <a:pt x="1347505" y="4240486"/>
                  <a:pt x="1074559" y="4256314"/>
                </a:cubicBezTo>
                <a:cubicBezTo>
                  <a:pt x="801613" y="4272142"/>
                  <a:pt x="826909" y="4236821"/>
                  <a:pt x="643554" y="4256314"/>
                </a:cubicBezTo>
                <a:cubicBezTo>
                  <a:pt x="460200" y="4275807"/>
                  <a:pt x="215100" y="4193344"/>
                  <a:pt x="0" y="4256314"/>
                </a:cubicBezTo>
                <a:cubicBezTo>
                  <a:pt x="-39806" y="4120373"/>
                  <a:pt x="48980" y="4005077"/>
                  <a:pt x="0" y="3809401"/>
                </a:cubicBezTo>
                <a:cubicBezTo>
                  <a:pt x="-48980" y="3613725"/>
                  <a:pt x="11458" y="3443518"/>
                  <a:pt x="0" y="3192236"/>
                </a:cubicBezTo>
                <a:cubicBezTo>
                  <a:pt x="-11458" y="2940954"/>
                  <a:pt x="21910" y="2884175"/>
                  <a:pt x="0" y="2745323"/>
                </a:cubicBezTo>
                <a:cubicBezTo>
                  <a:pt x="-21910" y="2606471"/>
                  <a:pt x="18538" y="2347888"/>
                  <a:pt x="0" y="2128157"/>
                </a:cubicBezTo>
                <a:cubicBezTo>
                  <a:pt x="-18538" y="1908426"/>
                  <a:pt x="46715" y="1654962"/>
                  <a:pt x="0" y="1510991"/>
                </a:cubicBezTo>
                <a:cubicBezTo>
                  <a:pt x="-46715" y="1367020"/>
                  <a:pt x="17062" y="1252525"/>
                  <a:pt x="0" y="1106642"/>
                </a:cubicBezTo>
                <a:cubicBezTo>
                  <a:pt x="-17062" y="960759"/>
                  <a:pt x="14352" y="775252"/>
                  <a:pt x="0" y="617166"/>
                </a:cubicBezTo>
                <a:cubicBezTo>
                  <a:pt x="-14352" y="459080"/>
                  <a:pt x="36588" y="298516"/>
                  <a:pt x="0" y="0"/>
                </a:cubicBezTo>
                <a:close/>
              </a:path>
              <a:path w="5313752" h="4256314" stroke="0" extrusionOk="0">
                <a:moveTo>
                  <a:pt x="0" y="0"/>
                </a:moveTo>
                <a:cubicBezTo>
                  <a:pt x="138979" y="-39347"/>
                  <a:pt x="340398" y="23160"/>
                  <a:pt x="431004" y="0"/>
                </a:cubicBezTo>
                <a:cubicBezTo>
                  <a:pt x="521610" y="-23160"/>
                  <a:pt x="762102" y="6114"/>
                  <a:pt x="915146" y="0"/>
                </a:cubicBezTo>
                <a:cubicBezTo>
                  <a:pt x="1068190" y="-6114"/>
                  <a:pt x="1218444" y="28258"/>
                  <a:pt x="1452426" y="0"/>
                </a:cubicBezTo>
                <a:cubicBezTo>
                  <a:pt x="1686408" y="-28258"/>
                  <a:pt x="1926391" y="11497"/>
                  <a:pt x="2149117" y="0"/>
                </a:cubicBezTo>
                <a:cubicBezTo>
                  <a:pt x="2371843" y="-11497"/>
                  <a:pt x="2391843" y="38709"/>
                  <a:pt x="2580122" y="0"/>
                </a:cubicBezTo>
                <a:cubicBezTo>
                  <a:pt x="2768402" y="-38709"/>
                  <a:pt x="3070883" y="24857"/>
                  <a:pt x="3223676" y="0"/>
                </a:cubicBezTo>
                <a:cubicBezTo>
                  <a:pt x="3376469" y="-24857"/>
                  <a:pt x="3542695" y="22479"/>
                  <a:pt x="3814093" y="0"/>
                </a:cubicBezTo>
                <a:cubicBezTo>
                  <a:pt x="4085491" y="-22479"/>
                  <a:pt x="4119095" y="19784"/>
                  <a:pt x="4245097" y="0"/>
                </a:cubicBezTo>
                <a:cubicBezTo>
                  <a:pt x="4371099" y="-19784"/>
                  <a:pt x="4487765" y="22070"/>
                  <a:pt x="4676102" y="0"/>
                </a:cubicBezTo>
                <a:cubicBezTo>
                  <a:pt x="4864440" y="-22070"/>
                  <a:pt x="5082642" y="71018"/>
                  <a:pt x="5313752" y="0"/>
                </a:cubicBezTo>
                <a:cubicBezTo>
                  <a:pt x="5316514" y="91779"/>
                  <a:pt x="5273553" y="252325"/>
                  <a:pt x="5313752" y="446913"/>
                </a:cubicBezTo>
                <a:cubicBezTo>
                  <a:pt x="5353951" y="641501"/>
                  <a:pt x="5276427" y="891803"/>
                  <a:pt x="5313752" y="1021515"/>
                </a:cubicBezTo>
                <a:cubicBezTo>
                  <a:pt x="5351077" y="1151227"/>
                  <a:pt x="5262171" y="1330702"/>
                  <a:pt x="5313752" y="1553555"/>
                </a:cubicBezTo>
                <a:cubicBezTo>
                  <a:pt x="5365333" y="1776408"/>
                  <a:pt x="5278919" y="1850819"/>
                  <a:pt x="5313752" y="2043031"/>
                </a:cubicBezTo>
                <a:cubicBezTo>
                  <a:pt x="5348585" y="2235243"/>
                  <a:pt x="5299938" y="2364118"/>
                  <a:pt x="5313752" y="2447381"/>
                </a:cubicBezTo>
                <a:cubicBezTo>
                  <a:pt x="5327566" y="2530644"/>
                  <a:pt x="5275711" y="2835576"/>
                  <a:pt x="5313752" y="3064546"/>
                </a:cubicBezTo>
                <a:cubicBezTo>
                  <a:pt x="5351793" y="3293516"/>
                  <a:pt x="5290521" y="3361549"/>
                  <a:pt x="5313752" y="3554022"/>
                </a:cubicBezTo>
                <a:cubicBezTo>
                  <a:pt x="5336983" y="3746495"/>
                  <a:pt x="5298817" y="4103972"/>
                  <a:pt x="5313752" y="4256314"/>
                </a:cubicBezTo>
                <a:cubicBezTo>
                  <a:pt x="5147324" y="4280749"/>
                  <a:pt x="4961061" y="4238672"/>
                  <a:pt x="4776473" y="4256314"/>
                </a:cubicBezTo>
                <a:cubicBezTo>
                  <a:pt x="4591885" y="4273956"/>
                  <a:pt x="4327230" y="4242765"/>
                  <a:pt x="4186056" y="4256314"/>
                </a:cubicBezTo>
                <a:cubicBezTo>
                  <a:pt x="4044882" y="4269863"/>
                  <a:pt x="3851195" y="4220147"/>
                  <a:pt x="3542501" y="4256314"/>
                </a:cubicBezTo>
                <a:cubicBezTo>
                  <a:pt x="3233807" y="4292481"/>
                  <a:pt x="3046391" y="4214614"/>
                  <a:pt x="2898947" y="4256314"/>
                </a:cubicBezTo>
                <a:cubicBezTo>
                  <a:pt x="2751503" y="4298014"/>
                  <a:pt x="2610289" y="4248734"/>
                  <a:pt x="2467943" y="4256314"/>
                </a:cubicBezTo>
                <a:cubicBezTo>
                  <a:pt x="2325597" y="4263894"/>
                  <a:pt x="2196700" y="4206268"/>
                  <a:pt x="2036938" y="4256314"/>
                </a:cubicBezTo>
                <a:cubicBezTo>
                  <a:pt x="1877176" y="4306360"/>
                  <a:pt x="1538245" y="4207306"/>
                  <a:pt x="1340246" y="4256314"/>
                </a:cubicBezTo>
                <a:cubicBezTo>
                  <a:pt x="1142247" y="4305322"/>
                  <a:pt x="1048004" y="4215851"/>
                  <a:pt x="909242" y="4256314"/>
                </a:cubicBezTo>
                <a:cubicBezTo>
                  <a:pt x="770480" y="4296777"/>
                  <a:pt x="287678" y="4221498"/>
                  <a:pt x="0" y="4256314"/>
                </a:cubicBezTo>
                <a:cubicBezTo>
                  <a:pt x="-6906" y="4027075"/>
                  <a:pt x="55918" y="3930218"/>
                  <a:pt x="0" y="3639148"/>
                </a:cubicBezTo>
                <a:cubicBezTo>
                  <a:pt x="-55918" y="3348078"/>
                  <a:pt x="51693" y="3312102"/>
                  <a:pt x="0" y="3064546"/>
                </a:cubicBezTo>
                <a:cubicBezTo>
                  <a:pt x="-51693" y="2816990"/>
                  <a:pt x="44481" y="2763474"/>
                  <a:pt x="0" y="2575070"/>
                </a:cubicBezTo>
                <a:cubicBezTo>
                  <a:pt x="-44481" y="2386666"/>
                  <a:pt x="43566" y="2257623"/>
                  <a:pt x="0" y="2128157"/>
                </a:cubicBezTo>
                <a:cubicBezTo>
                  <a:pt x="-43566" y="1998691"/>
                  <a:pt x="37672" y="1799776"/>
                  <a:pt x="0" y="1596118"/>
                </a:cubicBezTo>
                <a:cubicBezTo>
                  <a:pt x="-37672" y="1392460"/>
                  <a:pt x="29452" y="1136883"/>
                  <a:pt x="0" y="1021515"/>
                </a:cubicBezTo>
                <a:cubicBezTo>
                  <a:pt x="-29452" y="906147"/>
                  <a:pt x="31040" y="717952"/>
                  <a:pt x="0" y="489476"/>
                </a:cubicBezTo>
                <a:cubicBezTo>
                  <a:pt x="-31040" y="261000"/>
                  <a:pt x="39919" y="160437"/>
                  <a:pt x="0" y="0"/>
                </a:cubicBezTo>
                <a:close/>
              </a:path>
            </a:pathLst>
          </a:custGeom>
          <a:ln w="762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2639113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23" name="Freeform 7"/>
          <p:cNvSpPr/>
          <p:nvPr/>
        </p:nvSpPr>
        <p:spPr>
          <a:xfrm>
            <a:off x="16840200" y="-11890"/>
            <a:ext cx="1447800" cy="1440552"/>
          </a:xfrm>
          <a:custGeom>
            <a:avLst/>
            <a:gdLst/>
            <a:ahLst/>
            <a:cxnLst/>
            <a:rect l="l" t="t" r="r" b="b"/>
            <a:pathLst>
              <a:path w="4963026" h="4114800">
                <a:moveTo>
                  <a:pt x="0" y="0"/>
                </a:moveTo>
                <a:lnTo>
                  <a:pt x="4963026" y="0"/>
                </a:lnTo>
                <a:lnTo>
                  <a:pt x="4963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3E458E-7550-6DC1-BDAE-4D8DE52C66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34800" y="155848"/>
            <a:ext cx="6253480" cy="4377753"/>
          </a:xfrm>
          <a:prstGeom prst="rect">
            <a:avLst/>
          </a:prstGeom>
        </p:spPr>
      </p:pic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7A88D62E-5497-2F2B-0CEC-F85384D03037}"/>
              </a:ext>
            </a:extLst>
          </p:cNvPr>
          <p:cNvCxnSpPr>
            <a:cxnSpLocks/>
            <a:endCxn id="9" idx="0"/>
          </p:cNvCxnSpPr>
          <p:nvPr/>
        </p:nvCxnSpPr>
        <p:spPr>
          <a:xfrm rot="5400000">
            <a:off x="13372476" y="3963026"/>
            <a:ext cx="4954248" cy="1371600"/>
          </a:xfrm>
          <a:prstGeom prst="bentConnector3">
            <a:avLst>
              <a:gd name="adj1" fmla="val 6582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A090C8B-566E-4AE7-8591-8D223BCD5696}"/>
              </a:ext>
            </a:extLst>
          </p:cNvPr>
          <p:cNvSpPr txBox="1"/>
          <p:nvPr/>
        </p:nvSpPr>
        <p:spPr>
          <a:xfrm>
            <a:off x="14401800" y="7125950"/>
            <a:ext cx="152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0F51044D-0619-817B-4862-7A2D659AA20D}"/>
              </a:ext>
            </a:extLst>
          </p:cNvPr>
          <p:cNvCxnSpPr>
            <a:cxnSpLocks/>
          </p:cNvCxnSpPr>
          <p:nvPr/>
        </p:nvCxnSpPr>
        <p:spPr>
          <a:xfrm rot="5400000">
            <a:off x="11358883" y="3538221"/>
            <a:ext cx="4952997" cy="2219959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8DA5190-F589-FDA4-8BDE-E8DD59B07543}"/>
              </a:ext>
            </a:extLst>
          </p:cNvPr>
          <p:cNvSpPr txBox="1"/>
          <p:nvPr/>
        </p:nvSpPr>
        <p:spPr>
          <a:xfrm>
            <a:off x="11887200" y="7058442"/>
            <a:ext cx="1905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8D25FC0-4F8B-8D8A-D47F-8D53F7E7A658}"/>
              </a:ext>
            </a:extLst>
          </p:cNvPr>
          <p:cNvCxnSpPr>
            <a:cxnSpLocks/>
          </p:cNvCxnSpPr>
          <p:nvPr/>
        </p:nvCxnSpPr>
        <p:spPr>
          <a:xfrm>
            <a:off x="17449800" y="1466762"/>
            <a:ext cx="0" cy="54293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98F49E1-E708-63B6-AC95-4E9B7CBE1808}"/>
              </a:ext>
            </a:extLst>
          </p:cNvPr>
          <p:cNvSpPr txBox="1"/>
          <p:nvPr/>
        </p:nvSpPr>
        <p:spPr>
          <a:xfrm>
            <a:off x="16154400" y="6667500"/>
            <a:ext cx="23190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F86C4D5-1DC5-37C0-6FF4-5D6F7D2D7424}"/>
              </a:ext>
            </a:extLst>
          </p:cNvPr>
          <p:cNvCxnSpPr>
            <a:cxnSpLocks/>
          </p:cNvCxnSpPr>
          <p:nvPr/>
        </p:nvCxnSpPr>
        <p:spPr>
          <a:xfrm>
            <a:off x="16764000" y="1466762"/>
            <a:ext cx="7239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99720" y="5239578"/>
            <a:ext cx="10013231" cy="24947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/>
              <a:t>Khi </a:t>
            </a:r>
            <a:r>
              <a:rPr lang="en-US" sz="3600" b="1" dirty="0" err="1"/>
              <a:t>cánh</a:t>
            </a:r>
            <a:r>
              <a:rPr lang="en-US" sz="3600" b="1" dirty="0"/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tay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đòn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của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lực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càng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ngắn</a:t>
            </a:r>
            <a:endParaRPr lang="en-US" sz="3600" b="1" dirty="0">
              <a:solidFill>
                <a:srgbClr val="0070C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ngắn</a:t>
            </a:r>
            <a:r>
              <a:rPr lang="en-US" sz="3600" b="1" dirty="0"/>
              <a:t> </a:t>
            </a:r>
            <a:r>
              <a:rPr lang="en-US" sz="3600" b="1" dirty="0" err="1"/>
              <a:t>hơn</a:t>
            </a:r>
            <a:r>
              <a:rPr lang="en-US" sz="3600" b="1" dirty="0"/>
              <a:t> </a:t>
            </a:r>
            <a:r>
              <a:rPr lang="en-US" sz="3600" b="1" dirty="0" err="1"/>
              <a:t>cánh</a:t>
            </a:r>
            <a:r>
              <a:rPr lang="en-US" sz="3600" b="1" dirty="0"/>
              <a:t> </a:t>
            </a:r>
            <a:r>
              <a:rPr lang="en-US" sz="3600" b="1" dirty="0" err="1"/>
              <a:t>tay</a:t>
            </a:r>
            <a:r>
              <a:rPr lang="en-US" sz="3600" b="1" dirty="0"/>
              <a:t> </a:t>
            </a:r>
            <a:r>
              <a:rPr lang="en-US" sz="3600" b="1" dirty="0" err="1"/>
              <a:t>đòn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tải</a:t>
            </a:r>
            <a:r>
              <a:rPr lang="en-US" sz="3600" b="1" dirty="0"/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3600" b="1" dirty="0">
                <a:sym typeface="Symbol" panose="05050102010706020507" pitchFamily="18" charset="2"/>
              </a:rPr>
              <a:t></a:t>
            </a:r>
            <a:r>
              <a:rPr lang="en-US" sz="3600" b="1" dirty="0" err="1">
                <a:sym typeface="Symbol" panose="05050102010706020507" pitchFamily="18" charset="2"/>
              </a:rPr>
              <a:t>thì</a:t>
            </a:r>
            <a:r>
              <a:rPr lang="en-US" sz="3600" b="1" dirty="0">
                <a:sym typeface="Symbol" panose="05050102010706020507" pitchFamily="18" charset="2"/>
              </a:rPr>
              <a:t> </a:t>
            </a:r>
            <a:r>
              <a:rPr lang="en-US" sz="3600" b="1" dirty="0" err="1">
                <a:sym typeface="Symbol" panose="05050102010706020507" pitchFamily="18" charset="2"/>
              </a:rPr>
              <a:t>khi</a:t>
            </a:r>
            <a:r>
              <a:rPr lang="en-US" sz="3600" b="1" dirty="0">
                <a:sym typeface="Symbol" panose="05050102010706020507" pitchFamily="18" charset="2"/>
              </a:rPr>
              <a:t> </a:t>
            </a:r>
            <a:r>
              <a:rPr lang="en-US" sz="3600" b="1" dirty="0" err="1">
                <a:sym typeface="Symbol" panose="05050102010706020507" pitchFamily="18" charset="2"/>
              </a:rPr>
              <a:t>đó</a:t>
            </a:r>
            <a:r>
              <a:rPr lang="en-US" sz="3600" b="1" dirty="0">
                <a:sym typeface="Symbol" panose="05050102010706020507" pitchFamily="18" charset="2"/>
              </a:rPr>
              <a:t> </a:t>
            </a:r>
            <a:r>
              <a:rPr lang="en-US" sz="3600" b="1" dirty="0" err="1">
                <a:sym typeface="Symbol" panose="05050102010706020507" pitchFamily="18" charset="2"/>
              </a:rPr>
              <a:t>đòn</a:t>
            </a:r>
            <a:r>
              <a:rPr lang="en-US" sz="3600" b="1" dirty="0">
                <a:sym typeface="Symbol" panose="05050102010706020507" pitchFamily="18" charset="2"/>
              </a:rPr>
              <a:t> </a:t>
            </a:r>
            <a:r>
              <a:rPr lang="en-US" sz="3600" b="1" dirty="0" err="1">
                <a:sym typeface="Symbol" panose="05050102010706020507" pitchFamily="18" charset="2"/>
              </a:rPr>
              <a:t>bẩy</a:t>
            </a:r>
            <a:r>
              <a:rPr lang="en-US" sz="3600" b="1" dirty="0">
                <a:sym typeface="Symbol" panose="05050102010706020507" pitchFamily="18" charset="2"/>
              </a:rPr>
              <a:t> </a:t>
            </a:r>
            <a:r>
              <a:rPr lang="en-US" sz="3600" b="1" dirty="0" err="1">
                <a:sym typeface="Symbol" panose="05050102010706020507" pitchFamily="18" charset="2"/>
              </a:rPr>
              <a:t>cho</a:t>
            </a:r>
            <a:r>
              <a:rPr lang="en-US" sz="3600" b="1" dirty="0">
                <a:sym typeface="Symbol" panose="05050102010706020507" pitchFamily="18" charset="2"/>
              </a:rPr>
              <a:t> ta </a:t>
            </a:r>
            <a:r>
              <a:rPr lang="en-US" sz="3600" b="1" dirty="0" err="1">
                <a:sym typeface="Symbol" panose="05050102010706020507" pitchFamily="18" charset="2"/>
              </a:rPr>
              <a:t>có</a:t>
            </a:r>
            <a:r>
              <a:rPr lang="en-US" sz="3600" b="1" dirty="0">
                <a:sym typeface="Symbol" panose="05050102010706020507" pitchFamily="18" charset="2"/>
              </a:rPr>
              <a:t> </a:t>
            </a:r>
            <a:r>
              <a:rPr lang="en-US" sz="3600" b="1" dirty="0" err="1">
                <a:sym typeface="Symbol" panose="05050102010706020507" pitchFamily="18" charset="2"/>
              </a:rPr>
              <a:t>lợi</a:t>
            </a:r>
            <a:r>
              <a:rPr lang="en-US" sz="3600" b="1" dirty="0">
                <a:sym typeface="Symbol" panose="05050102010706020507" pitchFamily="18" charset="2"/>
              </a:rPr>
              <a:t> </a:t>
            </a:r>
            <a:r>
              <a:rPr lang="en-US" sz="3600" b="1" dirty="0" err="1">
                <a:sym typeface="Symbol" panose="05050102010706020507" pitchFamily="18" charset="2"/>
              </a:rPr>
              <a:t>về</a:t>
            </a:r>
            <a:r>
              <a:rPr lang="en-US" sz="3600" b="1" dirty="0">
                <a:sym typeface="Symbol" panose="05050102010706020507" pitchFamily="18" charset="2"/>
              </a:rPr>
              <a:t> </a:t>
            </a:r>
            <a:r>
              <a:rPr lang="en-US" sz="3600" b="1" dirty="0" err="1">
                <a:sym typeface="Symbol" panose="05050102010706020507" pitchFamily="18" charset="2"/>
              </a:rPr>
              <a:t>lực</a:t>
            </a:r>
            <a:r>
              <a:rPr lang="en-US" sz="3600" b="1" dirty="0">
                <a:sym typeface="Symbol" panose="05050102010706020507" pitchFamily="18" charset="2"/>
              </a:rPr>
              <a:t> </a:t>
            </a:r>
            <a:endParaRPr lang="en-US" sz="36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8E54BC6-EE9B-6B19-980C-785EA8768331}"/>
              </a:ext>
            </a:extLst>
          </p:cNvPr>
          <p:cNvSpPr/>
          <p:nvPr/>
        </p:nvSpPr>
        <p:spPr>
          <a:xfrm>
            <a:off x="380100" y="8126821"/>
            <a:ext cx="10013231" cy="1664879"/>
          </a:xfrm>
          <a:prstGeom prst="rect">
            <a:avLst/>
          </a:prstGeom>
          <a:solidFill>
            <a:srgbClr val="FF9999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u="sng" dirty="0" err="1">
                <a:solidFill>
                  <a:srgbClr val="C00000"/>
                </a:solidFill>
              </a:rPr>
              <a:t>Nghĩa</a:t>
            </a:r>
            <a:r>
              <a:rPr lang="en-US" sz="3600" b="1" u="sng" dirty="0">
                <a:solidFill>
                  <a:srgbClr val="C00000"/>
                </a:solidFill>
              </a:rPr>
              <a:t> </a:t>
            </a:r>
            <a:r>
              <a:rPr lang="en-US" sz="3600" b="1" u="sng" dirty="0" err="1">
                <a:solidFill>
                  <a:srgbClr val="C00000"/>
                </a:solidFill>
              </a:rPr>
              <a:t>là</a:t>
            </a:r>
            <a:r>
              <a:rPr lang="en-US" sz="3600" b="1" u="sng" dirty="0">
                <a:solidFill>
                  <a:srgbClr val="C00000"/>
                </a:solidFill>
              </a:rPr>
              <a:t>: </a:t>
            </a:r>
            <a:r>
              <a:rPr lang="en-US" sz="3600" b="1" dirty="0" err="1"/>
              <a:t>cơ</a:t>
            </a:r>
            <a:r>
              <a:rPr lang="en-US" sz="3600" b="1" dirty="0"/>
              <a:t> </a:t>
            </a:r>
            <a:r>
              <a:rPr lang="en-US" sz="3600" b="1" dirty="0" err="1"/>
              <a:t>cẳng</a:t>
            </a:r>
            <a:r>
              <a:rPr lang="en-US" sz="3600" b="1" dirty="0"/>
              <a:t> </a:t>
            </a:r>
            <a:r>
              <a:rPr lang="en-US" sz="3600" b="1" dirty="0" err="1"/>
              <a:t>tay</a:t>
            </a:r>
            <a:r>
              <a:rPr lang="en-US" sz="3600" b="1" dirty="0"/>
              <a:t> </a:t>
            </a:r>
            <a:r>
              <a:rPr lang="en-US" sz="3600" b="1" dirty="0" err="1"/>
              <a:t>càng</a:t>
            </a:r>
            <a:r>
              <a:rPr lang="en-US" sz="3600" b="1" dirty="0"/>
              <a:t> co </a:t>
            </a:r>
            <a:r>
              <a:rPr lang="en-US" sz="3600" b="1" dirty="0" err="1"/>
              <a:t>ngắn</a:t>
            </a:r>
            <a:r>
              <a:rPr lang="en-US" sz="3600" b="1" dirty="0"/>
              <a:t> </a:t>
            </a:r>
            <a:r>
              <a:rPr lang="en-US" sz="3600" b="1" dirty="0">
                <a:sym typeface="Symbol" panose="05050102010706020507" pitchFamily="18" charset="2"/>
              </a:rPr>
              <a:t></a:t>
            </a:r>
            <a:r>
              <a:rPr lang="vi-VN" sz="3600" b="1" dirty="0">
                <a:solidFill>
                  <a:prstClr val="black"/>
                </a:solidFill>
              </a:rPr>
              <a:t>Tay ở </a:t>
            </a:r>
            <a:r>
              <a:rPr lang="vi-VN" sz="3600" b="1" dirty="0">
                <a:solidFill>
                  <a:srgbClr val="0070C0"/>
                </a:solidFill>
              </a:rPr>
              <a:t>tư thế co </a:t>
            </a:r>
            <a:r>
              <a:rPr lang="vi-VN" sz="3600" b="1" dirty="0">
                <a:solidFill>
                  <a:prstClr val="black"/>
                </a:solidFill>
              </a:rPr>
              <a:t>có khả năng </a:t>
            </a:r>
            <a:r>
              <a:rPr lang="vi-VN" sz="3600" b="1" dirty="0">
                <a:solidFill>
                  <a:srgbClr val="0070C0"/>
                </a:solidFill>
              </a:rPr>
              <a:t>chịu tải tốt hơn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830451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67600" y="342900"/>
            <a:ext cx="32960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736506"/>
              </p:ext>
            </p:extLst>
          </p:nvPr>
        </p:nvGraphicFramePr>
        <p:xfrm>
          <a:off x="238347" y="1485900"/>
          <a:ext cx="17821053" cy="8305611"/>
        </p:xfrm>
        <a:graphic>
          <a:graphicData uri="http://schemas.openxmlformats.org/drawingml/2006/table">
            <a:tbl>
              <a:tblPr/>
              <a:tblGrid>
                <a:gridCol w="3352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7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0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600" b="1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vận động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600" b="1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Cấu tạo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600" b="1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Chức năng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600" b="1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Bộ xương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- 206 xương (đối với người trưởng thành), chia thành 3 phần: xương đầu, xương thân, xương chi.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Cấu tạo từ chất hữu cơ và chất khoáng.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Khớp xương là nơi tiếp giáp giữa đầu xương.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Tạo khung cơ thể, giúp cơ thể có hình dạng nhất đinh và bảo vệ cơ thể.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600" b="1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cơ</a:t>
                      </a:r>
                      <a:endParaRPr lang="en-US" sz="36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Có khoảng 600 cơ gồm các nhóm cơ: Cơ đầu, cơ thân, cơ tay, cơ chân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Các cơ bám vào xương nhờ các mô liên kết nư dây chằng, gân.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Khi cơ co và dãn sẽ làm xương cử động giúp cơ thể di chuyển và vận động.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Freeform 6"/>
          <p:cNvSpPr/>
          <p:nvPr/>
        </p:nvSpPr>
        <p:spPr>
          <a:xfrm rot="5400000">
            <a:off x="15746288" y="-1042464"/>
            <a:ext cx="1442951" cy="3640473"/>
          </a:xfrm>
          <a:custGeom>
            <a:avLst/>
            <a:gdLst/>
            <a:ahLst/>
            <a:cxnLst/>
            <a:rect l="l" t="t" r="r" b="b"/>
            <a:pathLst>
              <a:path w="2254899" h="5688965">
                <a:moveTo>
                  <a:pt x="0" y="0"/>
                </a:moveTo>
                <a:lnTo>
                  <a:pt x="2254899" y="0"/>
                </a:lnTo>
                <a:lnTo>
                  <a:pt x="2254899" y="5688965"/>
                </a:lnTo>
                <a:lnTo>
                  <a:pt x="0" y="56889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612" y="7505700"/>
            <a:ext cx="2264775" cy="225935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67403" y="3689926"/>
            <a:ext cx="2475191" cy="2474868"/>
            <a:chOff x="667403" y="3689926"/>
            <a:chExt cx="2475191" cy="247486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403" y="3695700"/>
              <a:ext cx="2475191" cy="246909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3801" y="3689926"/>
              <a:ext cx="1542394" cy="2474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73369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8738975" y="717763"/>
            <a:ext cx="7563188" cy="7555283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8709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202679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84168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0728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4247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51080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1804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7398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3931537" y="8817430"/>
            <a:ext cx="4056018" cy="127362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1286708" y="328046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3533583" y="328046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5780457" y="328046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287845" y="559957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3534720" y="559957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42665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1371600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1268297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1811208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020417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291" y="3596018"/>
            <a:ext cx="2031321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22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3" y="299805"/>
            <a:ext cx="16505648" cy="1732197"/>
          </a:xfrm>
          <a:prstGeom prst="snip2DiagRect">
            <a:avLst>
              <a:gd name="adj1" fmla="val 0"/>
              <a:gd name="adj2" fmla="val 40862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Câu</a:t>
            </a:r>
            <a:r>
              <a:rPr lang="en-US" sz="4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hỏi</a:t>
            </a:r>
            <a:r>
              <a:rPr lang="en-US" sz="4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1: </a:t>
            </a:r>
            <a:r>
              <a:rPr lang="en-US" sz="4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Hệ</a:t>
            </a:r>
            <a:r>
              <a:rPr lang="en-US" sz="4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vận</a:t>
            </a:r>
            <a:r>
              <a:rPr lang="en-US" sz="4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động</a:t>
            </a:r>
            <a:r>
              <a:rPr lang="en-US" sz="4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gồm</a:t>
            </a:r>
            <a:r>
              <a:rPr lang="en-US" sz="4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các</a:t>
            </a:r>
            <a:r>
              <a:rPr lang="en-US" sz="4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cơ</a:t>
            </a:r>
            <a:r>
              <a:rPr lang="en-US" sz="4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quan</a:t>
            </a:r>
            <a:r>
              <a:rPr lang="en-US" sz="4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nào</a:t>
            </a:r>
            <a:r>
              <a:rPr lang="fr-FR" sz="4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??</a:t>
            </a:r>
            <a:endParaRPr lang="en-US" sz="4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1200" y="2924019"/>
            <a:ext cx="8314328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xương</a:t>
            </a:r>
            <a:endParaRPr lang="vi-VN" sz="45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45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45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615023" y="2902211"/>
            <a:ext cx="8139579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5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Xương</a:t>
            </a:r>
            <a:r>
              <a:rPr lang="en-US" sz="4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lang="en-US" sz="4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các</a:t>
            </a:r>
            <a:r>
              <a:rPr lang="en-US" sz="4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khớp</a:t>
            </a:r>
            <a:r>
              <a:rPr lang="en-US" sz="4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xương</a:t>
            </a:r>
            <a:endParaRPr lang="en-US" sz="4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58652" y="4733531"/>
            <a:ext cx="8314328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5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4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endParaRPr lang="vi-VN" sz="45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615023" y="4772661"/>
            <a:ext cx="8139579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45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Khuỷu</a:t>
            </a:r>
            <a:r>
              <a:rPr lang="en-US" sz="4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xương</a:t>
            </a:r>
            <a:r>
              <a:rPr lang="en-US" sz="4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5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287318" y="2949743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287317" y="4822707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1045" y="4757633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007" y="3019448"/>
            <a:ext cx="1207113" cy="1060796"/>
          </a:xfrm>
          <a:prstGeom prst="rect">
            <a:avLst/>
          </a:prstGeom>
        </p:spPr>
      </p:pic>
      <p:sp>
        <p:nvSpPr>
          <p:cNvPr id="57" name="Cloud 56">
            <a:hlinkClick r:id="rId16" action="ppaction://hlinksldjump"/>
          </p:cNvPr>
          <p:cNvSpPr/>
          <p:nvPr/>
        </p:nvSpPr>
        <p:spPr>
          <a:xfrm>
            <a:off x="7001242" y="7053749"/>
            <a:ext cx="3538817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QUAY VỀ</a:t>
            </a:r>
            <a:endParaRPr lang="vi-VN" sz="45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5C5D0F5-7FE9-4010-96F7-60DD9AC29741}"/>
              </a:ext>
            </a:extLst>
          </p:cNvPr>
          <p:cNvGrpSpPr/>
          <p:nvPr/>
        </p:nvGrpSpPr>
        <p:grpSpPr>
          <a:xfrm>
            <a:off x="703216" y="6508508"/>
            <a:ext cx="1552982" cy="1592822"/>
            <a:chOff x="9134528" y="224918"/>
            <a:chExt cx="1448665" cy="1380582"/>
          </a:xfrm>
        </p:grpSpPr>
        <p:pic>
          <p:nvPicPr>
            <p:cNvPr id="18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7D268EF8-8495-4CBE-AF22-413954F63C1D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7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Graphic 23" descr="Stopwatch">
              <a:extLst>
                <a:ext uri="{FF2B5EF4-FFF2-40B4-BE49-F238E27FC236}">
                  <a16:creationId xmlns:a16="http://schemas.microsoft.com/office/drawing/2014/main" id="{2643CB9B-AE90-4C09-8649-A10010732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999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 mute="1">
                <p:cTn id="10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84202" y="278119"/>
            <a:ext cx="17342850" cy="1643297"/>
          </a:xfrm>
          <a:prstGeom prst="snip2DiagRect">
            <a:avLst>
              <a:gd name="adj1" fmla="val 0"/>
              <a:gd name="adj2" fmla="val 35662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Câu</a:t>
            </a:r>
            <a:r>
              <a:rPr lang="en-US" sz="4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hỏi</a:t>
            </a:r>
            <a:r>
              <a:rPr lang="en-US" sz="4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2: </a:t>
            </a:r>
            <a:r>
              <a:rPr lang="en-US" sz="4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Chọn</a:t>
            </a:r>
            <a:r>
              <a:rPr lang="en-US" sz="4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phát</a:t>
            </a:r>
            <a:r>
              <a:rPr lang="en-US" sz="4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biểu</a:t>
            </a:r>
            <a:r>
              <a:rPr lang="en-US" sz="4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đúng</a:t>
            </a:r>
            <a:r>
              <a:rPr lang="en-US" sz="4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khi</a:t>
            </a:r>
            <a:r>
              <a:rPr lang="en-US" sz="4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nói</a:t>
            </a:r>
            <a:r>
              <a:rPr lang="en-US" sz="4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cơ</a:t>
            </a:r>
            <a:r>
              <a:rPr lang="en-US" sz="4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66700" y="2385782"/>
            <a:ext cx="7924800" cy="1401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Có</a:t>
            </a:r>
            <a:r>
              <a:rPr lang="en-US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có</a:t>
            </a:r>
            <a:r>
              <a:rPr lang="en-US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thể</a:t>
            </a:r>
            <a:r>
              <a:rPr lang="en-US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bẻ</a:t>
            </a:r>
            <a:r>
              <a:rPr lang="en-US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gẫy</a:t>
            </a:r>
            <a:r>
              <a:rPr lang="en-US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lang="en-US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dát</a:t>
            </a:r>
            <a:r>
              <a:rPr lang="en-US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mỏng</a:t>
            </a:r>
            <a:endParaRPr lang="vi-VN" sz="42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4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4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399738" y="2298589"/>
            <a:ext cx="8965077" cy="1394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Cơ</a:t>
            </a:r>
            <a:r>
              <a:rPr lang="en-US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có</a:t>
            </a:r>
            <a:r>
              <a:rPr lang="en-US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thể</a:t>
            </a:r>
            <a:r>
              <a:rPr lang="en-US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co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lang="en-US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dãn</a:t>
            </a:r>
            <a:endParaRPr lang="vi-VN" sz="42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66700" y="4991101"/>
            <a:ext cx="7924800" cy="16076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Cơ</a:t>
            </a:r>
            <a:r>
              <a:rPr lang="en-US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có</a:t>
            </a:r>
            <a:r>
              <a:rPr lang="en-US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thể</a:t>
            </a:r>
            <a:r>
              <a:rPr lang="en-US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kéo</a:t>
            </a:r>
            <a:r>
              <a:rPr lang="en-US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dài</a:t>
            </a:r>
            <a:r>
              <a:rPr lang="en-US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về</a:t>
            </a:r>
            <a:r>
              <a:rPr lang="en-US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mọi</a:t>
            </a:r>
            <a:r>
              <a:rPr lang="en-US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phía</a:t>
            </a:r>
            <a:r>
              <a:rPr lang="en-US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endParaRPr lang="vi-VN" sz="42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2" y="5008329"/>
            <a:ext cx="8911316" cy="153796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Cơ</a:t>
            </a:r>
            <a:r>
              <a:rPr lang="en-US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có</a:t>
            </a:r>
            <a:r>
              <a:rPr lang="en-US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khả</a:t>
            </a:r>
            <a:r>
              <a:rPr lang="en-US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năng</a:t>
            </a:r>
            <a:r>
              <a:rPr lang="en-US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uốn</a:t>
            </a:r>
            <a:r>
              <a:rPr lang="en-US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cong</a:t>
            </a:r>
            <a:r>
              <a:rPr lang="en-US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tuỳ</a:t>
            </a:r>
            <a:r>
              <a:rPr lang="en-US" sz="4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ý </a:t>
            </a:r>
            <a:endParaRPr lang="vi-VN" sz="42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17" y="2522284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71240" y="5242061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202" y="5208827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0887" y="2504326"/>
            <a:ext cx="1207113" cy="965690"/>
          </a:xfrm>
          <a:prstGeom prst="rect">
            <a:avLst/>
          </a:prstGeom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7001241" y="7053749"/>
            <a:ext cx="3923433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QUAY VỀ</a:t>
            </a:r>
            <a:endParaRPr lang="vi-VN" sz="4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5C5D0F5-7FE9-4010-96F7-60DD9AC29741}"/>
              </a:ext>
            </a:extLst>
          </p:cNvPr>
          <p:cNvGrpSpPr/>
          <p:nvPr/>
        </p:nvGrpSpPr>
        <p:grpSpPr>
          <a:xfrm>
            <a:off x="703216" y="6508508"/>
            <a:ext cx="1552982" cy="1592822"/>
            <a:chOff x="9134528" y="224918"/>
            <a:chExt cx="1448665" cy="1380582"/>
          </a:xfrm>
        </p:grpSpPr>
        <p:pic>
          <p:nvPicPr>
            <p:cNvPr id="19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7D268EF8-8495-4CBE-AF22-413954F63C1D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7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Graphic 23" descr="Stopwatch">
              <a:extLst>
                <a:ext uri="{FF2B5EF4-FFF2-40B4-BE49-F238E27FC236}">
                  <a16:creationId xmlns:a16="http://schemas.microsoft.com/office/drawing/2014/main" id="{2643CB9B-AE90-4C09-8649-A10010732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26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 mute="1">
                <p:cTn id="10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D3DEFF"/>
          </a:solidFill>
          <a:ln>
            <a:solidFill>
              <a:srgbClr val="D3D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 rot="-2940885">
            <a:off x="14816620" y="-1947356"/>
            <a:ext cx="4721537" cy="5638039"/>
          </a:xfrm>
          <a:custGeom>
            <a:avLst/>
            <a:gdLst/>
            <a:ahLst/>
            <a:cxnLst/>
            <a:rect l="l" t="t" r="r" b="b"/>
            <a:pathLst>
              <a:path w="7028604" h="8440464">
                <a:moveTo>
                  <a:pt x="0" y="0"/>
                </a:moveTo>
                <a:lnTo>
                  <a:pt x="7028604" y="0"/>
                </a:lnTo>
                <a:lnTo>
                  <a:pt x="7028604" y="8440463"/>
                </a:lnTo>
                <a:lnTo>
                  <a:pt x="0" y="84404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6"/>
          <p:cNvSpPr/>
          <p:nvPr/>
        </p:nvSpPr>
        <p:spPr>
          <a:xfrm>
            <a:off x="2057400" y="4865901"/>
            <a:ext cx="1289927" cy="5154399"/>
          </a:xfrm>
          <a:custGeom>
            <a:avLst/>
            <a:gdLst/>
            <a:ahLst/>
            <a:cxnLst/>
            <a:rect l="l" t="t" r="r" b="b"/>
            <a:pathLst>
              <a:path w="1645920" h="4114800">
                <a:moveTo>
                  <a:pt x="0" y="0"/>
                </a:moveTo>
                <a:lnTo>
                  <a:pt x="1645920" y="0"/>
                </a:lnTo>
                <a:lnTo>
                  <a:pt x="16459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7"/>
          <p:cNvSpPr/>
          <p:nvPr/>
        </p:nvSpPr>
        <p:spPr>
          <a:xfrm>
            <a:off x="381000" y="5753100"/>
            <a:ext cx="1117428" cy="4191000"/>
          </a:xfrm>
          <a:custGeom>
            <a:avLst/>
            <a:gdLst/>
            <a:ahLst/>
            <a:cxnLst/>
            <a:rect l="l" t="t" r="r" b="b"/>
            <a:pathLst>
              <a:path w="1414462" h="4114800">
                <a:moveTo>
                  <a:pt x="0" y="0"/>
                </a:moveTo>
                <a:lnTo>
                  <a:pt x="1414462" y="0"/>
                </a:lnTo>
                <a:lnTo>
                  <a:pt x="14144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8"/>
          <p:cNvSpPr/>
          <p:nvPr/>
        </p:nvSpPr>
        <p:spPr>
          <a:xfrm>
            <a:off x="3886200" y="5295899"/>
            <a:ext cx="1289927" cy="4724401"/>
          </a:xfrm>
          <a:custGeom>
            <a:avLst/>
            <a:gdLst/>
            <a:ahLst/>
            <a:cxnLst/>
            <a:rect l="l" t="t" r="r" b="b"/>
            <a:pathLst>
              <a:path w="1285875" h="4114800">
                <a:moveTo>
                  <a:pt x="0" y="0"/>
                </a:moveTo>
                <a:lnTo>
                  <a:pt x="1285875" y="0"/>
                </a:lnTo>
                <a:lnTo>
                  <a:pt x="1285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5"/>
          <p:cNvSpPr/>
          <p:nvPr/>
        </p:nvSpPr>
        <p:spPr>
          <a:xfrm>
            <a:off x="5747657" y="4762501"/>
            <a:ext cx="1748790" cy="5257800"/>
          </a:xfrm>
          <a:custGeom>
            <a:avLst/>
            <a:gdLst/>
            <a:ahLst/>
            <a:cxnLst/>
            <a:rect l="l" t="t" r="r" b="b"/>
            <a:pathLst>
              <a:path w="1748790" h="4114800">
                <a:moveTo>
                  <a:pt x="0" y="0"/>
                </a:moveTo>
                <a:lnTo>
                  <a:pt x="1748790" y="0"/>
                </a:lnTo>
                <a:lnTo>
                  <a:pt x="17487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7"/>
          <p:cNvSpPr txBox="1"/>
          <p:nvPr/>
        </p:nvSpPr>
        <p:spPr>
          <a:xfrm>
            <a:off x="5454628" y="854345"/>
            <a:ext cx="77527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A03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dirty="0">
              <a:solidFill>
                <a:srgbClr val="A032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4987" y="1962341"/>
            <a:ext cx="1572904" cy="2200847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F244551E-FE15-7C55-BCFF-902E073B0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476500"/>
            <a:ext cx="13487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Tại sao mỗi người lại có kích thước và vóc dáng khác nhau? Nhờ đâu mà cơ thể người có thể di chuyển, vận động được?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7C175E75-4B64-2DBC-C72B-CE38640C7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857" y="4502653"/>
            <a:ext cx="9010029" cy="561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12949" y="204444"/>
            <a:ext cx="17453871" cy="140429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Câu</a:t>
            </a:r>
            <a:r>
              <a:rPr lang="en-US" sz="4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hỏi</a:t>
            </a:r>
            <a:r>
              <a:rPr lang="en-US" sz="4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3 : </a:t>
            </a:r>
            <a:r>
              <a:rPr lang="en-US" sz="4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thành</a:t>
            </a:r>
            <a:r>
              <a:rPr lang="en-US" sz="4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phần</a:t>
            </a:r>
            <a:r>
              <a:rPr lang="en-US" sz="4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hoá</a:t>
            </a:r>
            <a:r>
              <a:rPr lang="en-US" sz="4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học</a:t>
            </a:r>
            <a:r>
              <a:rPr lang="en-US" sz="4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của</a:t>
            </a:r>
            <a:r>
              <a:rPr lang="en-US" sz="4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xương</a:t>
            </a:r>
            <a:r>
              <a:rPr lang="en-US" sz="4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?</a:t>
            </a:r>
            <a:endParaRPr lang="en-US" sz="4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8601" y="1860070"/>
            <a:ext cx="17142395" cy="79927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4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4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Chất</a:t>
            </a:r>
            <a:r>
              <a:rPr lang="en-US" sz="4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khoáng</a:t>
            </a:r>
            <a:r>
              <a:rPr lang="en-US" sz="4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lang="en-US" sz="4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chất</a:t>
            </a:r>
            <a:r>
              <a:rPr lang="en-US" sz="4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hữu</a:t>
            </a:r>
            <a:r>
              <a:rPr lang="en-US" sz="4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cơ</a:t>
            </a:r>
            <a:r>
              <a:rPr lang="vi-VN" sz="4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5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450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450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8601" y="2944688"/>
            <a:ext cx="17360900" cy="12209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5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xương</a:t>
            </a:r>
            <a:r>
              <a:rPr lang="en-US" sz="4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xi </a:t>
            </a:r>
            <a:r>
              <a:rPr lang="en-US" sz="45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endParaRPr lang="vi-VN" sz="45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8601" y="4477243"/>
            <a:ext cx="17360900" cy="9781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5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r>
              <a:rPr lang="en-US" sz="4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4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endParaRPr lang="vi-VN" sz="45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28601" y="5899550"/>
            <a:ext cx="17360900" cy="10600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45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Chất</a:t>
            </a:r>
            <a:r>
              <a:rPr lang="en-US" sz="4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hữu</a:t>
            </a:r>
            <a:r>
              <a:rPr lang="en-US" sz="4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cơ</a:t>
            </a:r>
            <a:r>
              <a:rPr lang="en-US" sz="4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lang="en-US" sz="4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sắt</a:t>
            </a:r>
            <a:r>
              <a:rPr lang="en-US" sz="45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endParaRPr lang="vi-VN" sz="45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7006789" y="159725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7293610" y="6047918"/>
            <a:ext cx="873210" cy="764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5596" y="4631040"/>
            <a:ext cx="830096" cy="72947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37" y="3159251"/>
            <a:ext cx="873210" cy="767366"/>
          </a:xfrm>
          <a:prstGeom prst="rect">
            <a:avLst/>
          </a:prstGeom>
        </p:spPr>
      </p:pic>
      <p:sp>
        <p:nvSpPr>
          <p:cNvPr id="17" name="Cloud 16">
            <a:hlinkClick r:id="rId16" action="ppaction://hlinksldjump"/>
          </p:cNvPr>
          <p:cNvSpPr/>
          <p:nvPr/>
        </p:nvSpPr>
        <p:spPr>
          <a:xfrm>
            <a:off x="7001242" y="7961471"/>
            <a:ext cx="3538817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QUAY VỀ</a:t>
            </a:r>
            <a:endParaRPr lang="vi-VN" sz="45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C5D0F5-7FE9-4010-96F7-60DD9AC29741}"/>
              </a:ext>
            </a:extLst>
          </p:cNvPr>
          <p:cNvGrpSpPr/>
          <p:nvPr/>
        </p:nvGrpSpPr>
        <p:grpSpPr>
          <a:xfrm>
            <a:off x="1823036" y="7465429"/>
            <a:ext cx="1552982" cy="1592822"/>
            <a:chOff x="9134528" y="224918"/>
            <a:chExt cx="1448665" cy="1380582"/>
          </a:xfrm>
        </p:grpSpPr>
        <p:pic>
          <p:nvPicPr>
            <p:cNvPr id="19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7D268EF8-8495-4CBE-AF22-413954F63C1D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7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Graphic 23" descr="Stopwatch">
              <a:extLst>
                <a:ext uri="{FF2B5EF4-FFF2-40B4-BE49-F238E27FC236}">
                  <a16:creationId xmlns:a16="http://schemas.microsoft.com/office/drawing/2014/main" id="{2643CB9B-AE90-4C09-8649-A10010732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 mute="1">
                <p:cTn id="10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62002" y="299805"/>
            <a:ext cx="16608993" cy="15543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Câu</a:t>
            </a:r>
            <a:r>
              <a:rPr lang="en-US" sz="4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hỏi</a:t>
            </a:r>
            <a:r>
              <a:rPr lang="en-US" sz="4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4: </a:t>
            </a:r>
            <a:r>
              <a:rPr lang="en-US" sz="4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Hệ</a:t>
            </a:r>
            <a:r>
              <a:rPr lang="en-US" sz="4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vận</a:t>
            </a:r>
            <a:r>
              <a:rPr lang="en-US" sz="4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động</a:t>
            </a:r>
            <a:r>
              <a:rPr lang="en-US" sz="4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có</a:t>
            </a:r>
            <a:r>
              <a:rPr lang="en-US" sz="4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mấy</a:t>
            </a:r>
            <a:r>
              <a:rPr lang="en-US" sz="4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chức</a:t>
            </a:r>
            <a:r>
              <a:rPr lang="en-US" sz="4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năng</a:t>
            </a:r>
            <a:r>
              <a:rPr lang="en-US" sz="4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</a:t>
            </a:r>
            <a:endParaRPr lang="en-US" sz="4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86352" y="2366359"/>
            <a:ext cx="7292220" cy="144364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endParaRPr lang="vi-VN" sz="4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45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45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102601" y="2366358"/>
            <a:ext cx="10185399" cy="14436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vi-VN" sz="4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86350" y="4620650"/>
            <a:ext cx="8362350" cy="158965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  <a:endParaRPr lang="vi-VN" sz="45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118950" y="4662707"/>
            <a:ext cx="8277498" cy="158688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  <a:endParaRPr lang="vi-VN" sz="4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53" y="2806051"/>
            <a:ext cx="981750" cy="86275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53" y="5056108"/>
            <a:ext cx="1070130" cy="85610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156" y="5156255"/>
            <a:ext cx="974547" cy="85641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4013" y="2892044"/>
            <a:ext cx="917006" cy="805854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7001242" y="7053749"/>
            <a:ext cx="3538817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QUAY VỀ</a:t>
            </a:r>
            <a:endParaRPr lang="vi-VN" sz="45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5C5D0F5-7FE9-4010-96F7-60DD9AC29741}"/>
              </a:ext>
            </a:extLst>
          </p:cNvPr>
          <p:cNvGrpSpPr/>
          <p:nvPr/>
        </p:nvGrpSpPr>
        <p:grpSpPr>
          <a:xfrm>
            <a:off x="2099402" y="7465429"/>
            <a:ext cx="1552982" cy="1592822"/>
            <a:chOff x="9134528" y="224918"/>
            <a:chExt cx="1448665" cy="1380582"/>
          </a:xfrm>
        </p:grpSpPr>
        <p:pic>
          <p:nvPicPr>
            <p:cNvPr id="19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7D268EF8-8495-4CBE-AF22-413954F63C1D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6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Graphic 23" descr="Stopwatch">
              <a:extLst>
                <a:ext uri="{FF2B5EF4-FFF2-40B4-BE49-F238E27FC236}">
                  <a16:creationId xmlns:a16="http://schemas.microsoft.com/office/drawing/2014/main" id="{2643CB9B-AE90-4C09-8649-A10010732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871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 mute="1">
                <p:cTn id="10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835575" y="261592"/>
            <a:ext cx="15235857" cy="102268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Câu</a:t>
            </a:r>
            <a:r>
              <a:rPr lang="en-US" sz="4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hỏi</a:t>
            </a:r>
            <a:r>
              <a:rPr lang="en-US" sz="4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5: </a:t>
            </a:r>
            <a:r>
              <a:rPr lang="en-US" sz="4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chúc</a:t>
            </a:r>
            <a:r>
              <a:rPr lang="en-US" sz="4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bạn</a:t>
            </a:r>
            <a:r>
              <a:rPr lang="en-US" sz="4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may </a:t>
            </a:r>
            <a:r>
              <a:rPr lang="en-US" sz="4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mắn</a:t>
            </a:r>
            <a:r>
              <a:rPr lang="en-US" sz="4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với</a:t>
            </a:r>
            <a:r>
              <a:rPr lang="en-US" sz="4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điểm</a:t>
            </a:r>
            <a:r>
              <a:rPr lang="en-US" sz="4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thưởng</a:t>
            </a:r>
            <a:endParaRPr lang="en-US" sz="4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45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45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Cloud 17">
            <a:hlinkClick r:id="rId10" action="ppaction://hlinksldjump"/>
          </p:cNvPr>
          <p:cNvSpPr/>
          <p:nvPr/>
        </p:nvSpPr>
        <p:spPr>
          <a:xfrm>
            <a:off x="7075100" y="7675110"/>
            <a:ext cx="3538817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QUAY VỀ</a:t>
            </a:r>
            <a:endParaRPr lang="vi-VN" sz="45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5C5D0F5-7FE9-4010-96F7-60DD9AC29741}"/>
              </a:ext>
            </a:extLst>
          </p:cNvPr>
          <p:cNvGrpSpPr/>
          <p:nvPr/>
        </p:nvGrpSpPr>
        <p:grpSpPr>
          <a:xfrm>
            <a:off x="2127070" y="7493938"/>
            <a:ext cx="1552982" cy="1592822"/>
            <a:chOff x="9134528" y="224918"/>
            <a:chExt cx="1448665" cy="1380582"/>
          </a:xfrm>
        </p:grpSpPr>
        <p:pic>
          <p:nvPicPr>
            <p:cNvPr id="19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7D268EF8-8495-4CBE-AF22-413954F63C1D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Graphic 23" descr="Stopwatch">
              <a:extLst>
                <a:ext uri="{FF2B5EF4-FFF2-40B4-BE49-F238E27FC236}">
                  <a16:creationId xmlns:a16="http://schemas.microsoft.com/office/drawing/2014/main" id="{2643CB9B-AE90-4C09-8649-A10010732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633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1A38201E-793D-CE7D-6F1D-8C3933382D79}"/>
              </a:ext>
            </a:extLst>
          </p:cNvPr>
          <p:cNvSpPr txBox="1"/>
          <p:nvPr/>
        </p:nvSpPr>
        <p:spPr>
          <a:xfrm>
            <a:off x="3162300" y="2171700"/>
            <a:ext cx="11963400" cy="1456681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spc="-102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7200" b="1" spc="-10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spc="-102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spc="-10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27547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295400" y="1878269"/>
            <a:ext cx="11963400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7200" b="1" spc="-10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</a:p>
          <a:p>
            <a:pPr>
              <a:lnSpc>
                <a:spcPct val="150000"/>
              </a:lnSpc>
            </a:pPr>
            <a:r>
              <a:rPr lang="vi-VN" sz="7200" b="1" spc="-10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BỆNH TẬT LIÊN QUAN ĐẾN HỆ VẬN ĐỘNG</a:t>
            </a:r>
            <a:endParaRPr lang="en-US" sz="7200" b="1" spc="-102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 rot="-1228615">
            <a:off x="10810058" y="690562"/>
            <a:ext cx="2228705" cy="3251427"/>
          </a:xfrm>
          <a:custGeom>
            <a:avLst/>
            <a:gdLst/>
            <a:ahLst/>
            <a:cxnLst/>
            <a:rect l="l" t="t" r="r" b="b"/>
            <a:pathLst>
              <a:path w="4065145" h="5930583">
                <a:moveTo>
                  <a:pt x="0" y="0"/>
                </a:moveTo>
                <a:lnTo>
                  <a:pt x="4065144" y="0"/>
                </a:lnTo>
                <a:lnTo>
                  <a:pt x="4065144" y="5930582"/>
                </a:lnTo>
                <a:lnTo>
                  <a:pt x="0" y="59305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56847">
            <a:off x="13148054" y="5018141"/>
            <a:ext cx="5062952" cy="4795997"/>
          </a:xfrm>
          <a:custGeom>
            <a:avLst/>
            <a:gdLst/>
            <a:ahLst/>
            <a:cxnLst/>
            <a:rect l="l" t="t" r="r" b="b"/>
            <a:pathLst>
              <a:path w="5062952" h="4795997">
                <a:moveTo>
                  <a:pt x="0" y="0"/>
                </a:moveTo>
                <a:lnTo>
                  <a:pt x="5062952" y="0"/>
                </a:lnTo>
                <a:lnTo>
                  <a:pt x="5062952" y="4795997"/>
                </a:lnTo>
                <a:lnTo>
                  <a:pt x="0" y="4795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635001">
            <a:off x="13991875" y="-254056"/>
            <a:ext cx="2476528" cy="6248121"/>
          </a:xfrm>
          <a:custGeom>
            <a:avLst/>
            <a:gdLst/>
            <a:ahLst/>
            <a:cxnLst/>
            <a:rect l="l" t="t" r="r" b="b"/>
            <a:pathLst>
              <a:path w="2254899" h="5688965">
                <a:moveTo>
                  <a:pt x="0" y="0"/>
                </a:moveTo>
                <a:lnTo>
                  <a:pt x="2254899" y="0"/>
                </a:lnTo>
                <a:lnTo>
                  <a:pt x="2254899" y="5688965"/>
                </a:lnTo>
                <a:lnTo>
                  <a:pt x="0" y="56889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62800" y="6972300"/>
            <a:ext cx="2957800" cy="2849090"/>
          </a:xfrm>
          <a:custGeom>
            <a:avLst/>
            <a:gdLst/>
            <a:ahLst/>
            <a:cxnLst/>
            <a:rect l="l" t="t" r="r" b="b"/>
            <a:pathLst>
              <a:path w="4963026" h="4114800">
                <a:moveTo>
                  <a:pt x="0" y="0"/>
                </a:moveTo>
                <a:lnTo>
                  <a:pt x="4963026" y="0"/>
                </a:lnTo>
                <a:lnTo>
                  <a:pt x="4963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heelReverse spokes="1"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8"/>
          <p:cNvSpPr/>
          <p:nvPr/>
        </p:nvSpPr>
        <p:spPr>
          <a:xfrm rot="-1547825">
            <a:off x="16884374" y="-17385"/>
            <a:ext cx="1299929" cy="1901492"/>
          </a:xfrm>
          <a:custGeom>
            <a:avLst/>
            <a:gdLst/>
            <a:ahLst/>
            <a:cxnLst/>
            <a:rect l="l" t="t" r="r" b="b"/>
            <a:pathLst>
              <a:path w="3178174" h="4648924">
                <a:moveTo>
                  <a:pt x="0" y="0"/>
                </a:moveTo>
                <a:lnTo>
                  <a:pt x="3178173" y="0"/>
                </a:lnTo>
                <a:lnTo>
                  <a:pt x="3178173" y="4648924"/>
                </a:lnTo>
                <a:lnTo>
                  <a:pt x="0" y="4648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"/>
            <a:ext cx="2041199" cy="2041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45999" y="292707"/>
            <a:ext cx="133438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các hình ảnh sau, theo dõi 2 video sau đây và hoàn thành phiếu học tập:</a:t>
            </a:r>
            <a:endParaRPr lang="en-US" sz="4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628900"/>
            <a:ext cx="7772400" cy="69127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78" y="2583180"/>
            <a:ext cx="8201060" cy="692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3857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5525C-B1E0-3B48-0E55-FFAD08D62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" y="0"/>
            <a:ext cx="18280564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876605-421E-48DD-8A82-3EDBF90AC200}"/>
              </a:ext>
            </a:extLst>
          </p:cNvPr>
          <p:cNvSpPr txBox="1"/>
          <p:nvPr/>
        </p:nvSpPr>
        <p:spPr>
          <a:xfrm>
            <a:off x="6705600" y="40005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Video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đủ</a:t>
            </a:r>
            <a:r>
              <a:rPr lang="en-US" sz="3600" b="1" dirty="0"/>
              <a:t> ở file </a:t>
            </a:r>
            <a:r>
              <a:rPr lang="en-US" sz="3600" b="1" dirty="0" err="1"/>
              <a:t>gốc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1872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01DFE2-5441-A321-8015-309770BA8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B1AA68-E447-2471-0243-9E73D185A2A8}"/>
              </a:ext>
            </a:extLst>
          </p:cNvPr>
          <p:cNvSpPr txBox="1"/>
          <p:nvPr/>
        </p:nvSpPr>
        <p:spPr>
          <a:xfrm>
            <a:off x="5486400" y="59055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Video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đủ</a:t>
            </a:r>
            <a:r>
              <a:rPr lang="en-US" sz="3600" b="1" dirty="0"/>
              <a:t> ở file </a:t>
            </a:r>
            <a:r>
              <a:rPr lang="en-US" sz="3600" b="1" dirty="0" err="1"/>
              <a:t>gốc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20623236"/>
      </p:ext>
    </p:extLst>
  </p:cSld>
  <p:clrMapOvr>
    <a:masterClrMapping/>
  </p:clrMapOvr>
  <p:transition spd="med">
    <p:blinds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272213"/>
              </p:ext>
            </p:extLst>
          </p:nvPr>
        </p:nvGraphicFramePr>
        <p:xfrm>
          <a:off x="0" y="0"/>
          <a:ext cx="18287999" cy="10248900"/>
        </p:xfrm>
        <a:graphic>
          <a:graphicData uri="http://schemas.openxmlformats.org/drawingml/2006/table">
            <a:tbl>
              <a:tblPr/>
              <a:tblGrid>
                <a:gridCol w="472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93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039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Bệnh/tật hệ vận động</a:t>
                      </a:r>
                      <a:endParaRPr lang="en-US" sz="3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30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Tật cong vẹo cột sống</a:t>
                      </a:r>
                      <a:endParaRPr lang="en-US" sz="3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30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Bệnh loãng xương</a:t>
                      </a:r>
                      <a:endParaRPr lang="en-US" sz="3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30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17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Biểu hiện</a:t>
                      </a:r>
                      <a:endParaRPr lang="en-US" sz="3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177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Nguyên nhân</a:t>
                      </a:r>
                      <a:endParaRPr lang="en-US" sz="3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142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Cách khắc phục/ phòng tránh</a:t>
                      </a:r>
                      <a:endParaRPr lang="en-US" sz="3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846320" y="965256"/>
            <a:ext cx="6731000" cy="281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400" dirty="0">
                <a:latin typeface="Arial" panose="020B0604020202020204" pitchFamily="34" charset="0"/>
                <a:cs typeface="Arial" panose="020B0604020202020204" pitchFamily="34" charset="0"/>
              </a:rPr>
              <a:t>Cột sống không giữ được trạng thái bình thường, các đốt sống bị xoay lệch về một bên, cong quá mức về phía trước hay phía sau.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51400" y="3765578"/>
            <a:ext cx="6578600" cy="281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400" dirty="0"/>
              <a:t>Tư thế hoạt động không đúng trong thời gian dài, mang vác vật nặng thường xuyên, do tai nạn hay còi xương.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4851400" y="6593952"/>
            <a:ext cx="6578600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400" dirty="0"/>
              <a:t>- Ngồi đúng tư thế.</a:t>
            </a:r>
          </a:p>
          <a:p>
            <a:pPr algn="just">
              <a:lnSpc>
                <a:spcPct val="130000"/>
              </a:lnSpc>
            </a:pPr>
            <a:r>
              <a:rPr lang="vi-VN" sz="3400" dirty="0"/>
              <a:t>- Không mang cặp quá nặng, đeo đều hai vai.</a:t>
            </a:r>
          </a:p>
          <a:p>
            <a:pPr algn="just">
              <a:lnSpc>
                <a:spcPct val="130000"/>
              </a:lnSpc>
            </a:pPr>
            <a:r>
              <a:rPr lang="vi-VN" sz="3400" dirty="0"/>
              <a:t>- Đảm bảo chế độ dinh dưỡng.</a:t>
            </a:r>
          </a:p>
          <a:p>
            <a:pPr algn="just">
              <a:lnSpc>
                <a:spcPct val="130000"/>
              </a:lnSpc>
            </a:pPr>
            <a:r>
              <a:rPr lang="vi-VN" sz="3400" dirty="0"/>
              <a:t>- Vận động thể dục thể thao,...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64340" y="962716"/>
            <a:ext cx="6263640" cy="2132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400" dirty="0">
                <a:latin typeface="Arial" panose="020B0604020202020204" pitchFamily="34" charset="0"/>
                <a:cs typeface="Arial" panose="020B0604020202020204" pitchFamily="34" charset="0"/>
              </a:rPr>
              <a:t>Đau nhức xương, dễ bị gãy xương hơn người không mắc bệnh; thường gặp ở người già.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34800" y="3765578"/>
            <a:ext cx="6522720" cy="281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400" dirty="0">
                <a:latin typeface="Arial" panose="020B0604020202020204" pitchFamily="34" charset="0"/>
                <a:cs typeface="Arial" panose="020B0604020202020204" pitchFamily="34" charset="0"/>
              </a:rPr>
              <a:t>Cơ thể thiếu Ca và P sẽ thiếu nguyên liệu để kiến tạo xương nên mật độ chất khoáng trong xương thưa dần.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656060" y="6593952"/>
            <a:ext cx="6680200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400" dirty="0"/>
              <a:t>- Điều chỉnh chế độ ăn uống, chế độ sinh hoạt hợp lí.</a:t>
            </a:r>
          </a:p>
          <a:p>
            <a:pPr algn="just">
              <a:lnSpc>
                <a:spcPct val="130000"/>
              </a:lnSpc>
            </a:pPr>
            <a:r>
              <a:rPr lang="vi-VN" sz="3400" dirty="0"/>
              <a:t>- Có thể sử dụng những dụng cụ, nẹp chỉnh hình.</a:t>
            </a:r>
          </a:p>
          <a:p>
            <a:pPr algn="just">
              <a:lnSpc>
                <a:spcPct val="130000"/>
              </a:lnSpc>
            </a:pPr>
            <a:r>
              <a:rPr lang="vi-VN" sz="3400" dirty="0"/>
              <a:t>- Điều trị theo chỉ định của bác sĩ. </a:t>
            </a:r>
          </a:p>
        </p:txBody>
      </p:sp>
    </p:spTree>
    <p:extLst>
      <p:ext uri="{BB962C8B-B14F-4D97-AF65-F5344CB8AC3E}">
        <p14:creationId xmlns:p14="http://schemas.microsoft.com/office/powerpoint/2010/main" val="1868085236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89614" y="3103880"/>
            <a:ext cx="5188226" cy="7200900"/>
          </a:xfrm>
          <a:custGeom>
            <a:avLst/>
            <a:gdLst/>
            <a:ahLst/>
            <a:cxnLst/>
            <a:rect l="l" t="t" r="r" b="b"/>
            <a:pathLst>
              <a:path w="5188226" h="7200900">
                <a:moveTo>
                  <a:pt x="0" y="0"/>
                </a:moveTo>
                <a:lnTo>
                  <a:pt x="5188226" y="0"/>
                </a:lnTo>
                <a:lnTo>
                  <a:pt x="5188226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/>
          <p:cNvGrpSpPr/>
          <p:nvPr/>
        </p:nvGrpSpPr>
        <p:grpSpPr>
          <a:xfrm>
            <a:off x="1219200" y="968012"/>
            <a:ext cx="3679576" cy="933692"/>
            <a:chOff x="762000" y="723900"/>
            <a:chExt cx="3679576" cy="933692"/>
          </a:xfrm>
        </p:grpSpPr>
        <p:sp>
          <p:nvSpPr>
            <p:cNvPr id="8" name="Freeform 8"/>
            <p:cNvSpPr/>
            <p:nvPr/>
          </p:nvSpPr>
          <p:spPr>
            <a:xfrm>
              <a:off x="762000" y="723900"/>
              <a:ext cx="3679576" cy="933692"/>
            </a:xfrm>
            <a:custGeom>
              <a:avLst/>
              <a:gdLst/>
              <a:ahLst/>
              <a:cxnLst/>
              <a:rect l="l" t="t" r="r" b="b"/>
              <a:pathLst>
                <a:path w="3679576" h="933692">
                  <a:moveTo>
                    <a:pt x="0" y="0"/>
                  </a:moveTo>
                  <a:lnTo>
                    <a:pt x="3679576" y="0"/>
                  </a:lnTo>
                  <a:lnTo>
                    <a:pt x="3679576" y="933692"/>
                  </a:lnTo>
                  <a:lnTo>
                    <a:pt x="0" y="933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762000" y="780377"/>
              <a:ext cx="3679576" cy="8207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377"/>
                </a:lnSpc>
                <a:spcBef>
                  <a:spcPct val="0"/>
                </a:spcBef>
              </a:pPr>
              <a:r>
                <a:rPr lang="vi-VN" sz="4000" b="1" dirty="0">
                  <a:solidFill>
                    <a:srgbClr val="0506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2.</a:t>
              </a:r>
              <a:endParaRPr lang="en-US" sz="4000" b="1" dirty="0">
                <a:solidFill>
                  <a:srgbClr val="0506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19200" y="2628900"/>
            <a:ext cx="12192048" cy="5181600"/>
            <a:chOff x="1295352" y="2628900"/>
            <a:chExt cx="12192048" cy="5181600"/>
          </a:xfrm>
        </p:grpSpPr>
        <p:sp>
          <p:nvSpPr>
            <p:cNvPr id="13" name="Freeform 12"/>
            <p:cNvSpPr/>
            <p:nvPr/>
          </p:nvSpPr>
          <p:spPr>
            <a:xfrm>
              <a:off x="1295352" y="2628900"/>
              <a:ext cx="12192048" cy="5181600"/>
            </a:xfrm>
            <a:custGeom>
              <a:avLst/>
              <a:gdLst/>
              <a:ahLst/>
              <a:cxnLst/>
              <a:rect l="l" t="t" r="r" b="b"/>
              <a:pathLst>
                <a:path w="6238240" h="2112010">
                  <a:moveTo>
                    <a:pt x="5615940" y="1541780"/>
                  </a:moveTo>
                  <a:cubicBezTo>
                    <a:pt x="5615940" y="1535430"/>
                    <a:pt x="5617210" y="1530350"/>
                    <a:pt x="5617210" y="1522730"/>
                  </a:cubicBezTo>
                  <a:lnTo>
                    <a:pt x="5617210" y="490220"/>
                  </a:lnTo>
                  <a:cubicBezTo>
                    <a:pt x="5617210" y="220980"/>
                    <a:pt x="5407660" y="0"/>
                    <a:pt x="5151120" y="0"/>
                  </a:cubicBezTo>
                  <a:lnTo>
                    <a:pt x="467360" y="0"/>
                  </a:lnTo>
                  <a:cubicBezTo>
                    <a:pt x="210820" y="0"/>
                    <a:pt x="0" y="220980"/>
                    <a:pt x="0" y="490220"/>
                  </a:cubicBezTo>
                  <a:lnTo>
                    <a:pt x="0" y="1522730"/>
                  </a:lnTo>
                  <a:cubicBezTo>
                    <a:pt x="0" y="1791970"/>
                    <a:pt x="209550" y="2012950"/>
                    <a:pt x="466090" y="2012950"/>
                  </a:cubicBezTo>
                  <a:lnTo>
                    <a:pt x="5149850" y="2012950"/>
                  </a:lnTo>
                  <a:cubicBezTo>
                    <a:pt x="5262880" y="2012950"/>
                    <a:pt x="5367020" y="1969770"/>
                    <a:pt x="5447030" y="1899920"/>
                  </a:cubicBezTo>
                  <a:cubicBezTo>
                    <a:pt x="5577840" y="1971040"/>
                    <a:pt x="5890260" y="2112010"/>
                    <a:pt x="6236970" y="1905000"/>
                  </a:cubicBezTo>
                  <a:cubicBezTo>
                    <a:pt x="6238240" y="1905000"/>
                    <a:pt x="5925820" y="1906270"/>
                    <a:pt x="5615940" y="1541780"/>
                  </a:cubicBezTo>
                  <a:lnTo>
                    <a:pt x="5615940" y="154178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</p:sp>
        <p:sp>
          <p:nvSpPr>
            <p:cNvPr id="10" name="TextBox 9"/>
            <p:cNvSpPr txBox="1"/>
            <p:nvPr/>
          </p:nvSpPr>
          <p:spPr>
            <a:xfrm>
              <a:off x="1600200" y="3103880"/>
              <a:ext cx="1028700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Tìm hiểu các bệnh về hệ vận động (nguyên nhân, số lượng người mắc) trong trường học và khu dân cư; đề xuất và tuyên truyền biện pháp phòng bệnh, bảo vệ hệ vận động.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633877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3735403"/>
          </a:xfrm>
          <a:prstGeom prst="rect">
            <a:avLst/>
          </a:prstGeom>
          <a:solidFill>
            <a:srgbClr val="A0CEE9"/>
          </a:solidFill>
        </p:spPr>
      </p:sp>
      <p:sp>
        <p:nvSpPr>
          <p:cNvPr id="3" name="Freeform 3"/>
          <p:cNvSpPr/>
          <p:nvPr/>
        </p:nvSpPr>
        <p:spPr>
          <a:xfrm rot="-1647410">
            <a:off x="11040366" y="493822"/>
            <a:ext cx="5080501" cy="4812620"/>
          </a:xfrm>
          <a:custGeom>
            <a:avLst/>
            <a:gdLst/>
            <a:ahLst/>
            <a:cxnLst/>
            <a:rect l="l" t="t" r="r" b="b"/>
            <a:pathLst>
              <a:path w="5080501" h="4812620">
                <a:moveTo>
                  <a:pt x="0" y="0"/>
                </a:moveTo>
                <a:lnTo>
                  <a:pt x="5080501" y="0"/>
                </a:lnTo>
                <a:lnTo>
                  <a:pt x="5080501" y="4812620"/>
                </a:lnTo>
                <a:lnTo>
                  <a:pt x="0" y="48126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33101" y="1369168"/>
            <a:ext cx="2254899" cy="5688965"/>
          </a:xfrm>
          <a:custGeom>
            <a:avLst/>
            <a:gdLst/>
            <a:ahLst/>
            <a:cxnLst/>
            <a:rect l="l" t="t" r="r" b="b"/>
            <a:pathLst>
              <a:path w="2254899" h="5688965">
                <a:moveTo>
                  <a:pt x="0" y="0"/>
                </a:moveTo>
                <a:lnTo>
                  <a:pt x="2254899" y="0"/>
                </a:lnTo>
                <a:lnTo>
                  <a:pt x="2254899" y="5688965"/>
                </a:lnTo>
                <a:lnTo>
                  <a:pt x="0" y="56889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37528">
            <a:off x="11427060" y="6797139"/>
            <a:ext cx="5485362" cy="3201457"/>
          </a:xfrm>
          <a:custGeom>
            <a:avLst/>
            <a:gdLst/>
            <a:ahLst/>
            <a:cxnLst/>
            <a:rect l="l" t="t" r="r" b="b"/>
            <a:pathLst>
              <a:path w="5485362" h="3201457">
                <a:moveTo>
                  <a:pt x="0" y="0"/>
                </a:moveTo>
                <a:lnTo>
                  <a:pt x="5485362" y="0"/>
                </a:lnTo>
                <a:lnTo>
                  <a:pt x="5485362" y="3201456"/>
                </a:lnTo>
                <a:lnTo>
                  <a:pt x="0" y="3201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76400" y="2022316"/>
            <a:ext cx="5816312" cy="1105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vi-VN" sz="11500" b="1" dirty="0">
                <a:solidFill>
                  <a:srgbClr val="1A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31:</a:t>
            </a:r>
            <a:endParaRPr lang="en-US" sz="11500" b="1" dirty="0">
              <a:solidFill>
                <a:srgbClr val="1A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6400" y="5407066"/>
            <a:ext cx="1089660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vi-VN" sz="1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VẬN ĐỘNG</a:t>
            </a:r>
            <a:endParaRPr lang="en-US" sz="1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0A937F49-DFC9-3C30-2629-CB56B32EA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749330"/>
            <a:ext cx="54879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alt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alt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vi-VN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blinds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419100"/>
            <a:ext cx="17526000" cy="9601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28900" y="538659"/>
            <a:ext cx="13106400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</a:rPr>
              <a:t>PHIẾU ĐIỀU TRA MỘT SỐ BỆNH, TẬT VẬN ĐỘNG TRONG TRƯỜNG HỌC &amp; KHU DÂN CƯ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0200" y="2499981"/>
            <a:ext cx="16078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 dirty="0">
                <a:solidFill>
                  <a:prstClr val="black"/>
                </a:solidFill>
              </a:rPr>
              <a:t>Tên nhóm:                   Thành viên:                          Nơi điều tra: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818514"/>
              </p:ext>
            </p:extLst>
          </p:nvPr>
        </p:nvGraphicFramePr>
        <p:xfrm>
          <a:off x="1625600" y="3752006"/>
          <a:ext cx="15182532" cy="3024386"/>
        </p:xfrm>
        <a:graphic>
          <a:graphicData uri="http://schemas.openxmlformats.org/drawingml/2006/table">
            <a:tbl>
              <a:tblPr/>
              <a:tblGrid>
                <a:gridCol w="3793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3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7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97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81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4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Tên bệnh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4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Nguyên nhân gây bệnh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4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Số người mắc 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4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Biện pháp phòng chống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31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4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4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...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4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4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564640" y="6896100"/>
            <a:ext cx="152349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Đề xuất phương án tuyên truyền biện pháp phòng bệnh, bảo vệ hệ vận động: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3" y="43348"/>
            <a:ext cx="1347333" cy="16521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0639" y="7289058"/>
            <a:ext cx="1908121" cy="190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26159"/>
      </p:ext>
    </p:extLst>
  </p:cSld>
  <p:clrMapOvr>
    <a:masterClrMapping/>
  </p:clrMapOvr>
  <p:transition spd="med"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495300"/>
            <a:ext cx="9611360" cy="96113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58200" y="2247900"/>
            <a:ext cx="890524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endParaRPr lang="vi-VN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NGHĨA CỦA TẬP THỂ DỤC, THỂ THAO</a:t>
            </a:r>
          </a:p>
        </p:txBody>
      </p:sp>
    </p:spTree>
    <p:extLst>
      <p:ext uri="{BB962C8B-B14F-4D97-AF65-F5344CB8AC3E}">
        <p14:creationId xmlns:p14="http://schemas.microsoft.com/office/powerpoint/2010/main" val="3074791302"/>
      </p:ext>
    </p:extLst>
  </p:cSld>
  <p:clrMapOvr>
    <a:masterClrMapping/>
  </p:clrMapOvr>
  <p:transition spd="med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8C0AD4-1ED5-2390-32B6-942E3DF72C20}"/>
              </a:ext>
            </a:extLst>
          </p:cNvPr>
          <p:cNvSpPr txBox="1"/>
          <p:nvPr/>
        </p:nvSpPr>
        <p:spPr>
          <a:xfrm>
            <a:off x="2529840" y="1615276"/>
            <a:ext cx="12161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vi-VN" sz="9000">
                <a:solidFill>
                  <a:srgbClr val="FF0000"/>
                </a:solidFill>
                <a:latin typeface="Arial" panose="020B0604020202020204" pitchFamily="34" charset="0"/>
              </a:rPr>
              <a:t>Còn nữa….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B08A3-ACF2-9C05-FBCB-714D8C3B9FF3}"/>
              </a:ext>
            </a:extLst>
          </p:cNvPr>
          <p:cNvSpPr txBox="1"/>
          <p:nvPr/>
        </p:nvSpPr>
        <p:spPr>
          <a:xfrm>
            <a:off x="3048000" y="3692769"/>
            <a:ext cx="13243560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  <a:defRPr/>
            </a:pPr>
            <a:r>
              <a:rPr lang="vi-VN" sz="48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Có đủ bộ </a:t>
            </a:r>
            <a:r>
              <a:rPr lang="vi-VN" sz="48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word</a:t>
            </a:r>
            <a:r>
              <a:rPr lang="vi-VN" sz="48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và </a:t>
            </a:r>
            <a:r>
              <a:rPr lang="vi-VN" sz="48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powerpoint</a:t>
            </a:r>
            <a:r>
              <a:rPr lang="vi-VN" sz="48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cả năm tất cả các bài môn: KHTN 8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Kết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nối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tri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thức</a:t>
            </a:r>
            <a:endParaRPr lang="vi-VN" sz="4800" b="1" i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55CD58D8-CB30-8130-F7D8-6478C3166DDE}"/>
              </a:ext>
            </a:extLst>
          </p:cNvPr>
          <p:cNvSpPr txBox="1"/>
          <p:nvPr/>
        </p:nvSpPr>
        <p:spPr>
          <a:xfrm>
            <a:off x="4419600" y="6210300"/>
            <a:ext cx="11734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hlinkClick r:id="rId2"/>
              </a:rPr>
              <a:t>https://tailieugiaovien.edu.vn/lesson/powerpoint-khoa-hoc-tu-nhien-8-ket-noi-tri-thuc-bo-1/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endParaRPr lang="vi-VN" sz="3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6A2D3D-9687-E8F0-28C0-24D87AB4098A}"/>
              </a:ext>
            </a:extLst>
          </p:cNvPr>
          <p:cNvSpPr txBox="1"/>
          <p:nvPr/>
        </p:nvSpPr>
        <p:spPr>
          <a:xfrm>
            <a:off x="4572000" y="8121895"/>
            <a:ext cx="10972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linkClick r:id="rId3"/>
              </a:rPr>
              <a:t>https://drive.google.com/drive/u/1/folders/1GApOFJ33zUTyKTuzMOWTrxIOqFqCcrga</a:t>
            </a: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93617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63BD2-49E5-30DA-EBEB-4B0728A3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90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04061" flipH="1" flipV="1">
            <a:off x="13671539" y="5989597"/>
            <a:ext cx="4480085" cy="6769359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4991149" y="7541572"/>
                </a:moveTo>
                <a:lnTo>
                  <a:pt x="0" y="7541572"/>
                </a:lnTo>
                <a:lnTo>
                  <a:pt x="0" y="0"/>
                </a:lnTo>
                <a:lnTo>
                  <a:pt x="4991149" y="0"/>
                </a:lnTo>
                <a:lnTo>
                  <a:pt x="4991149" y="7541572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04061" flipH="1" flipV="1">
            <a:off x="11301936" y="1715998"/>
            <a:ext cx="7213238" cy="10899122"/>
          </a:xfrm>
          <a:custGeom>
            <a:avLst/>
            <a:gdLst/>
            <a:ahLst/>
            <a:cxnLst/>
            <a:rect l="l" t="t" r="r" b="b"/>
            <a:pathLst>
              <a:path w="8220239" h="12420690">
                <a:moveTo>
                  <a:pt x="8220239" y="12420690"/>
                </a:moveTo>
                <a:lnTo>
                  <a:pt x="0" y="12420690"/>
                </a:lnTo>
                <a:lnTo>
                  <a:pt x="0" y="0"/>
                </a:lnTo>
                <a:lnTo>
                  <a:pt x="8220239" y="0"/>
                </a:lnTo>
                <a:lnTo>
                  <a:pt x="8220239" y="1242069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1693109" y="2781300"/>
            <a:ext cx="6569490" cy="7505700"/>
          </a:xfrm>
          <a:custGeom>
            <a:avLst/>
            <a:gdLst/>
            <a:ahLst/>
            <a:cxnLst/>
            <a:rect l="l" t="t" r="r" b="b"/>
            <a:pathLst>
              <a:path w="7145265" h="8091988">
                <a:moveTo>
                  <a:pt x="7145265" y="0"/>
                </a:moveTo>
                <a:lnTo>
                  <a:pt x="0" y="0"/>
                </a:lnTo>
                <a:lnTo>
                  <a:pt x="0" y="8091988"/>
                </a:lnTo>
                <a:lnTo>
                  <a:pt x="7145265" y="8091988"/>
                </a:lnTo>
                <a:lnTo>
                  <a:pt x="714526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8153400" y="440335"/>
            <a:ext cx="5257800" cy="3509354"/>
            <a:chOff x="8153400" y="440335"/>
            <a:chExt cx="5257800" cy="3509354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6" name="Oval Callout 5"/>
            <p:cNvSpPr/>
            <p:nvPr/>
          </p:nvSpPr>
          <p:spPr>
            <a:xfrm>
              <a:off x="8153400" y="440335"/>
              <a:ext cx="5257800" cy="3509354"/>
            </a:xfrm>
            <a:prstGeom prst="wedgeEllipseCallout">
              <a:avLst>
                <a:gd name="adj1" fmla="val 48865"/>
                <a:gd name="adj2" fmla="val 4839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620612" y="770332"/>
              <a:ext cx="432337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Thảo luận nhóm để thực hiện các yêu cầu sau: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Pentagon 8"/>
          <p:cNvSpPr/>
          <p:nvPr/>
        </p:nvSpPr>
        <p:spPr>
          <a:xfrm>
            <a:off x="5080" y="4225115"/>
            <a:ext cx="1518920" cy="871231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-25400" y="6294328"/>
            <a:ext cx="1518920" cy="871231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0540" y="4152900"/>
            <a:ext cx="899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Nêu ý nghĩa của tập thể dục, thể thao.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80540" y="5786942"/>
            <a:ext cx="99125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Lựa chọn phương pháp luyện tập thể dục, thể thao phù hợp với lứa tuổi.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519" y="344872"/>
            <a:ext cx="2894082" cy="1842520"/>
          </a:xfrm>
          <a:prstGeom prst="rect">
            <a:avLst/>
          </a:prstGeom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966200" y="881471"/>
            <a:ext cx="8950960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vi-VN" sz="4000" b="1" dirty="0"/>
              <a:t>Ý nghĩa của tập thể dục, thể thao: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3"/>
          <a:stretch/>
        </p:blipFill>
        <p:spPr>
          <a:xfrm>
            <a:off x="35560" y="1104900"/>
            <a:ext cx="4384040" cy="822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2"/>
          <a:stretch/>
        </p:blipFill>
        <p:spPr>
          <a:xfrm>
            <a:off x="4038600" y="1104900"/>
            <a:ext cx="4010025" cy="82296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966200" y="2324100"/>
            <a:ext cx="8615680" cy="1905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này kích thích tăng chiều dài và chu vi của xương.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961120" y="4677803"/>
            <a:ext cx="8615680" cy="1905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cho cơ và xương phát triển hài hoà; cơ bắp nở nang, rắn chắc.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961120" y="7031506"/>
            <a:ext cx="8615680" cy="1905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 cường sự dẻo dai của cơ thể, nhất là với HS ở độ tuổi dậy thì.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entagon 31"/>
          <p:cNvSpPr/>
          <p:nvPr/>
        </p:nvSpPr>
        <p:spPr>
          <a:xfrm>
            <a:off x="-30481" y="723188"/>
            <a:ext cx="15429273" cy="1295400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lựa chọn phương pháp luyện tập thể dục, thể thao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33400" y="2899360"/>
            <a:ext cx="5562600" cy="5562600"/>
            <a:chOff x="533400" y="3162300"/>
            <a:chExt cx="5562600" cy="5562600"/>
          </a:xfrm>
        </p:grpSpPr>
        <p:grpSp>
          <p:nvGrpSpPr>
            <p:cNvPr id="2" name="Group 2"/>
            <p:cNvGrpSpPr/>
            <p:nvPr/>
          </p:nvGrpSpPr>
          <p:grpSpPr>
            <a:xfrm>
              <a:off x="533400" y="3162300"/>
              <a:ext cx="5562600" cy="5562600"/>
              <a:chOff x="0" y="0"/>
              <a:chExt cx="812800" cy="8128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B0C5FF"/>
              </a:solidFill>
              <a:ln>
                <a:noFill/>
              </a:ln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18"/>
                  </a:lnSpc>
                </a:pPr>
                <a:endParaRPr/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912942" y="4229100"/>
              <a:ext cx="4876800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môn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197702" y="2746960"/>
            <a:ext cx="5867400" cy="5867400"/>
            <a:chOff x="6197702" y="3009900"/>
            <a:chExt cx="5867400" cy="5867400"/>
          </a:xfrm>
        </p:grpSpPr>
        <p:grpSp>
          <p:nvGrpSpPr>
            <p:cNvPr id="5" name="Group 5"/>
            <p:cNvGrpSpPr/>
            <p:nvPr/>
          </p:nvGrpSpPr>
          <p:grpSpPr>
            <a:xfrm>
              <a:off x="6197702" y="3009900"/>
              <a:ext cx="5867400" cy="5867400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B0C5FF"/>
              </a:solidFill>
              <a:ln>
                <a:noFill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18"/>
                  </a:lnSpc>
                </a:pPr>
                <a:endParaRPr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6351196" y="3824526"/>
              <a:ext cx="5537778" cy="4708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yoga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lứa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tuổi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hoặc các hoạt động khác nhưng phải phù hợp với cơ thể.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166811" y="2899360"/>
            <a:ext cx="5562600" cy="5562600"/>
            <a:chOff x="12166811" y="3162300"/>
            <a:chExt cx="5562600" cy="5562600"/>
          </a:xfrm>
        </p:grpSpPr>
        <p:grpSp>
          <p:nvGrpSpPr>
            <p:cNvPr id="8" name="Group 8"/>
            <p:cNvGrpSpPr/>
            <p:nvPr/>
          </p:nvGrpSpPr>
          <p:grpSpPr>
            <a:xfrm>
              <a:off x="12166811" y="3162300"/>
              <a:ext cx="5562600" cy="5562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B0C5FF"/>
              </a:solidFill>
              <a:ln>
                <a:noFill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18"/>
                  </a:lnSpc>
                </a:pPr>
                <a:endParaRPr/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12320185" y="4229100"/>
              <a:ext cx="5271124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Tránh những tác động cơ học mạnh có thể gây nên các bệnh về xương và cơ.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85" y="6671257"/>
            <a:ext cx="3657606" cy="384048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054" y="6513574"/>
            <a:ext cx="3731946" cy="373194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29708"/>
            <a:ext cx="1867397" cy="1188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838200" y="2324100"/>
            <a:ext cx="6219505" cy="7851030"/>
          </a:xfrm>
          <a:custGeom>
            <a:avLst/>
            <a:gdLst/>
            <a:ahLst/>
            <a:cxnLst/>
            <a:rect l="l" t="t" r="r" b="b"/>
            <a:pathLst>
              <a:path w="7726011" h="9752729">
                <a:moveTo>
                  <a:pt x="7726011" y="0"/>
                </a:moveTo>
                <a:lnTo>
                  <a:pt x="0" y="0"/>
                </a:lnTo>
                <a:lnTo>
                  <a:pt x="0" y="9752729"/>
                </a:lnTo>
                <a:lnTo>
                  <a:pt x="7726011" y="9752729"/>
                </a:lnTo>
                <a:lnTo>
                  <a:pt x="772601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972300"/>
            <a:ext cx="18288000" cy="5331526"/>
          </a:xfrm>
          <a:custGeom>
            <a:avLst/>
            <a:gdLst/>
            <a:ahLst/>
            <a:cxnLst/>
            <a:rect l="l" t="t" r="r" b="b"/>
            <a:pathLst>
              <a:path w="18288000" h="6906869">
                <a:moveTo>
                  <a:pt x="0" y="0"/>
                </a:moveTo>
                <a:lnTo>
                  <a:pt x="18288000" y="0"/>
                </a:lnTo>
                <a:lnTo>
                  <a:pt x="18288000" y="6906869"/>
                </a:lnTo>
                <a:lnTo>
                  <a:pt x="0" y="69068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88266" y="2781300"/>
            <a:ext cx="1569439" cy="1838289"/>
          </a:xfrm>
          <a:custGeom>
            <a:avLst/>
            <a:gdLst/>
            <a:ahLst/>
            <a:cxnLst/>
            <a:rect l="l" t="t" r="r" b="b"/>
            <a:pathLst>
              <a:path w="1569439" h="1838289">
                <a:moveTo>
                  <a:pt x="0" y="0"/>
                </a:moveTo>
                <a:lnTo>
                  <a:pt x="1569439" y="0"/>
                </a:lnTo>
                <a:lnTo>
                  <a:pt x="1569439" y="1838289"/>
                </a:lnTo>
                <a:lnTo>
                  <a:pt x="0" y="18382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7211971" y="2608470"/>
            <a:ext cx="8991600" cy="3733800"/>
            <a:chOff x="7315200" y="2324100"/>
            <a:chExt cx="8991600" cy="3733800"/>
          </a:xfrm>
        </p:grpSpPr>
        <p:sp>
          <p:nvSpPr>
            <p:cNvPr id="11" name="Freeform 10"/>
            <p:cNvSpPr/>
            <p:nvPr/>
          </p:nvSpPr>
          <p:spPr>
            <a:xfrm flipH="1">
              <a:off x="7315200" y="2324100"/>
              <a:ext cx="8991600" cy="3733800"/>
            </a:xfrm>
            <a:custGeom>
              <a:avLst/>
              <a:gdLst/>
              <a:ahLst/>
              <a:cxnLst/>
              <a:rect l="l" t="t" r="r" b="b"/>
              <a:pathLst>
                <a:path w="6238240" h="2112010">
                  <a:moveTo>
                    <a:pt x="5615940" y="1541780"/>
                  </a:moveTo>
                  <a:cubicBezTo>
                    <a:pt x="5615940" y="1535430"/>
                    <a:pt x="5617210" y="1530350"/>
                    <a:pt x="5617210" y="1522730"/>
                  </a:cubicBezTo>
                  <a:lnTo>
                    <a:pt x="5617210" y="490220"/>
                  </a:lnTo>
                  <a:cubicBezTo>
                    <a:pt x="5617210" y="220980"/>
                    <a:pt x="5407660" y="0"/>
                    <a:pt x="5151120" y="0"/>
                  </a:cubicBezTo>
                  <a:lnTo>
                    <a:pt x="467360" y="0"/>
                  </a:lnTo>
                  <a:cubicBezTo>
                    <a:pt x="210820" y="0"/>
                    <a:pt x="0" y="220980"/>
                    <a:pt x="0" y="490220"/>
                  </a:cubicBezTo>
                  <a:lnTo>
                    <a:pt x="0" y="1522730"/>
                  </a:lnTo>
                  <a:cubicBezTo>
                    <a:pt x="0" y="1791970"/>
                    <a:pt x="209550" y="2012950"/>
                    <a:pt x="466090" y="2012950"/>
                  </a:cubicBezTo>
                  <a:lnTo>
                    <a:pt x="5149850" y="2012950"/>
                  </a:lnTo>
                  <a:cubicBezTo>
                    <a:pt x="5262880" y="2012950"/>
                    <a:pt x="5367020" y="1969770"/>
                    <a:pt x="5447030" y="1899920"/>
                  </a:cubicBezTo>
                  <a:cubicBezTo>
                    <a:pt x="5577840" y="1971040"/>
                    <a:pt x="5890260" y="2112010"/>
                    <a:pt x="6236970" y="1905000"/>
                  </a:cubicBezTo>
                  <a:cubicBezTo>
                    <a:pt x="6238240" y="1905000"/>
                    <a:pt x="5925820" y="1906270"/>
                    <a:pt x="5615940" y="1541780"/>
                  </a:cubicBezTo>
                  <a:lnTo>
                    <a:pt x="5615940" y="154178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</p:sp>
        <p:sp>
          <p:nvSpPr>
            <p:cNvPr id="12" name="Rectangle 11"/>
            <p:cNvSpPr/>
            <p:nvPr/>
          </p:nvSpPr>
          <p:spPr>
            <a:xfrm>
              <a:off x="8991600" y="2552700"/>
              <a:ext cx="670560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dục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nâng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sức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khoẻ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4" name="Round Same Side Corner Rectangle 13"/>
          <p:cNvSpPr/>
          <p:nvPr/>
        </p:nvSpPr>
        <p:spPr>
          <a:xfrm flipV="1">
            <a:off x="7022145" y="0"/>
            <a:ext cx="4240171" cy="1333500"/>
          </a:xfrm>
          <a:prstGeom prst="round2SameRect">
            <a:avLst>
              <a:gd name="adj1" fmla="val 36286"/>
              <a:gd name="adj2" fmla="val 0"/>
            </a:avLst>
          </a:prstGeom>
          <a:solidFill>
            <a:srgbClr val="1A3063"/>
          </a:solidFill>
          <a:ln>
            <a:solidFill>
              <a:srgbClr val="1A30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18230" y="282029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00" y="1790700"/>
            <a:ext cx="1242060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600" b="1" dirty="0">
                <a:solidFill>
                  <a:srgbClr val="1A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THỰC HÀNH: </a:t>
            </a:r>
          </a:p>
          <a:p>
            <a:pPr>
              <a:lnSpc>
                <a:spcPct val="150000"/>
              </a:lnSpc>
            </a:pPr>
            <a:r>
              <a:rPr lang="vi-VN" sz="6600" b="1" dirty="0">
                <a:solidFill>
                  <a:srgbClr val="1A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 CỨU BĂNG BÓ KHI NGƯỜI KHÁC BỊ GÃY XƯƠNG</a:t>
            </a:r>
            <a:endParaRPr lang="en-US" sz="6600" b="1" dirty="0">
              <a:solidFill>
                <a:srgbClr val="1A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647700"/>
            <a:ext cx="9372600" cy="937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18628"/>
          <a:stretch/>
        </p:blipFill>
        <p:spPr>
          <a:xfrm>
            <a:off x="4307087" y="6605915"/>
            <a:ext cx="5330425" cy="355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71276"/>
      </p:ext>
    </p:extLst>
  </p:cSld>
  <p:clrMapOvr>
    <a:masterClrMapping/>
  </p:clrMapOvr>
  <p:transition spd="med">
    <p:plus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031149" cy="10287000"/>
          </a:xfrm>
          <a:prstGeom prst="rect">
            <a:avLst/>
          </a:prstGeom>
          <a:solidFill>
            <a:srgbClr val="A0CEE9"/>
          </a:solidFill>
        </p:spPr>
      </p:sp>
      <p:sp>
        <p:nvSpPr>
          <p:cNvPr id="3" name="AutoShape 3"/>
          <p:cNvSpPr/>
          <p:nvPr/>
        </p:nvSpPr>
        <p:spPr>
          <a:xfrm>
            <a:off x="12256851" y="0"/>
            <a:ext cx="6031149" cy="10287000"/>
          </a:xfrm>
          <a:prstGeom prst="rect">
            <a:avLst/>
          </a:prstGeom>
          <a:solidFill>
            <a:srgbClr val="A0CEE9"/>
          </a:solidFill>
        </p:spPr>
      </p:sp>
      <p:sp>
        <p:nvSpPr>
          <p:cNvPr id="16" name="Rectangle 15"/>
          <p:cNvSpPr/>
          <p:nvPr/>
        </p:nvSpPr>
        <p:spPr>
          <a:xfrm>
            <a:off x="0" y="0"/>
            <a:ext cx="18288000" cy="163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i="1" dirty="0">
              <a:solidFill>
                <a:srgbClr val="1A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0974" y="2476500"/>
            <a:ext cx="5029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1. Những nguyên nhân có thể dẫn tới gãy xương ở lứa tuổi thanh thiếu niên?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11803" y="2476500"/>
            <a:ext cx="54007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bg1"/>
                </a:solidFill>
              </a:rPr>
              <a:t>2. Gãy xương gây ra những hậu quả gì? Nêu cách phòng tránh gãy xương.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414925" y="2476500"/>
            <a:ext cx="5715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3. Trình bày các thao tác chuẩn bị, sơ cứu người bị nạn? Khi thực hiện buộc cố định nẹp cần lưu ý điều gì? </a:t>
            </a:r>
            <a:endParaRPr lang="en-US" sz="4000" dirty="0"/>
          </a:p>
        </p:txBody>
      </p:sp>
      <p:sp>
        <p:nvSpPr>
          <p:cNvPr id="21" name="Freeform 2"/>
          <p:cNvSpPr/>
          <p:nvPr/>
        </p:nvSpPr>
        <p:spPr>
          <a:xfrm>
            <a:off x="8158819" y="6558104"/>
            <a:ext cx="2106764" cy="3378193"/>
          </a:xfrm>
          <a:custGeom>
            <a:avLst/>
            <a:gdLst/>
            <a:ahLst/>
            <a:cxnLst/>
            <a:rect l="l" t="t" r="r" b="b"/>
            <a:pathLst>
              <a:path w="6415347" h="10287000">
                <a:moveTo>
                  <a:pt x="0" y="0"/>
                </a:moveTo>
                <a:lnTo>
                  <a:pt x="6415347" y="0"/>
                </a:lnTo>
                <a:lnTo>
                  <a:pt x="641534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5"/>
          <p:cNvSpPr/>
          <p:nvPr/>
        </p:nvSpPr>
        <p:spPr>
          <a:xfrm>
            <a:off x="1708561" y="6915678"/>
            <a:ext cx="2614026" cy="2717796"/>
          </a:xfrm>
          <a:custGeom>
            <a:avLst/>
            <a:gdLst/>
            <a:ahLst/>
            <a:cxnLst/>
            <a:rect l="l" t="t" r="r" b="b"/>
            <a:pathLst>
              <a:path w="1978845" h="2057400">
                <a:moveTo>
                  <a:pt x="0" y="0"/>
                </a:moveTo>
                <a:lnTo>
                  <a:pt x="1978844" y="0"/>
                </a:lnTo>
                <a:lnTo>
                  <a:pt x="197884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0"/>
          <p:cNvSpPr/>
          <p:nvPr/>
        </p:nvSpPr>
        <p:spPr>
          <a:xfrm flipH="1">
            <a:off x="14859000" y="6309181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3470757" y="133260"/>
            <a:ext cx="11482888" cy="1371779"/>
            <a:chOff x="3155511" y="179840"/>
            <a:chExt cx="11482888" cy="137177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55511" y="179840"/>
              <a:ext cx="1416489" cy="137177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572000" y="619812"/>
              <a:ext cx="1006639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4000" i="1" dirty="0">
                  <a:solidFill>
                    <a:srgbClr val="1A3063"/>
                  </a:solidFill>
                  <a:cs typeface="Arial" panose="020B0604020202020204" pitchFamily="34" charset="0"/>
                </a:rPr>
                <a:t>Thảo luận nhóm và trả lời các câu hỏi sau:</a:t>
              </a:r>
              <a:endParaRPr lang="en-US" sz="4000" i="1" dirty="0">
                <a:solidFill>
                  <a:srgbClr val="1A30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16177" y="1333500"/>
            <a:ext cx="6471823" cy="8953500"/>
          </a:xfrm>
          <a:custGeom>
            <a:avLst/>
            <a:gdLst/>
            <a:ahLst/>
            <a:cxnLst/>
            <a:rect l="l" t="t" r="r" b="b"/>
            <a:pathLst>
              <a:path w="6985284" h="9663852">
                <a:moveTo>
                  <a:pt x="0" y="0"/>
                </a:moveTo>
                <a:lnTo>
                  <a:pt x="6985284" y="0"/>
                </a:lnTo>
                <a:lnTo>
                  <a:pt x="6985284" y="9663852"/>
                </a:lnTo>
                <a:lnTo>
                  <a:pt x="0" y="96638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85983" y="1973231"/>
            <a:ext cx="2472776" cy="475346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10217"/>
              </a:lnSpc>
              <a:spcBef>
                <a:spcPct val="0"/>
              </a:spcBef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1725874" y="1241431"/>
            <a:ext cx="9036227" cy="1082669"/>
          </a:xfrm>
          <a:prstGeom prst="rect">
            <a:avLst/>
          </a:prstGeom>
          <a:solidFill>
            <a:srgbClr val="B0C5FF"/>
          </a:solidFill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770"/>
              </a:lnSpc>
              <a:spcBef>
                <a:spcPct val="0"/>
              </a:spcBef>
            </a:pPr>
            <a:r>
              <a:rPr lang="vi-VN" sz="4800" b="1" dirty="0">
                <a:solidFill>
                  <a:srgbClr val="0506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4800" b="1" dirty="0">
              <a:solidFill>
                <a:srgbClr val="0506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-928219" y="2459059"/>
            <a:ext cx="5974860" cy="1707106"/>
            <a:chOff x="-928219" y="2459059"/>
            <a:chExt cx="5974860" cy="1707106"/>
          </a:xfrm>
        </p:grpSpPr>
        <p:sp>
          <p:nvSpPr>
            <p:cNvPr id="4" name="Freeform 4"/>
            <p:cNvSpPr/>
            <p:nvPr/>
          </p:nvSpPr>
          <p:spPr>
            <a:xfrm>
              <a:off x="-928219" y="2683882"/>
              <a:ext cx="5974860" cy="1482283"/>
            </a:xfrm>
            <a:custGeom>
              <a:avLst/>
              <a:gdLst/>
              <a:ahLst/>
              <a:cxnLst/>
              <a:rect l="l" t="t" r="r" b="b"/>
              <a:pathLst>
                <a:path w="1268996" h="298010">
                  <a:moveTo>
                    <a:pt x="97308" y="0"/>
                  </a:moveTo>
                  <a:lnTo>
                    <a:pt x="1171687" y="0"/>
                  </a:lnTo>
                  <a:cubicBezTo>
                    <a:pt x="1197495" y="0"/>
                    <a:pt x="1222246" y="10252"/>
                    <a:pt x="1240495" y="28501"/>
                  </a:cubicBezTo>
                  <a:cubicBezTo>
                    <a:pt x="1258744" y="46750"/>
                    <a:pt x="1268996" y="71501"/>
                    <a:pt x="1268996" y="97308"/>
                  </a:cubicBezTo>
                  <a:lnTo>
                    <a:pt x="1268996" y="200702"/>
                  </a:lnTo>
                  <a:cubicBezTo>
                    <a:pt x="1268996" y="254444"/>
                    <a:pt x="1225429" y="298010"/>
                    <a:pt x="1171687" y="298010"/>
                  </a:cubicBezTo>
                  <a:lnTo>
                    <a:pt x="97308" y="298010"/>
                  </a:lnTo>
                  <a:cubicBezTo>
                    <a:pt x="43566" y="298010"/>
                    <a:pt x="0" y="254444"/>
                    <a:pt x="0" y="200702"/>
                  </a:cubicBezTo>
                  <a:lnTo>
                    <a:pt x="0" y="97308"/>
                  </a:lnTo>
                  <a:cubicBezTo>
                    <a:pt x="0" y="43566"/>
                    <a:pt x="43566" y="0"/>
                    <a:pt x="973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3522682" y="2459059"/>
              <a:ext cx="1421591" cy="15552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475"/>
                </a:lnSpc>
                <a:spcBef>
                  <a:spcPct val="0"/>
                </a:spcBef>
              </a:pPr>
              <a:r>
                <a:rPr lang="en-US" sz="7200" b="1" dirty="0">
                  <a:solidFill>
                    <a:srgbClr val="3370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87666" y="3838396"/>
            <a:ext cx="2472776" cy="475346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10217"/>
              </a:lnSpc>
              <a:spcBef>
                <a:spcPct val="0"/>
              </a:spcBef>
            </a:pPr>
            <a:endParaRPr/>
          </a:p>
        </p:txBody>
      </p:sp>
      <p:grpSp>
        <p:nvGrpSpPr>
          <p:cNvPr id="29" name="Group 28"/>
          <p:cNvGrpSpPr/>
          <p:nvPr/>
        </p:nvGrpSpPr>
        <p:grpSpPr>
          <a:xfrm>
            <a:off x="-928220" y="4330837"/>
            <a:ext cx="5460886" cy="1700493"/>
            <a:chOff x="-928220" y="4330837"/>
            <a:chExt cx="5460886" cy="1700493"/>
          </a:xfrm>
        </p:grpSpPr>
        <p:sp>
          <p:nvSpPr>
            <p:cNvPr id="11" name="Freeform 11"/>
            <p:cNvSpPr/>
            <p:nvPr/>
          </p:nvSpPr>
          <p:spPr>
            <a:xfrm>
              <a:off x="-928220" y="4549047"/>
              <a:ext cx="5076544" cy="1482283"/>
            </a:xfrm>
            <a:custGeom>
              <a:avLst/>
              <a:gdLst/>
              <a:ahLst/>
              <a:cxnLst/>
              <a:rect l="l" t="t" r="r" b="b"/>
              <a:pathLst>
                <a:path w="1268996" h="298010">
                  <a:moveTo>
                    <a:pt x="97308" y="0"/>
                  </a:moveTo>
                  <a:lnTo>
                    <a:pt x="1171687" y="0"/>
                  </a:lnTo>
                  <a:cubicBezTo>
                    <a:pt x="1197495" y="0"/>
                    <a:pt x="1222246" y="10252"/>
                    <a:pt x="1240495" y="28501"/>
                  </a:cubicBezTo>
                  <a:cubicBezTo>
                    <a:pt x="1258744" y="46750"/>
                    <a:pt x="1268996" y="71501"/>
                    <a:pt x="1268996" y="97308"/>
                  </a:cubicBezTo>
                  <a:lnTo>
                    <a:pt x="1268996" y="200702"/>
                  </a:lnTo>
                  <a:cubicBezTo>
                    <a:pt x="1268996" y="254444"/>
                    <a:pt x="1225429" y="298010"/>
                    <a:pt x="1171687" y="298010"/>
                  </a:cubicBezTo>
                  <a:lnTo>
                    <a:pt x="97308" y="298010"/>
                  </a:lnTo>
                  <a:cubicBezTo>
                    <a:pt x="43566" y="298010"/>
                    <a:pt x="0" y="254444"/>
                    <a:pt x="0" y="200702"/>
                  </a:cubicBezTo>
                  <a:lnTo>
                    <a:pt x="0" y="97308"/>
                  </a:lnTo>
                  <a:cubicBezTo>
                    <a:pt x="0" y="43566"/>
                    <a:pt x="43566" y="0"/>
                    <a:pt x="973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2443911" y="4330837"/>
              <a:ext cx="2088755" cy="15552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475"/>
                </a:lnSpc>
                <a:spcBef>
                  <a:spcPct val="0"/>
                </a:spcBef>
              </a:pPr>
              <a:r>
                <a:rPr lang="en-US" sz="7200" b="1" dirty="0">
                  <a:solidFill>
                    <a:srgbClr val="3370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sp>
        <p:nvSpPr>
          <p:cNvPr id="18" name="TextBox 5"/>
          <p:cNvSpPr txBox="1"/>
          <p:nvPr/>
        </p:nvSpPr>
        <p:spPr>
          <a:xfrm>
            <a:off x="-552799" y="5710254"/>
            <a:ext cx="2568562" cy="475346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10217"/>
              </a:lnSpc>
              <a:spcBef>
                <a:spcPct val="0"/>
              </a:spcBef>
            </a:pPr>
            <a:endParaRPr/>
          </a:p>
        </p:txBody>
      </p:sp>
      <p:grpSp>
        <p:nvGrpSpPr>
          <p:cNvPr id="30" name="Group 29"/>
          <p:cNvGrpSpPr/>
          <p:nvPr/>
        </p:nvGrpSpPr>
        <p:grpSpPr>
          <a:xfrm>
            <a:off x="-819120" y="6167259"/>
            <a:ext cx="4010205" cy="1708102"/>
            <a:chOff x="-552799" y="6195086"/>
            <a:chExt cx="4010205" cy="1708102"/>
          </a:xfrm>
        </p:grpSpPr>
        <p:sp>
          <p:nvSpPr>
            <p:cNvPr id="17" name="Freeform 4"/>
            <p:cNvSpPr/>
            <p:nvPr/>
          </p:nvSpPr>
          <p:spPr>
            <a:xfrm>
              <a:off x="-552799" y="6420905"/>
              <a:ext cx="4010205" cy="1482283"/>
            </a:xfrm>
            <a:custGeom>
              <a:avLst/>
              <a:gdLst/>
              <a:ahLst/>
              <a:cxnLst/>
              <a:rect l="l" t="t" r="r" b="b"/>
              <a:pathLst>
                <a:path w="1268996" h="298010">
                  <a:moveTo>
                    <a:pt x="97308" y="0"/>
                  </a:moveTo>
                  <a:lnTo>
                    <a:pt x="1171687" y="0"/>
                  </a:lnTo>
                  <a:cubicBezTo>
                    <a:pt x="1197495" y="0"/>
                    <a:pt x="1222246" y="10252"/>
                    <a:pt x="1240495" y="28501"/>
                  </a:cubicBezTo>
                  <a:cubicBezTo>
                    <a:pt x="1258744" y="46750"/>
                    <a:pt x="1268996" y="71501"/>
                    <a:pt x="1268996" y="97308"/>
                  </a:cubicBezTo>
                  <a:lnTo>
                    <a:pt x="1268996" y="200702"/>
                  </a:lnTo>
                  <a:cubicBezTo>
                    <a:pt x="1268996" y="254444"/>
                    <a:pt x="1225429" y="298010"/>
                    <a:pt x="1171687" y="298010"/>
                  </a:cubicBezTo>
                  <a:lnTo>
                    <a:pt x="97308" y="298010"/>
                  </a:lnTo>
                  <a:cubicBezTo>
                    <a:pt x="43566" y="298010"/>
                    <a:pt x="0" y="254444"/>
                    <a:pt x="0" y="200702"/>
                  </a:cubicBezTo>
                  <a:lnTo>
                    <a:pt x="0" y="97308"/>
                  </a:lnTo>
                  <a:cubicBezTo>
                    <a:pt x="0" y="43566"/>
                    <a:pt x="43566" y="0"/>
                    <a:pt x="973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9" name="TextBox 9"/>
            <p:cNvSpPr txBox="1"/>
            <p:nvPr/>
          </p:nvSpPr>
          <p:spPr>
            <a:xfrm>
              <a:off x="1806502" y="6195086"/>
              <a:ext cx="1421591" cy="15552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475"/>
                </a:lnSpc>
                <a:spcBef>
                  <a:spcPct val="0"/>
                </a:spcBef>
              </a:pPr>
              <a:r>
                <a:rPr lang="en-US" sz="7200" b="1" dirty="0">
                  <a:solidFill>
                    <a:srgbClr val="3370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vi-VN" sz="7200" b="1" dirty="0">
                  <a:solidFill>
                    <a:srgbClr val="3370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7200" b="1" dirty="0">
                <a:solidFill>
                  <a:srgbClr val="33709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12"/>
          <p:cNvSpPr txBox="1"/>
          <p:nvPr/>
        </p:nvSpPr>
        <p:spPr>
          <a:xfrm>
            <a:off x="-552799" y="7604882"/>
            <a:ext cx="2122152" cy="475346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10217"/>
              </a:lnSpc>
              <a:spcBef>
                <a:spcPct val="0"/>
              </a:spcBef>
            </a:pPr>
            <a:endParaRPr/>
          </a:p>
        </p:txBody>
      </p:sp>
      <p:grpSp>
        <p:nvGrpSpPr>
          <p:cNvPr id="31" name="Group 30"/>
          <p:cNvGrpSpPr/>
          <p:nvPr/>
        </p:nvGrpSpPr>
        <p:grpSpPr>
          <a:xfrm>
            <a:off x="-928220" y="8005161"/>
            <a:ext cx="3612939" cy="1752034"/>
            <a:chOff x="-552799" y="8045782"/>
            <a:chExt cx="3612939" cy="1752034"/>
          </a:xfrm>
        </p:grpSpPr>
        <p:sp>
          <p:nvSpPr>
            <p:cNvPr id="21" name="Freeform 11"/>
            <p:cNvSpPr/>
            <p:nvPr/>
          </p:nvSpPr>
          <p:spPr>
            <a:xfrm>
              <a:off x="-552799" y="8315533"/>
              <a:ext cx="3313241" cy="1482283"/>
            </a:xfrm>
            <a:custGeom>
              <a:avLst/>
              <a:gdLst/>
              <a:ahLst/>
              <a:cxnLst/>
              <a:rect l="l" t="t" r="r" b="b"/>
              <a:pathLst>
                <a:path w="1268996" h="298010">
                  <a:moveTo>
                    <a:pt x="97308" y="0"/>
                  </a:moveTo>
                  <a:lnTo>
                    <a:pt x="1171687" y="0"/>
                  </a:lnTo>
                  <a:cubicBezTo>
                    <a:pt x="1197495" y="0"/>
                    <a:pt x="1222246" y="10252"/>
                    <a:pt x="1240495" y="28501"/>
                  </a:cubicBezTo>
                  <a:cubicBezTo>
                    <a:pt x="1258744" y="46750"/>
                    <a:pt x="1268996" y="71501"/>
                    <a:pt x="1268996" y="97308"/>
                  </a:cubicBezTo>
                  <a:lnTo>
                    <a:pt x="1268996" y="200702"/>
                  </a:lnTo>
                  <a:cubicBezTo>
                    <a:pt x="1268996" y="254444"/>
                    <a:pt x="1225429" y="298010"/>
                    <a:pt x="1171687" y="298010"/>
                  </a:cubicBezTo>
                  <a:lnTo>
                    <a:pt x="97308" y="298010"/>
                  </a:lnTo>
                  <a:cubicBezTo>
                    <a:pt x="43566" y="298010"/>
                    <a:pt x="0" y="254444"/>
                    <a:pt x="0" y="200702"/>
                  </a:cubicBezTo>
                  <a:lnTo>
                    <a:pt x="0" y="97308"/>
                  </a:lnTo>
                  <a:cubicBezTo>
                    <a:pt x="0" y="43566"/>
                    <a:pt x="43566" y="0"/>
                    <a:pt x="973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3" name="TextBox 15"/>
            <p:cNvSpPr txBox="1"/>
            <p:nvPr/>
          </p:nvSpPr>
          <p:spPr>
            <a:xfrm>
              <a:off x="971385" y="8045782"/>
              <a:ext cx="2088755" cy="17312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475"/>
                </a:lnSpc>
                <a:spcBef>
                  <a:spcPct val="0"/>
                </a:spcBef>
              </a:pPr>
              <a:r>
                <a:rPr lang="en-US" sz="7200" b="1" dirty="0">
                  <a:solidFill>
                    <a:srgbClr val="3370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vi-VN" sz="7200" b="1" dirty="0">
                  <a:solidFill>
                    <a:srgbClr val="3370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7200" b="1" dirty="0">
                <a:solidFill>
                  <a:srgbClr val="33709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5334000" y="2588970"/>
            <a:ext cx="687952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350078" y="4485449"/>
            <a:ext cx="7811761" cy="1609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tật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36491" y="6808103"/>
            <a:ext cx="8217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55651" y="8185623"/>
            <a:ext cx="824434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Thực hành: Sơ cứu băng bó khi người khác bị gãy xương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EF4986C1-0791-745B-22C0-57D66E562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" y="-114300"/>
            <a:ext cx="15541625" cy="10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200"/>
              </a:spcBef>
              <a:buFontTx/>
              <a:buNone/>
            </a:pPr>
            <a:r>
              <a:rPr lang="vi-V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vi-V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VẬN ĐỘNG Ở NGƯỜI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7246" y="-2539"/>
            <a:ext cx="1616679" cy="2442784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2"/>
                </a:lnTo>
                <a:lnTo>
                  <a:pt x="0" y="7541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5"/>
          <p:cNvGrpSpPr/>
          <p:nvPr/>
        </p:nvGrpSpPr>
        <p:grpSpPr>
          <a:xfrm>
            <a:off x="4724400" y="0"/>
            <a:ext cx="8915400" cy="1333500"/>
            <a:chOff x="4876800" y="0"/>
            <a:chExt cx="8915400" cy="1333500"/>
          </a:xfrm>
        </p:grpSpPr>
        <p:sp>
          <p:nvSpPr>
            <p:cNvPr id="14" name="Round Same Side Corner Rectangle 13"/>
            <p:cNvSpPr/>
            <p:nvPr/>
          </p:nvSpPr>
          <p:spPr>
            <a:xfrm flipV="1">
              <a:off x="4876800" y="0"/>
              <a:ext cx="8915400" cy="1333500"/>
            </a:xfrm>
            <a:prstGeom prst="round2SameRect">
              <a:avLst>
                <a:gd name="adj1" fmla="val 36286"/>
                <a:gd name="adj2" fmla="val 0"/>
              </a:avLst>
            </a:prstGeom>
            <a:solidFill>
              <a:srgbClr val="1A3063"/>
            </a:solidFill>
            <a:ln>
              <a:solidFill>
                <a:srgbClr val="1A30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76800" y="282029"/>
              <a:ext cx="8915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Nguyên nhân gãy xương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33804" y="2277611"/>
            <a:ext cx="4206240" cy="4206240"/>
            <a:chOff x="228600" y="2440245"/>
            <a:chExt cx="4206240" cy="4206240"/>
          </a:xfrm>
        </p:grpSpPr>
        <p:sp>
          <p:nvSpPr>
            <p:cNvPr id="17" name="Oval 16"/>
            <p:cNvSpPr/>
            <p:nvPr/>
          </p:nvSpPr>
          <p:spPr>
            <a:xfrm>
              <a:off x="228600" y="2440245"/>
              <a:ext cx="4206240" cy="4206240"/>
            </a:xfrm>
            <a:prstGeom prst="ellipse">
              <a:avLst/>
            </a:prstGeom>
            <a:solidFill>
              <a:srgbClr val="B0C5FF"/>
            </a:solidFill>
            <a:ln>
              <a:solidFill>
                <a:srgbClr val="B0C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11530" y="3314700"/>
              <a:ext cx="304038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Tai nạn giao thông</a:t>
              </a:r>
              <a:endParaRPr lang="en-US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98184" y="2264911"/>
            <a:ext cx="4206240" cy="4206240"/>
            <a:chOff x="4792980" y="2427545"/>
            <a:chExt cx="4206240" cy="4206240"/>
          </a:xfrm>
        </p:grpSpPr>
        <p:sp>
          <p:nvSpPr>
            <p:cNvPr id="18" name="Oval 17"/>
            <p:cNvSpPr/>
            <p:nvPr/>
          </p:nvSpPr>
          <p:spPr>
            <a:xfrm>
              <a:off x="4792980" y="2427545"/>
              <a:ext cx="4206240" cy="4206240"/>
            </a:xfrm>
            <a:prstGeom prst="ellipse">
              <a:avLst/>
            </a:prstGeom>
            <a:solidFill>
              <a:srgbClr val="B0C5FF"/>
            </a:solidFill>
            <a:ln>
              <a:solidFill>
                <a:srgbClr val="B0C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92980" y="3314700"/>
              <a:ext cx="420624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Tai nạn do </a:t>
              </a:r>
            </a:p>
            <a:p>
              <a:pPr algn="ctr">
                <a:lnSpc>
                  <a:spcPct val="150000"/>
                </a:lnSpc>
              </a:pP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thể dục, thể thao</a:t>
              </a:r>
              <a:endParaRPr lang="en-US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62564" y="2264911"/>
            <a:ext cx="4206240" cy="4206240"/>
            <a:chOff x="9357360" y="2427545"/>
            <a:chExt cx="4206240" cy="4206240"/>
          </a:xfrm>
        </p:grpSpPr>
        <p:sp>
          <p:nvSpPr>
            <p:cNvPr id="19" name="Oval 18"/>
            <p:cNvSpPr/>
            <p:nvPr/>
          </p:nvSpPr>
          <p:spPr>
            <a:xfrm>
              <a:off x="9357360" y="2427545"/>
              <a:ext cx="4206240" cy="4206240"/>
            </a:xfrm>
            <a:prstGeom prst="ellipse">
              <a:avLst/>
            </a:prstGeom>
            <a:solidFill>
              <a:srgbClr val="B0C5FF"/>
            </a:solidFill>
            <a:ln>
              <a:solidFill>
                <a:srgbClr val="B0C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940290" y="3314700"/>
              <a:ext cx="3040380" cy="1911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Tai nạn </a:t>
              </a:r>
            </a:p>
            <a:p>
              <a:pPr algn="ctr">
                <a:lnSpc>
                  <a:spcPct val="150000"/>
                </a:lnSpc>
              </a:pP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sinh hoạt</a:t>
              </a:r>
              <a:endParaRPr lang="en-US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826944" y="2264911"/>
            <a:ext cx="4206240" cy="4206240"/>
            <a:chOff x="13921740" y="2427545"/>
            <a:chExt cx="4206240" cy="4206240"/>
          </a:xfrm>
        </p:grpSpPr>
        <p:sp>
          <p:nvSpPr>
            <p:cNvPr id="20" name="Oval 19"/>
            <p:cNvSpPr/>
            <p:nvPr/>
          </p:nvSpPr>
          <p:spPr>
            <a:xfrm>
              <a:off x="13921740" y="2427545"/>
              <a:ext cx="4206240" cy="4206240"/>
            </a:xfrm>
            <a:prstGeom prst="ellipse">
              <a:avLst/>
            </a:prstGeom>
            <a:solidFill>
              <a:srgbClr val="B0C5FF"/>
            </a:solidFill>
            <a:ln>
              <a:solidFill>
                <a:srgbClr val="B0C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504670" y="3314700"/>
              <a:ext cx="3040380" cy="1911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Tai nạn </a:t>
              </a:r>
            </a:p>
            <a:p>
              <a:pPr algn="ctr">
                <a:lnSpc>
                  <a:spcPct val="150000"/>
                </a:lnSpc>
              </a:pP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học đường</a:t>
              </a:r>
              <a:endParaRPr lang="en-US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4" y="7277100"/>
            <a:ext cx="4565196" cy="1524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7243" y="6638489"/>
            <a:ext cx="3868122" cy="28012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1056" y="6638488"/>
            <a:ext cx="3978228" cy="364851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6238" y="6811338"/>
            <a:ext cx="3157942" cy="2628373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7246" y="-2539"/>
            <a:ext cx="1616679" cy="2442784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2"/>
                </a:lnTo>
                <a:lnTo>
                  <a:pt x="0" y="7541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5"/>
          <p:cNvGrpSpPr/>
          <p:nvPr/>
        </p:nvGrpSpPr>
        <p:grpSpPr>
          <a:xfrm>
            <a:off x="3039141" y="2540"/>
            <a:ext cx="12649200" cy="1333500"/>
            <a:chOff x="4876800" y="0"/>
            <a:chExt cx="8915400" cy="1333500"/>
          </a:xfrm>
        </p:grpSpPr>
        <p:sp>
          <p:nvSpPr>
            <p:cNvPr id="14" name="Round Same Side Corner Rectangle 13"/>
            <p:cNvSpPr/>
            <p:nvPr/>
          </p:nvSpPr>
          <p:spPr>
            <a:xfrm flipV="1">
              <a:off x="4876800" y="0"/>
              <a:ext cx="8915400" cy="1333500"/>
            </a:xfrm>
            <a:prstGeom prst="round2SameRect">
              <a:avLst>
                <a:gd name="adj1" fmla="val 36286"/>
                <a:gd name="adj2" fmla="val 0"/>
              </a:avLst>
            </a:prstGeom>
            <a:solidFill>
              <a:srgbClr val="1A3063"/>
            </a:solidFill>
            <a:ln>
              <a:solidFill>
                <a:srgbClr val="1A30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76800" y="282029"/>
              <a:ext cx="8915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Hậu quả và cách phòng tránh gãy xương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Pentagon 3"/>
          <p:cNvSpPr/>
          <p:nvPr/>
        </p:nvSpPr>
        <p:spPr>
          <a:xfrm>
            <a:off x="-5080" y="2406530"/>
            <a:ext cx="3205480" cy="106680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 quả: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31180" y="1977767"/>
            <a:ext cx="11963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Teo cơ, cứng khớp.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Sau 4-6 tháng xương không liền phải phẫu thuật kết hợp xương, ghép xương.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Viêm xương.</a:t>
            </a:r>
          </a:p>
        </p:txBody>
      </p:sp>
      <p:sp>
        <p:nvSpPr>
          <p:cNvPr id="33" name="Pentagon 32"/>
          <p:cNvSpPr/>
          <p:nvPr/>
        </p:nvSpPr>
        <p:spPr>
          <a:xfrm>
            <a:off x="-5080" y="6057900"/>
            <a:ext cx="5257800" cy="106680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phòng tránh: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31180" y="5796037"/>
            <a:ext cx="11125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reeform 3"/>
          <p:cNvSpPr/>
          <p:nvPr/>
        </p:nvSpPr>
        <p:spPr>
          <a:xfrm>
            <a:off x="16002000" y="80166"/>
            <a:ext cx="2145170" cy="1782278"/>
          </a:xfrm>
          <a:custGeom>
            <a:avLst/>
            <a:gdLst/>
            <a:ahLst/>
            <a:cxnLst/>
            <a:rect l="l" t="t" r="r" b="b"/>
            <a:pathLst>
              <a:path w="5352917" h="4447381">
                <a:moveTo>
                  <a:pt x="0" y="0"/>
                </a:moveTo>
                <a:lnTo>
                  <a:pt x="5352917" y="0"/>
                </a:lnTo>
                <a:lnTo>
                  <a:pt x="5352917" y="4447381"/>
                </a:lnTo>
                <a:lnTo>
                  <a:pt x="0" y="44473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6718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7246" y="-2539"/>
            <a:ext cx="1616679" cy="2442784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2"/>
                </a:lnTo>
                <a:lnTo>
                  <a:pt x="0" y="7541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02000" y="80166"/>
            <a:ext cx="2145170" cy="1782278"/>
          </a:xfrm>
          <a:custGeom>
            <a:avLst/>
            <a:gdLst/>
            <a:ahLst/>
            <a:cxnLst/>
            <a:rect l="l" t="t" r="r" b="b"/>
            <a:pathLst>
              <a:path w="5352917" h="4447381">
                <a:moveTo>
                  <a:pt x="0" y="0"/>
                </a:moveTo>
                <a:lnTo>
                  <a:pt x="5352917" y="0"/>
                </a:lnTo>
                <a:lnTo>
                  <a:pt x="5352917" y="4447381"/>
                </a:lnTo>
                <a:lnTo>
                  <a:pt x="0" y="44473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5"/>
          <p:cNvGrpSpPr/>
          <p:nvPr/>
        </p:nvGrpSpPr>
        <p:grpSpPr>
          <a:xfrm>
            <a:off x="6400800" y="0"/>
            <a:ext cx="5723859" cy="1333500"/>
            <a:chOff x="4876800" y="0"/>
            <a:chExt cx="8915400" cy="1333500"/>
          </a:xfrm>
        </p:grpSpPr>
        <p:sp>
          <p:nvSpPr>
            <p:cNvPr id="14" name="Round Same Side Corner Rectangle 13"/>
            <p:cNvSpPr/>
            <p:nvPr/>
          </p:nvSpPr>
          <p:spPr>
            <a:xfrm flipV="1">
              <a:off x="4876800" y="0"/>
              <a:ext cx="8915400" cy="1333500"/>
            </a:xfrm>
            <a:prstGeom prst="round2SameRect">
              <a:avLst>
                <a:gd name="adj1" fmla="val 36286"/>
                <a:gd name="adj2" fmla="val 0"/>
              </a:avLst>
            </a:prstGeom>
            <a:solidFill>
              <a:srgbClr val="1A3063"/>
            </a:solidFill>
            <a:ln>
              <a:solidFill>
                <a:srgbClr val="1A30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76800" y="282029"/>
              <a:ext cx="8915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Cách tiến hành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71220" y="3112765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Sơ cứu gãy xương cẳng tay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076700"/>
            <a:ext cx="3962400" cy="57234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506568" y="3112765"/>
            <a:ext cx="8242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Sơ cứu gãy xương cẳng chân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6300" y="1945149"/>
            <a:ext cx="15603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>
                <a:solidFill>
                  <a:srgbClr val="1A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thực hành theo nhóm, tiến hành theo các bước như SGK tr.27:</a:t>
            </a:r>
            <a:endParaRPr lang="en-US" sz="4000" i="1" dirty="0">
              <a:solidFill>
                <a:srgbClr val="1A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0" y="4280381"/>
            <a:ext cx="3829060" cy="543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1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8C0AD4-1ED5-2390-32B6-942E3DF72C20}"/>
              </a:ext>
            </a:extLst>
          </p:cNvPr>
          <p:cNvSpPr txBox="1"/>
          <p:nvPr/>
        </p:nvSpPr>
        <p:spPr>
          <a:xfrm>
            <a:off x="2529840" y="1615276"/>
            <a:ext cx="12161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vi-VN" sz="9000">
                <a:solidFill>
                  <a:srgbClr val="FF0000"/>
                </a:solidFill>
                <a:latin typeface="Arial" panose="020B0604020202020204" pitchFamily="34" charset="0"/>
              </a:rPr>
              <a:t>Còn nữa….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B08A3-ACF2-9C05-FBCB-714D8C3B9FF3}"/>
              </a:ext>
            </a:extLst>
          </p:cNvPr>
          <p:cNvSpPr txBox="1"/>
          <p:nvPr/>
        </p:nvSpPr>
        <p:spPr>
          <a:xfrm>
            <a:off x="3048000" y="3692769"/>
            <a:ext cx="13243560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  <a:defRPr/>
            </a:pPr>
            <a:r>
              <a:rPr lang="vi-VN" sz="48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Có đủ bộ </a:t>
            </a:r>
            <a:r>
              <a:rPr lang="vi-VN" sz="48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word</a:t>
            </a:r>
            <a:r>
              <a:rPr lang="vi-VN" sz="48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và </a:t>
            </a:r>
            <a:r>
              <a:rPr lang="vi-VN" sz="48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powerpoint</a:t>
            </a:r>
            <a:r>
              <a:rPr lang="vi-VN" sz="48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cả năm tất cả các bài môn: KHTN 8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Kết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nối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tri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thức</a:t>
            </a:r>
            <a:endParaRPr lang="vi-VN" sz="4800" b="1" i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55CD58D8-CB30-8130-F7D8-6478C3166DDE}"/>
              </a:ext>
            </a:extLst>
          </p:cNvPr>
          <p:cNvSpPr txBox="1"/>
          <p:nvPr/>
        </p:nvSpPr>
        <p:spPr>
          <a:xfrm>
            <a:off x="4419600" y="6210300"/>
            <a:ext cx="11734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hlinkClick r:id="rId2"/>
              </a:rPr>
              <a:t>https://tailieugiaovien.edu.vn/lesson/powerpoint-khoa-hoc-tu-nhien-8-ket-noi-tri-thuc-bo-1/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endParaRPr lang="vi-VN" sz="3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6A2D3D-9687-E8F0-28C0-24D87AB4098A}"/>
              </a:ext>
            </a:extLst>
          </p:cNvPr>
          <p:cNvSpPr txBox="1"/>
          <p:nvPr/>
        </p:nvSpPr>
        <p:spPr>
          <a:xfrm>
            <a:off x="4572000" y="8121895"/>
            <a:ext cx="10972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linkClick r:id="rId3"/>
              </a:rPr>
              <a:t>https://drive.google.com/drive/u/1/folders/1GApOFJ33zUTyKTuzMOWTrxIOqFqCcrga</a:t>
            </a: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390494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63BD2-49E5-30DA-EBEB-4B0728A3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35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343570">
            <a:off x="13716000" y="3746394"/>
            <a:ext cx="3336381" cy="4411080"/>
          </a:xfrm>
          <a:custGeom>
            <a:avLst/>
            <a:gdLst/>
            <a:ahLst/>
            <a:cxnLst/>
            <a:rect l="l" t="t" r="r" b="b"/>
            <a:pathLst>
              <a:path w="3336381" h="4411080">
                <a:moveTo>
                  <a:pt x="0" y="0"/>
                </a:moveTo>
                <a:lnTo>
                  <a:pt x="3336381" y="0"/>
                </a:lnTo>
                <a:lnTo>
                  <a:pt x="3336381" y="4411080"/>
                </a:lnTo>
                <a:lnTo>
                  <a:pt x="0" y="4411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44636">
            <a:off x="6692688" y="4098471"/>
            <a:ext cx="1750268" cy="5905811"/>
          </a:xfrm>
          <a:custGeom>
            <a:avLst/>
            <a:gdLst/>
            <a:ahLst/>
            <a:cxnLst/>
            <a:rect l="l" t="t" r="r" b="b"/>
            <a:pathLst>
              <a:path w="1750268" h="5905811">
                <a:moveTo>
                  <a:pt x="0" y="0"/>
                </a:moveTo>
                <a:lnTo>
                  <a:pt x="1750267" y="0"/>
                </a:lnTo>
                <a:lnTo>
                  <a:pt x="1750267" y="5905810"/>
                </a:lnTo>
                <a:lnTo>
                  <a:pt x="0" y="59058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4563" y="3619500"/>
            <a:ext cx="4083945" cy="5973855"/>
          </a:xfrm>
          <a:custGeom>
            <a:avLst/>
            <a:gdLst/>
            <a:ahLst/>
            <a:cxnLst/>
            <a:rect l="l" t="t" r="r" b="b"/>
            <a:pathLst>
              <a:path w="4083945" h="5973855">
                <a:moveTo>
                  <a:pt x="0" y="0"/>
                </a:moveTo>
                <a:lnTo>
                  <a:pt x="4083945" y="0"/>
                </a:lnTo>
                <a:lnTo>
                  <a:pt x="4083945" y="5973855"/>
                </a:lnTo>
                <a:lnTo>
                  <a:pt x="0" y="59738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101478">
            <a:off x="10605335" y="3009684"/>
            <a:ext cx="2660153" cy="7068040"/>
          </a:xfrm>
          <a:custGeom>
            <a:avLst/>
            <a:gdLst/>
            <a:ahLst/>
            <a:cxnLst/>
            <a:rect l="l" t="t" r="r" b="b"/>
            <a:pathLst>
              <a:path w="2660153" h="7068040">
                <a:moveTo>
                  <a:pt x="0" y="0"/>
                </a:moveTo>
                <a:lnTo>
                  <a:pt x="2660154" y="0"/>
                </a:lnTo>
                <a:lnTo>
                  <a:pt x="2660154" y="7068040"/>
                </a:lnTo>
                <a:lnTo>
                  <a:pt x="0" y="70680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8600" y="1413712"/>
            <a:ext cx="13884819" cy="82464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</a:pPr>
            <a:r>
              <a:rPr lang="vi-VN" sz="4000" b="1" dirty="0">
                <a:solidFill>
                  <a:srgbClr val="1A30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I. CẤU TẠO VÀ CHỨC NĂNG CỦA HỆ VẬN ĐỘNG</a:t>
            </a:r>
            <a:endParaRPr lang="en-US" sz="4000" b="1" dirty="0">
              <a:solidFill>
                <a:srgbClr val="1A306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6F36FC40-D14E-32A8-2F36-B767EA1F2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775" y="52388"/>
            <a:ext cx="15541625" cy="10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200"/>
              </a:spcBef>
              <a:buFontTx/>
              <a:buNone/>
            </a:pPr>
            <a:r>
              <a:rPr lang="vi-V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vi-V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VẬN ĐỘNG Ở NGƯỜI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3CEDD1-CDE2-5C0A-33AE-AFEEA9FD3173}"/>
              </a:ext>
            </a:extLst>
          </p:cNvPr>
          <p:cNvGrpSpPr/>
          <p:nvPr/>
        </p:nvGrpSpPr>
        <p:grpSpPr>
          <a:xfrm>
            <a:off x="134258" y="2400300"/>
            <a:ext cx="1447800" cy="990600"/>
            <a:chOff x="-5080" y="658743"/>
            <a:chExt cx="1447800" cy="990600"/>
          </a:xfrm>
        </p:grpSpPr>
        <p:sp>
          <p:nvSpPr>
            <p:cNvPr id="9" name="Round Same Side Corner Rectangle 15">
              <a:extLst>
                <a:ext uri="{FF2B5EF4-FFF2-40B4-BE49-F238E27FC236}">
                  <a16:creationId xmlns:a16="http://schemas.microsoft.com/office/drawing/2014/main" id="{951596CE-8E71-1ECC-4AB3-D11BF8DFEFA8}"/>
                </a:ext>
              </a:extLst>
            </p:cNvPr>
            <p:cNvSpPr/>
            <p:nvPr/>
          </p:nvSpPr>
          <p:spPr>
            <a:xfrm rot="5400000">
              <a:off x="223520" y="430143"/>
              <a:ext cx="990600" cy="1447800"/>
            </a:xfrm>
            <a:prstGeom prst="round2SameRect">
              <a:avLst>
                <a:gd name="adj1" fmla="val 24872"/>
                <a:gd name="adj2" fmla="val 0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1C0069-6EC4-C741-722C-0112B30040E9}"/>
                </a:ext>
              </a:extLst>
            </p:cNvPr>
            <p:cNvSpPr txBox="1"/>
            <p:nvPr/>
          </p:nvSpPr>
          <p:spPr>
            <a:xfrm>
              <a:off x="457200" y="769321"/>
              <a:ext cx="838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455B448-A6AF-2D8A-FD27-8AC23C8098EF}"/>
              </a:ext>
            </a:extLst>
          </p:cNvPr>
          <p:cNvSpPr/>
          <p:nvPr/>
        </p:nvSpPr>
        <p:spPr>
          <a:xfrm>
            <a:off x="1897018" y="2533738"/>
            <a:ext cx="68659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" y="723900"/>
            <a:ext cx="7086600" cy="89916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grpSp>
        <p:nvGrpSpPr>
          <p:cNvPr id="25" name="Group 24"/>
          <p:cNvGrpSpPr/>
          <p:nvPr/>
        </p:nvGrpSpPr>
        <p:grpSpPr>
          <a:xfrm>
            <a:off x="8425542" y="1623473"/>
            <a:ext cx="8854439" cy="5238866"/>
            <a:chOff x="8425542" y="1623473"/>
            <a:chExt cx="8854439" cy="5238866"/>
          </a:xfrm>
        </p:grpSpPr>
        <p:sp>
          <p:nvSpPr>
            <p:cNvPr id="20" name="Rectangle 19"/>
            <p:cNvSpPr/>
            <p:nvPr/>
          </p:nvSpPr>
          <p:spPr>
            <a:xfrm>
              <a:off x="8440781" y="4114086"/>
              <a:ext cx="8839200" cy="274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sgk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31.1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, phân loại các xương vào ba phần của bộ xương.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43044" y="1623473"/>
              <a:ext cx="1834675" cy="98762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425542" y="3065442"/>
              <a:ext cx="67382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và trả lời câu hỏi:</a:t>
              </a:r>
              <a:endPara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Freeform 8"/>
          <p:cNvSpPr/>
          <p:nvPr/>
        </p:nvSpPr>
        <p:spPr>
          <a:xfrm rot="-1547825">
            <a:off x="16884374" y="-17385"/>
            <a:ext cx="1299929" cy="1901492"/>
          </a:xfrm>
          <a:custGeom>
            <a:avLst/>
            <a:gdLst/>
            <a:ahLst/>
            <a:cxnLst/>
            <a:rect l="l" t="t" r="r" b="b"/>
            <a:pathLst>
              <a:path w="3178174" h="4648924">
                <a:moveTo>
                  <a:pt x="0" y="0"/>
                </a:moveTo>
                <a:lnTo>
                  <a:pt x="3178173" y="0"/>
                </a:lnTo>
                <a:lnTo>
                  <a:pt x="3178173" y="4648924"/>
                </a:lnTo>
                <a:lnTo>
                  <a:pt x="0" y="46489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000" y="1732586"/>
            <a:ext cx="6553200" cy="8554414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>
            <a:off x="7749902" y="1732586"/>
            <a:ext cx="457200" cy="1143000"/>
          </a:xfrm>
          <a:prstGeom prst="rightBrace">
            <a:avLst>
              <a:gd name="adj1" fmla="val 41667"/>
              <a:gd name="adj2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471262" y="1950143"/>
            <a:ext cx="2775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 đầu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010400" y="3390900"/>
            <a:ext cx="3886200" cy="762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391400" y="3771900"/>
            <a:ext cx="350520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391400" y="4152900"/>
            <a:ext cx="3505200" cy="555088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1261621" y="3722558"/>
            <a:ext cx="2917786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 thân</a:t>
            </a:r>
            <a:endParaRPr lang="en-US" sz="40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7010400" y="4296915"/>
            <a:ext cx="4953000" cy="190594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391400" y="6202859"/>
            <a:ext cx="4572000" cy="98000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2034520" y="5848916"/>
            <a:ext cx="2574744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 chi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8"/>
          <p:cNvSpPr/>
          <p:nvPr/>
        </p:nvSpPr>
        <p:spPr>
          <a:xfrm rot="-1547825">
            <a:off x="16884374" y="-17385"/>
            <a:ext cx="1299929" cy="1901492"/>
          </a:xfrm>
          <a:custGeom>
            <a:avLst/>
            <a:gdLst/>
            <a:ahLst/>
            <a:cxnLst/>
            <a:rect l="l" t="t" r="r" b="b"/>
            <a:pathLst>
              <a:path w="3178174" h="4648924">
                <a:moveTo>
                  <a:pt x="0" y="0"/>
                </a:moveTo>
                <a:lnTo>
                  <a:pt x="3178173" y="0"/>
                </a:lnTo>
                <a:lnTo>
                  <a:pt x="3178173" y="4648924"/>
                </a:lnTo>
                <a:lnTo>
                  <a:pt x="0" y="4648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06A4F0-C62E-3AD5-CA08-EB2221954A6F}"/>
              </a:ext>
            </a:extLst>
          </p:cNvPr>
          <p:cNvSpPr txBox="1"/>
          <p:nvPr/>
        </p:nvSpPr>
        <p:spPr>
          <a:xfrm>
            <a:off x="13258800" y="86261"/>
            <a:ext cx="4894942" cy="132343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206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81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3" grpId="0"/>
      <p:bldP spid="26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5BDC07-4CB1-7174-2388-A8F127D4DEFD}"/>
              </a:ext>
            </a:extLst>
          </p:cNvPr>
          <p:cNvSpPr/>
          <p:nvPr/>
        </p:nvSpPr>
        <p:spPr>
          <a:xfrm>
            <a:off x="1600200" y="2669948"/>
            <a:ext cx="68659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744F5B-4C91-5F69-40F2-81166963AE18}"/>
              </a:ext>
            </a:extLst>
          </p:cNvPr>
          <p:cNvGrpSpPr/>
          <p:nvPr/>
        </p:nvGrpSpPr>
        <p:grpSpPr>
          <a:xfrm>
            <a:off x="-162560" y="2536510"/>
            <a:ext cx="1447800" cy="990600"/>
            <a:chOff x="-5080" y="658743"/>
            <a:chExt cx="1447800" cy="990600"/>
          </a:xfrm>
        </p:grpSpPr>
        <p:sp>
          <p:nvSpPr>
            <p:cNvPr id="5" name="Round Same Side Corner Rectangle 15">
              <a:extLst>
                <a:ext uri="{FF2B5EF4-FFF2-40B4-BE49-F238E27FC236}">
                  <a16:creationId xmlns:a16="http://schemas.microsoft.com/office/drawing/2014/main" id="{1433612B-B6B1-A328-9BDA-EA181F93E2F0}"/>
                </a:ext>
              </a:extLst>
            </p:cNvPr>
            <p:cNvSpPr/>
            <p:nvPr/>
          </p:nvSpPr>
          <p:spPr>
            <a:xfrm rot="5400000">
              <a:off x="223520" y="430143"/>
              <a:ext cx="990600" cy="1447800"/>
            </a:xfrm>
            <a:prstGeom prst="round2SameRect">
              <a:avLst>
                <a:gd name="adj1" fmla="val 24872"/>
                <a:gd name="adj2" fmla="val 0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111F6B-E77C-1C42-7B02-4F25B6AD0A9E}"/>
                </a:ext>
              </a:extLst>
            </p:cNvPr>
            <p:cNvSpPr txBox="1"/>
            <p:nvPr/>
          </p:nvSpPr>
          <p:spPr>
            <a:xfrm>
              <a:off x="457200" y="769321"/>
              <a:ext cx="838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 descr="viet3">
            <a:extLst>
              <a:ext uri="{FF2B5EF4-FFF2-40B4-BE49-F238E27FC236}">
                <a16:creationId xmlns:a16="http://schemas.microsoft.com/office/drawing/2014/main" id="{9A95EF41-D302-FB41-5D1D-1C75032403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258998"/>
            <a:ext cx="1905000" cy="145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F01348-C151-1162-73D4-6B5AC60D7543}"/>
              </a:ext>
            </a:extLst>
          </p:cNvPr>
          <p:cNvSpPr txBox="1"/>
          <p:nvPr/>
        </p:nvSpPr>
        <p:spPr>
          <a:xfrm>
            <a:off x="651164" y="4207014"/>
            <a:ext cx="17636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ương đầu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4000" dirty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ương th</a:t>
            </a:r>
            <a:r>
              <a:rPr lang="en-US" sz="4000" dirty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â</a:t>
            </a:r>
            <a:r>
              <a:rPr lang="vi-VN" sz="4000" dirty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n</a:t>
            </a:r>
            <a:r>
              <a:rPr lang="en-US" sz="4000" dirty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40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ương chi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4DA5B0B2-0B33-B4B3-9759-CCF219C5C584}"/>
              </a:ext>
            </a:extLst>
          </p:cNvPr>
          <p:cNvSpPr/>
          <p:nvPr/>
        </p:nvSpPr>
        <p:spPr>
          <a:xfrm>
            <a:off x="76200" y="4969014"/>
            <a:ext cx="13487400" cy="707886"/>
          </a:xfrm>
          <a:prstGeom prst="round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 được cấu tạo từ </a:t>
            </a:r>
            <a:r>
              <a:rPr lang="vi-VN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 hữu cơ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 khoáng.</a:t>
            </a:r>
            <a:endParaRPr lang="en-US" sz="4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2">
            <a:extLst>
              <a:ext uri="{FF2B5EF4-FFF2-40B4-BE49-F238E27FC236}">
                <a16:creationId xmlns:a16="http://schemas.microsoft.com/office/drawing/2014/main" id="{9F6AEF25-9EF4-C39F-B728-CB6FD09394E4}"/>
              </a:ext>
            </a:extLst>
          </p:cNvPr>
          <p:cNvSpPr/>
          <p:nvPr/>
        </p:nvSpPr>
        <p:spPr>
          <a:xfrm>
            <a:off x="-228600" y="5807214"/>
            <a:ext cx="13487400" cy="707886"/>
          </a:xfrm>
          <a:prstGeom prst="round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giáp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khớp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BD1BFB58-65C5-1121-2209-7CEE415FB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575" y="114300"/>
            <a:ext cx="15541625" cy="10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200"/>
              </a:spcBef>
              <a:buFontTx/>
              <a:buNone/>
            </a:pPr>
            <a:r>
              <a:rPr lang="vi-V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vi-V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VẬN ĐỘNG Ở NGƯỜI</a:t>
            </a:r>
          </a:p>
        </p:txBody>
      </p:sp>
      <p:sp>
        <p:nvSpPr>
          <p:cNvPr id="3" name="Rounded Rectangle 12">
            <a:extLst>
              <a:ext uri="{FF2B5EF4-FFF2-40B4-BE49-F238E27FC236}">
                <a16:creationId xmlns:a16="http://schemas.microsoft.com/office/drawing/2014/main" id="{AC3109D8-33AF-6AA4-8E88-F51C5D5A308B}"/>
              </a:ext>
            </a:extLst>
          </p:cNvPr>
          <p:cNvSpPr/>
          <p:nvPr/>
        </p:nvSpPr>
        <p:spPr>
          <a:xfrm>
            <a:off x="2875653" y="7151218"/>
            <a:ext cx="5506347" cy="1573682"/>
          </a:xfrm>
          <a:prstGeom prst="round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hớp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                  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77E334-E598-A027-7D88-159B17309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7432475"/>
            <a:ext cx="1834675" cy="987625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A9369814-B831-A39F-ACDF-F63E71931A31}"/>
              </a:ext>
            </a:extLst>
          </p:cNvPr>
          <p:cNvSpPr txBox="1"/>
          <p:nvPr/>
        </p:nvSpPr>
        <p:spPr>
          <a:xfrm>
            <a:off x="228600" y="1562100"/>
            <a:ext cx="13884819" cy="82464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</a:pPr>
            <a:r>
              <a:rPr lang="vi-VN" sz="4000" b="1" dirty="0">
                <a:solidFill>
                  <a:srgbClr val="1A30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I. CẤU TẠO VÀ CHỨC NĂNG CỦA HỆ VẬN ĐỘNG</a:t>
            </a:r>
            <a:endParaRPr lang="en-US" sz="4000" b="1" dirty="0">
              <a:solidFill>
                <a:srgbClr val="1A306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811000" y="6985107"/>
            <a:ext cx="5353545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cs typeface="Arial" panose="020B0604020202020204" pitchFamily="34" charset="0"/>
              </a:rPr>
              <a:t>Xương được cấu tạo từ chất nào?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94016B-ED0A-3B00-1E97-0B479C951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0" y="7432475"/>
            <a:ext cx="1834675" cy="9876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5FADF9-CEFE-8495-7132-9453D1902B8D}"/>
              </a:ext>
            </a:extLst>
          </p:cNvPr>
          <p:cNvSpPr txBox="1"/>
          <p:nvPr/>
        </p:nvSpPr>
        <p:spPr>
          <a:xfrm>
            <a:off x="381000" y="3445014"/>
            <a:ext cx="17636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47604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3" grpId="0"/>
      <p:bldP spid="3" grpId="1"/>
      <p:bldP spid="11" grpId="0"/>
      <p:bldP spid="11" grpId="1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62560" y="438062"/>
            <a:ext cx="1447800" cy="990600"/>
            <a:chOff x="-5080" y="658743"/>
            <a:chExt cx="1447800" cy="990600"/>
          </a:xfrm>
        </p:grpSpPr>
        <p:sp>
          <p:nvSpPr>
            <p:cNvPr id="16" name="Round Same Side Corner Rectangle 15"/>
            <p:cNvSpPr/>
            <p:nvPr/>
          </p:nvSpPr>
          <p:spPr>
            <a:xfrm rot="5400000">
              <a:off x="223520" y="430143"/>
              <a:ext cx="990600" cy="1447800"/>
            </a:xfrm>
            <a:prstGeom prst="round2SameRect">
              <a:avLst>
                <a:gd name="adj1" fmla="val 24872"/>
                <a:gd name="adj2" fmla="val 0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7200" y="769321"/>
              <a:ext cx="838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600200" y="571500"/>
            <a:ext cx="68659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2800" y="1428662"/>
            <a:ext cx="6553200" cy="85544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12" y="1863789"/>
            <a:ext cx="1396797" cy="13967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36780" y="2530048"/>
            <a:ext cx="65678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tên và vị trí của các cơ.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4118402"/>
            <a:ext cx="92288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cơ chính trên hệ vận động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9362920" y="1956308"/>
            <a:ext cx="1704368" cy="2608556"/>
          </a:xfrm>
          <a:prstGeom prst="line">
            <a:avLst/>
          </a:prstGeom>
          <a:ln w="381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  <a:stCxn id="8" idx="3"/>
          </p:cNvCxnSpPr>
          <p:nvPr/>
        </p:nvCxnSpPr>
        <p:spPr>
          <a:xfrm flipV="1">
            <a:off x="9457408" y="3808317"/>
            <a:ext cx="1515392" cy="664028"/>
          </a:xfrm>
          <a:prstGeom prst="line">
            <a:avLst/>
          </a:prstGeom>
          <a:ln w="381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  <a:stCxn id="8" idx="3"/>
          </p:cNvCxnSpPr>
          <p:nvPr/>
        </p:nvCxnSpPr>
        <p:spPr>
          <a:xfrm>
            <a:off x="9457408" y="4472345"/>
            <a:ext cx="1704368" cy="0"/>
          </a:xfrm>
          <a:prstGeom prst="line">
            <a:avLst/>
          </a:prstGeom>
          <a:ln w="381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  <a:stCxn id="8" idx="3"/>
          </p:cNvCxnSpPr>
          <p:nvPr/>
        </p:nvCxnSpPr>
        <p:spPr>
          <a:xfrm>
            <a:off x="9457408" y="4472345"/>
            <a:ext cx="1515392" cy="1574866"/>
          </a:xfrm>
          <a:prstGeom prst="line">
            <a:avLst/>
          </a:prstGeom>
          <a:ln w="381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99720" y="5127408"/>
            <a:ext cx="9317644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/>
              <a:t>C</a:t>
            </a:r>
            <a:r>
              <a:rPr lang="vi-VN" sz="4000" dirty="0"/>
              <a:t>ơ bám vào xương nhờ các mô liên kết như dây chằng, gân.</a:t>
            </a:r>
            <a:endParaRPr lang="en-US" sz="40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7516028"/>
            <a:ext cx="4013553" cy="277351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0" r="27273"/>
          <a:stretch/>
        </p:blipFill>
        <p:spPr>
          <a:xfrm>
            <a:off x="6156778" y="7277099"/>
            <a:ext cx="2035669" cy="301244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859F0E9-8094-6D79-E4BD-2D85F7F5DB2E}"/>
              </a:ext>
            </a:extLst>
          </p:cNvPr>
          <p:cNvSpPr/>
          <p:nvPr/>
        </p:nvSpPr>
        <p:spPr>
          <a:xfrm>
            <a:off x="10825480" y="794815"/>
            <a:ext cx="1676400" cy="61721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598750-8913-C764-7C2E-7342256AFA39}"/>
              </a:ext>
            </a:extLst>
          </p:cNvPr>
          <p:cNvSpPr txBox="1"/>
          <p:nvPr/>
        </p:nvSpPr>
        <p:spPr>
          <a:xfrm>
            <a:off x="14194454" y="86261"/>
            <a:ext cx="3864946" cy="132343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600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449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32" grpId="0"/>
      <p:bldP spid="2" grpId="0" animBg="1"/>
      <p:bldP spid="2" grpId="1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</TotalTime>
  <Words>2071</Words>
  <Application>Microsoft Office PowerPoint</Application>
  <PresentationFormat>Custom</PresentationFormat>
  <Paragraphs>242</Paragraphs>
  <Slides>44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Tahoma</vt:lpstr>
      <vt:lpstr>Arial</vt:lpstr>
      <vt:lpstr>Cambria</vt:lpstr>
      <vt:lpstr>Times New Roman</vt:lpstr>
      <vt:lpstr>Symbol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hệ vận động</dc:title>
  <dc:creator>Xinh Đẹp Dịu Hiền Huế Thị</dc:creator>
  <cp:lastModifiedBy>Administrator</cp:lastModifiedBy>
  <cp:revision>66</cp:revision>
  <dcterms:created xsi:type="dcterms:W3CDTF">2006-08-16T00:00:00Z</dcterms:created>
  <dcterms:modified xsi:type="dcterms:W3CDTF">2024-09-24T14:43:01Z</dcterms:modified>
  <dc:identifier>DAFl36ymF6c</dc:identifier>
</cp:coreProperties>
</file>