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61" r:id="rId3"/>
    <p:sldId id="283" r:id="rId4"/>
    <p:sldId id="262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71" r:id="rId13"/>
    <p:sldId id="284" r:id="rId14"/>
    <p:sldId id="285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97A8-4BF7-4AD2-989F-3AF54D7747F6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42544-8C90-4216-83C0-681058C3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choột</a:t>
            </a:r>
            <a:r>
              <a:rPr lang="en-US" altLang="zh-CN" dirty="0"/>
              <a:t>, </a:t>
            </a:r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ra,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đồng</a:t>
            </a:r>
            <a:r>
              <a:rPr lang="en-US" altLang="zh-CN" dirty="0"/>
              <a:t> </a:t>
            </a:r>
            <a:r>
              <a:rPr lang="en-US" altLang="zh-CN" dirty="0" err="1"/>
              <a:t>hồ</a:t>
            </a:r>
            <a:r>
              <a:rPr lang="en-US" altLang="zh-CN" dirty="0"/>
              <a:t>. </a:t>
            </a:r>
            <a:r>
              <a:rPr lang="en-US" altLang="zh-CN" dirty="0" err="1"/>
              <a:t>Khi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sinh</a:t>
            </a:r>
            <a:r>
              <a:rPr lang="en-US" altLang="zh-CN" dirty="0"/>
              <a:t>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gv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dừng</a:t>
            </a:r>
            <a:r>
              <a:rPr lang="en-US" altLang="zh-CN" dirty="0"/>
              <a:t> </a:t>
            </a:r>
            <a:r>
              <a:rPr lang="en-US" altLang="zh-CN" dirty="0" err="1"/>
              <a:t>đồng</a:t>
            </a:r>
            <a:r>
              <a:rPr lang="en-US" altLang="zh-CN" dirty="0"/>
              <a:t> </a:t>
            </a:r>
            <a:r>
              <a:rPr lang="en-US" altLang="zh-CN" dirty="0" err="1"/>
              <a:t>hồ</a:t>
            </a:r>
            <a:r>
              <a:rPr lang="en-US" altLang="zh-CN" dirty="0"/>
              <a:t>.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đúng</a:t>
            </a:r>
            <a:r>
              <a:rPr lang="en-US" altLang="zh-CN" dirty="0"/>
              <a:t>. T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</a:t>
            </a:r>
            <a:r>
              <a:rPr lang="en-US" altLang="zh-CN" dirty="0" err="1"/>
              <a:t>tự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còn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8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3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440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F5B254-88A8-441D-B936-0B870215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735C0D6-B0D9-480B-B393-25AFFD1F6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18EF5A-E88E-4020-993D-19BB6ABB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2039E-7084-42A4-98CF-6F38D812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CA8BCA-BCC5-44E4-85E0-FD482662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873AE-CCFF-47B0-A07F-2843D64D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B674D0-550E-416F-A803-E3BF1CE99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DBF4E-F464-4277-9376-E0D5C13B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BF7518-5EA7-44CA-AFD5-8457371B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54B3C4-C62C-4AA1-A24C-FA16D457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7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5FF708-4B2E-4C5E-B811-0488D9DB5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797812-2594-42BD-B6C2-F0B5E0907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8AF351-1947-4ECC-ABD1-D8637F51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DDA4E3-8E6A-4136-9E7B-5CFE58C6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9BB682-2E86-4B8F-8104-0835597F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81260-72E5-4B53-B43F-36723E51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E36889-FD9E-4DD7-B1A1-1B31FF5EB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414E63-F74D-4508-8BF9-4DEDB962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B0436-8305-48F2-B2FE-84C9434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2AF7C-4DA2-4183-BC37-00CAC765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34C2D-E2F8-41C1-97EA-28517D5C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C0BEF-D783-40F5-A29D-DF57F8A0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885EE-32E8-463C-8818-86AF192E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E8B1F-907D-4EC7-BA96-F9B7CD69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5D1EC0-9862-421A-B970-39437AD2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6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3B593-77EC-4419-AB1C-495281F9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92E3CF-043B-485D-AD03-0904CC15A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1CC7AC-7F61-492D-9D9C-B85359782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E6F616-C94C-4DEB-9943-332453F6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5A7C5B-8F7E-49FE-A31B-88ECE24F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B457BA-39C3-4FE1-8411-19A297CF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7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D0563-3BD7-490A-B917-21877CB7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A3675A-B53B-4BEE-A2C9-AFF65631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3F4A41-C24E-45E1-86A6-21E0A0129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FF4CBE3-E2BA-4A7D-BDCF-E200FDAE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80CCE22-6EEF-4555-B7FE-B2114B2E9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911EF1B-E78B-42F1-8305-25E43DC9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6C69BA-15BB-449E-A9D7-A2053B78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93D2D4-8D76-450F-B1DE-C9DA13DB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E77025-1F2B-4FC3-9B6D-F4F73865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51BE21-103C-427E-93DC-BD95EA5D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1BC459-9B18-4AC6-8846-89605D38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387122-6A94-466E-98F2-EB1FD5CE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0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87AF11-10DA-42FC-9EF3-56D162AD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D5CB13E-E3C1-4045-BCC0-7442B9DD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499436-10CD-4694-8A82-6E3433A1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2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4D2F5-13FA-4C96-9741-17AEF948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42B4B8-5DF9-4C48-8E89-A57CE9F6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46489B-8B06-485A-B92F-5308E8983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51FB8B-E63E-4CF7-9246-27864D29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0213E6-F76E-4EFE-A9B3-07DABFF9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55A4C1-D4F7-49E1-A7FF-BEDB55D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6E676-EE15-457B-90E3-A21BA6CC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C4C5019-65E6-4801-B604-2B5D8BC55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302ED6-B127-4F14-971E-BFE22B94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C04C09-A914-4559-AD53-0884E25B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A219D7-278C-4C90-BBFB-C06C6A5E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26BBAE-2F16-4510-BA71-5984860F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8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0F00716-581D-48DA-B0B1-DD9E0A6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E1AFF7-D592-4AEA-B418-238C5D7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999A37-2FDC-45BC-941D-DC387FA8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870A-E7C7-4D7B-B552-BA3F28498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FFE1F-50E1-4DB1-8FDD-13E59323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81D8C9-194F-45D3-BC1D-782CFFF77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B9E7-609D-4AAB-9A63-DAE9BD57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44ClIcrS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rFe5EUfGHE&amp;t=8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组合 610"/>
          <p:cNvGrpSpPr/>
          <p:nvPr/>
        </p:nvGrpSpPr>
        <p:grpSpPr>
          <a:xfrm>
            <a:off x="951470" y="2155665"/>
            <a:ext cx="10592831" cy="3004648"/>
            <a:chOff x="951470" y="1694020"/>
            <a:chExt cx="10592831" cy="3004648"/>
          </a:xfrm>
        </p:grpSpPr>
        <p:sp>
          <p:nvSpPr>
            <p:cNvPr id="589" name="直接连接符 13"/>
            <p:cNvSpPr>
              <a:spLocks noChangeShapeType="1"/>
            </p:cNvSpPr>
            <p:nvPr/>
          </p:nvSpPr>
          <p:spPr bwMode="auto">
            <a:xfrm>
              <a:off x="951470" y="1698757"/>
              <a:ext cx="9976645" cy="0"/>
            </a:xfrm>
            <a:prstGeom prst="line">
              <a:avLst/>
            </a:prstGeom>
            <a:noFill/>
            <a:ln w="12700">
              <a:solidFill>
                <a:srgbClr val="72BE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0" name="右中括号 599"/>
            <p:cNvSpPr/>
            <p:nvPr/>
          </p:nvSpPr>
          <p:spPr>
            <a:xfrm>
              <a:off x="10869613" y="1694020"/>
              <a:ext cx="674688" cy="1504837"/>
            </a:xfrm>
            <a:prstGeom prst="rightBracket">
              <a:avLst>
                <a:gd name="adj" fmla="val 143203"/>
              </a:avLst>
            </a:prstGeom>
            <a:ln w="12700">
              <a:solidFill>
                <a:srgbClr val="72B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1" name="直接连接符 13"/>
            <p:cNvSpPr>
              <a:spLocks noChangeShapeType="1"/>
            </p:cNvSpPr>
            <p:nvPr/>
          </p:nvSpPr>
          <p:spPr bwMode="auto">
            <a:xfrm>
              <a:off x="2876316" y="3198857"/>
              <a:ext cx="8069600" cy="0"/>
            </a:xfrm>
            <a:prstGeom prst="line">
              <a:avLst/>
            </a:prstGeom>
            <a:noFill/>
            <a:ln w="12700">
              <a:solidFill>
                <a:srgbClr val="72BE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2" name="右中括号 601"/>
            <p:cNvSpPr/>
            <p:nvPr/>
          </p:nvSpPr>
          <p:spPr>
            <a:xfrm flipH="1">
              <a:off x="2238140" y="3193868"/>
              <a:ext cx="674688" cy="1504800"/>
            </a:xfrm>
            <a:prstGeom prst="rightBracket">
              <a:avLst>
                <a:gd name="adj" fmla="val 143203"/>
              </a:avLst>
            </a:prstGeom>
            <a:ln w="12700">
              <a:solidFill>
                <a:srgbClr val="72B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3" name="直接连接符 13"/>
            <p:cNvSpPr>
              <a:spLocks noChangeShapeType="1"/>
            </p:cNvSpPr>
            <p:nvPr/>
          </p:nvSpPr>
          <p:spPr bwMode="auto">
            <a:xfrm>
              <a:off x="2848991" y="4698668"/>
              <a:ext cx="8069600" cy="0"/>
            </a:xfrm>
            <a:prstGeom prst="line">
              <a:avLst/>
            </a:prstGeom>
            <a:noFill/>
            <a:ln w="12700">
              <a:solidFill>
                <a:srgbClr val="72BE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7" name="Freeform 6"/>
          <p:cNvSpPr>
            <a:spLocks/>
          </p:cNvSpPr>
          <p:nvPr/>
        </p:nvSpPr>
        <p:spPr bwMode="auto">
          <a:xfrm>
            <a:off x="708795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5400" y="6043724"/>
            <a:ext cx="12303126" cy="863490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85" name="图片 58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735" y1="6990" x2="34939" y2="11596"/>
                        <a14:foregroundMark x1="3500" y1="61212" x2="18433" y2="73657"/>
                        <a14:foregroundMark x1="20713" y1="61414" x2="18433" y2="93535"/>
                        <a14:foregroundMark x1="14290" y1="94626" x2="66891" y2="98586"/>
                        <a14:foregroundMark x1="11143" y1="14222" x2="14290" y2="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" y="1434384"/>
            <a:ext cx="881741" cy="700618"/>
          </a:xfrm>
          <a:prstGeom prst="rect">
            <a:avLst/>
          </a:prstGeom>
        </p:spPr>
      </p:pic>
      <p:sp>
        <p:nvSpPr>
          <p:cNvPr id="590" name="矩形 45"/>
          <p:cNvSpPr>
            <a:spLocks noChangeArrowheads="1"/>
          </p:cNvSpPr>
          <p:nvPr/>
        </p:nvSpPr>
        <p:spPr bwMode="auto">
          <a:xfrm>
            <a:off x="4860925" y="921882"/>
            <a:ext cx="1458912" cy="507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b="1" dirty="0" err="1">
                <a:solidFill>
                  <a:prstClr val="black"/>
                </a:solidFill>
              </a:rPr>
              <a:t>dùng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cờ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lê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vặn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ốc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1" name="矩形 46"/>
          <p:cNvSpPr>
            <a:spLocks noChangeArrowheads="1"/>
          </p:cNvSpPr>
          <p:nvPr/>
        </p:nvSpPr>
        <p:spPr bwMode="auto">
          <a:xfrm>
            <a:off x="9906000" y="804251"/>
            <a:ext cx="1254125" cy="488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b="1" dirty="0" err="1">
                <a:solidFill>
                  <a:prstClr val="black"/>
                </a:solidFill>
              </a:rPr>
              <a:t>vặn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vòi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nước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604" name="图片 60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735" y1="6990" x2="34939" y2="11596"/>
                        <a14:foregroundMark x1="3500" y1="61212" x2="18433" y2="73657"/>
                        <a14:foregroundMark x1="20713" y1="61414" x2="18433" y2="93535"/>
                        <a14:foregroundMark x1="14290" y1="94626" x2="66891" y2="98586"/>
                        <a14:foregroundMark x1="11143" y1="14222" x2="14290" y2="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9967" y="5232196"/>
            <a:ext cx="1102968" cy="876402"/>
          </a:xfrm>
          <a:prstGeom prst="rect">
            <a:avLst/>
          </a:prstGeom>
        </p:spPr>
      </p:pic>
      <p:sp>
        <p:nvSpPr>
          <p:cNvPr id="605" name="矩形 45"/>
          <p:cNvSpPr>
            <a:spLocks noChangeArrowheads="1"/>
          </p:cNvSpPr>
          <p:nvPr/>
        </p:nvSpPr>
        <p:spPr bwMode="auto">
          <a:xfrm>
            <a:off x="4891406" y="2723446"/>
            <a:ext cx="1338262" cy="5431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b="1" dirty="0" err="1">
                <a:solidFill>
                  <a:prstClr val="black"/>
                </a:solidFill>
              </a:rPr>
              <a:t>đẩy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cầu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bập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bênh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07" name="矩形 45"/>
          <p:cNvSpPr>
            <a:spLocks noChangeArrowheads="1"/>
          </p:cNvSpPr>
          <p:nvPr/>
        </p:nvSpPr>
        <p:spPr bwMode="auto">
          <a:xfrm>
            <a:off x="9903720" y="2700153"/>
            <a:ext cx="1279324" cy="519030"/>
          </a:xfrm>
          <a:prstGeom prst="rect">
            <a:avLst/>
          </a:prstGeom>
          <a:solidFill>
            <a:srgbClr val="F0587D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b="1" dirty="0" err="1">
                <a:solidFill>
                  <a:prstClr val="black"/>
                </a:solidFill>
              </a:rPr>
              <a:t>vặn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nắm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cửa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09" name="矩形 45"/>
          <p:cNvSpPr>
            <a:spLocks noChangeArrowheads="1"/>
          </p:cNvSpPr>
          <p:nvPr/>
        </p:nvSpPr>
        <p:spPr bwMode="auto">
          <a:xfrm>
            <a:off x="5035962" y="4599607"/>
            <a:ext cx="1188625" cy="540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b="1" dirty="0" err="1">
                <a:solidFill>
                  <a:prstClr val="black"/>
                </a:solidFill>
              </a:rPr>
              <a:t>xoay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vô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lăng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12" name="矩形 45"/>
          <p:cNvSpPr>
            <a:spLocks noChangeArrowheads="1"/>
          </p:cNvSpPr>
          <p:nvPr/>
        </p:nvSpPr>
        <p:spPr bwMode="auto">
          <a:xfrm>
            <a:off x="9912160" y="4543914"/>
            <a:ext cx="1272382" cy="596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b="1" dirty="0" err="1">
                <a:solidFill>
                  <a:prstClr val="black"/>
                </a:solidFill>
              </a:rPr>
              <a:t>đẩy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cửa</a:t>
            </a:r>
            <a:r>
              <a:rPr lang="en-US" b="1" dirty="0">
                <a:solidFill>
                  <a:prstClr val="black"/>
                </a:solidFill>
              </a:rPr>
              <a:t> ra </a:t>
            </a:r>
            <a:r>
              <a:rPr lang="en-US" b="1" dirty="0" err="1">
                <a:solidFill>
                  <a:prstClr val="black"/>
                </a:solidFill>
              </a:rPr>
              <a:t>vào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07" name="Picture 406" descr="Momen lực là gì? Những khái niệm cần biết liên quan đến momen lực">
            <a:extLst>
              <a:ext uri="{FF2B5EF4-FFF2-40B4-BE49-F238E27FC236}">
                <a16:creationId xmlns="" xmlns:a16="http://schemas.microsoft.com/office/drawing/2014/main" id="{30433AB9-6C6E-4190-BABC-398C4B29673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0574"/>
            <a:ext cx="2597151" cy="2094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8" name="Picture 407" descr="Giải thích chi tiết ngẫu lực là gì và bài tập thực hành ngẫu lực (Vật Lý 10)">
            <a:extLst>
              <a:ext uri="{FF2B5EF4-FFF2-40B4-BE49-F238E27FC236}">
                <a16:creationId xmlns="" xmlns:a16="http://schemas.microsoft.com/office/drawing/2014/main" id="{1A70CC8C-ECD7-430A-89F2-02CB8E8AA06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5" y="58535"/>
            <a:ext cx="2683914" cy="2065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5" name="Picture 414" descr="TVS - Bài học nhận thức - Trò chơi bập bênh - YouTube">
            <a:extLst>
              <a:ext uri="{FF2B5EF4-FFF2-40B4-BE49-F238E27FC236}">
                <a16:creationId xmlns="" xmlns:a16="http://schemas.microsoft.com/office/drawing/2014/main" id="{15E07549-93E4-403E-80DF-8C800E84C58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37" y="2301712"/>
            <a:ext cx="2651601" cy="1556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6" name="Picture 415" descr="Cách Mở Ổ Khoá Tay Nắm Tròn Bị Kẹt &amp; Cách Sửa Đơn Giản Hiệu Quả">
            <a:extLst>
              <a:ext uri="{FF2B5EF4-FFF2-40B4-BE49-F238E27FC236}">
                <a16:creationId xmlns="" xmlns:a16="http://schemas.microsoft.com/office/drawing/2014/main" id="{50AB9687-D009-4F4A-A1A9-90907932CBE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2322575"/>
            <a:ext cx="2750257" cy="1631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8" name="Picture 417" descr="KỸ NĂNG LÁI THUYỀN BẠN CẦN CÓ LÀ GÌ?">
            <a:extLst>
              <a:ext uri="{FF2B5EF4-FFF2-40B4-BE49-F238E27FC236}">
                <a16:creationId xmlns="" xmlns:a16="http://schemas.microsoft.com/office/drawing/2014/main" id="{C40DE142-BE2B-49B7-8661-AE82A572D65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98" y="4251485"/>
            <a:ext cx="2727326" cy="1775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0" name="Picture 419" descr="大力開門進來的男人-插圖素材[96660031] - PIXTA圖庫">
            <a:extLst>
              <a:ext uri="{FF2B5EF4-FFF2-40B4-BE49-F238E27FC236}">
                <a16:creationId xmlns="" xmlns:a16="http://schemas.microsoft.com/office/drawing/2014/main" id="{0E262BCD-C259-4B0A-BB4E-AF5784A4116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143133"/>
            <a:ext cx="2540952" cy="1809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30 seconds countdown (Đồng hồ đếm ngược 30 giây)">
            <a:hlinkClick r:id="" action="ppaction://media"/>
            <a:extLst>
              <a:ext uri="{FF2B5EF4-FFF2-40B4-BE49-F238E27FC236}">
                <a16:creationId xmlns="" xmlns:a16="http://schemas.microsoft.com/office/drawing/2014/main" id="{31030814-E89F-4891-90C5-EBDF90D0E1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7" y="7936"/>
            <a:ext cx="1133854" cy="6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57" grpId="0" animBg="1"/>
      <p:bldP spid="590" grpId="0" animBg="1"/>
      <p:bldP spid="591" grpId="0" animBg="1"/>
      <p:bldP spid="605" grpId="0" animBg="1"/>
      <p:bldP spid="607" grpId="0" animBg="1"/>
      <p:bldP spid="609" grpId="0" animBg="1"/>
      <p:bldP spid="6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A303F46-8EB6-4AE5-BF91-B036FE656F3D}"/>
              </a:ext>
            </a:extLst>
          </p:cNvPr>
          <p:cNvSpPr/>
          <p:nvPr/>
        </p:nvSpPr>
        <p:spPr>
          <a:xfrm>
            <a:off x="329184" y="893998"/>
            <a:ext cx="5872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II.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oment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074" name="Picture 2" descr="Thí nghiệm Chuẩn bị: Dụng cụ thí nghiệm như ở Hình 18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913" y="701389"/>
            <a:ext cx="3326295" cy="35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183" y="4860114"/>
            <a:ext cx="114519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1. Tác dụng làm quay của lực phụ thuộc vào độ lớn của lực như thế nào?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2. Giá của lực càng xa trục quay thì tác dụng làm quay của lực thay đổi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2017" y="2351123"/>
            <a:ext cx="208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5914" y="2977251"/>
            <a:ext cx="31010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Quay </a:t>
            </a:r>
            <a:r>
              <a:rPr lang="en-US" sz="2400" dirty="0" err="1" smtClean="0">
                <a:solidFill>
                  <a:srgbClr val="FF0000"/>
                </a:solidFill>
              </a:rPr>
              <a:t>ngược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chiều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kim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hồ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5914" y="3808299"/>
            <a:ext cx="28094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Quay </a:t>
            </a:r>
            <a:r>
              <a:rPr lang="en-US" sz="2400" dirty="0" err="1" smtClean="0">
                <a:solidFill>
                  <a:srgbClr val="FF0000"/>
                </a:solidFill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chiều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kim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hồ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87982"/>
              </p:ext>
            </p:extLst>
          </p:nvPr>
        </p:nvGraphicFramePr>
        <p:xfrm>
          <a:off x="388785" y="1468980"/>
          <a:ext cx="81257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4208"/>
                <a:gridCol w="3021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Vị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trí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treo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quả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nặng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Trạng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thái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của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thanh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ngang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Treo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A, C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Treo 2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A, 1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Treo 1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B, 1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5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A303F46-8EB6-4AE5-BF91-B036FE656F3D}"/>
              </a:ext>
            </a:extLst>
          </p:cNvPr>
          <p:cNvSpPr/>
          <p:nvPr/>
        </p:nvSpPr>
        <p:spPr>
          <a:xfrm>
            <a:off x="267363" y="800050"/>
            <a:ext cx="5872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II.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oment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83" y="1329839"/>
            <a:ext cx="114519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Tác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dụng làm quay của lực phụ thuộc vào độ lớn của lực như thế nào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?</a:t>
            </a:r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dirty="0" smtClean="0">
              <a:solidFill>
                <a:srgbClr val="000000"/>
              </a:solidFill>
              <a:latin typeface="Open San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. Giá của lực càng xa trục quay thì tác dụng làm quay của lực thay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đổi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như thế nào?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1894" y="1747672"/>
            <a:ext cx="10535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Độ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lớn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của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lực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càng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lớn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thì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tác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dụng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làm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quay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của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lực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càng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lớn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7442" y="3148055"/>
            <a:ext cx="10344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Giá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của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lực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càng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xa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trục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quay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thì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tác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dụng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làm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quay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của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lực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càng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effectLst/>
                <a:latin typeface="Open Sans"/>
              </a:rPr>
              <a:t>lớn</a:t>
            </a:r>
            <a:r>
              <a:rPr lang="en-US" sz="2800" b="0" i="0" dirty="0" smtClean="0">
                <a:solidFill>
                  <a:srgbClr val="0070C0"/>
                </a:solidFill>
                <a:effectLst/>
                <a:latin typeface="Open Sans"/>
              </a:rPr>
              <a:t>.</a:t>
            </a:r>
            <a:endParaRPr lang="en-US" sz="2800" b="0" i="0" dirty="0">
              <a:solidFill>
                <a:srgbClr val="0070C0"/>
              </a:solidFill>
              <a:effectLst/>
              <a:latin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3" y="4102162"/>
            <a:ext cx="1145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70C0"/>
                </a:solidFill>
              </a:rPr>
              <a:t>KL:</a:t>
            </a:r>
            <a:r>
              <a:rPr lang="en-US" sz="2800" b="1" dirty="0" smtClean="0">
                <a:solidFill>
                  <a:srgbClr val="FF0000"/>
                </a:solidFill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quay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quanh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trưng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moment </a:t>
            </a:r>
            <a:r>
              <a:rPr lang="en-US" sz="2800" b="1" dirty="0" err="1" smtClean="0">
                <a:solidFill>
                  <a:srgbClr val="0070C0"/>
                </a:solidFill>
              </a:rPr>
              <a:t>lực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Lực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, moment </a:t>
            </a:r>
            <a:r>
              <a:rPr lang="en-US" sz="2800" b="1" dirty="0" err="1" smtClean="0">
                <a:solidFill>
                  <a:srgbClr val="FF0000"/>
                </a:solidFill>
              </a:rPr>
              <a:t>lực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quay </a:t>
            </a:r>
            <a:r>
              <a:rPr lang="en-US" sz="2800" b="1" dirty="0" err="1" smtClean="0">
                <a:solidFill>
                  <a:srgbClr val="FF0000"/>
                </a:solidFill>
              </a:rPr>
              <a:t>càng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</a:rPr>
              <a:t> quay, moment </a:t>
            </a:r>
            <a:r>
              <a:rPr lang="en-US" sz="2800" b="1" dirty="0" err="1" smtClean="0">
                <a:solidFill>
                  <a:srgbClr val="FF0000"/>
                </a:solidFill>
              </a:rPr>
              <a:t>lực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quay </a:t>
            </a:r>
            <a:r>
              <a:rPr lang="en-US" sz="2800" b="1" dirty="0" err="1" smtClean="0">
                <a:solidFill>
                  <a:srgbClr val="FF0000"/>
                </a:solidFill>
              </a:rPr>
              <a:t>càng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A1F2438-4948-446D-AB23-4877C2BED575}"/>
              </a:ext>
            </a:extLst>
          </p:cNvPr>
          <p:cNvSpPr/>
          <p:nvPr/>
        </p:nvSpPr>
        <p:spPr>
          <a:xfrm>
            <a:off x="497103" y="680520"/>
            <a:ext cx="11087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18.4: </a:t>
            </a:r>
            <a:r>
              <a:rPr lang="vi-VN" sz="2400" dirty="0">
                <a:solidFill>
                  <a:prstClr val="black"/>
                </a:solidFill>
                <a:ea typeface="Times New Roman" panose="02020603050405020304" pitchFamily="18" charset="0"/>
              </a:rPr>
              <a:t>So sánh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moment </a:t>
            </a:r>
            <a:r>
              <a:rPr lang="vi-VN" sz="2400" dirty="0">
                <a:solidFill>
                  <a:srgbClr val="4A4A4B"/>
                </a:solidFill>
                <a:ea typeface="Times New Roman" panose="02020603050405020304" pitchFamily="18" charset="0"/>
              </a:rPr>
              <a:t>của lực F</a:t>
            </a:r>
            <a:r>
              <a:rPr lang="en-US" sz="2400" baseline="-25000" dirty="0">
                <a:solidFill>
                  <a:srgbClr val="4A4A4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4A4A4B"/>
                </a:solidFill>
                <a:ea typeface="Times New Roman" panose="02020603050405020304" pitchFamily="18" charset="0"/>
              </a:rPr>
              <a:t> với </a:t>
            </a:r>
            <a:r>
              <a:rPr lang="en-US" sz="2400" dirty="0">
                <a:solidFill>
                  <a:srgbClr val="4A4A4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moment </a:t>
            </a:r>
            <a:r>
              <a:rPr lang="vi-VN" sz="2400" dirty="0">
                <a:solidFill>
                  <a:srgbClr val="4A4A4B"/>
                </a:solidFill>
                <a:ea typeface="Times New Roman" panose="02020603050405020304" pitchFamily="18" charset="0"/>
              </a:rPr>
              <a:t>của lực F</a:t>
            </a:r>
            <a:r>
              <a:rPr lang="vi-VN" sz="2400" baseline="-25000" dirty="0">
                <a:solidFill>
                  <a:srgbClr val="4A4A4B"/>
                </a:solidFill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4A4A4B"/>
                </a:solidFill>
                <a:ea typeface="Times New Roman" panose="02020603050405020304" pitchFamily="18" charset="0"/>
              </a:rPr>
              <a:t> trong Hình 18.4a </a:t>
            </a:r>
            <a:r>
              <a:rPr lang="vi-VN" sz="2400" dirty="0">
                <a:solidFill>
                  <a:prstClr val="black"/>
                </a:solidFill>
                <a:ea typeface="Times New Roman" panose="02020603050405020304" pitchFamily="18" charset="0"/>
              </a:rPr>
              <a:t>và Hình 1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8.4b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B22C89-3B11-41E6-868A-27C085F6134C}"/>
              </a:ext>
            </a:extLst>
          </p:cNvPr>
          <p:cNvSpPr/>
          <p:nvPr/>
        </p:nvSpPr>
        <p:spPr>
          <a:xfrm>
            <a:off x="552450" y="4061887"/>
            <a:ext cx="10976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18.4a: Hai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quay,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moment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moment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18.4b: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moment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moment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D1DB29-18D6-4BE9-9A94-B6B37856C892}"/>
              </a:ext>
            </a:extLst>
          </p:cNvPr>
          <p:cNvSpPr/>
          <p:nvPr/>
        </p:nvSpPr>
        <p:spPr>
          <a:xfrm>
            <a:off x="5033806" y="190771"/>
            <a:ext cx="2013693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vi-VN" sz="2400" b="1" kern="0" dirty="0">
                <a:solidFill>
                  <a:srgbClr val="365F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400" b="1" kern="0" dirty="0">
              <a:solidFill>
                <a:srgbClr val="365F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F35BE1-2962-40D2-AD03-D5549397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4" y="1511517"/>
            <a:ext cx="7781925" cy="2619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0E90B7D-5FA0-4A32-8A18-850C3624E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3" y="1511517"/>
            <a:ext cx="1251980" cy="161882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258E5077-2F51-4C9B-8111-7B60528A7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0" y="2924399"/>
            <a:ext cx="752006" cy="9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8" y="716701"/>
            <a:ext cx="10779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00"/>
                </a:solidFill>
                <a:latin typeface="Open Sans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Open Sans"/>
              </a:rPr>
              <a:t> 1.</a:t>
            </a:r>
            <a:r>
              <a:rPr lang="en-US" sz="28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Open Sans"/>
              </a:rPr>
              <a:t>Một 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thanh thẳng có thể quay quanh trục O (hình 18.1) lần lượt tác dụng lực F (phương thẳng đứng, chiều từ trên xuống dưới, độ lớn không đổi) vào các vị trí A, B, C, O. Tác dụng làm quay của lực F tại vị trí nào là lớn nhất?</a:t>
            </a:r>
            <a:endParaRPr lang="en-US" sz="2800" dirty="0"/>
          </a:p>
        </p:txBody>
      </p:sp>
      <p:pic>
        <p:nvPicPr>
          <p:cNvPr id="1026" name="Picture 2" descr="Một thanh thẳng có thể quay quanh trục O (hình 18.1) lần lượt tác dụng lực 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6"/>
          <a:stretch/>
        </p:blipFill>
        <p:spPr bwMode="auto">
          <a:xfrm>
            <a:off x="4700790" y="2645958"/>
            <a:ext cx="6400800" cy="20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5864" y="5243728"/>
            <a:ext cx="10539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Open Sans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quay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quay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F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7" y="603958"/>
            <a:ext cx="10470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00"/>
                </a:solidFill>
                <a:latin typeface="Open Sans"/>
              </a:rPr>
              <a:t>Bài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 2.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m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ô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tả hai bạn A và B ngồi trên bập bênh. Bập bênh là một thanh dài cân bằng trên trục quay. Trục quay nằm ở chính giữa của thanh.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Hãy đề xuất hai cách để hai bạn A và B có thể làm cân bằng được cái bập bênh.</a:t>
            </a:r>
            <a:endParaRPr lang="vi-VN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050" name="Picture 2" descr="Hình 18.3 mô tả hai bạn A và B ngồi trên bập bê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6"/>
          <a:stretch/>
        </p:blipFill>
        <p:spPr bwMode="auto">
          <a:xfrm>
            <a:off x="5016230" y="1916157"/>
            <a:ext cx="5618858" cy="28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7226" y="4864174"/>
            <a:ext cx="10062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Open Sans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18.3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bập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bênh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nghiêng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phía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B.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bập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bênh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cân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Open Sans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dịch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quay.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Open Sans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dịch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quay.</a:t>
            </a:r>
            <a:endParaRPr lang="en-US" sz="2400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316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1B42FA-B661-D459-C1FC-BAB8D48D0466}"/>
              </a:ext>
            </a:extLst>
          </p:cNvPr>
          <p:cNvSpPr>
            <a:spLocks noChangeAspect="1"/>
          </p:cNvSpPr>
          <p:nvPr/>
        </p:nvSpPr>
        <p:spPr>
          <a:xfrm>
            <a:off x="-5996554" y="1952397"/>
            <a:ext cx="5948667" cy="38682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707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347A156-ACD5-82D2-4051-058F6A2BF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r="70597" b="66179"/>
          <a:stretch/>
        </p:blipFill>
        <p:spPr>
          <a:xfrm rot="17883636">
            <a:off x="107509" y="-453063"/>
            <a:ext cx="2422526" cy="3134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605B594-57CB-6F27-8949-4322393FB8AE}"/>
              </a:ext>
            </a:extLst>
          </p:cNvPr>
          <p:cNvSpPr txBox="1">
            <a:spLocks/>
          </p:cNvSpPr>
          <p:nvPr/>
        </p:nvSpPr>
        <p:spPr>
          <a:xfrm>
            <a:off x="141029" y="292783"/>
            <a:ext cx="1708895" cy="132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3" name="图片 4">
            <a:extLst>
              <a:ext uri="{FF2B5EF4-FFF2-40B4-BE49-F238E27FC236}">
                <a16:creationId xmlns="" xmlns:a16="http://schemas.microsoft.com/office/drawing/2014/main" id="{2287DB06-932F-9777-F7D5-9C30668009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347469" y="212614"/>
            <a:ext cx="11497061" cy="415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D1A768-392F-426F-841D-5EB1B93366E6}"/>
              </a:ext>
            </a:extLst>
          </p:cNvPr>
          <p:cNvSpPr/>
          <p:nvPr/>
        </p:nvSpPr>
        <p:spPr>
          <a:xfrm>
            <a:off x="2625144" y="1583482"/>
            <a:ext cx="7831016" cy="174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video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AC98254-1706-4A39-9CBC-CC8248DA4A3A}"/>
              </a:ext>
            </a:extLst>
          </p:cNvPr>
          <p:cNvSpPr/>
          <p:nvPr/>
        </p:nvSpPr>
        <p:spPr>
          <a:xfrm>
            <a:off x="1849924" y="4369317"/>
            <a:ext cx="9463344" cy="93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(4-5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365F9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Capcut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Power Point…</a:t>
            </a:r>
            <a:endParaRPr lang="en-US" sz="2400" b="1" dirty="0">
              <a:solidFill>
                <a:srgbClr val="365F9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64FD21-8FD5-4C9B-B881-4893DAF70361}"/>
              </a:ext>
            </a:extLst>
          </p:cNvPr>
          <p:cNvSpPr/>
          <p:nvPr/>
        </p:nvSpPr>
        <p:spPr>
          <a:xfrm>
            <a:off x="3861881" y="108117"/>
            <a:ext cx="586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="" xmlns:a16="http://schemas.microsoft.com/office/drawing/2014/main" id="{8EC1EF28-E82F-45E3-BF3A-A3A5014FE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62" y="5643103"/>
            <a:ext cx="4877554" cy="12148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>
            <a:extLst>
              <a:ext uri="{FF2B5EF4-FFF2-40B4-BE49-F238E27FC236}">
                <a16:creationId xmlns="" xmlns:a16="http://schemas.microsoft.com/office/drawing/2014/main" id="{448624CE-9353-4DBF-BF74-D2BA71A6C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686" y="5578443"/>
            <a:ext cx="5137150" cy="12795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2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D619EE-3151-4682-A28D-A2CE2759DB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Download Free png Child , Students, group of children studying illustration  ... - DLPNG.com">
            <a:extLst>
              <a:ext uri="{FF2B5EF4-FFF2-40B4-BE49-F238E27FC236}">
                <a16:creationId xmlns="" xmlns:a16="http://schemas.microsoft.com/office/drawing/2014/main" id="{F770B378-D791-42C1-9DF7-41356C5E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" y="1095375"/>
            <a:ext cx="2806511" cy="142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B42BC7-4D12-4B28-9041-35A258AC1282}"/>
              </a:ext>
            </a:extLst>
          </p:cNvPr>
          <p:cNvSpPr/>
          <p:nvPr/>
        </p:nvSpPr>
        <p:spPr>
          <a:xfrm>
            <a:off x="1484543" y="413330"/>
            <a:ext cx="9222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VIDEO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8F450DB-0B93-4C81-9E36-CD10A507A2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44684" y="2891771"/>
          <a:ext cx="6666028" cy="3400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8036">
                  <a:extLst>
                    <a:ext uri="{9D8B030D-6E8A-4147-A177-3AD203B41FA5}">
                      <a16:colId xmlns="" xmlns:a16="http://schemas.microsoft.com/office/drawing/2014/main" val="1567564877"/>
                    </a:ext>
                  </a:extLst>
                </a:gridCol>
                <a:gridCol w="874528">
                  <a:extLst>
                    <a:ext uri="{9D8B030D-6E8A-4147-A177-3AD203B41FA5}">
                      <a16:colId xmlns="" xmlns:a16="http://schemas.microsoft.com/office/drawing/2014/main" val="3134158977"/>
                    </a:ext>
                  </a:extLst>
                </a:gridCol>
                <a:gridCol w="871732">
                  <a:extLst>
                    <a:ext uri="{9D8B030D-6E8A-4147-A177-3AD203B41FA5}">
                      <a16:colId xmlns="" xmlns:a16="http://schemas.microsoft.com/office/drawing/2014/main" val="3152568405"/>
                    </a:ext>
                  </a:extLst>
                </a:gridCol>
                <a:gridCol w="871732">
                  <a:extLst>
                    <a:ext uri="{9D8B030D-6E8A-4147-A177-3AD203B41FA5}">
                      <a16:colId xmlns="" xmlns:a16="http://schemas.microsoft.com/office/drawing/2014/main" val="2071254660"/>
                    </a:ext>
                  </a:extLst>
                </a:gridCol>
              </a:tblGrid>
              <a:tr h="45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tiêu chí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880139"/>
                  </a:ext>
                </a:extLst>
              </a:tr>
              <a:tr h="79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moment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898431"/>
                  </a:ext>
                </a:extLst>
              </a:tr>
              <a:tr h="79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kênh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kênh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2428570"/>
                  </a:ext>
                </a:extLst>
              </a:tr>
              <a:tr h="464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8265034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2D7E97A5-8FD5-4AA3-970F-71ECFB471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8" y="3091826"/>
            <a:ext cx="528710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Thang </a:t>
            </a: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endParaRPr lang="en-US" alt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endParaRPr lang="en-US" alt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endParaRPr lang="en-US" alt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2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endParaRPr lang="en-US" alt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1E863E-B6D1-42FB-BC13-F6F656EC2ECC}"/>
              </a:ext>
            </a:extLst>
          </p:cNvPr>
          <p:cNvSpPr txBox="1"/>
          <p:nvPr/>
        </p:nvSpPr>
        <p:spPr>
          <a:xfrm>
            <a:off x="2887799" y="1253765"/>
            <a:ext cx="914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E1C0DE42-69D1-4C35-9898-F5B25950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65" y="32750"/>
            <a:ext cx="4040037" cy="10062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3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18849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0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6284" y="3475457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9057" y="4426310"/>
            <a:ext cx="1099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600" dirty="0" err="1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Chúc</a:t>
            </a:r>
            <a:r>
              <a:rPr lang="en-US" altLang="zh-CN" sz="4000" b="1" spc="60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4000" b="1" spc="600" dirty="0" err="1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4000" b="1" spc="60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4000" b="1" spc="600" dirty="0" err="1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</a:t>
            </a:r>
            <a:r>
              <a:rPr lang="en-US" altLang="zh-CN" sz="4000" b="1" spc="60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4000" b="1" spc="600" dirty="0" err="1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altLang="zh-CN" sz="4000" b="1" spc="60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4000" b="1" spc="600" dirty="0" err="1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tốt</a:t>
            </a:r>
            <a:endParaRPr lang="zh-CN" altLang="en-US" sz="4000" b="1" spc="600" dirty="0">
              <a:ln>
                <a:solidFill>
                  <a:prstClr val="white"/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 descr="555_0020_素材CNN-sccnn.com-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0694" y="3209937"/>
            <a:ext cx="1723206" cy="3648063"/>
          </a:xfrm>
          <a:prstGeom prst="rect">
            <a:avLst/>
          </a:prstGeom>
          <a:noFill/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187E2BB-7041-4404-BC05-6EF1BCF6E8C2}"/>
              </a:ext>
            </a:extLst>
          </p:cNvPr>
          <p:cNvSpPr/>
          <p:nvPr/>
        </p:nvSpPr>
        <p:spPr>
          <a:xfrm>
            <a:off x="1865376" y="751558"/>
            <a:ext cx="8565318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365F9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911022A-C545-4F69-9936-34FF67E4856D}"/>
              </a:ext>
            </a:extLst>
          </p:cNvPr>
          <p:cNvSpPr/>
          <p:nvPr/>
        </p:nvSpPr>
        <p:spPr>
          <a:xfrm>
            <a:off x="1865376" y="1232459"/>
            <a:ext cx="835152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quay.</a:t>
            </a:r>
            <a:endParaRPr lang="en-US" sz="2400" b="1" dirty="0">
              <a:solidFill>
                <a:srgbClr val="365F9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5" y="837814"/>
            <a:ext cx="1692071" cy="11041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0158A8E-801B-4A93-8966-DD527E045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080" y="3429000"/>
            <a:ext cx="2200274" cy="1353751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D30862B8-0D3B-4448-869E-6F4D89EAE542}"/>
              </a:ext>
            </a:extLst>
          </p:cNvPr>
          <p:cNvSpPr/>
          <p:nvPr/>
        </p:nvSpPr>
        <p:spPr>
          <a:xfrm>
            <a:off x="4407217" y="1713360"/>
            <a:ext cx="7031927" cy="21819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15793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9959304" y="5129217"/>
            <a:ext cx="2203068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0" y="0"/>
            <a:ext cx="12192000" cy="69521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95082" y="2205805"/>
            <a:ext cx="9001836" cy="1938962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51, 52, 53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408945"/>
            <a:ext cx="2019745" cy="1698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31" y="4375479"/>
            <a:ext cx="1523824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5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6A45DE-BBF9-44F8-9597-8D1FB44B16D2}"/>
              </a:ext>
            </a:extLst>
          </p:cNvPr>
          <p:cNvSpPr txBox="1"/>
          <p:nvPr/>
        </p:nvSpPr>
        <p:spPr>
          <a:xfrm>
            <a:off x="192261" y="672684"/>
            <a:ext cx="573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284871-EC26-4E2A-AD0E-A676476C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842" y="886968"/>
            <a:ext cx="3747366" cy="40198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1936" y="1163054"/>
            <a:ext cx="500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https://www.youtube.com/watch?v=qX44ClIcrS4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84" y="1373415"/>
            <a:ext cx="7719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 smtClean="0">
                <a:solidFill>
                  <a:srgbClr val="000000"/>
                </a:solidFill>
                <a:effectLst/>
                <a:latin typeface="Open Sans"/>
              </a:rPr>
              <a:t>Thí nghiệm</a:t>
            </a:r>
          </a:p>
          <a:p>
            <a:pPr algn="just"/>
            <a:r>
              <a:rPr lang="vi-VN" sz="2400" b="1" i="1" dirty="0" smtClean="0">
                <a:solidFill>
                  <a:srgbClr val="000000"/>
                </a:solidFill>
                <a:effectLst/>
                <a:latin typeface="Open Sans"/>
              </a:rPr>
              <a:t>Chuẩn bị:</a:t>
            </a:r>
            <a:endParaRPr lang="vi-VN" sz="2400" b="1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- Thanh nhựa cứng có lỗ cách đều;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- Giá thí nghiệm;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- Các quả nặng có móc treo.</a:t>
            </a:r>
          </a:p>
          <a:p>
            <a:pPr algn="just"/>
            <a:r>
              <a:rPr lang="vi-VN" sz="2400" b="1" i="1" dirty="0" smtClean="0">
                <a:solidFill>
                  <a:srgbClr val="000000"/>
                </a:solidFill>
                <a:effectLst/>
                <a:latin typeface="Open Sans"/>
              </a:rPr>
              <a:t>Tiến hành:</a:t>
            </a:r>
            <a:endParaRPr lang="vi-VN" sz="2400" b="1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- Gắn thanh nhựa lên giá tại trục quay O sao cho thanh nằm cân bằng theo phương ngang (Hình 18.1).</a:t>
            </a:r>
            <a:endParaRPr lang="vi-VN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01" y="4479203"/>
            <a:ext cx="769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- Lần lượt treo quả nặng vào các vị trí A, O, C trên thanh và quan sát hiện tượng xảy ra.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184" y="5310200"/>
            <a:ext cx="1162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400" dirty="0">
                <a:solidFill>
                  <a:srgbClr val="00B050"/>
                </a:solidFill>
                <a:latin typeface="Open Sans"/>
              </a:rPr>
              <a:t>Từ kết quả thí nghiệm, thực hiện nhiệm vụ sau:</a:t>
            </a: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1. Treo quả nặng vào vị trí nào thì thanh quay, vào vị nào thì thanh không quay?</a:t>
            </a: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2. Mô tả tác dụng làm quay của lực khi treo quả nặng vào điểm A, điểm C.</a:t>
            </a:r>
          </a:p>
        </p:txBody>
      </p:sp>
    </p:spTree>
    <p:extLst>
      <p:ext uri="{BB962C8B-B14F-4D97-AF65-F5344CB8AC3E}">
        <p14:creationId xmlns:p14="http://schemas.microsoft.com/office/powerpoint/2010/main" val="16075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6A45DE-BBF9-44F8-9597-8D1FB44B16D2}"/>
              </a:ext>
            </a:extLst>
          </p:cNvPr>
          <p:cNvSpPr txBox="1"/>
          <p:nvPr/>
        </p:nvSpPr>
        <p:spPr>
          <a:xfrm>
            <a:off x="173736" y="886968"/>
            <a:ext cx="573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284871-EC26-4E2A-AD0E-A676476C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842" y="886968"/>
            <a:ext cx="3747366" cy="40198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3736" y="1538559"/>
            <a:ext cx="7843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Open Sans"/>
              </a:rPr>
              <a:t>Từ kết quả thí nghiệm, thực hiện nhiệm vụ sau:</a:t>
            </a:r>
          </a:p>
          <a:p>
            <a:pPr marL="457200" indent="-457200" algn="just">
              <a:buAutoNum type="arabicPeriod"/>
            </a:pP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Treo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quả nặng vào vị trí nào thì thanh quay, vào vị nào thì thanh không quay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?</a:t>
            </a:r>
            <a:endParaRPr lang="en-US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AutoNum type="arabicPeriod"/>
            </a:pPr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AutoNum type="arabicPeriod"/>
            </a:pPr>
            <a:endParaRPr lang="en-US" sz="24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endParaRPr lang="vi-VN" sz="2400" dirty="0">
              <a:solidFill>
                <a:srgbClr val="000000"/>
              </a:solidFill>
              <a:latin typeface="Open Sans"/>
            </a:endParaRPr>
          </a:p>
          <a:p>
            <a:pPr algn="just"/>
            <a:endParaRPr lang="en-US" sz="24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. Mô tả tác dụng làm quay của lực khi treo quả nặng vào điểm A, điểm 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180" y="2785054"/>
            <a:ext cx="768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smtClean="0">
                <a:solidFill>
                  <a:srgbClr val="0070C0"/>
                </a:solidFill>
                <a:effectLst/>
                <a:latin typeface="Open Sans"/>
              </a:rPr>
              <a:t>- 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Treo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quả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nặng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vào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vị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trí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A, C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thì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thanh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quay.</a:t>
            </a:r>
          </a:p>
          <a:p>
            <a:pPr algn="just"/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- Treo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quả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nặng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vào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vị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trí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vào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vị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trí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O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thì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thanh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không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quay.</a:t>
            </a:r>
            <a:endParaRPr lang="en-US" sz="2400" b="0" i="0" dirty="0">
              <a:solidFill>
                <a:srgbClr val="0070C0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80" y="4906851"/>
            <a:ext cx="7688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Open Sans"/>
              </a:rPr>
              <a:t>-</a:t>
            </a:r>
            <a:r>
              <a:rPr lang="vi-VN" sz="2400" b="0" i="0" dirty="0" smtClean="0">
                <a:solidFill>
                  <a:srgbClr val="0070C0"/>
                </a:solidFill>
                <a:effectLst/>
                <a:latin typeface="Open Sans"/>
              </a:rPr>
              <a:t> Khi treo quả nặng vào điểm A thanh quay ngược chiều kim đồng hồ quanh trục O.</a:t>
            </a:r>
          </a:p>
          <a:p>
            <a:pPr algn="just"/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- </a:t>
            </a:r>
            <a:r>
              <a:rPr lang="vi-VN" sz="2400" b="0" i="0" dirty="0" smtClean="0">
                <a:solidFill>
                  <a:srgbClr val="0070C0"/>
                </a:solidFill>
                <a:effectLst/>
                <a:latin typeface="Open Sans"/>
              </a:rPr>
              <a:t>Khi treo quả nặng vào điểm C thanh quay cùng chiều kim đồng hồ quanh trục O.</a:t>
            </a:r>
            <a:endParaRPr lang="vi-VN" sz="2400" b="0" i="0" dirty="0">
              <a:solidFill>
                <a:srgbClr val="0070C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58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6A45DE-BBF9-44F8-9597-8D1FB44B16D2}"/>
              </a:ext>
            </a:extLst>
          </p:cNvPr>
          <p:cNvSpPr txBox="1"/>
          <p:nvPr/>
        </p:nvSpPr>
        <p:spPr>
          <a:xfrm>
            <a:off x="173736" y="886968"/>
            <a:ext cx="573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" y="1499544"/>
            <a:ext cx="11372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Lấy tay tác dụng vào cánh cửa các lực khác nhau theo chiều mũi tên biểu diễn như ở Hình 18.2. </a:t>
            </a:r>
            <a:r>
              <a:rPr lang="vi-VN" sz="2400" b="0" i="0" dirty="0" smtClean="0">
                <a:solidFill>
                  <a:srgbClr val="0070C0"/>
                </a:solidFill>
                <a:effectLst/>
                <a:latin typeface="Open Sans"/>
              </a:rPr>
              <a:t>Đường chứa mũi tên biểu diễn lực còn gọi là giá của lực.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Trường hợp nào lực làm quay cánh cửa?</a:t>
            </a:r>
            <a:endParaRPr lang="en-US" sz="2400" dirty="0"/>
          </a:p>
        </p:txBody>
      </p:sp>
      <p:pic>
        <p:nvPicPr>
          <p:cNvPr id="1026" name="Picture 2" descr="Lấy tay tác dụng vào cánh cửa các lực khác nhau theo chiều mũi tên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1"/>
          <a:stretch/>
        </p:blipFill>
        <p:spPr bwMode="auto">
          <a:xfrm>
            <a:off x="5459897" y="2610517"/>
            <a:ext cx="6491312" cy="39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9184" y="3054272"/>
            <a:ext cx="4839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 smtClean="0">
                <a:solidFill>
                  <a:srgbClr val="0070C0"/>
                </a:solidFill>
                <a:effectLst/>
                <a:latin typeface="Open Sans"/>
              </a:rPr>
              <a:t>Trường hợp 18.2c lực tác dụng có giá </a:t>
            </a:r>
            <a:r>
              <a:rPr lang="vi-VN" sz="2800" b="0" i="0" dirty="0" smtClean="0">
                <a:solidFill>
                  <a:srgbClr val="FF0000"/>
                </a:solidFill>
                <a:effectLst/>
                <a:latin typeface="Open Sans"/>
              </a:rPr>
              <a:t>không song song </a:t>
            </a:r>
            <a:r>
              <a:rPr lang="vi-VN" sz="2800" b="0" i="0" dirty="0" smtClean="0">
                <a:solidFill>
                  <a:srgbClr val="0070C0"/>
                </a:solidFill>
                <a:effectLst/>
                <a:latin typeface="Open Sans"/>
              </a:rPr>
              <a:t>và </a:t>
            </a:r>
            <a:r>
              <a:rPr lang="vi-VN" sz="2800" b="0" i="0" dirty="0" smtClean="0">
                <a:solidFill>
                  <a:srgbClr val="FF0000"/>
                </a:solidFill>
                <a:effectLst/>
                <a:latin typeface="Open Sans"/>
              </a:rPr>
              <a:t>không cắt </a:t>
            </a:r>
            <a:r>
              <a:rPr lang="vi-VN" sz="2800" b="0" i="0" dirty="0" smtClean="0">
                <a:solidFill>
                  <a:srgbClr val="0070C0"/>
                </a:solidFill>
                <a:effectLst/>
                <a:latin typeface="Open Sans"/>
              </a:rPr>
              <a:t>trục quay có tác dụng </a:t>
            </a:r>
            <a:r>
              <a:rPr lang="vi-VN" sz="2800" b="0" i="0" dirty="0" smtClean="0">
                <a:solidFill>
                  <a:srgbClr val="FF0000"/>
                </a:solidFill>
                <a:effectLst/>
                <a:latin typeface="Open Sans"/>
              </a:rPr>
              <a:t>làm quay </a:t>
            </a:r>
            <a:r>
              <a:rPr lang="vi-VN" sz="2800" b="0" i="0" dirty="0" smtClean="0">
                <a:solidFill>
                  <a:srgbClr val="0070C0"/>
                </a:solidFill>
                <a:effectLst/>
                <a:latin typeface="Open Sans"/>
              </a:rPr>
              <a:t>cánh cửa.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6A45DE-BBF9-44F8-9597-8D1FB44B16D2}"/>
              </a:ext>
            </a:extLst>
          </p:cNvPr>
          <p:cNvSpPr txBox="1"/>
          <p:nvPr/>
        </p:nvSpPr>
        <p:spPr>
          <a:xfrm>
            <a:off x="173736" y="886968"/>
            <a:ext cx="573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" y="1595767"/>
            <a:ext cx="7726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?1.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Vị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trí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tác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dụng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lực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nào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trong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18.3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có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thể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làm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cho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tay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nắm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cửa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quay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quanh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trục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của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nó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?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Vị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trí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nào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làm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tay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nắm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cửa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không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quay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quanh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trục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của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nó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?</a:t>
            </a:r>
            <a:endParaRPr lang="en-US" sz="2400" dirty="0"/>
          </a:p>
        </p:txBody>
      </p:sp>
      <p:pic>
        <p:nvPicPr>
          <p:cNvPr id="2050" name="Picture 2" descr="Vị trí tác dụng lực nào trong Hình 18.3 có thể làm cho tay nắm cử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02" y="1148578"/>
            <a:ext cx="4004276" cy="25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9184" y="2875338"/>
            <a:ext cx="772601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-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Vị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trí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tác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dụng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lực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ở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điểm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B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và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C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trong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Hình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18.3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có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thể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làm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cho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tay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nắm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cửa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quay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quanh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trục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của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nó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-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Vị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trí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tác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dụng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lực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ở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điểm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A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trong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Hình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18.3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làm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tay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nắm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cửa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không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quay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quanh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trục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của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Open Sans"/>
              </a:rPr>
              <a:t>nó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.</a:t>
            </a:r>
            <a:endParaRPr lang="en-US" sz="2400" b="0" i="0" dirty="0">
              <a:solidFill>
                <a:srgbClr val="0070C0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84" y="4770894"/>
            <a:ext cx="1089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?2.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Lực tác dụng ở vị trí nào có thể làm cho tay nắm cửa quay dễ dàng hơn?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24069" y="5402245"/>
            <a:ext cx="10800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0070C0"/>
                </a:solidFill>
                <a:effectLst/>
                <a:latin typeface="Open Sans"/>
              </a:rPr>
              <a:t>Lực tác dụng ở vị trí C làm cho tay nắm cửa quay dễ dàng quanh trục hơn ở vị trí B vì vị trí C ở xa trục quay hơn vị trí B.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6A45DE-BBF9-44F8-9597-8D1FB44B16D2}"/>
              </a:ext>
            </a:extLst>
          </p:cNvPr>
          <p:cNvSpPr txBox="1"/>
          <p:nvPr/>
        </p:nvSpPr>
        <p:spPr>
          <a:xfrm>
            <a:off x="173736" y="886968"/>
            <a:ext cx="573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" y="1828800"/>
            <a:ext cx="10601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</a:rPr>
              <a:t>	KL: </a:t>
            </a:r>
            <a:r>
              <a:rPr lang="en-US" sz="3200" dirty="0" err="1" smtClean="0">
                <a:solidFill>
                  <a:srgbClr val="FF0000"/>
                </a:solidFill>
              </a:rPr>
              <a:t>Khi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lực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</a:rPr>
              <a:t> song </a:t>
            </a:r>
            <a:r>
              <a:rPr lang="en-US" sz="3200" dirty="0" err="1" smtClean="0">
                <a:solidFill>
                  <a:srgbClr val="0070C0"/>
                </a:solidFill>
              </a:rPr>
              <a:t>song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cắt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trục</a:t>
            </a:r>
            <a:r>
              <a:rPr lang="en-US" sz="3200" dirty="0" smtClean="0">
                <a:solidFill>
                  <a:srgbClr val="FF0000"/>
                </a:solidFill>
              </a:rPr>
              <a:t> quay </a:t>
            </a:r>
            <a:r>
              <a:rPr lang="en-US" sz="3200" dirty="0" err="1" smtClean="0">
                <a:solidFill>
                  <a:srgbClr val="FF0000"/>
                </a:solidFill>
              </a:rPr>
              <a:t>thì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làm</a:t>
            </a:r>
            <a:r>
              <a:rPr lang="en-US" sz="3200" dirty="0" smtClean="0">
                <a:solidFill>
                  <a:srgbClr val="0070C0"/>
                </a:solidFill>
              </a:rPr>
              <a:t> quay </a:t>
            </a:r>
            <a:r>
              <a:rPr lang="en-US" sz="3200" dirty="0" err="1" smtClean="0">
                <a:solidFill>
                  <a:srgbClr val="FF0000"/>
                </a:solidFill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891C0-F1C0-4D5D-BF08-E67C3380C2FB}"/>
              </a:ext>
            </a:extLst>
          </p:cNvPr>
          <p:cNvSpPr txBox="1"/>
          <p:nvPr/>
        </p:nvSpPr>
        <p:spPr>
          <a:xfrm>
            <a:off x="329184" y="85866"/>
            <a:ext cx="11622024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18. TÁC DỤNG LÀM QUAY CỦA LỰC. MOMENT LỰC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A303F46-8EB6-4AE5-BF91-B036FE656F3D}"/>
              </a:ext>
            </a:extLst>
          </p:cNvPr>
          <p:cNvSpPr/>
          <p:nvPr/>
        </p:nvSpPr>
        <p:spPr>
          <a:xfrm>
            <a:off x="267363" y="711314"/>
            <a:ext cx="5872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II.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oment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069" y="1417218"/>
            <a:ext cx="74079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Thí nghiệm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0" i="1" dirty="0" smtClean="0">
                <a:solidFill>
                  <a:srgbClr val="000000"/>
                </a:solidFill>
                <a:effectLst/>
                <a:latin typeface="Open Sans"/>
              </a:rPr>
              <a:t>Chuẩn bị: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 Dụng cụ thí nghiệm như ở Hình 18.1.</a:t>
            </a:r>
            <a:endParaRPr lang="vi-VN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074" name="Picture 2" descr="Thí nghiệm Chuẩn bị: Dụng cụ thí nghiệm như ở Hình 18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913" y="701389"/>
            <a:ext cx="3326295" cy="35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70" y="2402103"/>
            <a:ext cx="7407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1" dirty="0" err="1" smtClean="0">
                <a:solidFill>
                  <a:srgbClr val="000000"/>
                </a:solidFill>
                <a:effectLst/>
                <a:latin typeface="Open Sans"/>
              </a:rPr>
              <a:t>Tiến</a:t>
            </a:r>
            <a:r>
              <a:rPr lang="en-US" sz="2400" b="0" i="1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1" dirty="0" err="1" smtClean="0">
                <a:solidFill>
                  <a:srgbClr val="000000"/>
                </a:solidFill>
                <a:effectLst/>
                <a:latin typeface="Open Sans"/>
              </a:rPr>
              <a:t>hành</a:t>
            </a:r>
            <a:r>
              <a:rPr lang="en-US" sz="2400" b="0" i="1" dirty="0" smtClean="0"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lang="en-US" sz="24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Thực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hiện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thí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nghiệm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và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hoàn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thành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vào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vở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theo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mẫu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 Sans"/>
              </a:rPr>
              <a:t>Bảng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18.1.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 Sans"/>
              </a:rPr>
              <a:t>Bảng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 Sans"/>
              </a:rPr>
              <a:t> 18.1</a:t>
            </a:r>
            <a:endParaRPr lang="en-US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076" name="Picture 4" descr="Thí nghiệm Chuẩn bị: Dụng cụ thí nghiệm như ở Hình 18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4279540"/>
            <a:ext cx="5676900" cy="24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02017" y="4391724"/>
            <a:ext cx="55752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1. Tác dụng làm quay của lực phụ thuộc vào độ lớn của lực như thế nào?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2. Giá của lực càng xa trục quay thì tác dụng làm quay của lực thay đổi như thế nào?</a:t>
            </a:r>
            <a:endParaRPr lang="vi-VN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2556" y="1069407"/>
            <a:ext cx="5562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www.youtube.com/watch?v=rrFe5EUfGHE&amp;t=88s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1526</Words>
  <Application>Microsoft Office PowerPoint</Application>
  <PresentationFormat>Widescreen</PresentationFormat>
  <Paragraphs>133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Cambria</vt:lpstr>
      <vt:lpstr>Open Sans</vt:lpstr>
      <vt:lpstr>Tahoma</vt:lpstr>
      <vt:lpstr>Times New Roman</vt:lpstr>
      <vt:lpstr>等线</vt:lpstr>
      <vt:lpstr>等线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20</cp:revision>
  <dcterms:created xsi:type="dcterms:W3CDTF">2024-09-18T01:10:38Z</dcterms:created>
  <dcterms:modified xsi:type="dcterms:W3CDTF">2024-09-23T04:30:04Z</dcterms:modified>
</cp:coreProperties>
</file>