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306" r:id="rId2"/>
    <p:sldId id="307" r:id="rId3"/>
    <p:sldId id="302" r:id="rId4"/>
    <p:sldId id="257" r:id="rId5"/>
    <p:sldId id="308" r:id="rId6"/>
    <p:sldId id="310" r:id="rId7"/>
    <p:sldId id="258" r:id="rId8"/>
    <p:sldId id="289" r:id="rId9"/>
    <p:sldId id="272" r:id="rId10"/>
    <p:sldId id="311" r:id="rId11"/>
    <p:sldId id="312" r:id="rId12"/>
    <p:sldId id="300" r:id="rId13"/>
    <p:sldId id="261" r:id="rId14"/>
    <p:sldId id="304" r:id="rId15"/>
    <p:sldId id="314" r:id="rId16"/>
    <p:sldId id="315" r:id="rId17"/>
    <p:sldId id="31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0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4B1"/>
    <a:srgbClr val="005AAB"/>
    <a:srgbClr val="EF008D"/>
    <a:srgbClr val="DEEBF7"/>
    <a:srgbClr val="6EA8DC"/>
    <a:srgbClr val="D6EFF2"/>
    <a:srgbClr val="FFD9F0"/>
    <a:srgbClr val="BCE6DE"/>
    <a:srgbClr val="A1DBD0"/>
    <a:srgbClr val="73C9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4660"/>
  </p:normalViewPr>
  <p:slideViewPr>
    <p:cSldViewPr snapToGrid="0" showGuides="1">
      <p:cViewPr varScale="1">
        <p:scale>
          <a:sx n="59" d="100"/>
          <a:sy n="59" d="100"/>
        </p:scale>
        <p:origin x="1444" y="52"/>
      </p:cViewPr>
      <p:guideLst>
        <p:guide orient="horz" pos="2184"/>
        <p:guide pos="20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D59B0C-0AAE-4606-971D-B75423D08DCA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3BA9B6-A501-480A-80EC-7FBE4F253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520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3BA9B6-A501-480A-80EC-7FBE4F2534C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386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3BA9B6-A501-480A-80EC-7FBE4F2534C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1479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City landmarks </a:t>
            </a:r>
            <a:r>
              <a:rPr lang="en-US" dirty="0" err="1"/>
              <a:t>phải</a:t>
            </a:r>
            <a:r>
              <a:rPr lang="en-US" dirty="0"/>
              <a:t> ở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mục</a:t>
            </a:r>
            <a:r>
              <a:rPr lang="en-US" dirty="0"/>
              <a:t>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3BA9B6-A501-480A-80EC-7FBE4F2534C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370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8" y="-22536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852411" y="1002407"/>
            <a:ext cx="5943600" cy="769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>
            <a:spAutoFit/>
          </a:bodyPr>
          <a:lstStyle/>
          <a:p>
            <a:r>
              <a:rPr lang="en-GB" sz="4400" b="1" dirty="0">
                <a:solidFill>
                  <a:srgbClr val="0000FF"/>
                </a:solidFill>
                <a:latin typeface="VNI-Ariston" pitchFamily="2" charset="0"/>
              </a:rPr>
              <a:t>Hello every one !!!</a:t>
            </a:r>
            <a:endParaRPr lang="en-US" sz="4400" b="1" dirty="0">
              <a:solidFill>
                <a:srgbClr val="0000FF"/>
              </a:solidFill>
              <a:latin typeface="VNI-Ariston" pitchFamily="2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533247" y="283979"/>
            <a:ext cx="8077506" cy="523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7" tIns="45714" rIns="91427" bIns="45714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NGUYEN BINH KHIEM SECONDARY SCHOOL</a:t>
            </a:r>
            <a:endParaRPr lang="vi-VN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14093" y="2446958"/>
            <a:ext cx="3810000" cy="3810000"/>
          </a:xfrm>
          <a:prstGeom prst="rect">
            <a:avLst/>
          </a:prstGeom>
          <a:noFill/>
        </p:spPr>
      </p:pic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3738093" y="3132758"/>
            <a:ext cx="1066800" cy="461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7" tIns="45714" rIns="91427" bIns="45714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</a:rPr>
              <a:t>love</a:t>
            </a:r>
          </a:p>
        </p:txBody>
      </p:sp>
    </p:spTree>
    <p:extLst>
      <p:ext uri="{BB962C8B-B14F-4D97-AF65-F5344CB8AC3E}">
        <p14:creationId xmlns:p14="http://schemas.microsoft.com/office/powerpoint/2010/main" val="3793897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E205F3-9F92-4FF6-A0ED-FA96370A6B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735" y="1908737"/>
            <a:ext cx="8878529" cy="4120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82BC659-D407-4B8F-9312-757B49E2B0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89" t="31129" r="70696" b="16910"/>
          <a:stretch/>
        </p:blipFill>
        <p:spPr>
          <a:xfrm rot="647225">
            <a:off x="6558207" y="300840"/>
            <a:ext cx="2316146" cy="16817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35" y="-42605"/>
            <a:ext cx="6563033" cy="168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558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35" y="-42605"/>
            <a:ext cx="6032091" cy="1682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7DB2FCA-BB4C-491F-830C-FBD577FDB8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40" y="1916881"/>
            <a:ext cx="8465575" cy="4907937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23719">
            <a:off x="6164826" y="-219585"/>
            <a:ext cx="2740382" cy="2565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8307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203" y="282531"/>
            <a:ext cx="9408405" cy="651647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522" y="-58815"/>
            <a:ext cx="3624550" cy="10612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07357" y="1121254"/>
            <a:ext cx="74584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/>
              <a:t>Check your answers with the key on </a:t>
            </a:r>
            <a:r>
              <a:rPr lang="en-US" sz="3000" b="1" dirty="0">
                <a:solidFill>
                  <a:srgbClr val="FF0000"/>
                </a:solidFill>
              </a:rPr>
              <a:t>page 57</a:t>
            </a:r>
            <a:r>
              <a:rPr lang="en-US" sz="3000" b="1" dirty="0"/>
              <a:t>, count the points and see how green you are.</a:t>
            </a:r>
          </a:p>
        </p:txBody>
      </p:sp>
      <p:sp>
        <p:nvSpPr>
          <p:cNvPr id="5" name="Curved Right Arrow 4"/>
          <p:cNvSpPr/>
          <p:nvPr/>
        </p:nvSpPr>
        <p:spPr>
          <a:xfrm>
            <a:off x="820756" y="620143"/>
            <a:ext cx="517793" cy="1487277"/>
          </a:xfrm>
          <a:prstGeom prst="curvedRightArrow">
            <a:avLst>
              <a:gd name="adj1" fmla="val 50000"/>
              <a:gd name="adj2" fmla="val 143617"/>
              <a:gd name="adj3" fmla="val 63298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1522" y="2107420"/>
            <a:ext cx="381805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i="1" dirty="0">
                <a:solidFill>
                  <a:srgbClr val="FF0000"/>
                </a:solidFill>
              </a:rPr>
              <a:t>* Answer key</a:t>
            </a:r>
            <a:r>
              <a:rPr lang="en-GB" sz="2800" dirty="0">
                <a:solidFill>
                  <a:srgbClr val="FF0000"/>
                </a:solidFill>
              </a:rPr>
              <a:t>: </a:t>
            </a:r>
            <a:endParaRPr lang="en-US" sz="2800" dirty="0">
              <a:solidFill>
                <a:srgbClr val="FF0000"/>
              </a:solidFill>
            </a:endParaRPr>
          </a:p>
          <a:p>
            <a:r>
              <a:rPr lang="en-GB" sz="2800" dirty="0"/>
              <a:t>Q1: A(0)    B(2)    C(2)</a:t>
            </a:r>
            <a:endParaRPr lang="en-US" sz="2800" dirty="0"/>
          </a:p>
          <a:p>
            <a:r>
              <a:rPr lang="en-GB" sz="2800" dirty="0"/>
              <a:t>Q2: A(1)    B(0)    C(2)</a:t>
            </a:r>
            <a:endParaRPr lang="en-US" sz="2800" dirty="0"/>
          </a:p>
          <a:p>
            <a:r>
              <a:rPr lang="en-GB" sz="2800" dirty="0"/>
              <a:t>Q3: A(0)    B(2)    C(0)</a:t>
            </a:r>
            <a:endParaRPr lang="en-US" sz="2800" dirty="0"/>
          </a:p>
          <a:p>
            <a:r>
              <a:rPr lang="en-GB" sz="2800" dirty="0"/>
              <a:t>Q4: A(1)    B(0)    C(2)</a:t>
            </a:r>
            <a:endParaRPr lang="en-US" sz="2800" dirty="0"/>
          </a:p>
          <a:p>
            <a:r>
              <a:rPr lang="en-GB" sz="2800" dirty="0"/>
              <a:t>Q5: A(0)    B(2)    C(0)</a:t>
            </a:r>
            <a:endParaRPr lang="en-US" sz="2800" dirty="0"/>
          </a:p>
          <a:p>
            <a:r>
              <a:rPr lang="en-GB" sz="2800" dirty="0"/>
              <a:t>Q6: A(2)    B(0)    C(2) </a:t>
            </a:r>
            <a:endParaRPr lang="en-US" sz="2800" dirty="0"/>
          </a:p>
          <a:p>
            <a:r>
              <a:rPr lang="en-US" sz="2800" dirty="0"/>
              <a:t> </a:t>
            </a:r>
          </a:p>
        </p:txBody>
      </p:sp>
      <p:sp>
        <p:nvSpPr>
          <p:cNvPr id="7" name="Rectangle 6"/>
          <p:cNvSpPr/>
          <p:nvPr/>
        </p:nvSpPr>
        <p:spPr>
          <a:xfrm rot="21349840">
            <a:off x="3911834" y="2646066"/>
            <a:ext cx="4911213" cy="181588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FFFF00"/>
                </a:solidFill>
              </a:rPr>
              <a:t>9-12 points: You’re green!</a:t>
            </a:r>
          </a:p>
          <a:p>
            <a:r>
              <a:rPr lang="en-GB" sz="2800" b="1" dirty="0">
                <a:solidFill>
                  <a:srgbClr val="FFFF00"/>
                </a:solidFill>
              </a:rPr>
              <a:t>5-8 points: Try to be green!</a:t>
            </a:r>
          </a:p>
          <a:p>
            <a:r>
              <a:rPr lang="en-GB" sz="2800" b="1" dirty="0">
                <a:solidFill>
                  <a:srgbClr val="FFFF00"/>
                </a:solidFill>
              </a:rPr>
              <a:t>1-4 points: You aren’t green at all!</a:t>
            </a:r>
          </a:p>
        </p:txBody>
      </p:sp>
    </p:spTree>
    <p:extLst>
      <p:ext uri="{BB962C8B-B14F-4D97-AF65-F5344CB8AC3E}">
        <p14:creationId xmlns:p14="http://schemas.microsoft.com/office/powerpoint/2010/main" val="37085632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69348"/>
            <a:ext cx="587409" cy="60435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891565" y="73536"/>
            <a:ext cx="810921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Interview a classmate, using the questions in </a:t>
            </a:r>
            <a:r>
              <a:rPr lang="en-US" sz="2600" b="1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Compare your answers. How many different answers do you have?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0032" y="2258454"/>
            <a:ext cx="5690088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i="1" dirty="0"/>
              <a:t>A: </a:t>
            </a:r>
            <a:r>
              <a:rPr lang="en-US" sz="2600" dirty="0"/>
              <a:t>What’s your answer to Question 1?</a:t>
            </a:r>
          </a:p>
          <a:p>
            <a:pPr>
              <a:lnSpc>
                <a:spcPct val="150000"/>
              </a:lnSpc>
            </a:pPr>
            <a:r>
              <a:rPr lang="en-US" sz="2600" b="1" i="1" dirty="0"/>
              <a:t>B: </a:t>
            </a:r>
            <a:r>
              <a:rPr lang="en-US" sz="2600" dirty="0"/>
              <a:t>It’s A. What’s your answer?</a:t>
            </a:r>
          </a:p>
          <a:p>
            <a:pPr>
              <a:lnSpc>
                <a:spcPct val="150000"/>
              </a:lnSpc>
            </a:pPr>
            <a:r>
              <a:rPr lang="en-US" sz="2600" dirty="0"/>
              <a:t>...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9994" y="1473624"/>
            <a:ext cx="1806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Example: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748" y="3062684"/>
            <a:ext cx="4815252" cy="3894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3960" y="468581"/>
            <a:ext cx="8790039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dirty="0"/>
              <a:t>A: What’s your answer to Question 1?</a:t>
            </a:r>
          </a:p>
          <a:p>
            <a:pPr>
              <a:lnSpc>
                <a:spcPct val="150000"/>
              </a:lnSpc>
            </a:pPr>
            <a:r>
              <a:rPr lang="en-GB" sz="2800" dirty="0"/>
              <a:t>B: It’s C. What’s your answer?</a:t>
            </a:r>
          </a:p>
          <a:p>
            <a:pPr>
              <a:lnSpc>
                <a:spcPct val="150000"/>
              </a:lnSpc>
            </a:pPr>
            <a:r>
              <a:rPr lang="en-GB" sz="2800" dirty="0"/>
              <a:t>A: My answer is A. What’s your answer to Question 2?</a:t>
            </a:r>
          </a:p>
          <a:p>
            <a:pPr>
              <a:lnSpc>
                <a:spcPct val="150000"/>
              </a:lnSpc>
            </a:pPr>
            <a:r>
              <a:rPr lang="en-GB" sz="2800" dirty="0"/>
              <a:t>B: It’s C. What’s your answer?</a:t>
            </a:r>
          </a:p>
          <a:p>
            <a:pPr>
              <a:lnSpc>
                <a:spcPct val="150000"/>
              </a:lnSpc>
            </a:pPr>
            <a:r>
              <a:rPr lang="en-GB" sz="2800" dirty="0"/>
              <a:t>A: Oh, me too. What’s your answer to Question 3?</a:t>
            </a:r>
          </a:p>
          <a:p>
            <a:pPr>
              <a:lnSpc>
                <a:spcPct val="150000"/>
              </a:lnSpc>
            </a:pPr>
            <a:r>
              <a:rPr lang="en-GB" sz="2800" dirty="0"/>
              <a:t>B: It’s B. What’s your answer?</a:t>
            </a:r>
          </a:p>
          <a:p>
            <a:pPr>
              <a:lnSpc>
                <a:spcPct val="150000"/>
              </a:lnSpc>
            </a:pPr>
            <a:r>
              <a:rPr lang="en-GB" sz="2800" dirty="0"/>
              <a:t>A: Well, I choose A.</a:t>
            </a:r>
          </a:p>
        </p:txBody>
      </p:sp>
    </p:spTree>
    <p:extLst>
      <p:ext uri="{BB962C8B-B14F-4D97-AF65-F5344CB8AC3E}">
        <p14:creationId xmlns:p14="http://schemas.microsoft.com/office/powerpoint/2010/main" val="35633988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WordArt 9"/>
          <p:cNvSpPr>
            <a:spLocks noChangeArrowheads="1" noChangeShapeType="1" noTextEdit="1"/>
          </p:cNvSpPr>
          <p:nvPr/>
        </p:nvSpPr>
        <p:spPr bwMode="auto">
          <a:xfrm>
            <a:off x="1165123" y="339213"/>
            <a:ext cx="6120580" cy="1451487"/>
          </a:xfrm>
          <a:prstGeom prst="rect">
            <a:avLst/>
          </a:prstGeom>
        </p:spPr>
        <p:txBody>
          <a:bodyPr wrap="none" lIns="91427" tIns="45714" rIns="91427" bIns="45714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WRAP-UP</a:t>
            </a:r>
          </a:p>
        </p:txBody>
      </p:sp>
      <p:sp>
        <p:nvSpPr>
          <p:cNvPr id="24580" name="Text Box 10"/>
          <p:cNvSpPr txBox="1">
            <a:spLocks noChangeArrowheads="1"/>
          </p:cNvSpPr>
          <p:nvPr/>
        </p:nvSpPr>
        <p:spPr bwMode="auto">
          <a:xfrm>
            <a:off x="888415" y="2481944"/>
            <a:ext cx="7548014" cy="2955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7" tIns="45714" rIns="91427" bIns="4571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</a:rPr>
              <a:t>- Learn how to give warnings;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</a:rPr>
              <a:t>- </a:t>
            </a:r>
            <a:r>
              <a:rPr lang="en-US" sz="3200" b="1" dirty="0" err="1">
                <a:solidFill>
                  <a:srgbClr val="0070C0"/>
                </a:solidFill>
              </a:rPr>
              <a:t>Practise</a:t>
            </a:r>
            <a:r>
              <a:rPr lang="en-US" sz="3200" b="1" dirty="0">
                <a:solidFill>
                  <a:srgbClr val="0070C0"/>
                </a:solidFill>
              </a:rPr>
              <a:t> some new words related to the topic.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</a:rPr>
              <a:t>- A survey on ways to go green.</a:t>
            </a:r>
          </a:p>
        </p:txBody>
      </p:sp>
    </p:spTree>
    <p:extLst>
      <p:ext uri="{BB962C8B-B14F-4D97-AF65-F5344CB8AC3E}">
        <p14:creationId xmlns:p14="http://schemas.microsoft.com/office/powerpoint/2010/main" val="32245394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WordArt 9"/>
          <p:cNvSpPr>
            <a:spLocks noChangeArrowheads="1" noChangeShapeType="1" noTextEdit="1"/>
          </p:cNvSpPr>
          <p:nvPr/>
        </p:nvSpPr>
        <p:spPr bwMode="auto">
          <a:xfrm>
            <a:off x="1165123" y="339213"/>
            <a:ext cx="6120580" cy="1451487"/>
          </a:xfrm>
          <a:prstGeom prst="rect">
            <a:avLst/>
          </a:prstGeom>
        </p:spPr>
        <p:txBody>
          <a:bodyPr wrap="none" lIns="91427" tIns="45714" rIns="91427" bIns="45714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HOMEWORK</a:t>
            </a:r>
          </a:p>
        </p:txBody>
      </p:sp>
      <p:sp>
        <p:nvSpPr>
          <p:cNvPr id="24580" name="Text Box 10"/>
          <p:cNvSpPr txBox="1">
            <a:spLocks noChangeArrowheads="1"/>
          </p:cNvSpPr>
          <p:nvPr/>
        </p:nvSpPr>
        <p:spPr bwMode="auto">
          <a:xfrm>
            <a:off x="648929" y="2590801"/>
            <a:ext cx="8214852" cy="2217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7" tIns="45714" rIns="91427" bIns="4571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</a:rPr>
              <a:t>- Learn by heart new words.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</a:rPr>
              <a:t>- Review some exercises.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</a:rPr>
              <a:t>- Prepare lesson 5 </a:t>
            </a:r>
            <a:r>
              <a:rPr lang="en-US" sz="3200" b="1" i="1" dirty="0">
                <a:solidFill>
                  <a:srgbClr val="0070C0"/>
                </a:solidFill>
              </a:rPr>
              <a:t>(Unit 11 Skills 1). </a:t>
            </a:r>
          </a:p>
        </p:txBody>
      </p:sp>
    </p:spTree>
    <p:extLst>
      <p:ext uri="{BB962C8B-B14F-4D97-AF65-F5344CB8AC3E}">
        <p14:creationId xmlns:p14="http://schemas.microsoft.com/office/powerpoint/2010/main" val="28840811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Picture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 rot="21244735">
            <a:off x="853614" y="2425668"/>
            <a:ext cx="4961615" cy="25853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400" dirty="0">
                <a:solidFill>
                  <a:srgbClr val="0084B1"/>
                </a:solidFill>
                <a:latin typeface=".VnArabia" pitchFamily="34" charset="0"/>
              </a:rPr>
              <a:t>Goodbye.</a:t>
            </a:r>
          </a:p>
          <a:p>
            <a:pPr>
              <a:lnSpc>
                <a:spcPct val="150000"/>
              </a:lnSpc>
            </a:pPr>
            <a:r>
              <a:rPr lang="en-US" sz="5400" dirty="0">
                <a:solidFill>
                  <a:srgbClr val="0084B1"/>
                </a:solidFill>
                <a:latin typeface=".VnArabia" pitchFamily="34" charset="0"/>
              </a:rPr>
              <a:t> See you again</a:t>
            </a:r>
          </a:p>
        </p:txBody>
      </p:sp>
    </p:spTree>
    <p:extLst>
      <p:ext uri="{BB962C8B-B14F-4D97-AF65-F5344CB8AC3E}">
        <p14:creationId xmlns:p14="http://schemas.microsoft.com/office/powerpoint/2010/main" val="2601292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3" y="145247"/>
            <a:ext cx="2101081" cy="72907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442615" y="186133"/>
            <a:ext cx="4249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Fun matching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3" y="1081587"/>
            <a:ext cx="3962114" cy="385430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444513" y="874325"/>
            <a:ext cx="44948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groups, A and B.</a:t>
            </a:r>
          </a:p>
        </p:txBody>
      </p:sp>
      <p:sp>
        <p:nvSpPr>
          <p:cNvPr id="4" name="Rectangle 3"/>
          <p:cNvSpPr/>
          <p:nvPr/>
        </p:nvSpPr>
        <p:spPr>
          <a:xfrm>
            <a:off x="4365809" y="1636063"/>
            <a:ext cx="457358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70C0"/>
                </a:solidFill>
              </a:rPr>
              <a:t>Group A </a:t>
            </a:r>
            <a:r>
              <a:rPr lang="en-US" sz="2400" dirty="0"/>
              <a:t>secretly writes five </a:t>
            </a:r>
            <a:r>
              <a:rPr lang="en-US" sz="2400" i="1" dirty="0"/>
              <a:t>if</a:t>
            </a:r>
            <a:r>
              <a:rPr lang="en-US" sz="2400" dirty="0"/>
              <a:t>-clauses on a sheet of paper.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Group B </a:t>
            </a:r>
            <a:r>
              <a:rPr lang="en-US" sz="2400" dirty="0"/>
              <a:t>secretly writes five main clauses on another sheet of paper.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- Match the </a:t>
            </a:r>
            <a:r>
              <a:rPr lang="en-US" sz="2400" i="1" dirty="0"/>
              <a:t>if</a:t>
            </a:r>
            <a:r>
              <a:rPr lang="en-US" sz="2400" dirty="0"/>
              <a:t>-clauses with the main clauses.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EF008D"/>
                </a:solidFill>
              </a:rPr>
              <a:t>- Do they match?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EF008D"/>
                </a:solidFill>
              </a:rPr>
              <a:t> - Are there any funny sentences?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995" y="5102942"/>
            <a:ext cx="3047850" cy="1654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485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858" y="162231"/>
            <a:ext cx="6563032" cy="5958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000032" y="6206733"/>
            <a:ext cx="25596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Giving warnings</a:t>
            </a:r>
          </a:p>
        </p:txBody>
      </p:sp>
    </p:spTree>
    <p:extLst>
      <p:ext uri="{BB962C8B-B14F-4D97-AF65-F5344CB8AC3E}">
        <p14:creationId xmlns:p14="http://schemas.microsoft.com/office/powerpoint/2010/main" val="538213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977" y="2367756"/>
            <a:ext cx="4176100" cy="7689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135" y="2323166"/>
            <a:ext cx="961782" cy="77761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1340" y="3250279"/>
            <a:ext cx="29034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* Everyday English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51339" y="3920009"/>
            <a:ext cx="835723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* A survey on ways to go green</a:t>
            </a:r>
          </a:p>
          <a:p>
            <a:r>
              <a:rPr lang="en-US" sz="2800" b="1" dirty="0">
                <a:solidFill>
                  <a:srgbClr val="00B050"/>
                </a:solidFill>
              </a:rPr>
              <a:t>OBJECTIVES:</a:t>
            </a:r>
          </a:p>
          <a:p>
            <a:r>
              <a:rPr lang="en-US" sz="2800" b="1" dirty="0">
                <a:solidFill>
                  <a:srgbClr val="00B050"/>
                </a:solidFill>
              </a:rPr>
              <a:t>- learn how to give warnings;</a:t>
            </a:r>
          </a:p>
          <a:p>
            <a:r>
              <a:rPr lang="en-US" sz="2800" b="1" dirty="0">
                <a:solidFill>
                  <a:srgbClr val="00B050"/>
                </a:solidFill>
              </a:rPr>
              <a:t>- </a:t>
            </a:r>
            <a:r>
              <a:rPr lang="en-US" sz="2800" b="1" dirty="0" err="1">
                <a:solidFill>
                  <a:srgbClr val="00B050"/>
                </a:solidFill>
              </a:rPr>
              <a:t>practise</a:t>
            </a:r>
            <a:r>
              <a:rPr lang="en-US" sz="2800" b="1" dirty="0">
                <a:solidFill>
                  <a:srgbClr val="00B050"/>
                </a:solidFill>
              </a:rPr>
              <a:t> using some grammar points and vocabulary related to the topic.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413333" y="3305122"/>
            <a:ext cx="25890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ym typeface="Wingdings" pitchFamily="2" charset="2"/>
              </a:rPr>
              <a:t> </a:t>
            </a:r>
            <a:r>
              <a:rPr lang="en-US" sz="2400" b="1" dirty="0"/>
              <a:t>Giving warnings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4" y="23634"/>
            <a:ext cx="8812944" cy="227996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51340" y="2395278"/>
            <a:ext cx="2212736" cy="523208"/>
          </a:xfrm>
          <a:prstGeom prst="rect">
            <a:avLst/>
          </a:prstGeom>
          <a:solidFill>
            <a:srgbClr val="79D1D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91427" tIns="45714" rIns="91427" bIns="45714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.VnArial" pitchFamily="34" charset="0"/>
              </a:rPr>
              <a:t>LESSON 4: </a:t>
            </a:r>
            <a:endParaRPr lang="en-GB" sz="2800" b="1" dirty="0">
              <a:solidFill>
                <a:srgbClr val="FF0000"/>
              </a:solidFill>
              <a:latin typeface=".Vn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456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647;p26"/>
          <p:cNvSpPr txBox="1">
            <a:spLocks noGrp="1"/>
          </p:cNvSpPr>
          <p:nvPr>
            <p:ph type="title"/>
          </p:nvPr>
        </p:nvSpPr>
        <p:spPr>
          <a:xfrm>
            <a:off x="151373" y="54570"/>
            <a:ext cx="3480595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FF0000"/>
                </a:solidFill>
                <a:latin typeface=".VnArabia" pitchFamily="34" charset="0"/>
              </a:rPr>
              <a:t>* V</a:t>
            </a:r>
            <a:r>
              <a:rPr lang="en" sz="3600" b="1" dirty="0">
                <a:solidFill>
                  <a:srgbClr val="FF0000"/>
                </a:solidFill>
                <a:latin typeface=".VnArabia" pitchFamily="34" charset="0"/>
              </a:rPr>
              <a:t>ocabulary  </a:t>
            </a:r>
            <a:endParaRPr sz="3600" b="1" dirty="0">
              <a:solidFill>
                <a:srgbClr val="FF0000"/>
              </a:solidFill>
              <a:latin typeface=".VnArabia" pitchFamily="34" charset="0"/>
            </a:endParaRPr>
          </a:p>
        </p:txBody>
      </p:sp>
      <p:sp>
        <p:nvSpPr>
          <p:cNvPr id="5" name="Google Shape;1647;p26">
            <a:extLst>
              <a:ext uri="{FF2B5EF4-FFF2-40B4-BE49-F238E27FC236}">
                <a16:creationId xmlns:a16="http://schemas.microsoft.com/office/drawing/2014/main" id="{9BEAABB2-C2CA-4688-A785-C591849A2EB9}"/>
              </a:ext>
            </a:extLst>
          </p:cNvPr>
          <p:cNvSpPr txBox="1">
            <a:spLocks/>
          </p:cNvSpPr>
          <p:nvPr/>
        </p:nvSpPr>
        <p:spPr>
          <a:xfrm>
            <a:off x="151373" y="754687"/>
            <a:ext cx="6325627" cy="5627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 sz="4000" b="1" i="0" u="none" strike="noStrike" cap="none">
                <a:solidFill>
                  <a:schemeClr val="accent2"/>
                </a:solidFill>
                <a:latin typeface="Pompiere"/>
                <a:ea typeface="Pompiere"/>
                <a:cs typeface="Pompiere"/>
                <a:sym typeface="Pompier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32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Warning (n)</a:t>
            </a:r>
            <a:r>
              <a:rPr lang="en-US" sz="3200" b="0" i="0" dirty="0">
                <a:solidFill>
                  <a:srgbClr val="1D2A57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2400" b="0" i="0" dirty="0">
                <a:solidFill>
                  <a:schemeClr val="tx1"/>
                </a:solidFill>
                <a:effectLst/>
                <a:latin typeface="Calibri" pitchFamily="34" charset="0"/>
                <a:cs typeface="Calibri" panose="020F0502020204030204" pitchFamily="34" charset="0"/>
              </a:rPr>
              <a:t>/ˈ</a:t>
            </a:r>
            <a:r>
              <a:rPr lang="en-US" sz="24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wɔ</a:t>
            </a:r>
            <a:r>
              <a:rPr lang="en-US" sz="24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ː.</a:t>
            </a:r>
            <a:r>
              <a:rPr lang="en-US" sz="24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nɪŋ</a:t>
            </a:r>
            <a:r>
              <a:rPr lang="en-US" sz="24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/:</a:t>
            </a:r>
            <a:endParaRPr lang="en-US" sz="24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b="0" dirty="0">
                <a:solidFill>
                  <a:schemeClr val="tx1"/>
                </a:solidFill>
              </a:rPr>
              <a:t>- </a:t>
            </a:r>
            <a:r>
              <a:rPr lang="en-US" sz="3200" b="0" dirty="0">
                <a:solidFill>
                  <a:schemeClr val="tx1"/>
                </a:solidFill>
                <a:latin typeface="+mn-lt"/>
              </a:rPr>
              <a:t>do a survey </a:t>
            </a:r>
            <a:r>
              <a:rPr lang="en-US" sz="2400" b="0" dirty="0">
                <a:solidFill>
                  <a:schemeClr val="tx1"/>
                </a:solidFill>
                <a:latin typeface="+mn-lt"/>
              </a:rPr>
              <a:t>/ˈ</a:t>
            </a:r>
            <a:r>
              <a:rPr lang="en-US" sz="2400" b="0" dirty="0" err="1">
                <a:solidFill>
                  <a:schemeClr val="tx1"/>
                </a:solidFill>
                <a:latin typeface="+mn-lt"/>
              </a:rPr>
              <a:t>sɜːveɪ</a:t>
            </a:r>
            <a:r>
              <a:rPr lang="en-US" sz="2400" b="0" dirty="0">
                <a:solidFill>
                  <a:schemeClr val="tx1"/>
                </a:solidFill>
                <a:latin typeface="+mn-lt"/>
              </a:rPr>
              <a:t>/ :</a:t>
            </a:r>
            <a:endParaRPr lang="en-US" sz="2400" b="0" dirty="0">
              <a:solidFill>
                <a:schemeClr val="tx1"/>
              </a:solidFill>
              <a:latin typeface="+mn-lt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Breeze (n)</a:t>
            </a:r>
            <a:r>
              <a:rPr lang="en-US" sz="3200" b="0" i="0" dirty="0">
                <a:solidFill>
                  <a:srgbClr val="1D2A57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 </a:t>
            </a:r>
            <a:r>
              <a:rPr lang="en-US" sz="2400" b="0" i="0" dirty="0">
                <a:solidFill>
                  <a:srgbClr val="1D2A57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2400" b="0" i="0" dirty="0" err="1">
                <a:solidFill>
                  <a:srgbClr val="1D2A57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briːz</a:t>
            </a:r>
            <a:r>
              <a:rPr lang="en-US" sz="2400" b="0" i="0" dirty="0">
                <a:solidFill>
                  <a:srgbClr val="1D2A57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/:</a:t>
            </a:r>
            <a:endParaRPr lang="en-US" sz="24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Air conditioner (n)</a:t>
            </a:r>
            <a:endParaRPr lang="en-US" sz="24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Throw away (v):</a:t>
            </a:r>
          </a:p>
          <a:p>
            <a:pPr>
              <a:lnSpc>
                <a:spcPct val="150000"/>
              </a:lnSpc>
            </a:pPr>
            <a:r>
              <a:rPr lang="en-US" sz="32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Decorate (v):</a:t>
            </a:r>
          </a:p>
          <a:p>
            <a:pPr>
              <a:lnSpc>
                <a:spcPct val="150000"/>
              </a:lnSpc>
            </a:pPr>
            <a:r>
              <a:rPr lang="en-US" sz="32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Turn on (v):</a:t>
            </a:r>
          </a:p>
        </p:txBody>
      </p:sp>
      <p:sp>
        <p:nvSpPr>
          <p:cNvPr id="6" name="Google Shape;1647;p26">
            <a:extLst>
              <a:ext uri="{FF2B5EF4-FFF2-40B4-BE49-F238E27FC236}">
                <a16:creationId xmlns:a16="http://schemas.microsoft.com/office/drawing/2014/main" id="{87A3B146-8416-4F94-B2ED-6DA3E308CFED}"/>
              </a:ext>
            </a:extLst>
          </p:cNvPr>
          <p:cNvSpPr txBox="1">
            <a:spLocks/>
          </p:cNvSpPr>
          <p:nvPr/>
        </p:nvSpPr>
        <p:spPr>
          <a:xfrm>
            <a:off x="4126662" y="813679"/>
            <a:ext cx="4855110" cy="5175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 sz="4000" b="1" i="0" u="none" strike="noStrike" cap="none">
                <a:solidFill>
                  <a:schemeClr val="accent2"/>
                </a:solidFill>
                <a:latin typeface="Pompiere"/>
                <a:ea typeface="Pompiere"/>
                <a:cs typeface="Pompiere"/>
                <a:sym typeface="Pompier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3200" b="0" dirty="0" err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Lời</a:t>
            </a:r>
            <a:r>
              <a:rPr lang="en-US" sz="3200" b="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 </a:t>
            </a:r>
            <a:r>
              <a:rPr lang="en-US" sz="3200" b="0" dirty="0" err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cảnh</a:t>
            </a:r>
            <a:r>
              <a:rPr lang="en-US" sz="3200" b="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 </a:t>
            </a:r>
            <a:r>
              <a:rPr lang="en-US" sz="3200" b="0" dirty="0" err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báo</a:t>
            </a:r>
            <a:endParaRPr lang="en-US" sz="3200" b="0" dirty="0">
              <a:solidFill>
                <a:schemeClr val="tx1"/>
              </a:solidFill>
              <a:latin typeface="+mn-lt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b="0" dirty="0" err="1">
                <a:solidFill>
                  <a:schemeClr val="tx1"/>
                </a:solidFill>
                <a:latin typeface="+mn-lt"/>
              </a:rPr>
              <a:t>làm</a:t>
            </a:r>
            <a:r>
              <a:rPr lang="en-US" sz="3200" b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3200" b="0" dirty="0" err="1">
                <a:solidFill>
                  <a:schemeClr val="tx1"/>
                </a:solidFill>
                <a:latin typeface="+mn-lt"/>
              </a:rPr>
              <a:t>một</a:t>
            </a:r>
            <a:r>
              <a:rPr lang="en-US" sz="3200" b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3200" b="0" dirty="0" err="1">
                <a:solidFill>
                  <a:schemeClr val="tx1"/>
                </a:solidFill>
                <a:latin typeface="+mn-lt"/>
              </a:rPr>
              <a:t>cuộc</a:t>
            </a:r>
            <a:r>
              <a:rPr lang="en-US" sz="3200" b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3200" b="0" dirty="0" err="1">
                <a:solidFill>
                  <a:schemeClr val="tx1"/>
                </a:solidFill>
                <a:latin typeface="+mn-lt"/>
              </a:rPr>
              <a:t>khảo</a:t>
            </a:r>
            <a:r>
              <a:rPr lang="en-US" sz="3200" b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3200" b="0" dirty="0" err="1">
                <a:solidFill>
                  <a:schemeClr val="tx1"/>
                </a:solidFill>
                <a:latin typeface="+mn-lt"/>
              </a:rPr>
              <a:t>sát</a:t>
            </a:r>
            <a:endParaRPr lang="en-US" sz="3200" b="0" dirty="0">
              <a:solidFill>
                <a:schemeClr val="tx1"/>
              </a:solidFill>
              <a:latin typeface="+mn-lt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b="0" dirty="0" err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Làn</a:t>
            </a:r>
            <a:r>
              <a:rPr lang="en-US" sz="3200" b="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 </a:t>
            </a:r>
            <a:r>
              <a:rPr lang="en-US" sz="3200" b="0" dirty="0" err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gió</a:t>
            </a:r>
            <a:r>
              <a:rPr lang="en-US" sz="3200" b="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 </a:t>
            </a:r>
            <a:r>
              <a:rPr lang="en-US" sz="3200" b="0" dirty="0" err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nhẹ</a:t>
            </a:r>
            <a:r>
              <a:rPr lang="en-US" sz="3200" b="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 </a:t>
            </a:r>
            <a:r>
              <a:rPr lang="en-US" sz="3200" b="0" dirty="0" err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lướt</a:t>
            </a:r>
            <a:r>
              <a:rPr lang="en-US" sz="3200" b="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 qua</a:t>
            </a:r>
          </a:p>
          <a:p>
            <a:pPr>
              <a:lnSpc>
                <a:spcPct val="150000"/>
              </a:lnSpc>
            </a:pPr>
            <a:r>
              <a:rPr lang="en-US" sz="3200" b="0" dirty="0" err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Điều</a:t>
            </a:r>
            <a:r>
              <a:rPr lang="en-US" sz="3200" b="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 </a:t>
            </a:r>
            <a:r>
              <a:rPr lang="en-US" sz="3200" b="0" dirty="0" err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hòa</a:t>
            </a:r>
            <a:endParaRPr lang="en-US" sz="3200" b="0" dirty="0">
              <a:solidFill>
                <a:schemeClr val="tx1"/>
              </a:solidFill>
              <a:latin typeface="+mn-lt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b="0" dirty="0" err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Vứt</a:t>
            </a:r>
            <a:r>
              <a:rPr lang="en-US" sz="3200" b="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 </a:t>
            </a:r>
            <a:r>
              <a:rPr lang="en-US" sz="3200" b="0" dirty="0" err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đi</a:t>
            </a:r>
            <a:r>
              <a:rPr lang="en-US" sz="3200" b="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 , </a:t>
            </a:r>
            <a:r>
              <a:rPr lang="en-US" sz="3200" b="0" dirty="0" err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quẳng</a:t>
            </a:r>
            <a:r>
              <a:rPr lang="en-US" sz="3200" b="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 </a:t>
            </a:r>
            <a:r>
              <a:rPr lang="en-US" sz="3200" b="0" dirty="0" err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đi</a:t>
            </a:r>
            <a:endParaRPr lang="en-US" sz="3200" b="0" dirty="0">
              <a:solidFill>
                <a:schemeClr val="tx1"/>
              </a:solidFill>
              <a:latin typeface="+mn-lt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b="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Trang </a:t>
            </a:r>
            <a:r>
              <a:rPr lang="en-US" sz="3200" b="0" dirty="0" err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trí</a:t>
            </a:r>
            <a:endParaRPr lang="en-US" sz="3200" b="0" dirty="0">
              <a:solidFill>
                <a:schemeClr val="tx1"/>
              </a:solidFill>
              <a:latin typeface="+mn-lt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b="0" dirty="0" err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Bật</a:t>
            </a:r>
            <a:r>
              <a:rPr lang="en-US" sz="3200" b="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 </a:t>
            </a:r>
            <a:r>
              <a:rPr lang="en-US" sz="3200" b="0" dirty="0" err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lên</a:t>
            </a:r>
            <a:endParaRPr lang="en-US" sz="3200" b="0" dirty="0">
              <a:solidFill>
                <a:schemeClr val="tx1"/>
              </a:solidFill>
              <a:latin typeface="+mn-lt"/>
              <a:cs typeface="Calibri" panose="020F0502020204030204" pitchFamily="34" charset="0"/>
            </a:endParaRPr>
          </a:p>
        </p:txBody>
      </p:sp>
      <p:pic>
        <p:nvPicPr>
          <p:cNvPr id="7" name="Picture 2" descr="Warning Background Stock Illustration - Download Image Now - iStock">
            <a:extLst>
              <a:ext uri="{FF2B5EF4-FFF2-40B4-BE49-F238E27FC236}">
                <a16:creationId xmlns:a16="http://schemas.microsoft.com/office/drawing/2014/main" id="{72E63789-FB06-4E2F-A1E0-4DA9C991B8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756" y="79098"/>
            <a:ext cx="3096925" cy="242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Fototapete „Ocean Breeze“ von Komar | National Geographic">
            <a:extLst>
              <a:ext uri="{FF2B5EF4-FFF2-40B4-BE49-F238E27FC236}">
                <a16:creationId xmlns:a16="http://schemas.microsoft.com/office/drawing/2014/main" id="{E425D6DE-2E8C-4AA2-A4F9-636894625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5795" y="379493"/>
            <a:ext cx="3096925" cy="2960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5 Star Split AC Air Conditioners, Model Name/Number: D Cool, Capacity: 2  Ton, | ID: 22457429191">
            <a:extLst>
              <a:ext uri="{FF2B5EF4-FFF2-40B4-BE49-F238E27FC236}">
                <a16:creationId xmlns:a16="http://schemas.microsoft.com/office/drawing/2014/main" id="{79202877-2121-46B2-B640-118ABF305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549" y="379493"/>
            <a:ext cx="3096924" cy="3441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Trash To Throw Away Pictograms - Free vector graphic on Pixabay">
            <a:extLst>
              <a:ext uri="{FF2B5EF4-FFF2-40B4-BE49-F238E27FC236}">
                <a16:creationId xmlns:a16="http://schemas.microsoft.com/office/drawing/2014/main" id="{899C9CD7-086A-467D-8015-10851C1CF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386" y="243168"/>
            <a:ext cx="3096924" cy="371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22939CA-5D01-40AA-A544-685610A86A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9386" y="1200553"/>
            <a:ext cx="3076841" cy="3599493"/>
          </a:xfrm>
          <a:prstGeom prst="rect">
            <a:avLst/>
          </a:prstGeom>
        </p:spPr>
      </p:pic>
      <p:pic>
        <p:nvPicPr>
          <p:cNvPr id="12" name="Picture 10" descr="Phrasal Verbs flashcards: sit down, stand up, pick up, wake up, take away,  throw away, turn on, turn off, grow up | Flashcard | Lazi">
            <a:extLst>
              <a:ext uri="{FF2B5EF4-FFF2-40B4-BE49-F238E27FC236}">
                <a16:creationId xmlns:a16="http://schemas.microsoft.com/office/drawing/2014/main" id="{C5D9B668-2E90-437C-A531-9AC9A9D9A6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344" y="227656"/>
            <a:ext cx="3096925" cy="3264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02" y="383458"/>
            <a:ext cx="2953417" cy="3184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3313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000"/>
                            </p:stCondLst>
                            <p:childTnLst>
                              <p:par>
                                <p:cTn id="128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7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21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54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000"/>
                            </p:stCondLst>
                            <p:childTnLst>
                              <p:par>
                                <p:cTn id="179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0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647;p26"/>
          <p:cNvSpPr txBox="1">
            <a:spLocks/>
          </p:cNvSpPr>
          <p:nvPr/>
        </p:nvSpPr>
        <p:spPr>
          <a:xfrm>
            <a:off x="151373" y="54570"/>
            <a:ext cx="5128550" cy="7635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3600" b="1" dirty="0">
                <a:solidFill>
                  <a:srgbClr val="0070C0"/>
                </a:solidFill>
                <a:latin typeface=".VnArabia" pitchFamily="34" charset="0"/>
              </a:rPr>
              <a:t>* Checking Vocabulary  </a:t>
            </a:r>
          </a:p>
        </p:txBody>
      </p:sp>
      <p:sp>
        <p:nvSpPr>
          <p:cNvPr id="5" name="Google Shape;1647;p26">
            <a:extLst>
              <a:ext uri="{FF2B5EF4-FFF2-40B4-BE49-F238E27FC236}">
                <a16:creationId xmlns:a16="http://schemas.microsoft.com/office/drawing/2014/main" id="{9BEAABB2-C2CA-4688-A785-C591849A2EB9}"/>
              </a:ext>
            </a:extLst>
          </p:cNvPr>
          <p:cNvSpPr txBox="1">
            <a:spLocks/>
          </p:cNvSpPr>
          <p:nvPr/>
        </p:nvSpPr>
        <p:spPr>
          <a:xfrm>
            <a:off x="151373" y="754687"/>
            <a:ext cx="3594717" cy="5627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 sz="4000" b="1" i="0" u="none" strike="noStrike" cap="none">
                <a:solidFill>
                  <a:schemeClr val="accent2"/>
                </a:solidFill>
                <a:latin typeface="Pompiere"/>
                <a:ea typeface="Pompiere"/>
                <a:cs typeface="Pompiere"/>
                <a:sym typeface="Pompier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Warning (n)</a:t>
            </a:r>
            <a:r>
              <a:rPr lang="en-US" sz="2400" i="0" dirty="0">
                <a:solidFill>
                  <a:srgbClr val="C00000"/>
                </a:solidFill>
                <a:effectLst/>
                <a:latin typeface="Calibri" pitchFamily="34" charset="0"/>
                <a:cs typeface="Calibri" panose="020F0502020204030204" pitchFamily="34" charset="0"/>
              </a:rPr>
              <a:t>:</a:t>
            </a:r>
            <a:endParaRPr lang="en-US" sz="24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C00000"/>
                </a:solidFill>
              </a:rPr>
              <a:t>- </a:t>
            </a:r>
            <a:r>
              <a:rPr lang="en-US" sz="3200" dirty="0">
                <a:solidFill>
                  <a:srgbClr val="C00000"/>
                </a:solidFill>
                <a:latin typeface="+mn-lt"/>
              </a:rPr>
              <a:t>do a survey </a:t>
            </a:r>
            <a:r>
              <a:rPr lang="en-US" sz="2400" dirty="0">
                <a:solidFill>
                  <a:srgbClr val="C00000"/>
                </a:solidFill>
                <a:latin typeface="+mn-lt"/>
              </a:rPr>
              <a:t>:</a:t>
            </a:r>
            <a:endParaRPr lang="en-US" sz="2400" dirty="0">
              <a:solidFill>
                <a:srgbClr val="C00000"/>
              </a:solidFill>
              <a:latin typeface="+mn-lt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Breeze (n)</a:t>
            </a:r>
            <a:r>
              <a:rPr lang="en-US" sz="3200" i="0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 </a:t>
            </a:r>
            <a:r>
              <a:rPr lang="en-US" sz="2400" i="0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sz="24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Air conditioner (n)</a:t>
            </a:r>
            <a:endParaRPr lang="en-US" sz="24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Throw away (v):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Decorate (v):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Turn on (v):</a:t>
            </a:r>
          </a:p>
        </p:txBody>
      </p:sp>
      <p:sp>
        <p:nvSpPr>
          <p:cNvPr id="6" name="Google Shape;1647;p26">
            <a:extLst>
              <a:ext uri="{FF2B5EF4-FFF2-40B4-BE49-F238E27FC236}">
                <a16:creationId xmlns:a16="http://schemas.microsoft.com/office/drawing/2014/main" id="{87A3B146-8416-4F94-B2ED-6DA3E308CFED}"/>
              </a:ext>
            </a:extLst>
          </p:cNvPr>
          <p:cNvSpPr txBox="1">
            <a:spLocks/>
          </p:cNvSpPr>
          <p:nvPr/>
        </p:nvSpPr>
        <p:spPr>
          <a:xfrm>
            <a:off x="4126662" y="813679"/>
            <a:ext cx="4855110" cy="5175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 sz="4000" b="1" i="0" u="none" strike="noStrike" cap="none">
                <a:solidFill>
                  <a:schemeClr val="accent2"/>
                </a:solidFill>
                <a:latin typeface="Pompiere"/>
                <a:ea typeface="Pompiere"/>
                <a:cs typeface="Pompiere"/>
                <a:sym typeface="Pompier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3200" dirty="0" err="1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Lời</a:t>
            </a:r>
            <a:r>
              <a:rPr lang="en-US" sz="3200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cảnh</a:t>
            </a:r>
            <a:r>
              <a:rPr lang="en-US" sz="3200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báo</a:t>
            </a:r>
            <a:endParaRPr lang="en-US" sz="3200" dirty="0">
              <a:solidFill>
                <a:srgbClr val="002060"/>
              </a:solidFill>
              <a:latin typeface="+mn-lt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err="1">
                <a:solidFill>
                  <a:srgbClr val="002060"/>
                </a:solidFill>
                <a:latin typeface="+mn-lt"/>
              </a:rPr>
              <a:t>làm</a:t>
            </a:r>
            <a:r>
              <a:rPr lang="en-US" sz="32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+mn-lt"/>
              </a:rPr>
              <a:t>một</a:t>
            </a:r>
            <a:r>
              <a:rPr lang="en-US" sz="32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+mn-lt"/>
              </a:rPr>
              <a:t>cuộc</a:t>
            </a:r>
            <a:r>
              <a:rPr lang="en-US" sz="32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+mn-lt"/>
              </a:rPr>
              <a:t>khảo</a:t>
            </a:r>
            <a:r>
              <a:rPr lang="en-US" sz="32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+mn-lt"/>
              </a:rPr>
              <a:t>sát</a:t>
            </a:r>
            <a:endParaRPr lang="en-US" sz="3200" dirty="0">
              <a:solidFill>
                <a:srgbClr val="002060"/>
              </a:solidFill>
              <a:latin typeface="+mn-lt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err="1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Làn</a:t>
            </a:r>
            <a:r>
              <a:rPr lang="en-US" sz="3200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gió</a:t>
            </a:r>
            <a:r>
              <a:rPr lang="en-US" sz="3200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nhẹ</a:t>
            </a:r>
            <a:r>
              <a:rPr lang="en-US" sz="3200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lướt</a:t>
            </a:r>
            <a:r>
              <a:rPr lang="en-US" sz="3200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 qua</a:t>
            </a:r>
          </a:p>
          <a:p>
            <a:pPr>
              <a:lnSpc>
                <a:spcPct val="150000"/>
              </a:lnSpc>
            </a:pPr>
            <a:r>
              <a:rPr lang="en-US" sz="3200" dirty="0" err="1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Điều</a:t>
            </a:r>
            <a:r>
              <a:rPr lang="en-US" sz="3200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hòa</a:t>
            </a:r>
            <a:endParaRPr lang="en-US" sz="3200" dirty="0">
              <a:solidFill>
                <a:srgbClr val="002060"/>
              </a:solidFill>
              <a:latin typeface="+mn-lt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err="1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Vứt</a:t>
            </a:r>
            <a:r>
              <a:rPr lang="en-US" sz="3200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đi</a:t>
            </a:r>
            <a:r>
              <a:rPr lang="en-US" sz="3200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 , </a:t>
            </a:r>
            <a:r>
              <a:rPr lang="en-US" sz="3200" dirty="0" err="1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quẳng</a:t>
            </a:r>
            <a:r>
              <a:rPr lang="en-US" sz="3200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đi</a:t>
            </a:r>
            <a:endParaRPr lang="en-US" sz="3200" dirty="0">
              <a:solidFill>
                <a:srgbClr val="002060"/>
              </a:solidFill>
              <a:latin typeface="+mn-lt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Trang </a:t>
            </a:r>
            <a:r>
              <a:rPr lang="en-US" sz="3200" dirty="0" err="1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trí</a:t>
            </a:r>
            <a:endParaRPr lang="en-US" sz="3200" dirty="0">
              <a:solidFill>
                <a:srgbClr val="002060"/>
              </a:solidFill>
              <a:latin typeface="+mn-lt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err="1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Bật</a:t>
            </a:r>
            <a:r>
              <a:rPr lang="en-US" sz="3200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lên</a:t>
            </a:r>
            <a:endParaRPr lang="en-US" sz="3200" dirty="0">
              <a:solidFill>
                <a:srgbClr val="002060"/>
              </a:solidFill>
              <a:latin typeface="+mn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303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1415663" y="3432060"/>
            <a:ext cx="6086823" cy="341523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505373" y="2247447"/>
            <a:ext cx="1849787" cy="341523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74839"/>
            <a:ext cx="627229" cy="68150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12" name="TextBox 11"/>
          <p:cNvSpPr txBox="1"/>
          <p:nvPr/>
        </p:nvSpPr>
        <p:spPr>
          <a:xfrm>
            <a:off x="926464" y="74839"/>
            <a:ext cx="821753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read the dialogue between Mi and Mike. Pay attention to the highlighted sentences.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16296" y="1418664"/>
            <a:ext cx="6972629" cy="30310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i="1" dirty="0" err="1"/>
              <a:t>Mi</a:t>
            </a:r>
            <a:r>
              <a:rPr lang="en-US" sz="2600" b="1" i="1" dirty="0"/>
              <a:t>: </a:t>
            </a:r>
            <a:r>
              <a:rPr lang="en-US" sz="2600" dirty="0"/>
              <a:t>You are giving the goldfish too much food.</a:t>
            </a:r>
          </a:p>
          <a:p>
            <a:pPr>
              <a:lnSpc>
                <a:spcPct val="150000"/>
              </a:lnSpc>
            </a:pPr>
            <a:r>
              <a:rPr lang="en-US" sz="2600" dirty="0"/>
              <a:t>        Don’t do that. </a:t>
            </a:r>
          </a:p>
          <a:p>
            <a:pPr>
              <a:lnSpc>
                <a:spcPct val="150000"/>
              </a:lnSpc>
            </a:pPr>
            <a:r>
              <a:rPr lang="en-US" sz="2600" b="1" i="1" dirty="0"/>
              <a:t>Mike: </a:t>
            </a:r>
            <a:r>
              <a:rPr lang="en-US" sz="2600" dirty="0"/>
              <a:t>Why?</a:t>
            </a:r>
          </a:p>
          <a:p>
            <a:pPr>
              <a:lnSpc>
                <a:spcPct val="150000"/>
              </a:lnSpc>
            </a:pPr>
            <a:r>
              <a:rPr lang="en-US" sz="2600" b="1" i="1" dirty="0" err="1"/>
              <a:t>Mi</a:t>
            </a:r>
            <a:r>
              <a:rPr lang="en-US" sz="2600" b="1" i="1" dirty="0"/>
              <a:t>: </a:t>
            </a:r>
            <a:r>
              <a:rPr lang="en-US" sz="2600" dirty="0"/>
              <a:t>If you give them too much food, they will die.</a:t>
            </a:r>
          </a:p>
          <a:p>
            <a:pPr>
              <a:lnSpc>
                <a:spcPct val="150000"/>
              </a:lnSpc>
            </a:pPr>
            <a:r>
              <a:rPr lang="en-US" sz="2600" b="1" i="1" dirty="0"/>
              <a:t>Mike: </a:t>
            </a:r>
            <a:r>
              <a:rPr lang="en-US" sz="2600" dirty="0"/>
              <a:t>I see. Thank you.</a:t>
            </a:r>
          </a:p>
        </p:txBody>
      </p:sp>
      <p:pic>
        <p:nvPicPr>
          <p:cNvPr id="3" name="B2_34">
            <a:hlinkClick r:id="" action="ppaction://media"/>
            <a:extLst>
              <a:ext uri="{FF2B5EF4-FFF2-40B4-BE49-F238E27FC236}">
                <a16:creationId xmlns:a16="http://schemas.microsoft.com/office/drawing/2014/main" id="{DFBBEDB2-8F73-419F-9604-5FFA0603F91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730173" y="51266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8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8927"/>
            <a:ext cx="627229" cy="62162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12" name="TextBox 11"/>
          <p:cNvSpPr txBox="1"/>
          <p:nvPr/>
        </p:nvSpPr>
        <p:spPr>
          <a:xfrm>
            <a:off x="904431" y="104779"/>
            <a:ext cx="800821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pairs. Student A is watering ﬂowers in the garden. Student B is giving some warnings. Act out the dialogue. Remember to use the highlighted language in </a:t>
            </a:r>
            <a:r>
              <a:rPr lang="en-US" sz="2600" b="1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200084" y="1797550"/>
            <a:ext cx="860293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</a:rPr>
              <a:t>Example:</a:t>
            </a:r>
            <a:endParaRPr lang="en-US" sz="32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GB" sz="3200" b="1" dirty="0"/>
              <a:t>A</a:t>
            </a:r>
            <a:r>
              <a:rPr lang="en-GB" sz="3200" dirty="0"/>
              <a:t>: You are giving too much water to the flowers. </a:t>
            </a:r>
            <a:r>
              <a:rPr lang="en-GB" sz="3200" b="1" dirty="0">
                <a:solidFill>
                  <a:srgbClr val="002060"/>
                </a:solidFill>
              </a:rPr>
              <a:t>Don’t water them too much!</a:t>
            </a:r>
            <a:endParaRPr lang="en-US" sz="3200" b="1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en-GB" sz="3200" b="1" dirty="0"/>
              <a:t>B:</a:t>
            </a:r>
            <a:r>
              <a:rPr lang="en-GB" sz="3200" dirty="0"/>
              <a:t> Why?</a:t>
            </a:r>
            <a:endParaRPr lang="en-US" sz="3200" dirty="0"/>
          </a:p>
          <a:p>
            <a:pPr>
              <a:lnSpc>
                <a:spcPct val="150000"/>
              </a:lnSpc>
            </a:pPr>
            <a:r>
              <a:rPr lang="en-GB" sz="3200" b="1" dirty="0"/>
              <a:t>A:</a:t>
            </a:r>
            <a:r>
              <a:rPr lang="en-GB" sz="3200" dirty="0"/>
              <a:t> </a:t>
            </a:r>
            <a:r>
              <a:rPr lang="en-GB" sz="3200" b="1" dirty="0">
                <a:solidFill>
                  <a:srgbClr val="002060"/>
                </a:solidFill>
              </a:rPr>
              <a:t>If you give them too much water, they will die.</a:t>
            </a:r>
            <a:endParaRPr lang="en-US" sz="3200" b="1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200" b="1" dirty="0"/>
              <a:t>B:</a:t>
            </a:r>
            <a:r>
              <a:rPr lang="en-US" sz="3200" dirty="0"/>
              <a:t> I see. Thank you.</a:t>
            </a:r>
          </a:p>
        </p:txBody>
      </p:sp>
    </p:spTree>
    <p:extLst>
      <p:ext uri="{BB962C8B-B14F-4D97-AF65-F5344CB8AC3E}">
        <p14:creationId xmlns:p14="http://schemas.microsoft.com/office/powerpoint/2010/main" val="3094998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316634" y="71853"/>
            <a:ext cx="6215765" cy="1348647"/>
            <a:chOff x="1799775" y="-709999"/>
            <a:chExt cx="6215765" cy="1348647"/>
          </a:xfrm>
        </p:grpSpPr>
        <p:grpSp>
          <p:nvGrpSpPr>
            <p:cNvPr id="12" name="Group 11"/>
            <p:cNvGrpSpPr/>
            <p:nvPr/>
          </p:nvGrpSpPr>
          <p:grpSpPr>
            <a:xfrm>
              <a:off x="1799775" y="-709999"/>
              <a:ext cx="4951959" cy="795931"/>
              <a:chOff x="1805879" y="-709999"/>
              <a:chExt cx="4951959" cy="795931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81738" y="-709999"/>
                <a:ext cx="4176100" cy="768902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05879" y="-691679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116564" y="115428"/>
              <a:ext cx="58989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5AAB"/>
                  </a:solidFill>
                </a:rPr>
                <a:t>A survey on ways to go green</a:t>
              </a: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69" y="1579624"/>
            <a:ext cx="587409" cy="62162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18" name="TextBox 17"/>
          <p:cNvSpPr txBox="1"/>
          <p:nvPr/>
        </p:nvSpPr>
        <p:spPr>
          <a:xfrm>
            <a:off x="813779" y="1584142"/>
            <a:ext cx="7256943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3Rs Club in your school is doing a survey. Answer the following questions by choosing A, B, or C.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" y="3118124"/>
            <a:ext cx="9153071" cy="2679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2148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2226</TotalTime>
  <Words>735</Words>
  <Application>Microsoft Office PowerPoint</Application>
  <PresentationFormat>On-screen Show (4:3)</PresentationFormat>
  <Paragraphs>100</Paragraphs>
  <Slides>17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.VnArabia</vt:lpstr>
      <vt:lpstr>.VnArial</vt:lpstr>
      <vt:lpstr>Arial</vt:lpstr>
      <vt:lpstr>Arial Black</vt:lpstr>
      <vt:lpstr>Calibri</vt:lpstr>
      <vt:lpstr>Calibri Light</vt:lpstr>
      <vt:lpstr>Times New Roman</vt:lpstr>
      <vt:lpstr>VNI-Ariston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* Vocabulary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HP</cp:lastModifiedBy>
  <cp:revision>136</cp:revision>
  <dcterms:created xsi:type="dcterms:W3CDTF">2020-12-09T02:04:09Z</dcterms:created>
  <dcterms:modified xsi:type="dcterms:W3CDTF">2024-04-14T09:14:22Z</dcterms:modified>
</cp:coreProperties>
</file>