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81" r:id="rId2"/>
    <p:sldId id="288" r:id="rId3"/>
    <p:sldId id="284" r:id="rId4"/>
    <p:sldId id="277" r:id="rId5"/>
    <p:sldId id="282" r:id="rId6"/>
    <p:sldId id="285" r:id="rId7"/>
    <p:sldId id="286" r:id="rId8"/>
    <p:sldId id="290" r:id="rId9"/>
    <p:sldId id="291" r:id="rId10"/>
    <p:sldId id="292" r:id="rId11"/>
    <p:sldId id="293" r:id="rId12"/>
    <p:sldId id="274" r:id="rId13"/>
    <p:sldId id="287" r:id="rId14"/>
    <p:sldId id="278" r:id="rId15"/>
    <p:sldId id="294" r:id="rId16"/>
    <p:sldId id="279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80"/>
    <a:srgbClr val="92DBF8"/>
    <a:srgbClr val="6ECFF6"/>
    <a:srgbClr val="FAC5BE"/>
    <a:srgbClr val="F8ACA2"/>
    <a:srgbClr val="F47A69"/>
    <a:srgbClr val="F09456"/>
    <a:srgbClr val="F490AD"/>
    <a:srgbClr val="EF5F88"/>
    <a:srgbClr val="3BBE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95501" autoAdjust="0"/>
  </p:normalViewPr>
  <p:slideViewPr>
    <p:cSldViewPr snapToGrid="0" showGuides="1">
      <p:cViewPr varScale="1">
        <p:scale>
          <a:sx n="83" d="100"/>
          <a:sy n="83" d="100"/>
        </p:scale>
        <p:origin x="1387" y="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03/04/2024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03/04/2024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03/04/2024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03/04/2024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03/04/2024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03/04/2024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03/04/2024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03/04/2024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03/04/2024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03/04/2024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03/04/2024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03/04/2024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03/04/2024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Admin\Desktop\H&#7891;ng%20H&#7843;i\Videos\WhatIf-DinaGaripova-3631783.mp3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044054" y="1692187"/>
            <a:ext cx="7274035" cy="923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/>
          <a:p>
            <a:r>
              <a:rPr lang="en-GB" sz="5400" b="1" dirty="0" smtClean="0">
                <a:solidFill>
                  <a:srgbClr val="FF0000"/>
                </a:solidFill>
                <a:latin typeface="VNI-Ariston" pitchFamily="2" charset="0"/>
              </a:rPr>
              <a:t>Good morning class!!!</a:t>
            </a:r>
            <a:endParaRPr lang="en-US" sz="5400" b="1" dirty="0">
              <a:solidFill>
                <a:srgbClr val="FF0000"/>
              </a:solidFill>
              <a:latin typeface="VNI-Ariston" pitchFamily="2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191493" y="797080"/>
            <a:ext cx="8999962" cy="461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/>
          <a:p>
            <a:r>
              <a:rPr lang="en-GB" sz="2400" b="1" dirty="0" smtClean="0">
                <a:solidFill>
                  <a:srgbClr val="005AAB"/>
                </a:solidFill>
                <a:latin typeface="VNI Aptima" pitchFamily="2" charset="0"/>
              </a:rPr>
              <a:t>NGUYEN BINH KHIEM SECONDARY SCHOOL</a:t>
            </a:r>
            <a:endParaRPr lang="en-US" sz="2400" b="1" dirty="0">
              <a:solidFill>
                <a:srgbClr val="005AAB"/>
              </a:solidFill>
              <a:latin typeface="VNI Aptim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708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9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7" name="TextBox 6"/>
          <p:cNvSpPr txBox="1"/>
          <p:nvPr/>
        </p:nvSpPr>
        <p:spPr>
          <a:xfrm>
            <a:off x="912022" y="41498"/>
            <a:ext cx="782673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again. Complete the following sentences. Use no more than three words in each blank.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0828" y="185291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75658" y="1846436"/>
            <a:ext cx="2197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Nick is going on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0828" y="249336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3620" y="322902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78450" y="3220371"/>
            <a:ext cx="391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People can buy green bags at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00828" y="397339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75657" y="3964745"/>
            <a:ext cx="2381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Mi wants to buy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0828" y="474419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75658" y="4744193"/>
            <a:ext cx="4792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Nick thinks that Mi is green because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75658" y="2502021"/>
            <a:ext cx="5511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green shopping bag is better than the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C53B878-7A79-416E-9F6C-A034573FB7FB}"/>
              </a:ext>
            </a:extLst>
          </p:cNvPr>
          <p:cNvSpPr txBox="1"/>
          <p:nvPr/>
        </p:nvSpPr>
        <p:spPr>
          <a:xfrm>
            <a:off x="3260436" y="1846435"/>
            <a:ext cx="28078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tomorrow.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0A914B-834D-43AF-BD05-460AE3B33BFE}"/>
              </a:ext>
            </a:extLst>
          </p:cNvPr>
          <p:cNvSpPr txBox="1"/>
          <p:nvPr/>
        </p:nvSpPr>
        <p:spPr>
          <a:xfrm>
            <a:off x="3260436" y="1845305"/>
            <a:ext cx="28078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a picnic </a:t>
            </a:r>
            <a:r>
              <a:rPr lang="en-US" sz="2400" dirty="0"/>
              <a:t>tomorrow.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5BDE96-F40B-4D89-AE19-D1869907BE5D}"/>
              </a:ext>
            </a:extLst>
          </p:cNvPr>
          <p:cNvSpPr txBox="1"/>
          <p:nvPr/>
        </p:nvSpPr>
        <p:spPr>
          <a:xfrm>
            <a:off x="6507425" y="2493368"/>
            <a:ext cx="15094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024271-7677-415D-9F31-9D50936DF152}"/>
              </a:ext>
            </a:extLst>
          </p:cNvPr>
          <p:cNvSpPr txBox="1"/>
          <p:nvPr/>
        </p:nvSpPr>
        <p:spPr>
          <a:xfrm>
            <a:off x="6507425" y="2493368"/>
            <a:ext cx="16561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plastic one.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D7EDE0B-842B-439C-B253-32FB2FFD4CF6}"/>
              </a:ext>
            </a:extLst>
          </p:cNvPr>
          <p:cNvSpPr txBox="1"/>
          <p:nvPr/>
        </p:nvSpPr>
        <p:spPr>
          <a:xfrm>
            <a:off x="4999137" y="3229024"/>
            <a:ext cx="15094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F73BAA8-3CD2-4898-B749-AE4E489A7EFA}"/>
              </a:ext>
            </a:extLst>
          </p:cNvPr>
          <p:cNvSpPr txBox="1"/>
          <p:nvPr/>
        </p:nvSpPr>
        <p:spPr>
          <a:xfrm>
            <a:off x="4999137" y="3229024"/>
            <a:ext cx="21840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the check-out.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ECDD98C-5D37-4122-B167-D0EB6971159B}"/>
              </a:ext>
            </a:extLst>
          </p:cNvPr>
          <p:cNvSpPr txBox="1"/>
          <p:nvPr/>
        </p:nvSpPr>
        <p:spPr>
          <a:xfrm>
            <a:off x="3304199" y="3973398"/>
            <a:ext cx="3652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bag for her mum.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D4A7C48-883F-4AAE-904E-FB2EF1EE5662}"/>
              </a:ext>
            </a:extLst>
          </p:cNvPr>
          <p:cNvSpPr txBox="1"/>
          <p:nvPr/>
        </p:nvSpPr>
        <p:spPr>
          <a:xfrm>
            <a:off x="3332480" y="3964680"/>
            <a:ext cx="40487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a reusable </a:t>
            </a:r>
            <a:r>
              <a:rPr lang="en-US" sz="2400" dirty="0"/>
              <a:t>bag for her mum.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3B6B9D-821A-4333-B15E-3D6E3EB61B15}"/>
              </a:ext>
            </a:extLst>
          </p:cNvPr>
          <p:cNvSpPr txBox="1"/>
          <p:nvPr/>
        </p:nvSpPr>
        <p:spPr>
          <a:xfrm>
            <a:off x="5800415" y="4747553"/>
            <a:ext cx="15094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F4BE5E8-AA68-42B7-8F76-C04BC52150ED}"/>
              </a:ext>
            </a:extLst>
          </p:cNvPr>
          <p:cNvSpPr txBox="1"/>
          <p:nvPr/>
        </p:nvSpPr>
        <p:spPr>
          <a:xfrm>
            <a:off x="5800414" y="4747553"/>
            <a:ext cx="18164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she’s cycling.</a:t>
            </a:r>
          </a:p>
        </p:txBody>
      </p:sp>
    </p:spTree>
    <p:extLst>
      <p:ext uri="{BB962C8B-B14F-4D97-AF65-F5344CB8AC3E}">
        <p14:creationId xmlns:p14="http://schemas.microsoft.com/office/powerpoint/2010/main" val="689374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807403" y="36921"/>
            <a:ext cx="788978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Based on the ideas in the conversation, match the  first half of the sentence in column A with its second half in column B.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4762235-E960-44B3-AC51-882E9AD560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1214"/>
          <a:stretch/>
        </p:blipFill>
        <p:spPr>
          <a:xfrm>
            <a:off x="219994" y="1111960"/>
            <a:ext cx="3927451" cy="49863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FCC37AE-FEFA-4FD2-AFBC-A76D3F1448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214"/>
          <a:stretch/>
        </p:blipFill>
        <p:spPr>
          <a:xfrm>
            <a:off x="4854799" y="1134224"/>
            <a:ext cx="3842391" cy="4878345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3A43B6-E298-45C4-8F86-5AD70947936A}"/>
              </a:ext>
            </a:extLst>
          </p:cNvPr>
          <p:cNvCxnSpPr/>
          <p:nvPr/>
        </p:nvCxnSpPr>
        <p:spPr>
          <a:xfrm>
            <a:off x="3811844" y="2814638"/>
            <a:ext cx="1674556" cy="1128712"/>
          </a:xfrm>
          <a:prstGeom prst="straightConnector1">
            <a:avLst/>
          </a:prstGeom>
          <a:ln w="635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370E0B4-60BE-47F5-997A-6D13DE30ED99}"/>
              </a:ext>
            </a:extLst>
          </p:cNvPr>
          <p:cNvCxnSpPr>
            <a:cxnSpLocks/>
          </p:cNvCxnSpPr>
          <p:nvPr/>
        </p:nvCxnSpPr>
        <p:spPr>
          <a:xfrm>
            <a:off x="3811844" y="4227151"/>
            <a:ext cx="1674556" cy="1087799"/>
          </a:xfrm>
          <a:prstGeom prst="straightConnector1">
            <a:avLst/>
          </a:prstGeom>
          <a:ln w="635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9EBD952-C9D8-4A5F-B899-A96790CC28C3}"/>
              </a:ext>
            </a:extLst>
          </p:cNvPr>
          <p:cNvCxnSpPr>
            <a:cxnSpLocks/>
          </p:cNvCxnSpPr>
          <p:nvPr/>
        </p:nvCxnSpPr>
        <p:spPr>
          <a:xfrm flipV="1">
            <a:off x="3811844" y="2696440"/>
            <a:ext cx="1531681" cy="3061423"/>
          </a:xfrm>
          <a:prstGeom prst="straightConnector1">
            <a:avLst/>
          </a:prstGeom>
          <a:ln w="635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9374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83" y="58404"/>
            <a:ext cx="587409" cy="60435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1010377" y="45025"/>
            <a:ext cx="823813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pictures with the ways to help the environment.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66291" y="1017916"/>
            <a:ext cx="2494997" cy="1663331"/>
            <a:chOff x="399396" y="1765669"/>
            <a:chExt cx="2494997" cy="166333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396" y="1765669"/>
              <a:ext cx="2494997" cy="166333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" name="Oval 3"/>
            <p:cNvSpPr/>
            <p:nvPr/>
          </p:nvSpPr>
          <p:spPr>
            <a:xfrm>
              <a:off x="509155" y="1849582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70C0"/>
                  </a:solidFill>
                </a:rPr>
                <a:t>1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277037" y="1025900"/>
            <a:ext cx="2495366" cy="1663331"/>
            <a:chOff x="3361457" y="1765568"/>
            <a:chExt cx="2495366" cy="1663331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1457" y="1765568"/>
              <a:ext cx="2495366" cy="166333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57" name="Oval 56"/>
            <p:cNvSpPr/>
            <p:nvPr/>
          </p:nvSpPr>
          <p:spPr>
            <a:xfrm>
              <a:off x="3457444" y="1849582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2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124281" y="1025799"/>
            <a:ext cx="2493248" cy="1663432"/>
            <a:chOff x="6324296" y="1765569"/>
            <a:chExt cx="2493248" cy="1663432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4296" y="1765569"/>
              <a:ext cx="2493248" cy="166343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58" name="Oval 57"/>
            <p:cNvSpPr/>
            <p:nvPr/>
          </p:nvSpPr>
          <p:spPr>
            <a:xfrm>
              <a:off x="6428509" y="1849582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3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031544" y="4255876"/>
            <a:ext cx="2644950" cy="1856612"/>
            <a:chOff x="1646894" y="3925929"/>
            <a:chExt cx="2176310" cy="2038453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1500" y="4014354"/>
              <a:ext cx="2071704" cy="195002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59" name="Oval 58"/>
            <p:cNvSpPr/>
            <p:nvPr/>
          </p:nvSpPr>
          <p:spPr>
            <a:xfrm>
              <a:off x="1646894" y="3925929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70C0"/>
                  </a:solidFill>
                </a:rPr>
                <a:t>4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486643" y="4450660"/>
            <a:ext cx="2780902" cy="1856612"/>
            <a:chOff x="5120883" y="4107770"/>
            <a:chExt cx="2780902" cy="1856612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0883" y="4107872"/>
              <a:ext cx="2780902" cy="185651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60" name="Oval 59"/>
            <p:cNvSpPr/>
            <p:nvPr/>
          </p:nvSpPr>
          <p:spPr>
            <a:xfrm>
              <a:off x="5120883" y="4107770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70C0"/>
                  </a:solidFill>
                </a:rPr>
                <a:t>5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112708B-6CD6-4F7E-9EDA-57D81F7057BB}"/>
              </a:ext>
            </a:extLst>
          </p:cNvPr>
          <p:cNvGrpSpPr/>
          <p:nvPr/>
        </p:nvGrpSpPr>
        <p:grpSpPr>
          <a:xfrm>
            <a:off x="3450" y="3069811"/>
            <a:ext cx="2056189" cy="804210"/>
            <a:chOff x="270164" y="4509655"/>
            <a:chExt cx="2056189" cy="804210"/>
          </a:xfrm>
        </p:grpSpPr>
        <p:sp>
          <p:nvSpPr>
            <p:cNvPr id="21" name="Rounded Rectangle 49">
              <a:extLst>
                <a:ext uri="{FF2B5EF4-FFF2-40B4-BE49-F238E27FC236}">
                  <a16:creationId xmlns:a16="http://schemas.microsoft.com/office/drawing/2014/main" id="{AEA18EE1-3E9E-4810-9B02-FFDC9452C26F}"/>
                </a:ext>
              </a:extLst>
            </p:cNvPr>
            <p:cNvSpPr/>
            <p:nvPr/>
          </p:nvSpPr>
          <p:spPr>
            <a:xfrm>
              <a:off x="270164" y="4509655"/>
              <a:ext cx="2056189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9369D05-58D0-4201-82C8-7FEE3AA70C80}"/>
                </a:ext>
              </a:extLst>
            </p:cNvPr>
            <p:cNvSpPr txBox="1"/>
            <p:nvPr/>
          </p:nvSpPr>
          <p:spPr>
            <a:xfrm>
              <a:off x="290978" y="4529328"/>
              <a:ext cx="47483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FF0000"/>
                  </a:solidFill>
                </a:rPr>
                <a:t>a.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D9C8B7C-BD9C-4331-9484-2BD293749847}"/>
                </a:ext>
              </a:extLst>
            </p:cNvPr>
            <p:cNvSpPr txBox="1"/>
            <p:nvPr/>
          </p:nvSpPr>
          <p:spPr>
            <a:xfrm>
              <a:off x="504397" y="4522851"/>
              <a:ext cx="172815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planting trees and flower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005391E-C019-4F35-BF44-1FBA46EDF8CA}"/>
              </a:ext>
            </a:extLst>
          </p:cNvPr>
          <p:cNvGrpSpPr/>
          <p:nvPr/>
        </p:nvGrpSpPr>
        <p:grpSpPr>
          <a:xfrm>
            <a:off x="2120434" y="3069811"/>
            <a:ext cx="1701520" cy="804210"/>
            <a:chOff x="270165" y="4509655"/>
            <a:chExt cx="1701520" cy="804210"/>
          </a:xfrm>
        </p:grpSpPr>
        <p:sp>
          <p:nvSpPr>
            <p:cNvPr id="25" name="Rounded Rectangle 54">
              <a:extLst>
                <a:ext uri="{FF2B5EF4-FFF2-40B4-BE49-F238E27FC236}">
                  <a16:creationId xmlns:a16="http://schemas.microsoft.com/office/drawing/2014/main" id="{24613654-EF3A-4670-A37E-1D1489399109}"/>
                </a:ext>
              </a:extLst>
            </p:cNvPr>
            <p:cNvSpPr/>
            <p:nvPr/>
          </p:nvSpPr>
          <p:spPr>
            <a:xfrm>
              <a:off x="270165" y="4509655"/>
              <a:ext cx="1701520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78073E8-CCCF-46FD-8420-A59230114FA7}"/>
                </a:ext>
              </a:extLst>
            </p:cNvPr>
            <p:cNvSpPr txBox="1"/>
            <p:nvPr/>
          </p:nvSpPr>
          <p:spPr>
            <a:xfrm>
              <a:off x="348130" y="4529328"/>
              <a:ext cx="47483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FF0000"/>
                  </a:solidFill>
                </a:rPr>
                <a:t>b.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D11E260-FDAB-4C6F-9B14-BF7AB859A52E}"/>
                </a:ext>
              </a:extLst>
            </p:cNvPr>
            <p:cNvSpPr txBox="1"/>
            <p:nvPr/>
          </p:nvSpPr>
          <p:spPr>
            <a:xfrm>
              <a:off x="604749" y="4522851"/>
              <a:ext cx="136693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picking up rubbish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5972830-19BD-453F-8506-93A62B4ED5BC}"/>
              </a:ext>
            </a:extLst>
          </p:cNvPr>
          <p:cNvGrpSpPr/>
          <p:nvPr/>
        </p:nvGrpSpPr>
        <p:grpSpPr>
          <a:xfrm>
            <a:off x="3899201" y="3069811"/>
            <a:ext cx="1163393" cy="794928"/>
            <a:chOff x="410475" y="4416136"/>
            <a:chExt cx="1163393" cy="794928"/>
          </a:xfrm>
        </p:grpSpPr>
        <p:sp>
          <p:nvSpPr>
            <p:cNvPr id="29" name="Rounded Rectangle 58">
              <a:extLst>
                <a:ext uri="{FF2B5EF4-FFF2-40B4-BE49-F238E27FC236}">
                  <a16:creationId xmlns:a16="http://schemas.microsoft.com/office/drawing/2014/main" id="{3E9D816B-ED3C-4677-B62A-51F1D0B15933}"/>
                </a:ext>
              </a:extLst>
            </p:cNvPr>
            <p:cNvSpPr/>
            <p:nvPr/>
          </p:nvSpPr>
          <p:spPr>
            <a:xfrm>
              <a:off x="410475" y="4416136"/>
              <a:ext cx="1163393" cy="79492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3114814-CA1C-4835-9D10-CB2967811C40}"/>
                </a:ext>
              </a:extLst>
            </p:cNvPr>
            <p:cNvSpPr txBox="1"/>
            <p:nvPr/>
          </p:nvSpPr>
          <p:spPr>
            <a:xfrm>
              <a:off x="410476" y="4581283"/>
              <a:ext cx="47483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FF0000"/>
                  </a:solidFill>
                </a:rPr>
                <a:t>c.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A005745-BA94-4F5C-8645-534EDA73F794}"/>
                </a:ext>
              </a:extLst>
            </p:cNvPr>
            <p:cNvSpPr txBox="1"/>
            <p:nvPr/>
          </p:nvSpPr>
          <p:spPr>
            <a:xfrm>
              <a:off x="667095" y="4574806"/>
              <a:ext cx="9067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cycling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4F77A33-2B3F-4487-95A7-191BE8556822}"/>
              </a:ext>
            </a:extLst>
          </p:cNvPr>
          <p:cNvGrpSpPr/>
          <p:nvPr/>
        </p:nvGrpSpPr>
        <p:grpSpPr>
          <a:xfrm>
            <a:off x="5088549" y="3076394"/>
            <a:ext cx="1413027" cy="804210"/>
            <a:chOff x="348130" y="4509655"/>
            <a:chExt cx="1413027" cy="804210"/>
          </a:xfrm>
        </p:grpSpPr>
        <p:sp>
          <p:nvSpPr>
            <p:cNvPr id="33" name="Rounded Rectangle 62">
              <a:extLst>
                <a:ext uri="{FF2B5EF4-FFF2-40B4-BE49-F238E27FC236}">
                  <a16:creationId xmlns:a16="http://schemas.microsoft.com/office/drawing/2014/main" id="{A28222D8-8642-4F8D-826E-268F2EA025DD}"/>
                </a:ext>
              </a:extLst>
            </p:cNvPr>
            <p:cNvSpPr/>
            <p:nvPr/>
          </p:nvSpPr>
          <p:spPr>
            <a:xfrm>
              <a:off x="366151" y="4509655"/>
              <a:ext cx="1395005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0F0B001-C81D-41B8-BA82-B3837AA6A428}"/>
                </a:ext>
              </a:extLst>
            </p:cNvPr>
            <p:cNvSpPr txBox="1"/>
            <p:nvPr/>
          </p:nvSpPr>
          <p:spPr>
            <a:xfrm>
              <a:off x="348130" y="4518937"/>
              <a:ext cx="47483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FF0000"/>
                  </a:solidFill>
                </a:rPr>
                <a:t>d.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00C7D30-D9F2-48BC-928A-A3C4C0562A1B}"/>
                </a:ext>
              </a:extLst>
            </p:cNvPr>
            <p:cNvSpPr txBox="1"/>
            <p:nvPr/>
          </p:nvSpPr>
          <p:spPr>
            <a:xfrm>
              <a:off x="604750" y="4512460"/>
              <a:ext cx="11564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walking to school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1F49AEB-99DC-4583-BF0A-7479C6CC377B}"/>
              </a:ext>
            </a:extLst>
          </p:cNvPr>
          <p:cNvGrpSpPr/>
          <p:nvPr/>
        </p:nvGrpSpPr>
        <p:grpSpPr>
          <a:xfrm>
            <a:off x="6557543" y="3089484"/>
            <a:ext cx="2726835" cy="804210"/>
            <a:chOff x="270164" y="4509655"/>
            <a:chExt cx="2726835" cy="804210"/>
          </a:xfrm>
        </p:grpSpPr>
        <p:sp>
          <p:nvSpPr>
            <p:cNvPr id="37" name="Rounded Rectangle 66">
              <a:extLst>
                <a:ext uri="{FF2B5EF4-FFF2-40B4-BE49-F238E27FC236}">
                  <a16:creationId xmlns:a16="http://schemas.microsoft.com/office/drawing/2014/main" id="{FD7D9388-599E-47FD-94C3-8904E12A0F80}"/>
                </a:ext>
              </a:extLst>
            </p:cNvPr>
            <p:cNvSpPr/>
            <p:nvPr/>
          </p:nvSpPr>
          <p:spPr>
            <a:xfrm>
              <a:off x="270164" y="4509655"/>
              <a:ext cx="2537936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8D060FB-578A-458F-A6DD-C5EA5636624E}"/>
                </a:ext>
              </a:extLst>
            </p:cNvPr>
            <p:cNvSpPr txBox="1"/>
            <p:nvPr/>
          </p:nvSpPr>
          <p:spPr>
            <a:xfrm>
              <a:off x="301950" y="4529328"/>
              <a:ext cx="47483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FF0000"/>
                  </a:solidFill>
                </a:rPr>
                <a:t>e.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AA1690A-DE8B-471C-81EB-4506AE6308D7}"/>
                </a:ext>
              </a:extLst>
            </p:cNvPr>
            <p:cNvSpPr txBox="1"/>
            <p:nvPr/>
          </p:nvSpPr>
          <p:spPr>
            <a:xfrm>
              <a:off x="558569" y="4522851"/>
              <a:ext cx="243843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using reusable bags when shopping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861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0.02291 L -0.32187 -0.05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94" y="-365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4.44444E-6 L 0.35469 -0.05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26" y="-25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 L 0.4625 -0.04792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25" y="-240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18 2.22222E-6 L -0.59532 0.43958 " pathEditMode="relative" rAng="0" ptsTypes="AA">
                                      <p:cBhvr>
                                        <p:cTn id="12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875" y="2196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0.00417 L 0.11875 0.46041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37" y="2321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7 0.05833 L 4.72222E-6 -0.0083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333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6042 L 0.00469 -0.0208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-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013" y="-627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10" name="TextBox 9"/>
          <p:cNvSpPr txBox="1"/>
          <p:nvPr/>
        </p:nvSpPr>
        <p:spPr>
          <a:xfrm>
            <a:off x="807403" y="410577"/>
            <a:ext cx="8044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Find someone who ... Work in groups. Ask and answer to  find someone who does the things in </a:t>
            </a:r>
            <a:r>
              <a:rPr lang="en-US" sz="2400" b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71987" y="1486972"/>
            <a:ext cx="44161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1" dirty="0">
                <a:solidFill>
                  <a:srgbClr val="FF0000"/>
                </a:solidFill>
              </a:rPr>
              <a:t>A: </a:t>
            </a:r>
            <a:r>
              <a:rPr lang="en-US" sz="2800" dirty="0"/>
              <a:t>Do you plant trees?</a:t>
            </a:r>
          </a:p>
          <a:p>
            <a:pPr>
              <a:lnSpc>
                <a:spcPct val="150000"/>
              </a:lnSpc>
            </a:pPr>
            <a:r>
              <a:rPr lang="en-US" sz="2800" b="1" i="1" dirty="0"/>
              <a:t>B: </a:t>
            </a:r>
            <a:r>
              <a:rPr lang="en-US" sz="2800" dirty="0"/>
              <a:t>No, I don’t.</a:t>
            </a:r>
          </a:p>
          <a:p>
            <a:pPr>
              <a:lnSpc>
                <a:spcPct val="150000"/>
              </a:lnSpc>
            </a:pPr>
            <a:r>
              <a:rPr lang="en-US" sz="2800" b="1" i="1" dirty="0">
                <a:solidFill>
                  <a:srgbClr val="FF0000"/>
                </a:solidFill>
              </a:rPr>
              <a:t>A: </a:t>
            </a:r>
            <a:r>
              <a:rPr lang="en-US" sz="2800" dirty="0"/>
              <a:t>Do you pick up rubbish?</a:t>
            </a:r>
          </a:p>
          <a:p>
            <a:pPr>
              <a:lnSpc>
                <a:spcPct val="150000"/>
              </a:lnSpc>
            </a:pPr>
            <a:r>
              <a:rPr lang="en-US" sz="2800" b="1" i="1" dirty="0"/>
              <a:t>B: </a:t>
            </a:r>
            <a:r>
              <a:rPr lang="en-US" sz="2800" dirty="0"/>
              <a:t>Yes, I do.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03" y="78067"/>
            <a:ext cx="1331768" cy="38928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486972"/>
            <a:ext cx="4343400" cy="3416320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" sz="2400" dirty="0" smtClean="0">
                <a:latin typeface=".VnSouthern" pitchFamily="34" charset="0"/>
              </a:rPr>
              <a:t>-plant </a:t>
            </a:r>
            <a:r>
              <a:rPr lang="en" sz="2400" dirty="0">
                <a:latin typeface=".VnSouthern" pitchFamily="34" charset="0"/>
              </a:rPr>
              <a:t>trees and flowers</a:t>
            </a:r>
            <a:br>
              <a:rPr lang="en" sz="2400" dirty="0">
                <a:latin typeface=".VnSouthern" pitchFamily="34" charset="0"/>
              </a:rPr>
            </a:br>
            <a:r>
              <a:rPr lang="en" sz="2400" dirty="0" smtClean="0">
                <a:latin typeface=".VnSouthern" pitchFamily="34" charset="0"/>
              </a:rPr>
              <a:t>-pick </a:t>
            </a:r>
            <a:r>
              <a:rPr lang="en" sz="2400" dirty="0">
                <a:latin typeface=".VnSouthern" pitchFamily="34" charset="0"/>
              </a:rPr>
              <a:t>up rubbish</a:t>
            </a:r>
            <a:br>
              <a:rPr lang="en" sz="2400" dirty="0">
                <a:latin typeface=".VnSouthern" pitchFamily="34" charset="0"/>
              </a:rPr>
            </a:br>
            <a:r>
              <a:rPr lang="en" sz="2400" dirty="0" smtClean="0">
                <a:latin typeface=".VnSouthern" pitchFamily="34" charset="0"/>
              </a:rPr>
              <a:t>-cycle</a:t>
            </a:r>
            <a:r>
              <a:rPr lang="en" sz="2400" dirty="0">
                <a:latin typeface=".VnSouthern" pitchFamily="34" charset="0"/>
              </a:rPr>
              <a:t/>
            </a:r>
            <a:br>
              <a:rPr lang="en" sz="2400" dirty="0">
                <a:latin typeface=".VnSouthern" pitchFamily="34" charset="0"/>
              </a:rPr>
            </a:br>
            <a:r>
              <a:rPr lang="en" sz="2400" dirty="0" smtClean="0">
                <a:latin typeface=".VnSouthern" pitchFamily="34" charset="0"/>
              </a:rPr>
              <a:t>-walk </a:t>
            </a:r>
            <a:r>
              <a:rPr lang="en" sz="2400" dirty="0">
                <a:latin typeface=".VnSouthern" pitchFamily="34" charset="0"/>
              </a:rPr>
              <a:t>to </a:t>
            </a:r>
            <a:r>
              <a:rPr lang="en" sz="2400" dirty="0" smtClean="0">
                <a:latin typeface=".VnSouthern" pitchFamily="34" charset="0"/>
              </a:rPr>
              <a:t>school</a:t>
            </a:r>
          </a:p>
          <a:p>
            <a:pPr algn="ctr">
              <a:lnSpc>
                <a:spcPct val="150000"/>
              </a:lnSpc>
            </a:pPr>
            <a:r>
              <a:rPr lang="en" sz="2400" dirty="0" smtClean="0">
                <a:latin typeface=".VnSouthern" pitchFamily="34" charset="0"/>
              </a:rPr>
              <a:t>-use reusable bags when shopping</a:t>
            </a:r>
            <a:endParaRPr lang="en-US" sz="2400" dirty="0">
              <a:latin typeface=".VnSouthern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75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138112"/>
            <a:ext cx="9525000" cy="7143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7783" y="2286000"/>
            <a:ext cx="82388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 new words</a:t>
            </a:r>
          </a:p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Read and understand content of the conversation</a:t>
            </a:r>
            <a:endParaRPr lang="en-GB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0" y="381002"/>
            <a:ext cx="5943600" cy="1015651"/>
          </a:xfrm>
          <a:prstGeom prst="rect">
            <a:avLst/>
          </a:prstGeom>
          <a:noFill/>
        </p:spPr>
        <p:txBody>
          <a:bodyPr lIns="91427" tIns="45714" rIns="91427" bIns="45714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all" spc="0" normalizeH="0" baseline="0" noProof="0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</a:rPr>
              <a:t> </a:t>
            </a:r>
            <a:r>
              <a:rPr lang="en-US" sz="6000" b="1" kern="0" cap="all" noProof="0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WRAP-UP</a:t>
            </a:r>
            <a:endParaRPr kumimoji="0" lang="en-US" sz="6000" b="1" i="0" u="none" strike="noStrike" kern="0" cap="all" spc="0" normalizeH="0" baseline="0" noProof="0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700909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138112"/>
            <a:ext cx="9525000" cy="7143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32428" y="2286000"/>
            <a:ext cx="79338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 smtClean="0"/>
              <a:t>- </a:t>
            </a:r>
            <a:r>
              <a:rPr lang="en-US" sz="3600" dirty="0" smtClean="0"/>
              <a:t> </a:t>
            </a:r>
            <a:r>
              <a:rPr lang="en-US" sz="3600" b="1" dirty="0"/>
              <a:t>Learn by heart all the new words.</a:t>
            </a:r>
          </a:p>
          <a:p>
            <a:r>
              <a:rPr lang="en-US" sz="3600" b="1" dirty="0"/>
              <a:t>- </a:t>
            </a:r>
            <a:r>
              <a:rPr lang="en-US" sz="3600" b="1" dirty="0" smtClean="0"/>
              <a:t> Read </a:t>
            </a:r>
            <a:r>
              <a:rPr lang="en-US" sz="3600" b="1" dirty="0"/>
              <a:t>the dialogue again</a:t>
            </a:r>
            <a:r>
              <a:rPr lang="en-US" sz="3600" b="1" dirty="0" smtClean="0"/>
              <a:t>.</a:t>
            </a:r>
            <a:r>
              <a:rPr lang="en-GB" sz="3600" b="1" dirty="0" smtClean="0"/>
              <a:t> </a:t>
            </a:r>
          </a:p>
          <a:p>
            <a:r>
              <a:rPr lang="en-US" sz="3600" b="1" dirty="0" smtClean="0"/>
              <a:t>-  Prepare  </a:t>
            </a:r>
            <a:r>
              <a:rPr lang="en-US" sz="3600" b="1" dirty="0"/>
              <a:t>lesson </a:t>
            </a:r>
            <a:r>
              <a:rPr lang="en-US" sz="3600" b="1" dirty="0" smtClean="0"/>
              <a:t>2 </a:t>
            </a:r>
            <a:r>
              <a:rPr lang="en-US" sz="3600" b="1" dirty="0"/>
              <a:t>( </a:t>
            </a:r>
            <a:r>
              <a:rPr lang="en-US" sz="3600" b="1" dirty="0" smtClean="0"/>
              <a:t>A closer look 1</a:t>
            </a:r>
            <a:r>
              <a:rPr lang="en-US" sz="3600" dirty="0" smtClean="0"/>
              <a:t>)</a:t>
            </a:r>
            <a:endParaRPr lang="en-GB" sz="3600" b="1" dirty="0"/>
          </a:p>
        </p:txBody>
      </p:sp>
      <p:sp>
        <p:nvSpPr>
          <p:cNvPr id="4" name="Rectangle 3"/>
          <p:cNvSpPr/>
          <p:nvPr/>
        </p:nvSpPr>
        <p:spPr>
          <a:xfrm>
            <a:off x="1524000" y="381002"/>
            <a:ext cx="5943600" cy="1015651"/>
          </a:xfrm>
          <a:prstGeom prst="rect">
            <a:avLst/>
          </a:prstGeom>
          <a:noFill/>
        </p:spPr>
        <p:txBody>
          <a:bodyPr lIns="91427" tIns="45714" rIns="91427" bIns="45714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all" spc="0" normalizeH="0" baseline="0" noProof="0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</a:rPr>
              <a:t> </a:t>
            </a:r>
            <a:r>
              <a:rPr kumimoji="0" lang="en-US" sz="6000" b="1" i="0" u="none" strike="noStrike" kern="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</a:rPr>
              <a:t>homework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016" y="4067032"/>
            <a:ext cx="3437567" cy="2613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1514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op 123+] Hình nền Powerpoint “ĐẸP NHỨC NÁCH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446"/>
            <a:ext cx="9144000" cy="6881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Kết quả hình ảnh cho The E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801" y="278311"/>
            <a:ext cx="3168002" cy="2118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Kết quả hình ảnh cho Chữ Thank you động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362200"/>
            <a:ext cx="5867605" cy="3407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159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27" y="748660"/>
            <a:ext cx="5430861" cy="378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-195551"/>
            <a:ext cx="3563888" cy="1015651"/>
          </a:xfrm>
          <a:prstGeom prst="rect">
            <a:avLst/>
          </a:prstGeom>
        </p:spPr>
        <p:txBody>
          <a:bodyPr lIns="91427" tIns="45714" rIns="91427" bIns="45714">
            <a:spAutoFit/>
          </a:bodyPr>
          <a:lstStyle/>
          <a:p>
            <a:pPr>
              <a:defRPr/>
            </a:pPr>
            <a:r>
              <a:rPr lang="en-US" sz="4400" b="1" dirty="0" smtClean="0">
                <a:ln>
                  <a:solidFill>
                    <a:srgbClr val="FF0000"/>
                  </a:solidFill>
                </a:ln>
                <a:solidFill>
                  <a:schemeClr val="tx2"/>
                </a:solidFill>
                <a:latin typeface=".VnArabia" pitchFamily="34" charset="0"/>
                <a:cs typeface="Arial" pitchFamily="34" charset="0"/>
              </a:rPr>
              <a:t>* Warm </a:t>
            </a:r>
            <a:r>
              <a:rPr lang="en-US" sz="4400" b="1" dirty="0">
                <a:ln>
                  <a:solidFill>
                    <a:srgbClr val="FF0000"/>
                  </a:solidFill>
                </a:ln>
                <a:solidFill>
                  <a:schemeClr val="tx2"/>
                </a:solidFill>
                <a:latin typeface=".VnArabia" pitchFamily="34" charset="0"/>
                <a:cs typeface="Arial" pitchFamily="34" charset="0"/>
              </a:rPr>
              <a:t>up</a:t>
            </a:r>
            <a:r>
              <a:rPr lang="en-US" sz="60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cs typeface="Arial" pitchFamily="34" charset="0"/>
              </a:rPr>
              <a:t>:</a:t>
            </a:r>
            <a:endParaRPr lang="en-US" sz="6000" dirty="0">
              <a:ln>
                <a:solidFill>
                  <a:srgbClr val="FF0000"/>
                </a:solidFill>
              </a:ln>
              <a:solidFill>
                <a:srgbClr val="FFFF00"/>
              </a:solidFill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98140" y="84744"/>
            <a:ext cx="17293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7030A0"/>
                </a:solidFill>
              </a:rPr>
              <a:t>Chatting</a:t>
            </a:r>
            <a:r>
              <a:rPr lang="en-US" sz="3200" b="1" dirty="0">
                <a:solidFill>
                  <a:srgbClr val="0070C0"/>
                </a:solidFill>
              </a:rPr>
              <a:t>: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580113" y="4687644"/>
            <a:ext cx="5400676" cy="364855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- What is this picture about? </a:t>
            </a:r>
          </a:p>
        </p:txBody>
      </p:sp>
      <p:sp>
        <p:nvSpPr>
          <p:cNvPr id="9" name="Rectangle 8"/>
          <p:cNvSpPr/>
          <p:nvPr/>
        </p:nvSpPr>
        <p:spPr>
          <a:xfrm>
            <a:off x="437233" y="5061510"/>
            <a:ext cx="66017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fontAlgn="base">
              <a:buFontTx/>
              <a:buChar char="-"/>
            </a:pPr>
            <a:r>
              <a:rPr lang="vi-VN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Do 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you like to live in a green world? </a:t>
            </a:r>
            <a:endParaRPr lang="en-GB" sz="2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en-GB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vi-VN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Why 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or why not?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168936" y="1220147"/>
            <a:ext cx="181790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 dirty="0" smtClean="0">
                <a:solidFill>
                  <a:srgbClr val="00B050"/>
                </a:solidFill>
              </a:rPr>
              <a:t>"Our greener world</a:t>
            </a:r>
            <a:r>
              <a:rPr lang="en-GB" sz="2800" b="1" dirty="0" smtClean="0">
                <a:solidFill>
                  <a:srgbClr val="00B050"/>
                </a:solidFill>
              </a:rPr>
              <a:t>”</a:t>
            </a:r>
            <a:endParaRPr lang="en-US" sz="2800" b="1" dirty="0">
              <a:solidFill>
                <a:srgbClr val="00B05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2850" y="5400580"/>
            <a:ext cx="7829552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15000"/>
              </a:lnSpc>
              <a:spcAft>
                <a:spcPts val="1000"/>
              </a:spcAft>
            </a:pPr>
            <a:r>
              <a:rPr lang="en-US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</a:t>
            </a:r>
            <a:r>
              <a:rPr lang="en-GB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- </a:t>
            </a:r>
            <a:r>
              <a:rPr lang="vi-VN" sz="32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"Let's go green</a:t>
            </a:r>
            <a:r>
              <a:rPr lang="vi-VN" sz="3200" b="1" dirty="0" smtClean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!</a:t>
            </a:r>
            <a:r>
              <a:rPr lang="en-GB" sz="3200" b="1" dirty="0" smtClean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” :</a:t>
            </a:r>
            <a:endParaRPr lang="en-US" sz="2800" dirty="0">
              <a:ea typeface="Times New Roman"/>
              <a:cs typeface="Times New Roman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2850" y="4477696"/>
            <a:ext cx="8126678" cy="556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- </a:t>
            </a:r>
            <a:r>
              <a:rPr lang="en-US" sz="2800" b="1" dirty="0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Green </a:t>
            </a:r>
            <a:r>
              <a:rPr lang="en-US" sz="2800" b="1" dirty="0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: </a:t>
            </a:r>
            <a:endParaRPr lang="en-US" sz="2800" dirty="0">
              <a:ea typeface="Times New Roman"/>
              <a:cs typeface="Times New Roman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54476" y="4464646"/>
            <a:ext cx="6872288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115000"/>
              </a:lnSpc>
              <a:spcAft>
                <a:spcPts val="1000"/>
              </a:spcAft>
            </a:pPr>
            <a:r>
              <a:rPr lang="vi-VN" sz="2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relating to the protection of the environment.</a:t>
            </a:r>
            <a:endParaRPr lang="en-US" sz="2800" dirty="0">
              <a:solidFill>
                <a:prstClr val="black"/>
              </a:solidFill>
              <a:ea typeface="Times New Roman"/>
              <a:cs typeface="Times New Roman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937528" y="5412554"/>
            <a:ext cx="4572000" cy="1083374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lnSpc>
                <a:spcPct val="115000"/>
              </a:lnSpc>
              <a:spcAft>
                <a:spcPts val="1000"/>
              </a:spcAft>
            </a:pPr>
            <a:r>
              <a:rPr lang="en-GB" sz="28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28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2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to do more to protect nature and the environment.</a:t>
            </a:r>
            <a:endParaRPr lang="en-US" sz="2800" dirty="0"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30666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/>
      <p:bldP spid="9" grpId="1"/>
      <p:bldP spid="10" grpId="0"/>
      <p:bldP spid="11" grpId="0"/>
      <p:bldP spid="12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6" y="2193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8585" y="0"/>
            <a:ext cx="8829675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SOME THINGS YOU DO EVERYDAY WHICH IS </a:t>
            </a:r>
            <a:endParaRPr lang="en-US" sz="2800" b="1" dirty="0" smtClean="0">
              <a:solidFill>
                <a:schemeClr val="tx1"/>
              </a:solidFill>
            </a:endParaRPr>
          </a:p>
          <a:p>
            <a:pPr algn="ctr"/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smtClean="0">
                <a:solidFill>
                  <a:schemeClr val="tx1"/>
                </a:solidFill>
              </a:rPr>
              <a:t>  GOOD </a:t>
            </a:r>
            <a:r>
              <a:rPr lang="en-US" sz="2800" b="1" dirty="0">
                <a:solidFill>
                  <a:schemeClr val="tx1"/>
                </a:solidFill>
              </a:rPr>
              <a:t>FOR THE </a:t>
            </a:r>
            <a:r>
              <a:rPr lang="en-US" sz="2800" b="1" dirty="0" smtClean="0">
                <a:solidFill>
                  <a:schemeClr val="tx1"/>
                </a:solidFill>
              </a:rPr>
              <a:t>ENVIRONMENT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7237" y="1674674"/>
            <a:ext cx="70008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-  Plant trees.</a:t>
            </a:r>
            <a:endParaRPr lang="en-US" sz="3200" dirty="0"/>
          </a:p>
        </p:txBody>
      </p:sp>
      <p:sp>
        <p:nvSpPr>
          <p:cNvPr id="7" name="Rectangle 6"/>
          <p:cNvSpPr/>
          <p:nvPr/>
        </p:nvSpPr>
        <p:spPr>
          <a:xfrm>
            <a:off x="857250" y="3967609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</a:rPr>
              <a:t>- Don’t liter.</a:t>
            </a:r>
            <a:br>
              <a:rPr lang="en-US" sz="3200" dirty="0">
                <a:solidFill>
                  <a:prstClr val="black"/>
                </a:solidFill>
              </a:rPr>
            </a:br>
            <a:r>
              <a:rPr lang="en-US" sz="3200" dirty="0">
                <a:solidFill>
                  <a:prstClr val="black"/>
                </a:solidFill>
              </a:rPr>
              <a:t>- ……….</a:t>
            </a:r>
          </a:p>
        </p:txBody>
      </p:sp>
      <p:sp>
        <p:nvSpPr>
          <p:cNvPr id="9" name="Rectangle 8"/>
          <p:cNvSpPr/>
          <p:nvPr/>
        </p:nvSpPr>
        <p:spPr>
          <a:xfrm>
            <a:off x="857250" y="3450938"/>
            <a:ext cx="44965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</a:rPr>
              <a:t>- Reuse and recycle things</a:t>
            </a:r>
          </a:p>
        </p:txBody>
      </p:sp>
      <p:sp>
        <p:nvSpPr>
          <p:cNvPr id="10" name="Rectangle 9"/>
          <p:cNvSpPr/>
          <p:nvPr/>
        </p:nvSpPr>
        <p:spPr>
          <a:xfrm>
            <a:off x="771522" y="2767162"/>
            <a:ext cx="74437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 smtClean="0">
                <a:solidFill>
                  <a:prstClr val="black"/>
                </a:solidFill>
              </a:rPr>
              <a:t>- public </a:t>
            </a:r>
            <a:r>
              <a:rPr lang="en-US" sz="3200" dirty="0">
                <a:solidFill>
                  <a:prstClr val="black"/>
                </a:solidFill>
              </a:rPr>
              <a:t>transport to reduce air pollution</a:t>
            </a:r>
            <a:r>
              <a:rPr lang="en-US" sz="3200" dirty="0" smtClean="0">
                <a:solidFill>
                  <a:prstClr val="black"/>
                </a:solidFill>
              </a:rPr>
              <a:t>.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81801" y="2259449"/>
            <a:ext cx="67334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</a:rPr>
              <a:t>-  Go to school / work by bikes or by</a:t>
            </a:r>
          </a:p>
        </p:txBody>
      </p:sp>
    </p:spTree>
    <p:extLst>
      <p:ext uri="{BB962C8B-B14F-4D97-AF65-F5344CB8AC3E}">
        <p14:creationId xmlns:p14="http://schemas.microsoft.com/office/powerpoint/2010/main" val="4282753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WhatIf-DinaGaripova-3631783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9677400" y="381000"/>
            <a:ext cx="304800" cy="3048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3" y="1657350"/>
            <a:ext cx="862965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2" y="-71445"/>
            <a:ext cx="8772531" cy="203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290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6" y="23634"/>
            <a:ext cx="8990636" cy="22799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5044" y="2515016"/>
            <a:ext cx="3291839" cy="523208"/>
          </a:xfrm>
          <a:prstGeom prst="rect">
            <a:avLst/>
          </a:prstGeom>
          <a:solidFill>
            <a:srgbClr val="79D1D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91427" tIns="45714" rIns="91427" bIns="45714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.VnArial" pitchFamily="34" charset="0"/>
              </a:rPr>
              <a:t>LESSON </a:t>
            </a:r>
            <a:r>
              <a:rPr lang="en-US" sz="2800" b="1" dirty="0" smtClean="0">
                <a:solidFill>
                  <a:srgbClr val="FF0000"/>
                </a:solidFill>
                <a:latin typeface=".VnArial" pitchFamily="34" charset="0"/>
              </a:rPr>
              <a:t>1: </a:t>
            </a:r>
            <a:endParaRPr lang="en-GB" sz="2800" b="1" dirty="0">
              <a:solidFill>
                <a:srgbClr val="FF0000"/>
              </a:solidFill>
              <a:latin typeface=".Vn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939" y="2438535"/>
            <a:ext cx="3822170" cy="7070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711" y="2457206"/>
            <a:ext cx="818482" cy="66175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79016" y="3167390"/>
            <a:ext cx="3510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Let’s go green!</a:t>
            </a:r>
          </a:p>
        </p:txBody>
      </p:sp>
      <p:sp>
        <p:nvSpPr>
          <p:cNvPr id="10" name="Rectangle 9"/>
          <p:cNvSpPr/>
          <p:nvPr/>
        </p:nvSpPr>
        <p:spPr>
          <a:xfrm>
            <a:off x="195044" y="3216799"/>
            <a:ext cx="787753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OBJECTIVES: 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By the end of the lesson, students will be able to: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orbel" panose="020B0503020204020204" pitchFamily="34" charset="0"/>
              <a:buChar char="-"/>
            </a:pP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use the lexical items related to the topic </a:t>
            </a:r>
            <a:r>
              <a:rPr lang="en-GB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Our Greener world.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orbel" panose="020B0503020204020204" pitchFamily="34" charset="0"/>
              <a:buChar char="-"/>
            </a:pP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guess the meaning of new words based on clues </a:t>
            </a:r>
            <a:endParaRPr lang="en-GB" sz="24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including 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pictures and surrounding words.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04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5762" y="577156"/>
            <a:ext cx="5845666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reusable 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ri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ːˈ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juːzəb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(ə)l] (a): </a:t>
            </a:r>
            <a:endParaRPr lang="en-GB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7162" y="19735"/>
            <a:ext cx="31575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8080"/>
                </a:solidFill>
              </a:rPr>
              <a:t>* </a:t>
            </a:r>
            <a:r>
              <a:rPr lang="vi-VN" sz="2800" b="1" dirty="0" smtClean="0">
                <a:solidFill>
                  <a:srgbClr val="008080"/>
                </a:solidFill>
              </a:rPr>
              <a:t>Vocabulary</a:t>
            </a:r>
            <a:endParaRPr lang="en-US" sz="2800" dirty="0">
              <a:solidFill>
                <a:srgbClr val="00808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79336" y="573638"/>
            <a:ext cx="272863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GB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GB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GB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tái</a:t>
            </a:r>
            <a:r>
              <a:rPr lang="en-GB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GB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78939" y="1169409"/>
            <a:ext cx="1659429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GB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túi</a:t>
            </a:r>
            <a:r>
              <a:rPr lang="en-GB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ni</a:t>
            </a:r>
            <a:r>
              <a:rPr lang="en-GB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lông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62047" y="1760948"/>
            <a:ext cx="179408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GB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GB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934982" y="2387556"/>
            <a:ext cx="2297424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GB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Quầy</a:t>
            </a:r>
            <a:r>
              <a:rPr lang="en-GB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GB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ngân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750610" y="3050317"/>
            <a:ext cx="2287806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nhặt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đón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257810" y="3699603"/>
            <a:ext cx="1499128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GB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GB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GB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đạp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1357" y="3686823"/>
            <a:ext cx="327525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>
              <a:lnSpc>
                <a:spcPct val="150000"/>
              </a:lnSpc>
              <a:buFontTx/>
              <a:buChar char="-"/>
            </a:pP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cycle /ˈ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saɪkl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(v) :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44549" y="3069068"/>
            <a:ext cx="36845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pick up /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pɪk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ʌp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/ (v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): 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15973" y="2435293"/>
            <a:ext cx="293862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>
              <a:lnSpc>
                <a:spcPct val="150000"/>
              </a:lnSpc>
              <a:buFontTx/>
              <a:buChar char="-"/>
            </a:pPr>
            <a:r>
              <a:rPr lang="en-GB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check- out (n) :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08492" y="1789524"/>
            <a:ext cx="58780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ct val="150000"/>
              </a:lnSpc>
              <a:buFontTx/>
              <a:buChar char="-"/>
            </a:pPr>
            <a:r>
              <a:rPr lang="en-GB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environment [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ɪnˈvaɪ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.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rən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.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mənt</a:t>
            </a:r>
            <a:r>
              <a:rPr lang="en-GB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] (n):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85761" y="1166411"/>
            <a:ext cx="430769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GB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plastic </a:t>
            </a:r>
            <a:r>
              <a:rPr lang="en-GB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bag </a:t>
            </a:r>
            <a:r>
              <a:rPr lang="en-GB" sz="2800" dirty="0">
                <a:solidFill>
                  <a:srgbClr val="000000"/>
                </a:solidFill>
                <a:latin typeface="Times New Roman"/>
                <a:ea typeface="Times New Roman"/>
              </a:rPr>
              <a:t>[ˈ</a:t>
            </a:r>
            <a:r>
              <a:rPr lang="en-GB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plastɪk</a:t>
            </a:r>
            <a:r>
              <a:rPr lang="en-GB" sz="2800" dirty="0">
                <a:solidFill>
                  <a:srgbClr val="000000"/>
                </a:solidFill>
                <a:latin typeface="Times New Roman"/>
                <a:ea typeface="Times New Roman"/>
              </a:rPr>
              <a:t>] </a:t>
            </a:r>
            <a:r>
              <a:rPr lang="en-GB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(n) : </a:t>
            </a:r>
            <a:endParaRPr lang="en-GB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344" y="907759"/>
            <a:ext cx="3646487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734" y="1491219"/>
            <a:ext cx="3346450" cy="3230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302" y="1753112"/>
            <a:ext cx="3319463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840" y="2158856"/>
            <a:ext cx="3951287" cy="298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054" y="3173957"/>
            <a:ext cx="416785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054" y="3699603"/>
            <a:ext cx="4051865" cy="313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2753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125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125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250"/>
                            </p:stCondLst>
                            <p:childTnLst>
                              <p:par>
                                <p:cTn id="10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125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125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25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25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25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250"/>
                            </p:stCondLst>
                            <p:childTnLst>
                              <p:par>
                                <p:cTn id="13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0" grpId="0"/>
      <p:bldP spid="11" grpId="0"/>
      <p:bldP spid="12" grpId="0"/>
      <p:bldP spid="13" grpId="0"/>
      <p:bldP spid="14" grpId="0"/>
      <p:bldP spid="16" grpId="0"/>
      <p:bldP spid="17" grpId="0"/>
      <p:bldP spid="18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3202158" y="1893094"/>
            <a:ext cx="584030" cy="607219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85762" y="577156"/>
            <a:ext cx="5845666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reusable 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ri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ːˈ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juːzəb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(ə)l] (a): </a:t>
            </a:r>
            <a:endParaRPr lang="en-GB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979336" y="573638"/>
            <a:ext cx="272863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GB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GB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GB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tái</a:t>
            </a:r>
            <a:r>
              <a:rPr lang="en-GB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GB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78939" y="1169409"/>
            <a:ext cx="1659429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GB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túi</a:t>
            </a:r>
            <a:r>
              <a:rPr lang="en-GB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ni</a:t>
            </a:r>
            <a:r>
              <a:rPr lang="en-GB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lông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83219" y="1760948"/>
            <a:ext cx="179408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GB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GB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934982" y="2387556"/>
            <a:ext cx="2297424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GB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Quầy</a:t>
            </a:r>
            <a:r>
              <a:rPr lang="en-GB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GB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ngân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750610" y="3050317"/>
            <a:ext cx="2287806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nhặt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đón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257810" y="3699603"/>
            <a:ext cx="1499128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GB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GB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GB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đạp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51357" y="3686823"/>
            <a:ext cx="327525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>
              <a:lnSpc>
                <a:spcPct val="150000"/>
              </a:lnSpc>
              <a:buFontTx/>
              <a:buChar char="-"/>
            </a:pP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cycle /ˈ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saɪkl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(v) :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44549" y="3069068"/>
            <a:ext cx="36845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pick up /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pɪk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ʌp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/ (v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): 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15973" y="2435293"/>
            <a:ext cx="293862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>
              <a:lnSpc>
                <a:spcPct val="150000"/>
              </a:lnSpc>
              <a:buFontTx/>
              <a:buChar char="-"/>
            </a:pPr>
            <a:r>
              <a:rPr lang="en-GB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check- out (n) :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08492" y="1789524"/>
            <a:ext cx="58780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ct val="150000"/>
              </a:lnSpc>
              <a:buFontTx/>
              <a:buChar char="-"/>
            </a:pPr>
            <a:r>
              <a:rPr lang="en-GB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environment [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ɪnˈvaɪ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.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rən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.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mənt</a:t>
            </a:r>
            <a:r>
              <a:rPr lang="en-GB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] (n):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5761" y="1166411"/>
            <a:ext cx="430769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GB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plastic </a:t>
            </a:r>
            <a:r>
              <a:rPr lang="en-GB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bag </a:t>
            </a:r>
            <a:r>
              <a:rPr lang="en-GB" sz="2800" dirty="0">
                <a:solidFill>
                  <a:srgbClr val="000000"/>
                </a:solidFill>
                <a:latin typeface="Times New Roman"/>
                <a:ea typeface="Times New Roman"/>
              </a:rPr>
              <a:t>[ˈ</a:t>
            </a:r>
            <a:r>
              <a:rPr lang="en-GB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plastɪk</a:t>
            </a:r>
            <a:r>
              <a:rPr lang="en-GB" sz="2800" dirty="0">
                <a:solidFill>
                  <a:srgbClr val="000000"/>
                </a:solidFill>
                <a:latin typeface="Times New Roman"/>
                <a:ea typeface="Times New Roman"/>
              </a:rPr>
              <a:t>] </a:t>
            </a:r>
            <a:r>
              <a:rPr lang="en-GB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(n) : </a:t>
            </a:r>
            <a:endParaRPr lang="en-GB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85761" y="29646"/>
            <a:ext cx="31085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</a:rPr>
              <a:t>* Checking vocab: 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753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17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2617" y="435113"/>
            <a:ext cx="7419118" cy="60085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913486" y="170286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20095" y="485684"/>
            <a:ext cx="3813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B050"/>
                </a:solidFill>
              </a:rPr>
              <a:t>Let’s go green!</a:t>
            </a:r>
          </a:p>
        </p:txBody>
      </p:sp>
      <p:pic>
        <p:nvPicPr>
          <p:cNvPr id="10" name="B2_31">
            <a:hlinkClick r:id="" action="ppaction://media"/>
            <a:extLst>
              <a:ext uri="{FF2B5EF4-FFF2-40B4-BE49-F238E27FC236}">
                <a16:creationId xmlns:a16="http://schemas.microsoft.com/office/drawing/2014/main" id="{DE0ABDFD-3E95-42C6-9271-A73513E0A0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73286" y="188214"/>
            <a:ext cx="487363" cy="4873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700712" y="1508096"/>
            <a:ext cx="34432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i="1" dirty="0"/>
              <a:t>Who are they?</a:t>
            </a:r>
            <a:endParaRPr lang="en-US" sz="2400" dirty="0"/>
          </a:p>
          <a:p>
            <a:pPr lvl="0"/>
            <a:r>
              <a:rPr lang="en-US" sz="2400" i="1" dirty="0"/>
              <a:t>What are they looking at?</a:t>
            </a:r>
            <a:endParaRPr lang="en-US" sz="2400" dirty="0"/>
          </a:p>
          <a:p>
            <a:pPr lvl="0"/>
            <a:r>
              <a:rPr lang="en-US" sz="2400" i="1" dirty="0"/>
              <a:t>What are they talking about?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5565949" y="3115742"/>
            <a:ext cx="32320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- They 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are Nick and Mi.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05757" y="6396335"/>
            <a:ext cx="8050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FFFF00"/>
                </a:solidFill>
              </a:rPr>
              <a:t>Nick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52029" y="5754260"/>
            <a:ext cx="6110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i="1" dirty="0">
                <a:solidFill>
                  <a:srgbClr val="FF0000"/>
                </a:solidFill>
              </a:rPr>
              <a:t>Mi.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549683" y="3557702"/>
            <a:ext cx="368004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1000"/>
              </a:spcAft>
            </a:pPr>
            <a:r>
              <a:rPr lang="en-US" sz="2200" b="1" i="1" dirty="0" smtClean="0">
                <a:latin typeface="Times New Roman"/>
                <a:ea typeface="Calibri"/>
                <a:cs typeface="Times New Roman"/>
              </a:rPr>
              <a:t>- They </a:t>
            </a:r>
            <a:r>
              <a:rPr lang="en-US" sz="2200" b="1" i="1" dirty="0">
                <a:latin typeface="Times New Roman"/>
                <a:ea typeface="Calibri"/>
                <a:cs typeface="Times New Roman"/>
              </a:rPr>
              <a:t>are </a:t>
            </a:r>
            <a:r>
              <a:rPr lang="en-US" sz="2200" b="1" i="1" dirty="0">
                <a:latin typeface="Times New Roman"/>
                <a:ea typeface="Times New Roman"/>
                <a:cs typeface="Times New Roman"/>
              </a:rPr>
              <a:t>at</a:t>
            </a:r>
            <a:r>
              <a:rPr lang="en-US" sz="2200" b="1" i="1" spc="-65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200" b="1" i="1" dirty="0">
                <a:latin typeface="Times New Roman"/>
                <a:ea typeface="Times New Roman"/>
                <a:cs typeface="Times New Roman"/>
              </a:rPr>
              <a:t>the</a:t>
            </a:r>
            <a:r>
              <a:rPr lang="en-US" sz="2200" b="1" i="1" spc="-11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200" b="1" i="1" dirty="0" smtClean="0">
                <a:latin typeface="Times New Roman"/>
                <a:ea typeface="Times New Roman"/>
                <a:cs typeface="Times New Roman"/>
              </a:rPr>
              <a:t>supermarket</a:t>
            </a:r>
            <a:endParaRPr lang="en-US" sz="2200" b="1" dirty="0">
              <a:ea typeface="Times New Roman"/>
              <a:cs typeface="Times New Roman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700712" y="4047825"/>
            <a:ext cx="352901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- They 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are talking about ways to go green.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( to protect the environment)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006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7534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76053" y="197879"/>
            <a:ext cx="7988629" cy="6159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i="1" dirty="0" err="1"/>
              <a:t>Mi</a:t>
            </a:r>
            <a:r>
              <a:rPr lang="en-US" sz="2200" b="1" i="1" dirty="0"/>
              <a:t>: </a:t>
            </a:r>
            <a:r>
              <a:rPr lang="en-US" sz="2200" dirty="0"/>
              <a:t>Hi, Nick.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Hello, Mi.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Mi</a:t>
            </a:r>
            <a:r>
              <a:rPr lang="en-US" sz="2200" b="1" i="1" dirty="0"/>
              <a:t>: </a:t>
            </a:r>
            <a:r>
              <a:rPr lang="en-US" sz="2200" dirty="0"/>
              <a:t>You’ve bought a lot of things.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Yes. We’re going on a picnic </a:t>
            </a:r>
            <a:r>
              <a:rPr lang="en-US" sz="2200" dirty="0" err="1"/>
              <a:t>tomorrow.What</a:t>
            </a:r>
            <a:r>
              <a:rPr lang="en-US" sz="2200" dirty="0"/>
              <a:t> are you doing at the supermarket, </a:t>
            </a:r>
            <a:r>
              <a:rPr lang="en-US" sz="2200" dirty="0" err="1"/>
              <a:t>Mi</a:t>
            </a:r>
            <a:r>
              <a:rPr lang="en-US" sz="2200" dirty="0"/>
              <a:t>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Mi</a:t>
            </a:r>
            <a:r>
              <a:rPr lang="en-US" sz="2200" b="1" i="1" dirty="0"/>
              <a:t>: </a:t>
            </a:r>
            <a:r>
              <a:rPr lang="en-US" sz="2200" dirty="0"/>
              <a:t>I’m buying some eggs. Hey, what’s this?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It’s a reusable shopping bag.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Mi</a:t>
            </a:r>
            <a:r>
              <a:rPr lang="en-US" sz="2200" b="1" i="1" dirty="0"/>
              <a:t>: </a:t>
            </a:r>
            <a:r>
              <a:rPr lang="en-US" sz="2200" dirty="0"/>
              <a:t>Do you always use it?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Yes. It’s better than a plastic </a:t>
            </a:r>
            <a:r>
              <a:rPr lang="en-US" sz="2200" dirty="0" err="1"/>
              <a:t>one.If</a:t>
            </a:r>
            <a:r>
              <a:rPr lang="en-US" sz="2200" dirty="0"/>
              <a:t> we all use this kind of bag, we will help the environment.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Mi</a:t>
            </a:r>
            <a:r>
              <a:rPr lang="en-US" sz="2200" b="1" i="1" dirty="0"/>
              <a:t>: </a:t>
            </a:r>
            <a:r>
              <a:rPr lang="en-US" sz="2200" dirty="0"/>
              <a:t>I see. I’ll buy one for my mum. Where can I buy one?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At the check-out. By the way, you’re also green. You’re cycling. 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Mi</a:t>
            </a:r>
            <a:r>
              <a:rPr lang="en-US" sz="2200" b="1" i="1" dirty="0"/>
              <a:t>: </a:t>
            </a:r>
            <a:r>
              <a:rPr lang="en-US" sz="2200" dirty="0"/>
              <a:t>You’re right. If more people cycle, the air will be cleaner. Right?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Yes. Oh, it’s 5 o’clock already. I have to go now. See you later. 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Mi</a:t>
            </a:r>
            <a:r>
              <a:rPr lang="en-US" sz="2200" b="1" i="1" dirty="0"/>
              <a:t>: </a:t>
            </a:r>
            <a:r>
              <a:rPr lang="en-US" sz="2200" dirty="0"/>
              <a:t>See you, Nick. Bye.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33451" y="-57152"/>
            <a:ext cx="5277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48DA4"/>
                </a:solidFill>
              </a:rPr>
              <a:t>Let’s go green!</a:t>
            </a:r>
          </a:p>
        </p:txBody>
      </p:sp>
      <p:pic>
        <p:nvPicPr>
          <p:cNvPr id="8" name="B2_31">
            <a:hlinkClick r:id="" action="ppaction://media"/>
            <a:extLst>
              <a:ext uri="{FF2B5EF4-FFF2-40B4-BE49-F238E27FC236}">
                <a16:creationId xmlns:a16="http://schemas.microsoft.com/office/drawing/2014/main" id="{CBABA4E7-EA9F-4623-B734-6179211BB3E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000" end="1283.083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66867" y="710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374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1727</TotalTime>
  <Words>779</Words>
  <Application>Microsoft Office PowerPoint</Application>
  <PresentationFormat>On-screen Show (4:3)</PresentationFormat>
  <Paragraphs>129</Paragraphs>
  <Slides>16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.VnArabia</vt:lpstr>
      <vt:lpstr>.VnArial</vt:lpstr>
      <vt:lpstr>.VnSouthern</vt:lpstr>
      <vt:lpstr>Arial</vt:lpstr>
      <vt:lpstr>Calibri</vt:lpstr>
      <vt:lpstr>Calibri Light</vt:lpstr>
      <vt:lpstr>Corbel</vt:lpstr>
      <vt:lpstr>Times New Roman</vt:lpstr>
      <vt:lpstr>VNI Aptima</vt:lpstr>
      <vt:lpstr>VNI-Ariston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P231120</cp:lastModifiedBy>
  <cp:revision>115</cp:revision>
  <dcterms:created xsi:type="dcterms:W3CDTF">2020-12-09T02:04:09Z</dcterms:created>
  <dcterms:modified xsi:type="dcterms:W3CDTF">2024-04-03T03:20:04Z</dcterms:modified>
</cp:coreProperties>
</file>