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tiff" ContentType="image/tif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79" r:id="rId4"/>
    <p:sldId id="257" r:id="rId5"/>
    <p:sldId id="268" r:id="rId6"/>
    <p:sldId id="289" r:id="rId7"/>
    <p:sldId id="290" r:id="rId8"/>
    <p:sldId id="291" r:id="rId9"/>
    <p:sldId id="292" r:id="rId10"/>
    <p:sldId id="293" r:id="rId11"/>
    <p:sldId id="294" r:id="rId12"/>
    <p:sldId id="258" r:id="rId13"/>
    <p:sldId id="272" r:id="rId14"/>
    <p:sldId id="261" r:id="rId15"/>
    <p:sldId id="270" r:id="rId16"/>
    <p:sldId id="262" r:id="rId17"/>
    <p:sldId id="275" r:id="rId18"/>
    <p:sldId id="295" r:id="rId19"/>
    <p:sldId id="296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15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6.mp3"/><Relationship Id="rId3" Type="http://schemas.openxmlformats.org/officeDocument/2006/relationships/audio" Target="../media/media6.mp3"/><Relationship Id="rId2" Type="http://schemas.openxmlformats.org/officeDocument/2006/relationships/image" Target="../media/image23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image" Target="../media/image28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0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21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22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780155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boring (adj)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/ˈbɔːrɪŋ/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501904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chán, không hấp dẫn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066030" y="1482090"/>
            <a:ext cx="3235325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bori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3970" y="1790700"/>
            <a:ext cx="688340" cy="64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2460"/>
                <a:gridCol w="3670146"/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  <a:endParaRPr 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  <a:endParaRPr lang="en-US" sz="2400"/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2829" y="353311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1559" y="601547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  <a:endParaRPr lang="en-US" sz="2500" b="1" spc="-8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  <a:endParaRPr lang="en-US" sz="2400"/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  <a:endParaRPr lang="en-US" sz="2400"/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  <a:endParaRPr lang="en-US" sz="2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  <a:endParaRPr lang="en-US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  <a:endParaRPr lang="en-US" sz="2400"/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  <a:endParaRPr lang="en-US" sz="2400"/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  <a:endParaRPr lang="en-US" sz="3600" b="1">
                <a:solidFill>
                  <a:srgbClr val="0084B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  <a:endParaRPr lang="en-US" sz="3200" b="1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45958" y="1977736"/>
          <a:ext cx="5328283" cy="37438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/>
                <a:gridCol w="26596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  <a:endParaRPr lang="en-US" sz="2800" b="1"/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endParaRPr lang="en-US" sz="2800" b="1">
                        <a:solidFill>
                          <a:srgbClr val="F16649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B2_0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74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485" y="203200"/>
            <a:ext cx="4978400" cy="7067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WRAP- UP</a:t>
            </a:r>
            <a:endParaRPr lang="en-US" sz="4400" b="1"/>
          </a:p>
        </p:txBody>
      </p:sp>
      <p:sp>
        <p:nvSpPr>
          <p:cNvPr id="7" name="Text Box 6"/>
          <p:cNvSpPr txBox="1"/>
          <p:nvPr/>
        </p:nvSpPr>
        <p:spPr>
          <a:xfrm>
            <a:off x="454660" y="2275205"/>
            <a:ext cx="8493760" cy="3290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30000"/>
              </a:lnSpc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- Use the lexical items related to the topic Television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  <a:p>
            <a:pPr indent="0" algn="l">
              <a:lnSpc>
                <a:spcPct val="130000"/>
              </a:lnSpc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- Use the vocabulary and structures to talk about TV programmes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  <a:p>
            <a:pPr indent="0" algn="l">
              <a:lnSpc>
                <a:spcPct val="130000"/>
              </a:lnSpc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- Pronounce and recognize the sounds /θ/ and /ð/.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74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485" y="203200"/>
            <a:ext cx="4978400" cy="7067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HOMEWORK</a:t>
            </a:r>
            <a:endParaRPr lang="en-US" sz="4400" b="1"/>
          </a:p>
        </p:txBody>
      </p:sp>
      <p:sp>
        <p:nvSpPr>
          <p:cNvPr id="7" name="Text Box 6"/>
          <p:cNvSpPr txBox="1"/>
          <p:nvPr/>
        </p:nvSpPr>
        <p:spPr>
          <a:xfrm>
            <a:off x="454660" y="2275205"/>
            <a:ext cx="84937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Write new words 2 lines.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Learn new words by heart. 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charset="0"/>
                <a:cs typeface="Times New Roman" panose="02020603050405020304" charset="0"/>
              </a:rPr>
              <a:t>Do exercise in Workbook. </a:t>
            </a:r>
            <a:endParaRPr lang="en-US" sz="3200"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2"/>
          <a:srcRect l="19460" r="21218"/>
          <a:stretch>
            <a:fillRect/>
          </a:stretch>
        </p:blipFill>
        <p:spPr>
          <a:xfrm>
            <a:off x="5671185" y="2390140"/>
            <a:ext cx="327723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86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highlight>
                  <a:srgbClr val="FFFF00"/>
                </a:highlight>
              </a:rPr>
              <a:t>Warm-up: Matching</a:t>
            </a:r>
            <a:endParaRPr lang="en-US" sz="4400" b="1">
              <a:highlight>
                <a:srgbClr val="FFFF00"/>
              </a:highlight>
            </a:endParaRPr>
          </a:p>
        </p:txBody>
      </p:sp>
      <p:pic>
        <p:nvPicPr>
          <p:cNvPr id="224" name="image10.jp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105" y="1082675"/>
            <a:ext cx="2300605" cy="1494155"/>
          </a:xfrm>
          <a:prstGeom prst="rect">
            <a:avLst/>
          </a:prstGeom>
        </p:spPr>
      </p:pic>
      <p:pic>
        <p:nvPicPr>
          <p:cNvPr id="225" name="image4.jpg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6910" y="1082675"/>
            <a:ext cx="2279650" cy="1482725"/>
          </a:xfrm>
          <a:prstGeom prst="rect">
            <a:avLst/>
          </a:prstGeom>
        </p:spPr>
      </p:pic>
      <p:pic>
        <p:nvPicPr>
          <p:cNvPr id="226" name="image8.jpg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155" y="2927985"/>
            <a:ext cx="2281555" cy="1502410"/>
          </a:xfrm>
          <a:prstGeom prst="rect">
            <a:avLst/>
          </a:prstGeom>
        </p:spPr>
      </p:pic>
      <p:pic>
        <p:nvPicPr>
          <p:cNvPr id="227" name="image9.png"/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2115" y="4781550"/>
            <a:ext cx="2413635" cy="1653540"/>
          </a:xfrm>
          <a:prstGeom prst="rect">
            <a:avLst/>
          </a:prstGeom>
        </p:spPr>
      </p:pic>
      <p:pic>
        <p:nvPicPr>
          <p:cNvPr id="228" name="image5.jpg"/>
          <p:cNvPicPr preferRelativeResize="0"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16910" y="2936875"/>
            <a:ext cx="2280285" cy="1419225"/>
          </a:xfrm>
          <a:prstGeom prst="rect">
            <a:avLst/>
          </a:prstGeom>
        </p:spPr>
      </p:pic>
      <p:pic>
        <p:nvPicPr>
          <p:cNvPr id="229" name="image3.jpg"/>
          <p:cNvPicPr preferRelativeResize="0"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76905" y="4897755"/>
            <a:ext cx="2259965" cy="1479550"/>
          </a:xfrm>
          <a:prstGeom prst="rect">
            <a:avLst/>
          </a:prstGeom>
        </p:spPr>
      </p:pic>
      <p:sp>
        <p:nvSpPr>
          <p:cNvPr id="101" name="Text Box 100"/>
          <p:cNvSpPr txBox="1"/>
          <p:nvPr/>
        </p:nvSpPr>
        <p:spPr>
          <a:xfrm>
            <a:off x="6123940" y="2953385"/>
            <a:ext cx="2846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The Voice Kids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23940" y="5630545"/>
            <a:ext cx="2846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Little Big Shots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874385" y="1348740"/>
            <a:ext cx="3155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English in a Minute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944235" y="3905885"/>
            <a:ext cx="3155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Alo English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815330" y="2123440"/>
            <a:ext cx="3155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The Lion King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815330" y="4695190"/>
            <a:ext cx="3155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 i="1">
                <a:solidFill>
                  <a:srgbClr val="000000"/>
                </a:solidFill>
                <a:latin typeface="Calibri" panose="020F0502020204030204" charset="0"/>
                <a:cs typeface="Times New Roman" panose="02020603050405020304" charset="0"/>
              </a:rPr>
              <a:t>Moana</a:t>
            </a:r>
            <a:endParaRPr lang="en-US" sz="2800" b="1" i="1">
              <a:solidFill>
                <a:srgbClr val="000000"/>
              </a:solidFill>
              <a:latin typeface="Calibri" panose="020F05020202040302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25 0.0138889 L -0.643333 0.4234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61 0.00416667 L -0.338125 0.31222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472 0.0127778 L -0.650556 -0.085648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11 0.0182407 L -0.662569 0.3475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1736 0.22953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236 -0.461852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07138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89781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751579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4096900"/>
            <a:ext cx="399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342" y="493081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74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/>
              <a:t>/θ/</a:t>
            </a:r>
            <a:r>
              <a:rPr lang="en-US" sz="2200" b="1"/>
              <a:t>and /ð/</a:t>
            </a:r>
            <a:endParaRPr lang="en-US" sz="2200" b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67" y="571633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  <a:endParaRPr lang="en-US" sz="3600" b="1">
                <a:solidFill>
                  <a:srgbClr val="0084B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comedy (n)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/ˈkɑːmədi/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471932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/>
              <a:t>hài kịch, phim hài</a:t>
            </a:r>
            <a:endParaRPr lang="en-US" sz="4400"/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866640" y="1454150"/>
            <a:ext cx="3574415" cy="2361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medy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6330" y="1767205"/>
            <a:ext cx="727710" cy="74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viewer (n)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/ˈvjuːər/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391541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/>
              <a:t>người xem</a:t>
            </a:r>
            <a:endParaRPr lang="en-US" sz="4400"/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4593590" y="149606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viewer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9965" y="1790065"/>
            <a:ext cx="582930" cy="64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780155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 performer (n)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/pərˈfɔːrmər/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471932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9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người biểu diễn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4629785" y="1366520"/>
            <a:ext cx="3759200" cy="2851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_performer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4470" y="1854200"/>
            <a:ext cx="615315" cy="58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780155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popular (adj)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/ˈpɑːpjələr/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471932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phổ biến, được yêu thích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533265" y="1249045"/>
            <a:ext cx="4088130" cy="2353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opular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3185" y="1636395"/>
            <a:ext cx="64008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515110" y="172720"/>
            <a:ext cx="61137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/>
              <a:t>Vocabulary</a:t>
            </a:r>
            <a:endParaRPr lang="en-US" sz="4400" b="1"/>
          </a:p>
        </p:txBody>
      </p:sp>
      <p:sp>
        <p:nvSpPr>
          <p:cNvPr id="5" name="Rounded Rectangle 4"/>
          <p:cNvSpPr/>
          <p:nvPr/>
        </p:nvSpPr>
        <p:spPr>
          <a:xfrm>
            <a:off x="402590" y="1636395"/>
            <a:ext cx="3780155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rgbClr val="002060"/>
                </a:solidFill>
              </a:rPr>
              <a:t>live (adj)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2590" y="2615565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/laɪv/</a:t>
            </a:r>
            <a:endParaRPr lang="en-US" sz="4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590" y="3876040"/>
            <a:ext cx="3421380" cy="803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sz="4000">
                <a:cs typeface="+mn-lt"/>
              </a:rPr>
              <a:t>trực tiếp</a:t>
            </a:r>
            <a:endParaRPr lang="en-US" sz="4000">
              <a:cs typeface="+mn-lt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622675" y="1423035"/>
            <a:ext cx="4784725" cy="2722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live 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590" y="1751330"/>
            <a:ext cx="659130" cy="68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2706</Words>
  <Application>WPS Presentation</Application>
  <PresentationFormat>On-screen Show (4:3)</PresentationFormat>
  <Paragraphs>282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Algerian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google1599041373</cp:lastModifiedBy>
  <cp:revision>76</cp:revision>
  <dcterms:created xsi:type="dcterms:W3CDTF">2020-12-09T02:04:00Z</dcterms:created>
  <dcterms:modified xsi:type="dcterms:W3CDTF">2023-01-13T16:35:46Z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85FD7AB69CEC452C9A0D3B385DE8748F</vt:lpwstr>
  </property>
  <property fmtid="{D5CDD505-2E9C-101B-9397-08002B2CF9AE}" pid="3" name="KSOProductBuildVer">
    <vt:lpwstr>1033-11.2.0.11440</vt:lpwstr>
  </property>
</Properties>
</file>