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6" r:id="rId3"/>
    <p:sldId id="313" r:id="rId4"/>
    <p:sldId id="257" r:id="rId5"/>
    <p:sldId id="264" r:id="rId6"/>
    <p:sldId id="293" r:id="rId7"/>
    <p:sldId id="297" r:id="rId8"/>
    <p:sldId id="298" r:id="rId10"/>
    <p:sldId id="299" r:id="rId11"/>
    <p:sldId id="300" r:id="rId12"/>
    <p:sldId id="301" r:id="rId13"/>
    <p:sldId id="260" r:id="rId14"/>
    <p:sldId id="302" r:id="rId15"/>
    <p:sldId id="261" r:id="rId16"/>
    <p:sldId id="315" r:id="rId17"/>
    <p:sldId id="314" r:id="rId18"/>
    <p:sldId id="316" r:id="rId19"/>
    <p:sldId id="294" r:id="rId20"/>
    <p:sldId id="262" r:id="rId21"/>
    <p:sldId id="295" r:id="rId22"/>
    <p:sldId id="303" r:id="rId23"/>
    <p:sldId id="317" r:id="rId24"/>
    <p:sldId id="318" r:id="rId25"/>
    <p:sldId id="27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62C8CE"/>
    <a:srgbClr val="C0E6EA"/>
    <a:srgbClr val="CB2027"/>
    <a:srgbClr val="97E4FF"/>
    <a:srgbClr val="00A1DA"/>
    <a:srgbClr val="00B0F0"/>
    <a:srgbClr val="B7ECFF"/>
    <a:srgbClr val="61D6FF"/>
    <a:srgbClr val="1D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454" y="72"/>
      </p:cViewPr>
      <p:guideLst>
        <p:guide orient="horz" pos="2096"/>
        <p:guide pos="2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image" Target="../media/image21.jpeg"/><Relationship Id="rId2" Type="http://schemas.openxmlformats.org/officeDocument/2006/relationships/image" Target="../media/image29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0" y="4560983"/>
            <a:ext cx="9144000" cy="1079653"/>
          </a:xfrm>
          <a:prstGeom prst="roundRect">
            <a:avLst>
              <a:gd name="adj" fmla="val 340"/>
            </a:avLst>
          </a:prstGeom>
          <a:gradFill flip="none" rotWithShape="1">
            <a:gsLst>
              <a:gs pos="0">
                <a:srgbClr val="62C8CE">
                  <a:tint val="66000"/>
                  <a:satMod val="160000"/>
                </a:srgbClr>
              </a:gs>
              <a:gs pos="50000">
                <a:srgbClr val="62C8CE">
                  <a:tint val="44500"/>
                  <a:satMod val="160000"/>
                </a:srgbClr>
              </a:gs>
              <a:gs pos="100000">
                <a:srgbClr val="62C8CE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05304" y="4866650"/>
            <a:ext cx="531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4.</a:t>
            </a:r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7579" y="4857997"/>
            <a:ext cx="1314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You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007617" y="5249363"/>
            <a:ext cx="12284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736053" y="608200"/>
            <a:ext cx="3671894" cy="3553740"/>
            <a:chOff x="4814370" y="4320886"/>
            <a:chExt cx="2127317" cy="205886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62" t="-11602" r="-10665" b="-4059"/>
            <a:stretch>
              <a:fillRect/>
            </a:stretch>
          </p:blipFill>
          <p:spPr>
            <a:xfrm>
              <a:off x="4814370" y="4320886"/>
              <a:ext cx="2127317" cy="2058864"/>
            </a:xfrm>
            <a:prstGeom prst="ellipse">
              <a:avLst/>
            </a:prstGeom>
            <a:ln w="139700">
              <a:solidFill>
                <a:srgbClr val="CB2027"/>
              </a:solidFill>
            </a:ln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5103874" y="4611383"/>
              <a:ext cx="1536192" cy="1455836"/>
            </a:xfrm>
            <a:prstGeom prst="line">
              <a:avLst/>
            </a:prstGeom>
            <a:ln w="152400">
              <a:solidFill>
                <a:srgbClr val="CB20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5189552" y="4857996"/>
            <a:ext cx="10508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run.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3968732" y="4857996"/>
            <a:ext cx="2534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shouldn’t </a:t>
            </a:r>
            <a:r>
              <a:rPr lang="en-US" sz="3200" dirty="0"/>
              <a:t>run.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776" y="67133"/>
            <a:ext cx="81201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(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the activities children should do at Tet and cross (×) the ones they shouldn’t.</a:t>
            </a:r>
            <a:endParaRPr lang="en-US" sz="2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61832" y="1152802"/>
            <a:ext cx="2963014" cy="2888407"/>
            <a:chOff x="561832" y="1251955"/>
            <a:chExt cx="2963014" cy="2888407"/>
          </a:xfrm>
        </p:grpSpPr>
        <p:grpSp>
          <p:nvGrpSpPr>
            <p:cNvPr id="5" name="Group 4"/>
            <p:cNvGrpSpPr/>
            <p:nvPr/>
          </p:nvGrpSpPr>
          <p:grpSpPr>
            <a:xfrm>
              <a:off x="561832" y="1251955"/>
              <a:ext cx="2754217" cy="2306493"/>
              <a:chOff x="627961" y="1251955"/>
              <a:chExt cx="2754217" cy="2306493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519" t="14111" r="14324" b="17645"/>
              <a:stretch>
                <a:fillRect/>
              </a:stretch>
            </p:blipFill>
            <p:spPr>
              <a:xfrm>
                <a:off x="627961" y="1516758"/>
                <a:ext cx="2754217" cy="2041690"/>
              </a:xfrm>
              <a:prstGeom prst="roundRect">
                <a:avLst>
                  <a:gd name="adj" fmla="val 7695"/>
                </a:avLst>
              </a:prstGeom>
              <a:ln>
                <a:solidFill>
                  <a:srgbClr val="F16649"/>
                </a:solidFill>
                <a:prstDash val="dash"/>
              </a:ln>
            </p:spPr>
          </p:pic>
          <p:sp>
            <p:nvSpPr>
              <p:cNvPr id="3" name="Oval Callout 2"/>
              <p:cNvSpPr/>
              <p:nvPr/>
            </p:nvSpPr>
            <p:spPr>
              <a:xfrm>
                <a:off x="1784733" y="1251955"/>
                <a:ext cx="1453675" cy="479631"/>
              </a:xfrm>
              <a:prstGeom prst="wedgeEllipseCallout">
                <a:avLst>
                  <a:gd name="adj1" fmla="val 9419"/>
                  <a:gd name="adj2" fmla="val 93269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817784" y="1308977"/>
                <a:ext cx="14710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Thank you.</a:t>
                </a:r>
                <a:endParaRPr lang="en-US">
                  <a:solidFill>
                    <a:srgbClr val="00206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3067646" y="327568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809683" y="3670568"/>
              <a:ext cx="2258515" cy="469794"/>
              <a:chOff x="495703" y="3670568"/>
              <a:chExt cx="2258515" cy="469794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495703" y="36786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970534" y="3670568"/>
                <a:ext cx="17836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behave well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5126457" y="1417605"/>
            <a:ext cx="3092123" cy="2623604"/>
            <a:chOff x="600360" y="1516758"/>
            <a:chExt cx="3092123" cy="2623604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473" t="-540" r="-6078" b="540"/>
            <a:stretch>
              <a:fillRect/>
            </a:stretch>
          </p:blipFill>
          <p:spPr>
            <a:xfrm>
              <a:off x="670117" y="1516758"/>
              <a:ext cx="2779998" cy="2041690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68" name="Rectangle 67"/>
            <p:cNvSpPr/>
            <p:nvPr/>
          </p:nvSpPr>
          <p:spPr>
            <a:xfrm>
              <a:off x="3188833" y="327568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600360" y="3670568"/>
              <a:ext cx="3092123" cy="469794"/>
              <a:chOff x="286380" y="3670568"/>
              <a:chExt cx="3092123" cy="469794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286380" y="36786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761210" y="3670568"/>
                <a:ext cx="2617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eat lots of sweets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671661" y="4234396"/>
            <a:ext cx="2853185" cy="2623604"/>
            <a:chOff x="671661" y="1516758"/>
            <a:chExt cx="2853185" cy="2623604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61" y="1516758"/>
              <a:ext cx="2534559" cy="2041690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77" name="Rectangle 76"/>
            <p:cNvSpPr/>
            <p:nvPr/>
          </p:nvSpPr>
          <p:spPr>
            <a:xfrm>
              <a:off x="3067646" y="327568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809683" y="3670568"/>
              <a:ext cx="2258515" cy="469794"/>
              <a:chOff x="495703" y="3670568"/>
              <a:chExt cx="2258515" cy="469794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495703" y="36786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970534" y="3670568"/>
                <a:ext cx="17836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plant trees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5197758" y="4234396"/>
            <a:ext cx="2853185" cy="2623604"/>
            <a:chOff x="671661" y="1516758"/>
            <a:chExt cx="2853185" cy="2623604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61" y="1516758"/>
              <a:ext cx="2534559" cy="2041690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86" name="Rectangle 85"/>
            <p:cNvSpPr/>
            <p:nvPr/>
          </p:nvSpPr>
          <p:spPr>
            <a:xfrm>
              <a:off x="3067646" y="327568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809683" y="3670568"/>
              <a:ext cx="2258515" cy="469794"/>
              <a:chOff x="495703" y="3670568"/>
              <a:chExt cx="2258515" cy="469794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495703" y="36786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970534" y="3670568"/>
                <a:ext cx="17836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break things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3027348" y="3105352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03695" y="3058468"/>
            <a:ext cx="514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sym typeface="Wingdings 2" panose="05020102010507070707" pitchFamily="18" charset="2"/>
              </a:rPr>
              <a:t>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38551" y="5922292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63307" y="5878552"/>
            <a:ext cx="514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sym typeface="Wingdings 2" panose="05020102010507070707" pitchFamily="18" charset="2"/>
              </a:rPr>
              <a:t>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776" y="67133"/>
            <a:ext cx="81201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(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the activities children should do at Tet and cross (×) the ones they shouldn’t.</a:t>
            </a:r>
            <a:endParaRPr lang="en-US" sz="2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01207" y="1543620"/>
            <a:ext cx="3024186" cy="2497589"/>
            <a:chOff x="501207" y="1642773"/>
            <a:chExt cx="3024186" cy="249758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32" y="1642773"/>
              <a:ext cx="2754217" cy="1789659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10" name="Rectangle 9"/>
            <p:cNvSpPr/>
            <p:nvPr/>
          </p:nvSpPr>
          <p:spPr>
            <a:xfrm>
              <a:off x="3067646" y="327568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01207" y="3670568"/>
              <a:ext cx="3024186" cy="469794"/>
              <a:chOff x="187227" y="3670568"/>
              <a:chExt cx="3024186" cy="469794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187227" y="36786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629007" y="3670568"/>
                <a:ext cx="25824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go out with friends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5316848" y="1417605"/>
            <a:ext cx="2855282" cy="2623604"/>
            <a:chOff x="790751" y="1516758"/>
            <a:chExt cx="2855282" cy="2623604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751" y="1516758"/>
              <a:ext cx="2538730" cy="2041690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68" name="Rectangle 67"/>
            <p:cNvSpPr/>
            <p:nvPr/>
          </p:nvSpPr>
          <p:spPr>
            <a:xfrm>
              <a:off x="3188833" y="327568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052056" y="3670568"/>
              <a:ext cx="2302580" cy="469794"/>
              <a:chOff x="738076" y="3670568"/>
              <a:chExt cx="2302580" cy="469794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738076" y="3678697"/>
                <a:ext cx="4748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6.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179856" y="3670568"/>
                <a:ext cx="1860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make a wish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671661" y="4234396"/>
            <a:ext cx="2853185" cy="2623604"/>
            <a:chOff x="671661" y="1516758"/>
            <a:chExt cx="2853185" cy="2623604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61" y="1516758"/>
              <a:ext cx="2534559" cy="2041689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77" name="Rectangle 76"/>
            <p:cNvSpPr/>
            <p:nvPr/>
          </p:nvSpPr>
          <p:spPr>
            <a:xfrm>
              <a:off x="3067646" y="327568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173241" y="3670568"/>
              <a:ext cx="1393690" cy="469794"/>
              <a:chOff x="859261" y="3670568"/>
              <a:chExt cx="1393690" cy="469794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859261" y="36786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7.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334092" y="3670568"/>
                <a:ext cx="9188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fight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4851036" y="4234396"/>
            <a:ext cx="3422629" cy="2623604"/>
            <a:chOff x="324939" y="1516758"/>
            <a:chExt cx="3422629" cy="2623604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5" r="2745"/>
            <a:stretch>
              <a:fillRect/>
            </a:stretch>
          </p:blipFill>
          <p:spPr>
            <a:xfrm>
              <a:off x="671661" y="1516758"/>
              <a:ext cx="2534559" cy="2041690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86" name="Rectangle 85"/>
            <p:cNvSpPr/>
            <p:nvPr/>
          </p:nvSpPr>
          <p:spPr>
            <a:xfrm>
              <a:off x="3067646" y="327568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24939" y="3670568"/>
              <a:ext cx="3422629" cy="469794"/>
              <a:chOff x="10959" y="3670568"/>
              <a:chExt cx="3422629" cy="469794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10959" y="36786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8.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485789" y="3670568"/>
                <a:ext cx="29477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help with housework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3027348" y="3105352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64367" y="3087964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38551" y="5922292"/>
            <a:ext cx="514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sym typeface="Wingdings 2" panose="05020102010507070707" pitchFamily="18" charset="2"/>
              </a:rPr>
              <a:t>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53475" y="5908048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187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09297"/>
            <a:ext cx="83365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Look at the activities in </a:t>
            </a:r>
            <a:r>
              <a:rPr lang="en-US" sz="24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Take turns to say what you think children should / shouldn’t do.</a:t>
            </a:r>
            <a:endParaRPr lang="en-US" sz="24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6276" y="1522842"/>
            <a:ext cx="1585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565" y="2256882"/>
            <a:ext cx="6147412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/>
              <a:t>Children should behave well.</a:t>
            </a:r>
            <a:endParaRPr lang="en-US" sz="280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280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280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280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/>
              <a:t>Children shouldn’t eat lots of sweets.</a:t>
            </a:r>
            <a:endParaRPr lang="en-US" sz="2800"/>
          </a:p>
        </p:txBody>
      </p:sp>
      <p:grpSp>
        <p:nvGrpSpPr>
          <p:cNvPr id="65" name="Group 64"/>
          <p:cNvGrpSpPr/>
          <p:nvPr/>
        </p:nvGrpSpPr>
        <p:grpSpPr>
          <a:xfrm>
            <a:off x="6063615" y="1277620"/>
            <a:ext cx="2335530" cy="2159635"/>
            <a:chOff x="561832" y="1251955"/>
            <a:chExt cx="2963014" cy="2480927"/>
          </a:xfrm>
        </p:grpSpPr>
        <p:grpSp>
          <p:nvGrpSpPr>
            <p:cNvPr id="5" name="Group 4"/>
            <p:cNvGrpSpPr/>
            <p:nvPr/>
          </p:nvGrpSpPr>
          <p:grpSpPr>
            <a:xfrm>
              <a:off x="561832" y="1251955"/>
              <a:ext cx="2754217" cy="2306493"/>
              <a:chOff x="627961" y="1251955"/>
              <a:chExt cx="2754217" cy="230649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519" t="14111" r="14324" b="17645"/>
              <a:stretch>
                <a:fillRect/>
              </a:stretch>
            </p:blipFill>
            <p:spPr>
              <a:xfrm>
                <a:off x="627961" y="1516758"/>
                <a:ext cx="2754217" cy="2041690"/>
              </a:xfrm>
              <a:prstGeom prst="roundRect">
                <a:avLst>
                  <a:gd name="adj" fmla="val 7695"/>
                </a:avLst>
              </a:prstGeom>
              <a:ln>
                <a:solidFill>
                  <a:srgbClr val="F16649"/>
                </a:solidFill>
                <a:prstDash val="dash"/>
              </a:ln>
            </p:spPr>
          </p:pic>
          <p:sp>
            <p:nvSpPr>
              <p:cNvPr id="4" name="Oval Callout 3"/>
              <p:cNvSpPr/>
              <p:nvPr/>
            </p:nvSpPr>
            <p:spPr>
              <a:xfrm>
                <a:off x="1784733" y="1251955"/>
                <a:ext cx="1453675" cy="479631"/>
              </a:xfrm>
              <a:prstGeom prst="wedgeEllipseCallout">
                <a:avLst>
                  <a:gd name="adj1" fmla="val 9419"/>
                  <a:gd name="adj2" fmla="val 93269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9" name="TextBox 3"/>
              <p:cNvSpPr txBox="1"/>
              <p:nvPr/>
            </p:nvSpPr>
            <p:spPr>
              <a:xfrm>
                <a:off x="1817784" y="1308977"/>
                <a:ext cx="1471028" cy="741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Thank you.</a:t>
                </a:r>
                <a:endParaRPr lang="en-US">
                  <a:solidFill>
                    <a:srgbClr val="00206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3067646" y="327568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075680" y="3822700"/>
            <a:ext cx="2705100" cy="2586706"/>
            <a:chOff x="600360" y="1516758"/>
            <a:chExt cx="3092123" cy="3171332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473" t="-540" r="-6078" b="540"/>
            <a:stretch>
              <a:fillRect/>
            </a:stretch>
          </p:blipFill>
          <p:spPr>
            <a:xfrm>
              <a:off x="670117" y="1516758"/>
              <a:ext cx="2779998" cy="2041690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68" name="Rectangle 67"/>
            <p:cNvSpPr/>
            <p:nvPr/>
          </p:nvSpPr>
          <p:spPr>
            <a:xfrm>
              <a:off x="3188833" y="327568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600360" y="3670568"/>
              <a:ext cx="3092123" cy="1017522"/>
              <a:chOff x="286380" y="3670568"/>
              <a:chExt cx="3092123" cy="1017522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286380" y="3678697"/>
                <a:ext cx="474830" cy="564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761210" y="3670568"/>
                <a:ext cx="2617293" cy="1017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sz="2400"/>
                  <a:t>eat lots of sweets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7929956" y="3023517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0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82127" y="5161637"/>
            <a:ext cx="514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000" dirty="0">
                <a:solidFill>
                  <a:srgbClr val="00B050"/>
                </a:solidFill>
                <a:sym typeface="Wingdings 2" panose="05020102010507070707" pitchFamily="18" charset="2"/>
              </a:rPr>
              <a:t>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" grpId="0"/>
      <p:bldP spid="2" grpId="1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187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09297"/>
            <a:ext cx="83365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Look at the activities in </a:t>
            </a:r>
            <a:r>
              <a:rPr lang="en-US" sz="24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Take turns to say what you think children should / shouldn’t do.</a:t>
            </a:r>
            <a:endParaRPr lang="en-US" sz="24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10"/>
          <p:cNvPicPr>
            <a:picLocks noChangeAspect="1"/>
          </p:cNvPicPr>
          <p:nvPr>
            <p:ph sz="half" idx="1"/>
          </p:nvPr>
        </p:nvPicPr>
        <p:blipFill>
          <a:blip r:embed="rId3"/>
          <a:srcRect r="57827"/>
          <a:stretch>
            <a:fillRect/>
          </a:stretch>
        </p:blipFill>
        <p:spPr>
          <a:xfrm>
            <a:off x="6294755" y="1369060"/>
            <a:ext cx="2284095" cy="1866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3595" y="1933667"/>
            <a:ext cx="6147412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Tx/>
              <a:buNone/>
            </a:pPr>
            <a:r>
              <a:rPr lang="en-US" sz="2800">
                <a:solidFill>
                  <a:schemeClr val="tx1"/>
                </a:solidFill>
              </a:rPr>
              <a:t>Children should plant trees. </a:t>
            </a: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3" name="Content Placeholder 10"/>
          <p:cNvPicPr>
            <a:picLocks noChangeAspect="1"/>
          </p:cNvPicPr>
          <p:nvPr>
            <p:ph sz="half" idx="2"/>
          </p:nvPr>
        </p:nvPicPr>
        <p:blipFill>
          <a:blip r:embed="rId3"/>
          <a:srcRect l="52092"/>
          <a:stretch>
            <a:fillRect/>
          </a:stretch>
        </p:blipFill>
        <p:spPr>
          <a:xfrm>
            <a:off x="5935980" y="3938905"/>
            <a:ext cx="2762885" cy="1987550"/>
          </a:xfrm>
          <a:prstGeom prst="rect">
            <a:avLst/>
          </a:prstGeom>
        </p:spPr>
      </p:pic>
      <p:sp>
        <p:nvSpPr>
          <p:cNvPr id="5" name="TextBox 1"/>
          <p:cNvSpPr txBox="1"/>
          <p:nvPr/>
        </p:nvSpPr>
        <p:spPr>
          <a:xfrm>
            <a:off x="713595" y="4453347"/>
            <a:ext cx="6147412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Tx/>
              <a:buNone/>
            </a:pPr>
            <a:r>
              <a:rPr lang="en-US" sz="2800">
                <a:solidFill>
                  <a:schemeClr val="tx1"/>
                </a:solidFill>
              </a:rPr>
              <a:t>Children shouldn’t break things. </a:t>
            </a:r>
            <a:endParaRPr lang="en-US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187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09297"/>
            <a:ext cx="83365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Look at the activities in </a:t>
            </a:r>
            <a:r>
              <a:rPr lang="en-US" sz="24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Take turns to say what you think children should / shouldn’t do.</a:t>
            </a:r>
            <a:endParaRPr lang="en-US" sz="24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Content Placeholder 13"/>
          <p:cNvPicPr>
            <a:picLocks noChangeAspect="1"/>
          </p:cNvPicPr>
          <p:nvPr>
            <p:ph sz="half" idx="1"/>
          </p:nvPr>
        </p:nvPicPr>
        <p:blipFill>
          <a:blip r:embed="rId3"/>
          <a:srcRect l="-593" t="1561" r="56933" b="48971"/>
          <a:stretch>
            <a:fillRect/>
          </a:stretch>
        </p:blipFill>
        <p:spPr>
          <a:xfrm>
            <a:off x="6092190" y="1466850"/>
            <a:ext cx="2423160" cy="2186305"/>
          </a:xfrm>
          <a:prstGeom prst="rect">
            <a:avLst/>
          </a:prstGeom>
        </p:spPr>
      </p:pic>
      <p:sp>
        <p:nvSpPr>
          <p:cNvPr id="15" name="TextBox 1"/>
          <p:cNvSpPr txBox="1"/>
          <p:nvPr/>
        </p:nvSpPr>
        <p:spPr>
          <a:xfrm>
            <a:off x="628505" y="2187032"/>
            <a:ext cx="6147412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Tx/>
              <a:buNone/>
            </a:pPr>
            <a:r>
              <a:rPr lang="en-US" sz="2800">
                <a:solidFill>
                  <a:schemeClr val="tx1"/>
                </a:solidFill>
              </a:rPr>
              <a:t>Children should go out with friends. </a:t>
            </a: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16" name="Content Placeholder 13"/>
          <p:cNvPicPr>
            <a:picLocks noChangeAspect="1"/>
          </p:cNvPicPr>
          <p:nvPr>
            <p:ph sz="half" idx="2"/>
          </p:nvPr>
        </p:nvPicPr>
        <p:blipFill>
          <a:blip r:embed="rId3"/>
          <a:srcRect l="58492" t="1561" r="593" b="48971"/>
          <a:stretch>
            <a:fillRect/>
          </a:stretch>
        </p:blipFill>
        <p:spPr>
          <a:xfrm>
            <a:off x="6177280" y="3875405"/>
            <a:ext cx="2677795" cy="2145665"/>
          </a:xfrm>
          <a:prstGeom prst="rect">
            <a:avLst/>
          </a:prstGeom>
        </p:spPr>
      </p:pic>
      <p:sp>
        <p:nvSpPr>
          <p:cNvPr id="18" name="TextBox 1"/>
          <p:cNvSpPr txBox="1"/>
          <p:nvPr/>
        </p:nvSpPr>
        <p:spPr>
          <a:xfrm>
            <a:off x="493885" y="4384767"/>
            <a:ext cx="6147412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Tx/>
              <a:buNone/>
            </a:pPr>
            <a:r>
              <a:rPr lang="en-US" sz="2800">
                <a:solidFill>
                  <a:schemeClr val="tx1"/>
                </a:solidFill>
              </a:rPr>
              <a:t>Children should make a wish. </a:t>
            </a:r>
            <a:endParaRPr lang="en-US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8" grpId="0"/>
      <p:bldP spid="1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187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09297"/>
            <a:ext cx="83365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Look at the activities in </a:t>
            </a:r>
            <a:r>
              <a:rPr lang="en-US" sz="24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Take turns to say what you think children should / shouldn’t do.</a:t>
            </a:r>
            <a:endParaRPr lang="en-US" sz="24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Content Placeholder 13"/>
          <p:cNvPicPr>
            <a:picLocks noChangeAspect="1"/>
          </p:cNvPicPr>
          <p:nvPr>
            <p:ph sz="half" idx="1"/>
          </p:nvPr>
        </p:nvPicPr>
        <p:blipFill>
          <a:blip r:embed="rId3"/>
          <a:srcRect t="52765" r="56585"/>
          <a:stretch>
            <a:fillRect/>
          </a:stretch>
        </p:blipFill>
        <p:spPr>
          <a:xfrm>
            <a:off x="6532245" y="1796415"/>
            <a:ext cx="2196465" cy="1948180"/>
          </a:xfrm>
          <a:prstGeom prst="rect">
            <a:avLst/>
          </a:prstGeom>
        </p:spPr>
      </p:pic>
      <p:sp>
        <p:nvSpPr>
          <p:cNvPr id="15" name="TextBox 1"/>
          <p:cNvSpPr txBox="1"/>
          <p:nvPr/>
        </p:nvSpPr>
        <p:spPr>
          <a:xfrm>
            <a:off x="628505" y="2061302"/>
            <a:ext cx="6147412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Tx/>
              <a:buNone/>
            </a:pPr>
            <a:r>
              <a:rPr lang="en-US" sz="2800">
                <a:solidFill>
                  <a:schemeClr val="tx1"/>
                </a:solidFill>
              </a:rPr>
              <a:t>Children shouldn’t fight. </a:t>
            </a: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2" name="Content Placeholder 13"/>
          <p:cNvPicPr>
            <a:picLocks noChangeAspect="1"/>
          </p:cNvPicPr>
          <p:nvPr>
            <p:ph sz="half" idx="2"/>
          </p:nvPr>
        </p:nvPicPr>
        <p:blipFill>
          <a:blip r:embed="rId3"/>
          <a:srcRect l="55082" t="52765"/>
          <a:stretch>
            <a:fillRect/>
          </a:stretch>
        </p:blipFill>
        <p:spPr>
          <a:xfrm>
            <a:off x="6033770" y="3985895"/>
            <a:ext cx="2694940" cy="2161540"/>
          </a:xfrm>
          <a:prstGeom prst="rect">
            <a:avLst/>
          </a:prstGeom>
        </p:spPr>
      </p:pic>
      <p:sp>
        <p:nvSpPr>
          <p:cNvPr id="4" name="TextBox 1"/>
          <p:cNvSpPr txBox="1"/>
          <p:nvPr/>
        </p:nvSpPr>
        <p:spPr>
          <a:xfrm>
            <a:off x="523095" y="4431757"/>
            <a:ext cx="6147412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Tx/>
              <a:buNone/>
            </a:pPr>
            <a:r>
              <a:rPr lang="en-US" sz="2800">
                <a:solidFill>
                  <a:schemeClr val="tx1"/>
                </a:solidFill>
              </a:rPr>
              <a:t>Children should help with housework. </a:t>
            </a:r>
            <a:endParaRPr lang="en-US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70126"/>
            <a:ext cx="9144000" cy="2996786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228" y="960331"/>
            <a:ext cx="1909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FB7BD"/>
                </a:solidFill>
              </a:rPr>
              <a:t>Grammar</a:t>
            </a:r>
            <a:endParaRPr lang="en-US" sz="3000" b="1">
              <a:solidFill>
                <a:srgbClr val="0FB7B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5326" y="993670"/>
            <a:ext cx="3708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/>
              <a:t>Some / any </a:t>
            </a:r>
            <a:r>
              <a:rPr lang="en-US" sz="2800" b="1"/>
              <a:t>for amount </a:t>
            </a:r>
            <a:endParaRPr lang="en-US" sz="2800" b="1" i="1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427" y="1443970"/>
            <a:ext cx="3703791" cy="9477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8810" y="2644048"/>
            <a:ext cx="1465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Some</a:t>
            </a:r>
            <a:endParaRPr lang="en-US" sz="4000" b="1"/>
          </a:p>
        </p:txBody>
      </p:sp>
      <p:sp>
        <p:nvSpPr>
          <p:cNvPr id="11" name="TextBox 10"/>
          <p:cNvSpPr txBox="1"/>
          <p:nvPr/>
        </p:nvSpPr>
        <p:spPr>
          <a:xfrm>
            <a:off x="4572000" y="2644048"/>
            <a:ext cx="1465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any</a:t>
            </a:r>
            <a:endParaRPr lang="en-US" sz="4000" b="1"/>
          </a:p>
        </p:txBody>
      </p:sp>
      <p:sp>
        <p:nvSpPr>
          <p:cNvPr id="12" name="TextBox 11"/>
          <p:cNvSpPr txBox="1"/>
          <p:nvPr/>
        </p:nvSpPr>
        <p:spPr>
          <a:xfrm>
            <a:off x="61907" y="3619718"/>
            <a:ext cx="4565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(+) My mother bought </a:t>
            </a:r>
            <a:r>
              <a:rPr lang="en-US" sz="2400" b="1"/>
              <a:t>some fruits</a:t>
            </a:r>
            <a:r>
              <a:rPr lang="en-US" sz="2400"/>
              <a:t>. </a:t>
            </a:r>
            <a:endParaRPr lang="en-US" sz="2400"/>
          </a:p>
          <a:p>
            <a:pPr>
              <a:lnSpc>
                <a:spcPct val="150000"/>
              </a:lnSpc>
            </a:pPr>
            <a:r>
              <a:rPr lang="en-US" sz="2400"/>
              <a:t>(+) I need </a:t>
            </a:r>
            <a:r>
              <a:rPr lang="en-US" sz="2400" b="1"/>
              <a:t>some milk </a:t>
            </a:r>
            <a:r>
              <a:rPr lang="en-US" sz="2400"/>
              <a:t>for the cake. </a:t>
            </a:r>
            <a:endParaRPr lang="en-US" sz="2400"/>
          </a:p>
        </p:txBody>
      </p:sp>
      <p:sp>
        <p:nvSpPr>
          <p:cNvPr id="13" name="TextBox 12"/>
          <p:cNvSpPr txBox="1"/>
          <p:nvPr/>
        </p:nvSpPr>
        <p:spPr>
          <a:xfrm>
            <a:off x="4554693" y="3619718"/>
            <a:ext cx="4565177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(-) I can’t answer </a:t>
            </a:r>
            <a:r>
              <a:rPr lang="en-US" sz="2400" b="1"/>
              <a:t>any questions</a:t>
            </a:r>
            <a:r>
              <a:rPr lang="en-US" sz="2400"/>
              <a:t>.</a:t>
            </a:r>
            <a:endParaRPr lang="en-US" sz="2400"/>
          </a:p>
          <a:p>
            <a:pPr>
              <a:lnSpc>
                <a:spcPct val="150000"/>
              </a:lnSpc>
            </a:pPr>
            <a:r>
              <a:rPr lang="en-US" sz="2400"/>
              <a:t>(?) Do you have </a:t>
            </a:r>
            <a:r>
              <a:rPr lang="en-US" sz="2400" b="1"/>
              <a:t>any sugar</a:t>
            </a:r>
            <a:r>
              <a:rPr lang="en-US" sz="2400"/>
              <a:t>?</a:t>
            </a:r>
            <a:endParaRPr lang="en-US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6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745" y="225326"/>
            <a:ext cx="789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" t="8937" r="5400" b="9831"/>
          <a:stretch>
            <a:fillRect/>
          </a:stretch>
        </p:blipFill>
        <p:spPr>
          <a:xfrm rot="497610">
            <a:off x="6385027" y="4653757"/>
            <a:ext cx="2448570" cy="1826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" t="10265" r="5742" b="8501"/>
          <a:stretch>
            <a:fillRect/>
          </a:stretch>
        </p:blipFill>
        <p:spPr>
          <a:xfrm rot="20700000">
            <a:off x="6271677" y="2585019"/>
            <a:ext cx="2486828" cy="1826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8" name="TextBox 27"/>
          <p:cNvSpPr txBox="1"/>
          <p:nvPr/>
        </p:nvSpPr>
        <p:spPr>
          <a:xfrm>
            <a:off x="132146" y="173009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6976" y="1710952"/>
            <a:ext cx="695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What do you need to decorate your room?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I need             </a:t>
            </a:r>
            <a:r>
              <a:rPr lang="en-US" sz="2400" dirty="0" err="1"/>
              <a:t>colour</a:t>
            </a:r>
            <a:r>
              <a:rPr lang="en-US" sz="2400" dirty="0"/>
              <a:t> paper and             pictures.</a:t>
            </a:r>
            <a:endParaRPr lang="en-US" sz="24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825767" y="2419795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838524" y="2414043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5437" y="302792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0267" y="3008781"/>
            <a:ext cx="695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Do you have             free time for </a:t>
            </a:r>
            <a:r>
              <a:rPr lang="en-US" sz="2400" dirty="0" err="1"/>
              <a:t>spotrs</a:t>
            </a:r>
            <a:r>
              <a:rPr lang="en-US" sz="2400" dirty="0"/>
              <a:t>?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Yes, I do.</a:t>
            </a:r>
            <a:endParaRPr lang="en-US" sz="24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592272" y="3365084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5437" y="436989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0266" y="4350750"/>
            <a:ext cx="551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/>
              <a:t>Are there             interesting activities here during Tet?</a:t>
            </a:r>
            <a:endParaRPr lang="en-US" sz="2400"/>
          </a:p>
          <a:p>
            <a:pPr marL="342900" indent="-342900">
              <a:buFontTx/>
              <a:buChar char="-"/>
            </a:pPr>
            <a:r>
              <a:rPr lang="en-US" sz="2400"/>
              <a:t>Yes, there are              traditional games like human chess, running and cooking.</a:t>
            </a:r>
            <a:endParaRPr lang="en-US" sz="24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2206679" y="4696036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771113" y="5432330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25767" y="2080462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some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89851" y="3005981"/>
            <a:ext cx="627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any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17032" y="2080462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some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78371" y="4354672"/>
            <a:ext cx="627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any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49621" y="5075866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some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6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42229"/>
            <a:ext cx="8052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Look at the fridge. Make sentences with the words / phrases provided, using </a:t>
            </a:r>
            <a:r>
              <a:rPr lang="en-US" sz="24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249" y="1670978"/>
            <a:ext cx="4745751" cy="518702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19994" y="1670978"/>
            <a:ext cx="1585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392" y="2280492"/>
            <a:ext cx="142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16649"/>
                </a:solidFill>
              </a:rPr>
              <a:t>ice cream</a:t>
            </a:r>
            <a:endParaRPr lang="en-US" sz="2400" b="1">
              <a:solidFill>
                <a:srgbClr val="F1664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9995" y="2897436"/>
            <a:ext cx="374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There is not any ice cream.</a:t>
            </a:r>
            <a:endParaRPr lang="en-US" sz="2400"/>
          </a:p>
        </p:txBody>
      </p:sp>
      <p:cxnSp>
        <p:nvCxnSpPr>
          <p:cNvPr id="10" name="Straight Arrow Connector 9"/>
          <p:cNvCxnSpPr>
            <a:endCxn id="4" idx="1"/>
          </p:cNvCxnSpPr>
          <p:nvPr/>
        </p:nvCxnSpPr>
        <p:spPr>
          <a:xfrm flipV="1">
            <a:off x="315392" y="3128269"/>
            <a:ext cx="334603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5392" y="3824694"/>
            <a:ext cx="167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16649"/>
                </a:solidFill>
              </a:rPr>
              <a:t>cucumbers</a:t>
            </a:r>
            <a:endParaRPr lang="en-US" sz="2400" b="1">
              <a:solidFill>
                <a:srgbClr val="F1664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9995" y="4441638"/>
            <a:ext cx="374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There are some cucumbers.</a:t>
            </a:r>
            <a:endParaRPr lang="en-US" sz="2400"/>
          </a:p>
        </p:txBody>
      </p:sp>
      <p:cxnSp>
        <p:nvCxnSpPr>
          <p:cNvPr id="32" name="Straight Arrow Connector 31"/>
          <p:cNvCxnSpPr>
            <a:endCxn id="31" idx="1"/>
          </p:cNvCxnSpPr>
          <p:nvPr/>
        </p:nvCxnSpPr>
        <p:spPr>
          <a:xfrm flipV="1">
            <a:off x="315392" y="4672471"/>
            <a:ext cx="334603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3992" cy="2327235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609600" y="2444750"/>
            <a:ext cx="8340090" cy="2822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>
              <a:lnSpc>
                <a:spcPct val="120000"/>
              </a:lnSpc>
            </a:pPr>
            <a:r>
              <a:rPr lang="en-US" sz="3200" b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US" sz="3200" b="1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l">
              <a:lnSpc>
                <a:spcPct val="120000"/>
              </a:lnSpc>
            </a:pPr>
            <a:endParaRPr lang="en-US" sz="32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l">
              <a:lnSpc>
                <a:spcPct val="12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- Identify the usage and structure of modal verb </a:t>
            </a:r>
            <a:r>
              <a:rPr 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should/ shouldn’t.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l">
              <a:lnSpc>
                <a:spcPct val="12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- Identify how to use </a:t>
            </a:r>
            <a:r>
              <a:rPr 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r>
              <a:rPr 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 any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with nouns.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5057775" cy="28257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04" y="1420197"/>
            <a:ext cx="4975198" cy="543780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50153" y="423178"/>
            <a:ext cx="1388339" cy="470318"/>
            <a:chOff x="363373" y="1262747"/>
            <a:chExt cx="1388339" cy="470318"/>
          </a:xfrm>
        </p:grpSpPr>
        <p:sp>
          <p:nvSpPr>
            <p:cNvPr id="7" name="TextBox 6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7313" y="1271400"/>
              <a:ext cx="924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eggs</a:t>
              </a:r>
              <a:endParaRPr lang="en-US" sz="2400" i="1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0153" y="1420197"/>
            <a:ext cx="2122117" cy="461665"/>
            <a:chOff x="369902" y="2142097"/>
            <a:chExt cx="2122117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4732" y="2142097"/>
              <a:ext cx="1647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fruit juice</a:t>
              </a:r>
              <a:endParaRPr lang="en-US" sz="2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0153" y="2408563"/>
            <a:ext cx="1670563" cy="470318"/>
            <a:chOff x="363373" y="4026312"/>
            <a:chExt cx="1670563" cy="470318"/>
          </a:xfrm>
        </p:grpSpPr>
        <p:sp>
          <p:nvSpPr>
            <p:cNvPr id="13" name="TextBox 12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8204" y="4026312"/>
              <a:ext cx="11957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apples</a:t>
              </a:r>
              <a:endParaRPr lang="en-US" sz="24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0153" y="3396929"/>
            <a:ext cx="1896339" cy="470318"/>
            <a:chOff x="363373" y="3312302"/>
            <a:chExt cx="1896339" cy="470318"/>
          </a:xfrm>
        </p:grpSpPr>
        <p:sp>
          <p:nvSpPr>
            <p:cNvPr id="16" name="TextBox 15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8204" y="3312302"/>
              <a:ext cx="1421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bread</a:t>
              </a:r>
              <a:endParaRPr lang="en-US" sz="2400"/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351114" y="126138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1505" y="232818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65630" y="3335801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65630" y="4236345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49959" y="4499532"/>
            <a:ext cx="2032000" cy="470318"/>
            <a:chOff x="363373" y="3312302"/>
            <a:chExt cx="2032000" cy="470318"/>
          </a:xfrm>
        </p:grpSpPr>
        <p:sp>
          <p:nvSpPr>
            <p:cNvPr id="23" name="TextBox 2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8204" y="3312302"/>
              <a:ext cx="15571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bananas</a:t>
              </a:r>
              <a:endParaRPr lang="en-US" sz="2400"/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365436" y="5338948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342107" y="5500830"/>
            <a:ext cx="2032000" cy="470318"/>
            <a:chOff x="363373" y="3312302"/>
            <a:chExt cx="2032000" cy="470318"/>
          </a:xfrm>
        </p:grpSpPr>
        <p:sp>
          <p:nvSpPr>
            <p:cNvPr id="27" name="TextBox 26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8204" y="3312302"/>
              <a:ext cx="15571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cheese</a:t>
              </a:r>
              <a:endParaRPr lang="en-US" sz="2400"/>
            </a:p>
          </p:txBody>
        </p:sp>
      </p:grpSp>
      <p:cxnSp>
        <p:nvCxnSpPr>
          <p:cNvPr id="29" name="Straight Connector 28"/>
          <p:cNvCxnSpPr/>
          <p:nvPr/>
        </p:nvCxnSpPr>
        <p:spPr>
          <a:xfrm flipV="1">
            <a:off x="357584" y="6340246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42107" y="1132321"/>
            <a:ext cx="33460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42107" y="2213870"/>
            <a:ext cx="33460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42107" y="3216760"/>
            <a:ext cx="33460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42107" y="4140992"/>
            <a:ext cx="33460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42107" y="5222541"/>
            <a:ext cx="33460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42107" y="6245102"/>
            <a:ext cx="33460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76710" y="856859"/>
            <a:ext cx="28162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There are some eggs.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6710" y="1925412"/>
            <a:ext cx="3259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There is some fruit juice.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6710" y="2951356"/>
            <a:ext cx="3197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There aren’t any apples.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6710" y="3854411"/>
            <a:ext cx="289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There isn’t any bread.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6710" y="4953898"/>
            <a:ext cx="3326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There are some bananas.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6710" y="5957279"/>
            <a:ext cx="2937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There is some cheese.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949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740"/>
            <a:ext cx="5734685" cy="3203575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553085" y="2494915"/>
            <a:ext cx="8416925" cy="28486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40000"/>
              </a:lnSpc>
            </a:pPr>
            <a:r>
              <a:rPr lang="en-US" sz="3200">
                <a:latin typeface="Calibri" panose="020F0502020204030204" charset="0"/>
                <a:cs typeface="Times New Roman" panose="02020603050405020304" charset="0"/>
                <a:sym typeface="+mn-ea"/>
              </a:rPr>
              <a:t>- Get an overview about the topic </a:t>
            </a:r>
            <a:r>
              <a:rPr lang="en-US" sz="3200" i="1">
                <a:latin typeface="Calibri" panose="020F0502020204030204" charset="0"/>
                <a:cs typeface="Times New Roman" panose="02020603050405020304" charset="0"/>
                <a:sym typeface="+mn-ea"/>
              </a:rPr>
              <a:t>Our Tet holiday</a:t>
            </a:r>
            <a:r>
              <a:rPr lang="en-US" sz="3200">
                <a:solidFill>
                  <a:srgbClr val="000000"/>
                </a:solidFill>
                <a:latin typeface="Calibri" panose="020F0502020204030204" charset="0"/>
                <a:sym typeface="+mn-ea"/>
              </a:rPr>
              <a:t>- Us</a:t>
            </a:r>
            <a:r>
              <a:rPr lang="en-US" sz="3200">
                <a:solidFill>
                  <a:srgbClr val="000000"/>
                </a:solidFill>
                <a:latin typeface="Calibri" panose="020F0502020204030204" charset="0"/>
                <a:cs typeface="Times New Roman" panose="02020603050405020304" charset="0"/>
                <a:sym typeface="+mn-ea"/>
              </a:rPr>
              <a:t>e the lexical items related to “Tet”</a:t>
            </a:r>
            <a:r>
              <a:rPr lang="en-US" sz="3200">
                <a:solidFill>
                  <a:srgbClr val="000000"/>
                </a:solidFill>
                <a:latin typeface="Calibri" panose="020F0502020204030204" charset="0"/>
                <a:sym typeface="+mn-ea"/>
              </a:rPr>
              <a:t>- </a:t>
            </a:r>
            <a:r>
              <a:rPr lang="en-US" sz="3200">
                <a:solidFill>
                  <a:srgbClr val="000000"/>
                </a:solidFill>
                <a:latin typeface="Calibri" panose="020F0502020204030204" charset="0"/>
                <a:cs typeface="Times New Roman" panose="02020603050405020304" charset="0"/>
                <a:sym typeface="+mn-ea"/>
              </a:rPr>
              <a:t>Use the vocabulary and structures to describe things and activities at Tet</a:t>
            </a:r>
            <a:endParaRPr lang="en-US" sz="3200" b="0">
              <a:solidFill>
                <a:srgbClr val="000000"/>
              </a:solidFill>
              <a:latin typeface="Calibri" panose="020F05020202040302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2006" y="1140566"/>
            <a:ext cx="3059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 up</a:t>
            </a:r>
            <a:endParaRPr lang="en-US" sz="40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949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740"/>
            <a:ext cx="5734685" cy="3203575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553085" y="2494915"/>
            <a:ext cx="7700010" cy="3105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4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Make 2 sentences with “should/ shouldn ‘t/ some/ any”.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Do more exercises in workbook.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Prepare new lesson:  </a:t>
            </a:r>
            <a:r>
              <a:rPr lang="en-US" sz="2800" b="1" i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U6 - Review 2- Language.</a:t>
            </a:r>
            <a:endParaRPr lang="en-US" sz="2800" b="1" i="1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2006" y="1140566"/>
            <a:ext cx="3059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40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1" y="4009433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4947062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5871394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4353053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2065" y="4000662"/>
            <a:ext cx="3926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the signs at the library and complete the sentences with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shouldn’t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4188" y="4893662"/>
            <a:ext cx="3895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Tick (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) the activities children should do at Tet and cross (×) the ones they shouldn’t.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865" y="5871394"/>
            <a:ext cx="4150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Look at the activities in </a:t>
            </a: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 Take turns to say what you think children should / shouldn’t do.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70562" y="4353053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78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  <a:endParaRPr lang="en-US" sz="2800" b="1">
              <a:solidFill>
                <a:srgbClr val="0FB7B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121" y="3475921"/>
            <a:ext cx="387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/>
              <a:t>Should / shouldn’t </a:t>
            </a:r>
            <a:r>
              <a:rPr lang="en-US" sz="2400" b="1"/>
              <a:t>for advice</a:t>
            </a:r>
            <a:endParaRPr lang="en-US" sz="2400" b="1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65" y="5311335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7538" y="5296234"/>
            <a:ext cx="3691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Look at the fridge. Make sentences with the words / phrases provided, using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37695" y="3489339"/>
            <a:ext cx="3206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/>
              <a:t>Some / any </a:t>
            </a:r>
            <a:r>
              <a:rPr lang="en-US" sz="2400" b="1"/>
              <a:t>for amount </a:t>
            </a:r>
            <a:endParaRPr lang="en-US" sz="2400" b="1" i="1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3992" cy="23272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  <a:endParaRPr lang="en-US" sz="2800" b="1">
              <a:solidFill>
                <a:srgbClr val="0FB7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80752" y="1021832"/>
            <a:ext cx="4492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/>
              <a:t>Should / shouldn’t </a:t>
            </a:r>
            <a:r>
              <a:rPr lang="en-US" sz="2800" b="1"/>
              <a:t>for advice</a:t>
            </a:r>
            <a:endParaRPr lang="en-US" sz="2800"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" t="15118" r="1170" b="11468"/>
          <a:stretch>
            <a:fillRect/>
          </a:stretch>
        </p:blipFill>
        <p:spPr>
          <a:xfrm>
            <a:off x="1170961" y="2455649"/>
            <a:ext cx="7006728" cy="4484698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2842352" y="2236424"/>
            <a:ext cx="3459296" cy="1337061"/>
          </a:xfrm>
          <a:prstGeom prst="wedgeEllipseCallout">
            <a:avLst>
              <a:gd name="adj1" fmla="val 21591"/>
              <a:gd name="adj2" fmla="val 91508"/>
            </a:avLst>
          </a:prstGeom>
          <a:solidFill>
            <a:schemeClr val="bg1"/>
          </a:solidFill>
          <a:ln>
            <a:solidFill>
              <a:srgbClr val="97E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24758" y="2406041"/>
            <a:ext cx="26991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002060"/>
                </a:solidFill>
                <a:latin typeface="Comic Sans MS" panose="030F0702030302020204" pitchFamily="66" charset="0"/>
              </a:rPr>
              <a:t>Nam, you shouldn't come in with your  raincoat on.</a:t>
            </a:r>
            <a:endParaRPr lang="en-US" sz="220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032" y="3352800"/>
            <a:ext cx="8629936" cy="1641382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  <a:endParaRPr lang="en-US" sz="2800" b="1">
              <a:solidFill>
                <a:srgbClr val="0FB7B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0752" y="1833511"/>
            <a:ext cx="4460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/>
              <a:t>Should / shouldn’t </a:t>
            </a:r>
            <a:r>
              <a:rPr lang="en-US" sz="2800" b="1"/>
              <a:t>for advice</a:t>
            </a:r>
            <a:endParaRPr lang="en-US" sz="2800" b="1"/>
          </a:p>
        </p:txBody>
      </p:sp>
      <p:sp>
        <p:nvSpPr>
          <p:cNvPr id="7" name="TextBox 6"/>
          <p:cNvSpPr txBox="1"/>
          <p:nvPr/>
        </p:nvSpPr>
        <p:spPr>
          <a:xfrm>
            <a:off x="977323" y="3558194"/>
            <a:ext cx="73073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/>
              <a:t>We use </a:t>
            </a:r>
            <a:r>
              <a:rPr lang="en-US" sz="2600" i="1"/>
              <a:t>should</a:t>
            </a:r>
            <a:r>
              <a:rPr lang="en-US" sz="2600"/>
              <a:t> for things that are good to do.</a:t>
            </a:r>
            <a:endParaRPr lang="en-US" sz="2600"/>
          </a:p>
          <a:p>
            <a:pPr algn="just">
              <a:lnSpc>
                <a:spcPct val="150000"/>
              </a:lnSpc>
            </a:pPr>
            <a:r>
              <a:rPr lang="en-US" sz="2600"/>
              <a:t>We use </a:t>
            </a:r>
            <a:r>
              <a:rPr lang="en-US" sz="2600" i="1"/>
              <a:t>shouldn’t</a:t>
            </a:r>
            <a:r>
              <a:rPr lang="en-US" sz="2600"/>
              <a:t> for things that are not good to do.</a:t>
            </a:r>
            <a:endParaRPr lang="en-US" sz="26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26" y="2610400"/>
            <a:ext cx="3703791" cy="9477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3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9291" y="74839"/>
            <a:ext cx="82547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signs at the library and complete the sentences with </a:t>
            </a:r>
            <a:r>
              <a:rPr lang="en-US" sz="25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5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shouldn’t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5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9"/>
          <a:stretch>
            <a:fillRect/>
          </a:stretch>
        </p:blipFill>
        <p:spPr>
          <a:xfrm>
            <a:off x="2068096" y="1751682"/>
            <a:ext cx="2080994" cy="2080985"/>
          </a:xfrm>
          <a:prstGeom prst="ellipse">
            <a:avLst/>
          </a:prstGeom>
          <a:ln w="76200">
            <a:solidFill>
              <a:srgbClr val="CB2027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449" y="1751682"/>
            <a:ext cx="2145362" cy="2145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2" t="7475" r="7131" b="7414"/>
          <a:stretch>
            <a:fillRect/>
          </a:stretch>
        </p:blipFill>
        <p:spPr>
          <a:xfrm>
            <a:off x="2068096" y="4320886"/>
            <a:ext cx="2050031" cy="1983037"/>
          </a:xfrm>
          <a:prstGeom prst="ellipse">
            <a:avLst/>
          </a:prstGeom>
          <a:ln w="76200">
            <a:solidFill>
              <a:srgbClr val="CB2027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4814370" y="4320886"/>
            <a:ext cx="2127317" cy="2058864"/>
            <a:chOff x="4814370" y="4320886"/>
            <a:chExt cx="2127317" cy="20588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62" t="-11602" r="-10665" b="-4059"/>
            <a:stretch>
              <a:fillRect/>
            </a:stretch>
          </p:blipFill>
          <p:spPr>
            <a:xfrm>
              <a:off x="4814370" y="4320886"/>
              <a:ext cx="2127317" cy="2058864"/>
            </a:xfrm>
            <a:prstGeom prst="ellipse">
              <a:avLst/>
            </a:prstGeom>
            <a:ln w="139700">
              <a:solidFill>
                <a:srgbClr val="CB2027"/>
              </a:solidFill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5103874" y="4611383"/>
              <a:ext cx="1536192" cy="1455836"/>
            </a:xfrm>
            <a:prstGeom prst="line">
              <a:avLst/>
            </a:prstGeom>
            <a:ln w="152400">
              <a:solidFill>
                <a:srgbClr val="CB20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0" y="4560983"/>
            <a:ext cx="9144000" cy="1079653"/>
          </a:xfrm>
          <a:prstGeom prst="roundRect">
            <a:avLst>
              <a:gd name="adj" fmla="val 340"/>
            </a:avLst>
          </a:prstGeom>
          <a:gradFill flip="none" rotWithShape="1">
            <a:gsLst>
              <a:gs pos="0">
                <a:srgbClr val="62C8CE">
                  <a:tint val="66000"/>
                  <a:satMod val="160000"/>
                </a:srgbClr>
              </a:gs>
              <a:gs pos="50000">
                <a:srgbClr val="62C8CE">
                  <a:tint val="44500"/>
                  <a:satMod val="160000"/>
                </a:srgbClr>
              </a:gs>
              <a:gs pos="100000">
                <a:srgbClr val="62C8CE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9"/>
          <a:stretch>
            <a:fillRect/>
          </a:stretch>
        </p:blipFill>
        <p:spPr>
          <a:xfrm>
            <a:off x="2820310" y="440675"/>
            <a:ext cx="3503379" cy="3503364"/>
          </a:xfrm>
          <a:prstGeom prst="ellipse">
            <a:avLst/>
          </a:prstGeom>
          <a:ln w="127000">
            <a:solidFill>
              <a:srgbClr val="CB2027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577890" y="4866650"/>
            <a:ext cx="517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1.</a:t>
            </a:r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2720" y="4857997"/>
            <a:ext cx="4429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You               keep quiet.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782914" y="5249363"/>
            <a:ext cx="11959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782914" y="4857996"/>
            <a:ext cx="1305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should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0" y="4560983"/>
            <a:ext cx="9144000" cy="1079653"/>
          </a:xfrm>
          <a:prstGeom prst="roundRect">
            <a:avLst>
              <a:gd name="adj" fmla="val 340"/>
            </a:avLst>
          </a:prstGeom>
          <a:gradFill flip="none" rotWithShape="1">
            <a:gsLst>
              <a:gs pos="0">
                <a:srgbClr val="62C8CE">
                  <a:tint val="66000"/>
                  <a:satMod val="160000"/>
                </a:srgbClr>
              </a:gs>
              <a:gs pos="50000">
                <a:srgbClr val="62C8CE">
                  <a:tint val="44500"/>
                  <a:satMod val="160000"/>
                </a:srgbClr>
              </a:gs>
              <a:gs pos="100000">
                <a:srgbClr val="62C8CE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24688" y="4866650"/>
            <a:ext cx="516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2.</a:t>
            </a:r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9518" y="4857997"/>
            <a:ext cx="1343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You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377250" y="5278859"/>
            <a:ext cx="11932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636" y="433703"/>
            <a:ext cx="3716729" cy="37167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94177" y="4866650"/>
            <a:ext cx="3895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shouldn’t </a:t>
            </a:r>
            <a:r>
              <a:rPr lang="en-US" sz="3200" dirty="0"/>
              <a:t>eat or drink.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0543" y="4866650"/>
            <a:ext cx="22845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eat or drink.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0" y="4560983"/>
            <a:ext cx="9144000" cy="1079653"/>
          </a:xfrm>
          <a:prstGeom prst="roundRect">
            <a:avLst>
              <a:gd name="adj" fmla="val 340"/>
            </a:avLst>
          </a:prstGeom>
          <a:gradFill flip="none" rotWithShape="1">
            <a:gsLst>
              <a:gs pos="0">
                <a:srgbClr val="62C8CE">
                  <a:tint val="66000"/>
                  <a:satMod val="160000"/>
                </a:srgbClr>
              </a:gs>
              <a:gs pos="50000">
                <a:srgbClr val="62C8CE">
                  <a:tint val="44500"/>
                  <a:satMod val="160000"/>
                </a:srgbClr>
              </a:gs>
              <a:gs pos="100000">
                <a:srgbClr val="62C8CE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53111" y="4866650"/>
            <a:ext cx="54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3.</a:t>
            </a:r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7941" y="4857997"/>
            <a:ext cx="6162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You               knock before you enter.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492871" y="5249363"/>
            <a:ext cx="1252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2" t="7475" r="7131" b="7414"/>
          <a:stretch>
            <a:fillRect/>
          </a:stretch>
        </p:blipFill>
        <p:spPr>
          <a:xfrm>
            <a:off x="2761767" y="512791"/>
            <a:ext cx="3620467" cy="3502152"/>
          </a:xfrm>
          <a:prstGeom prst="ellipse">
            <a:avLst/>
          </a:prstGeom>
          <a:ln w="76200">
            <a:solidFill>
              <a:srgbClr val="CB2027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460207" y="4857996"/>
            <a:ext cx="1305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should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3313</Words>
  <Application>WPS Presentation</Application>
  <PresentationFormat>On-screen Show (4:3)</PresentationFormat>
  <Paragraphs>257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SimSun</vt:lpstr>
      <vt:lpstr>Wingdings</vt:lpstr>
      <vt:lpstr>Wingdings 2</vt:lpstr>
      <vt:lpstr>Comic Sans MS</vt:lpstr>
      <vt:lpstr>Calibri Light</vt:lpstr>
      <vt:lpstr>Calibri</vt:lpstr>
      <vt:lpstr>Microsoft YaHei</vt:lpstr>
      <vt:lpstr>Arial Unicode MS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107</cp:revision>
  <dcterms:created xsi:type="dcterms:W3CDTF">2020-12-09T02:04:00Z</dcterms:created>
  <dcterms:modified xsi:type="dcterms:W3CDTF">2023-01-06T03:48:50Z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E460B669462B421090F329E4139A272E</vt:lpwstr>
  </property>
  <property fmtid="{D5CDD505-2E9C-101B-9397-08002B2CF9AE}" pid="3" name="KSOProductBuildVer">
    <vt:lpwstr>1033-11.2.0.11440</vt:lpwstr>
  </property>
</Properties>
</file>