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64" r:id="rId2"/>
    <p:sldId id="278" r:id="rId3"/>
    <p:sldId id="257" r:id="rId4"/>
    <p:sldId id="268" r:id="rId5"/>
    <p:sldId id="288" r:id="rId6"/>
    <p:sldId id="289" r:id="rId7"/>
    <p:sldId id="290" r:id="rId8"/>
    <p:sldId id="291" r:id="rId9"/>
    <p:sldId id="294" r:id="rId10"/>
    <p:sldId id="258" r:id="rId11"/>
    <p:sldId id="279" r:id="rId12"/>
    <p:sldId id="261" r:id="rId13"/>
    <p:sldId id="270" r:id="rId14"/>
    <p:sldId id="262" r:id="rId15"/>
    <p:sldId id="275" r:id="rId16"/>
    <p:sldId id="292" r:id="rId17"/>
    <p:sldId id="293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>
          <p15:clr>
            <a:srgbClr val="A4A3A4"/>
          </p15:clr>
        </p15:guide>
        <p15:guide id="2" pos="29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8CE"/>
    <a:srgbClr val="F16649"/>
    <a:srgbClr val="AFDDFF"/>
    <a:srgbClr val="FFE07D"/>
    <a:srgbClr val="FFC000"/>
    <a:srgbClr val="F4836C"/>
    <a:srgbClr val="F7A797"/>
    <a:srgbClr val="C0E6EA"/>
    <a:srgbClr val="1D9EFF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41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520" y="184"/>
      </p:cViewPr>
      <p:guideLst>
        <p:guide orient="horz" pos="1488"/>
        <p:guide pos="29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A570E-0832-1FEB-F258-D6261D08F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BDA14-EE30-270C-CBE5-AE609581E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B25760-53EE-B552-7A2F-2AC496A8A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A3B17-6F5F-4DFA-24DF-EFC465BBF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6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" y="2047234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2" y="2341222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57" y="2140044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1931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5771" y="4628764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2" y="4519698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067517" y="6285231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778735" y="6285231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250710" y="1205345"/>
            <a:ext cx="8642580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82919" y="1281801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2269" y="1298863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59188" y="1292788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61479" y="1285256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72622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931" y="3877158"/>
            <a:ext cx="164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fireworks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35743" y="3877158"/>
            <a:ext cx="198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special food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85320" y="387715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72631" y="628472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wish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87212" y="6284724"/>
            <a:ext cx="160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furniture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/>
          <p:cNvCxnSpPr/>
          <p:nvPr/>
        </p:nvCxnSpPr>
        <p:spPr>
          <a:xfrm>
            <a:off x="3470798" y="6308202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485223" y="5555847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55019" y="4768770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469444" y="4016415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3457869" y="3240911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5223" y="2453833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 rot="21600000">
            <a:off x="5687879" y="4494466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715821" y="598200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rot="21600000">
            <a:off x="5679452" y="5251454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596323" y="3719950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 rot="21600000">
            <a:off x="5715820" y="2954828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715819" y="215627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9436" y="1392382"/>
          <a:ext cx="3920836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Verbs</a:t>
                      </a: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907972" y="1399309"/>
          <a:ext cx="392083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Nouns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1614" y="2171832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24736" y="2959826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4736" y="3742925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4736" y="4484329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6669" y="5252172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6669" y="5982938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667097" y="2154725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22748" y="2959565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679452" y="3719951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1128" y="4494467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721017" y="524332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017" y="5979369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278" y="183757"/>
            <a:ext cx="810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155426" y="1245973"/>
            <a:ext cx="669778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33514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2700" y="1339491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celebrate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437" y="133502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2990" y="1335026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140" y="133341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0828" y="24222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75658" y="24157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0828" y="314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0828" y="39085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5658" y="38998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0828" y="47670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75658" y="47583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828" y="55689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5658" y="55689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5658" y="31198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3089" y="2417593"/>
            <a:ext cx="47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celebrate</a:t>
            </a:r>
            <a:r>
              <a:rPr lang="en-US" sz="2400" dirty="0"/>
              <a:t> Tet in January or February.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53729" y="2424342"/>
            <a:ext cx="4437380" cy="461665"/>
            <a:chOff x="3353729" y="2424342"/>
            <a:chExt cx="4437380" cy="46166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268129" y="2424342"/>
              <a:ext cx="35229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Tet in January or February.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62324" y="31266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791725" y="3113118"/>
            <a:ext cx="2004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peach</a:t>
            </a:r>
            <a:r>
              <a:rPr lang="en-US" sz="2400" dirty="0"/>
              <a:t> flowers.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959576" y="39145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888977" y="3901013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 </a:t>
            </a:r>
            <a:r>
              <a:rPr lang="en-US" sz="2400" dirty="0"/>
              <a:t>their houses.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578457" y="4758040"/>
            <a:ext cx="2918922" cy="461665"/>
            <a:chOff x="3353729" y="2424342"/>
            <a:chExt cx="2918922" cy="461665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498448" y="4758366"/>
            <a:ext cx="274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shopping </a:t>
            </a:r>
            <a:r>
              <a:rPr lang="en-US" sz="2400" dirty="0"/>
              <a:t>before Tet.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454117" y="55698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5374108" y="5570148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food </a:t>
            </a:r>
            <a:r>
              <a:rPr lang="en-US" sz="2400" dirty="0"/>
              <a:t>during 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35" grpId="0"/>
      <p:bldP spid="33" grpId="0"/>
      <p:bldP spid="4" grpId="0"/>
      <p:bldP spid="44" grpId="0"/>
      <p:bldP spid="58" grpId="0"/>
      <p:bldP spid="62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/s/ and /ʃ/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573" y="2362201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celebrate</a:t>
              </a:r>
            </a:p>
          </p:txBody>
        </p:sp>
      </p:grpSp>
      <p:pic>
        <p:nvPicPr>
          <p:cNvPr id="5" name="Bản sao của B1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398" y="1831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994" y="176383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 dirty="0"/>
              <a:t>Spring</a:t>
            </a:r>
            <a:r>
              <a:rPr lang="en-US" sz="26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 sells</a:t>
            </a:r>
            <a:r>
              <a:rPr lang="en-US" sz="2600" dirty="0"/>
              <a:t> peach flowers.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cheeks </a:t>
            </a:r>
            <a:r>
              <a:rPr lang="en-US" sz="2600" u="sng" dirty="0"/>
              <a:t>shine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eyes </a:t>
            </a:r>
            <a:r>
              <a:rPr lang="en-US" sz="2600" u="sng" dirty="0"/>
              <a:t>smile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</a:t>
            </a:r>
            <a:r>
              <a:rPr lang="en-US" sz="2600" u="sng" dirty="0"/>
              <a:t>smile</a:t>
            </a:r>
            <a:r>
              <a:rPr lang="en-US" sz="2600" dirty="0"/>
              <a:t> is </a:t>
            </a:r>
            <a:r>
              <a:rPr lang="en-US" sz="2600" u="sng" dirty="0"/>
              <a:t>shy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</a:t>
            </a:r>
            <a:r>
              <a:rPr lang="en-US" sz="2600" dirty="0"/>
              <a:t> </a:t>
            </a:r>
            <a:r>
              <a:rPr lang="en-US" sz="2600" u="sng" dirty="0"/>
              <a:t>sells</a:t>
            </a:r>
            <a:r>
              <a:rPr lang="en-US" sz="2600" dirty="0"/>
              <a:t> peach flowers.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6" y="33109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527" y="2605211"/>
            <a:ext cx="5738473" cy="3452109"/>
          </a:xfrm>
          <a:prstGeom prst="rect">
            <a:avLst/>
          </a:prstGeom>
        </p:spPr>
      </p:pic>
      <p:pic>
        <p:nvPicPr>
          <p:cNvPr id="2" name="Bản sao của B1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889" y="4550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740"/>
            <a:ext cx="5734685" cy="320357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53085" y="2494915"/>
            <a:ext cx="770001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>
                <a:latin typeface="Calibri" panose="020F0502020204030204" charset="0"/>
                <a:cs typeface="Times New Roman" panose="02020603050405020304" charset="0"/>
                <a:sym typeface="+mn-ea"/>
              </a:rPr>
              <a:t>- Get an overview about the topic </a:t>
            </a:r>
            <a:r>
              <a:rPr lang="en-US" sz="2800" i="1">
                <a:latin typeface="Calibri" panose="020F0502020204030204" charset="0"/>
                <a:cs typeface="Times New Roman" panose="02020603050405020304" charset="0"/>
                <a:sym typeface="+mn-ea"/>
              </a:rPr>
              <a:t>Our Tet holiday</a:t>
            </a:r>
            <a:endParaRPr lang="en-US" sz="2800">
              <a:solidFill>
                <a:srgbClr val="000000"/>
              </a:solidFill>
              <a:latin typeface="Calibri" panose="020F0502020204030204" charset="0"/>
              <a:sym typeface="+mn-ea"/>
            </a:endParaRPr>
          </a:p>
          <a:p>
            <a:pPr indent="0"/>
            <a:r>
              <a:rPr lang="en-US" sz="2800">
                <a:solidFill>
                  <a:srgbClr val="000000"/>
                </a:solidFill>
                <a:latin typeface="Calibri" panose="020F0502020204030204" charset="0"/>
                <a:sym typeface="+mn-ea"/>
              </a:rPr>
              <a:t>- Us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e the lexical items related to “Tet”</a:t>
            </a:r>
            <a:endParaRPr lang="en-US" sz="2800">
              <a:solidFill>
                <a:srgbClr val="000000"/>
              </a:solidFill>
              <a:latin typeface="Calibri" panose="020F0502020204030204" charset="0"/>
              <a:sym typeface="+mn-ea"/>
            </a:endParaRPr>
          </a:p>
          <a:p>
            <a:pPr indent="0"/>
            <a:r>
              <a:rPr lang="en-US" sz="2800">
                <a:solidFill>
                  <a:srgbClr val="000000"/>
                </a:solidFill>
                <a:latin typeface="Calibri" panose="020F0502020204030204" charset="0"/>
                <a:sym typeface="+mn-ea"/>
              </a:rPr>
              <a:t>- </a:t>
            </a: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Use the vocabulary and structures to describe things and activities at Tet</a:t>
            </a:r>
            <a:endParaRPr lang="en-US" sz="2800" b="0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006" y="1140566"/>
            <a:ext cx="3059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 up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4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740"/>
            <a:ext cx="5734685" cy="320357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53085" y="2494915"/>
            <a:ext cx="7700010" cy="189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Write new words 2 lines.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Do more exercises in workbook.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Prepare new lesson:  </a:t>
            </a:r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U6 - A closer look 2.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2006" y="1140566"/>
            <a:ext cx="3059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29285" y="3444875"/>
            <a:ext cx="8340090" cy="230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20000"/>
              </a:lnSpc>
            </a:pPr>
            <a:r>
              <a:rPr lang="en-US" sz="24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24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lnSpc>
                <a:spcPct val="120000"/>
              </a:lnSpc>
            </a:pP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- Remember some lexical items related to the topic </a:t>
            </a:r>
            <a:r>
              <a:rPr lang="en-US" sz="2400" b="0" i="1">
                <a:latin typeface="Arial" panose="020B0604020202020204" pitchFamily="34" charset="0"/>
                <a:cs typeface="Arial" panose="020B0604020202020204" pitchFamily="34" charset="0"/>
              </a:rPr>
              <a:t>Tet holiday in Viet Nam.</a:t>
            </a:r>
            <a:endParaRPr lang="en-US" sz="24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lnSpc>
                <a:spcPct val="120000"/>
              </a:lnSpc>
            </a:pP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- Identify some collocations of some verbs and some nouns.</a:t>
            </a:r>
          </a:p>
          <a:p>
            <a:pPr indent="0" algn="l">
              <a:lnSpc>
                <a:spcPct val="120000"/>
              </a:lnSpc>
            </a:pP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- Identify how to pronounce the sounds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 and /∫/</a:t>
            </a:r>
            <a:r>
              <a:rPr lang="en-US" sz="2400" b="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correctly.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050"/>
            <a:ext cx="5144135" cy="28733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89781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375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99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930817"/>
            <a:ext cx="387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13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/s/ and /ʃ/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0851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940"/>
            <a:ext cx="5531485" cy="33280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wish (v)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/wɪʃ/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 ước</a:t>
            </a:r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02785" y="2118360"/>
            <a:ext cx="3877310" cy="3002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firework (n)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/ˈfaɪəwɜːk/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 pháo hoa</a:t>
            </a:r>
          </a:p>
        </p:txBody>
      </p:sp>
      <p:pic>
        <p:nvPicPr>
          <p:cNvPr id="101" name="Content Placeholder 100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57090" y="1781810"/>
            <a:ext cx="4028440" cy="3523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special (adj)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-67038" y="280813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sym typeface="+mn-ea"/>
              </a:rPr>
              <a:t>/ˈspeʃl/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160655" y="3710305"/>
            <a:ext cx="3263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  đặc biệt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006975" y="2192655"/>
            <a:ext cx="37020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 </a:t>
            </a:r>
            <a:r>
              <a:rPr lang="en-US" sz="3200"/>
              <a:t>not ordinary or usual; different from what is normal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relative (n)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/ˈrelətɪv/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  người thân</a:t>
            </a:r>
          </a:p>
        </p:txBody>
      </p:sp>
      <p:pic>
        <p:nvPicPr>
          <p:cNvPr id="102" name="Content Placeholder 101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31080" y="2611755"/>
            <a:ext cx="3789045" cy="2918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DB03-EFBD-3651-E094-AE6BE2E9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8C796F-71FA-48B6-20BB-3F168496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2757B8-AC70-4AF5-954D-8144E96CD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5EE1EC-1037-0C7E-D258-46CCDD1213AB}"/>
              </a:ext>
            </a:extLst>
          </p:cNvPr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FF462-3761-91A5-6855-BB220A3C6577}"/>
              </a:ext>
            </a:extLst>
          </p:cNvPr>
          <p:cNvSpPr txBox="1"/>
          <p:nvPr/>
        </p:nvSpPr>
        <p:spPr>
          <a:xfrm>
            <a:off x="230142" y="1597194"/>
            <a:ext cx="44269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relative (n)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E64713CC-2D07-0A5E-FE37-84882E86962D}"/>
              </a:ext>
            </a:extLst>
          </p:cNvPr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/ˈrelətɪv/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B4CF560A-B272-6ACE-29A7-B2F4E20807D4}"/>
              </a:ext>
            </a:extLst>
          </p:cNvPr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  người thân</a:t>
            </a:r>
          </a:p>
        </p:txBody>
      </p:sp>
      <p:pic>
        <p:nvPicPr>
          <p:cNvPr id="102" name="Content Placeholder 101">
            <a:extLst>
              <a:ext uri="{FF2B5EF4-FFF2-40B4-BE49-F238E27FC236}">
                <a16:creationId xmlns:a16="http://schemas.microsoft.com/office/drawing/2014/main" id="{CB287246-52FF-906C-0D28-966BA793F9D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31080" y="2611755"/>
            <a:ext cx="3789045" cy="29184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86119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534</Words>
  <Application>Microsoft Macintosh PowerPoint</Application>
  <PresentationFormat>On-screen Show (4:3)</PresentationFormat>
  <Paragraphs>127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Hồng Anh Đặng</cp:lastModifiedBy>
  <cp:revision>79</cp:revision>
  <dcterms:created xsi:type="dcterms:W3CDTF">2020-12-09T02:04:00Z</dcterms:created>
  <dcterms:modified xsi:type="dcterms:W3CDTF">2024-12-15T04:21:40Z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9D9F8BF17C474BD9ADB20F39F35D0670</vt:lpwstr>
  </property>
  <property fmtid="{D5CDD505-2E9C-101B-9397-08002B2CF9AE}" pid="3" name="KSOProductBuildVer">
    <vt:lpwstr>1033-11.2.0.11440</vt:lpwstr>
  </property>
</Properties>
</file>