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0" r:id="rId3"/>
    <p:sldId id="259" r:id="rId4"/>
    <p:sldId id="256" r:id="rId5"/>
    <p:sldId id="261" r:id="rId6"/>
    <p:sldId id="274" r:id="rId7"/>
    <p:sldId id="275" r:id="rId8"/>
    <p:sldId id="262" r:id="rId9"/>
    <p:sldId id="276" r:id="rId10"/>
    <p:sldId id="277" r:id="rId11"/>
    <p:sldId id="278" r:id="rId12"/>
    <p:sldId id="283" r:id="rId13"/>
    <p:sldId id="284" r:id="rId14"/>
    <p:sldId id="285" r:id="rId15"/>
    <p:sldId id="286" r:id="rId16"/>
    <p:sldId id="287" r:id="rId17"/>
    <p:sldId id="288" r:id="rId18"/>
    <p:sldId id="272" r:id="rId19"/>
    <p:sldId id="289" r:id="rId20"/>
    <p:sldId id="273" r:id="rId2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51"/>
  </p:normalViewPr>
  <p:slideViewPr>
    <p:cSldViewPr snapToGrid="0" snapToObjects="1">
      <p:cViewPr varScale="1">
        <p:scale>
          <a:sx n="68" d="100"/>
          <a:sy n="68" d="100"/>
        </p:scale>
        <p:origin x="7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</a:fld>
            <a:endParaRPr lang="x-none"/>
          </a:p>
        </p:txBody>
      </p:sp>
      <p:pic>
        <p:nvPicPr>
          <p:cNvPr id="7" name="Content Placeholder 4"/>
          <p:cNvPicPr>
            <a:picLocks noChangeAspect="1"/>
          </p:cNvPicPr>
          <p:nvPr userDrawn="1"/>
        </p:nvPicPr>
        <p:blipFill rotWithShape="1">
          <a:blip r:embed="rId2"/>
          <a:srcRect t="7737" b="77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</a:fld>
            <a:endParaRPr lang="x-non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018BF-1DEF-AF45-856A-D94288752618}" type="datetimeFigureOut">
              <a:rPr lang="x-none" smtClean="0"/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0755-D1C8-6B46-AEDB-81690690640B}" type="slidenum">
              <a:rPr lang="x-none" smtClean="0"/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14.GIF"/><Relationship Id="rId7" Type="http://schemas.openxmlformats.org/officeDocument/2006/relationships/image" Target="../media/image13.GIF"/><Relationship Id="rId6" Type="http://schemas.openxmlformats.org/officeDocument/2006/relationships/image" Target="../media/image12.GIF"/><Relationship Id="rId5" Type="http://schemas.openxmlformats.org/officeDocument/2006/relationships/slide" Target="slide15.xml"/><Relationship Id="rId4" Type="http://schemas.openxmlformats.org/officeDocument/2006/relationships/slide" Target="slide14.xml"/><Relationship Id="rId3" Type="http://schemas.openxmlformats.org/officeDocument/2006/relationships/slide" Target="slide13.xml"/><Relationship Id="rId2" Type="http://schemas.openxmlformats.org/officeDocument/2006/relationships/slide" Target="slide12.xml"/><Relationship Id="rId15" Type="http://schemas.openxmlformats.org/officeDocument/2006/relationships/slideLayout" Target="../slideLayouts/slideLayout2.xml"/><Relationship Id="rId14" Type="http://schemas.openxmlformats.org/officeDocument/2006/relationships/slide" Target="slide17.xml"/><Relationship Id="rId13" Type="http://schemas.openxmlformats.org/officeDocument/2006/relationships/image" Target="../media/image4.png"/><Relationship Id="rId12" Type="http://schemas.openxmlformats.org/officeDocument/2006/relationships/slide" Target="slide16.xml"/><Relationship Id="rId11" Type="http://schemas.openxmlformats.org/officeDocument/2006/relationships/image" Target="../media/image15.png"/><Relationship Id="rId10" Type="http://schemas.microsoft.com/office/2007/relationships/media" Target="../media/audio1.wav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" Target="slide11.xml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microsoft.com/office/2007/relationships/hdphoto" Target="../media/image21.wdp"/><Relationship Id="rId5" Type="http://schemas.openxmlformats.org/officeDocument/2006/relationships/image" Target="../media/image20.png"/><Relationship Id="rId4" Type="http://schemas.microsoft.com/office/2007/relationships/hdphoto" Target="../media/image19.wdp"/><Relationship Id="rId3" Type="http://schemas.openxmlformats.org/officeDocument/2006/relationships/image" Target="../media/image18.png"/><Relationship Id="rId2" Type="http://schemas.microsoft.com/office/2007/relationships/hdphoto" Target="../media/image17.wdp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4.wav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image" Target="../media/image4.png"/><Relationship Id="rId10" Type="http://schemas.openxmlformats.org/officeDocument/2006/relationships/image" Target="../media/image24.png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" Target="slide11.xml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microsoft.com/office/2007/relationships/hdphoto" Target="../media/image21.wdp"/><Relationship Id="rId5" Type="http://schemas.openxmlformats.org/officeDocument/2006/relationships/image" Target="../media/image20.png"/><Relationship Id="rId4" Type="http://schemas.microsoft.com/office/2007/relationships/hdphoto" Target="../media/image19.wdp"/><Relationship Id="rId3" Type="http://schemas.openxmlformats.org/officeDocument/2006/relationships/image" Target="../media/image18.png"/><Relationship Id="rId2" Type="http://schemas.microsoft.com/office/2007/relationships/hdphoto" Target="../media/image17.wdp"/><Relationship Id="rId16" Type="http://schemas.openxmlformats.org/officeDocument/2006/relationships/slideLayout" Target="../slideLayouts/slideLayout1.xml"/><Relationship Id="rId15" Type="http://schemas.openxmlformats.org/officeDocument/2006/relationships/audio" Target="../media/audio4.wav"/><Relationship Id="rId14" Type="http://schemas.openxmlformats.org/officeDocument/2006/relationships/audio" Target="../media/audio3.wav"/><Relationship Id="rId13" Type="http://schemas.openxmlformats.org/officeDocument/2006/relationships/audio" Target="../media/audio2.wav"/><Relationship Id="rId12" Type="http://schemas.openxmlformats.org/officeDocument/2006/relationships/image" Target="../media/image4.png"/><Relationship Id="rId11" Type="http://schemas.openxmlformats.org/officeDocument/2006/relationships/image" Target="../media/image28.png"/><Relationship Id="rId10" Type="http://schemas.openxmlformats.org/officeDocument/2006/relationships/image" Target="../media/image27.png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png"/><Relationship Id="rId7" Type="http://schemas.openxmlformats.org/officeDocument/2006/relationships/image" Target="../media/image29.png"/><Relationship Id="rId6" Type="http://schemas.microsoft.com/office/2007/relationships/hdphoto" Target="../media/image21.wdp"/><Relationship Id="rId5" Type="http://schemas.openxmlformats.org/officeDocument/2006/relationships/image" Target="../media/image20.png"/><Relationship Id="rId4" Type="http://schemas.microsoft.com/office/2007/relationships/hdphoto" Target="../media/image19.wdp"/><Relationship Id="rId3" Type="http://schemas.openxmlformats.org/officeDocument/2006/relationships/image" Target="../media/image18.png"/><Relationship Id="rId2" Type="http://schemas.microsoft.com/office/2007/relationships/hdphoto" Target="../media/image17.wdp"/><Relationship Id="rId16" Type="http://schemas.openxmlformats.org/officeDocument/2006/relationships/slideLayout" Target="../slideLayouts/slideLayout1.xml"/><Relationship Id="rId15" Type="http://schemas.openxmlformats.org/officeDocument/2006/relationships/audio" Target="../media/audio4.wav"/><Relationship Id="rId14" Type="http://schemas.openxmlformats.org/officeDocument/2006/relationships/audio" Target="../media/audio3.wav"/><Relationship Id="rId13" Type="http://schemas.openxmlformats.org/officeDocument/2006/relationships/audio" Target="../media/audio2.wav"/><Relationship Id="rId12" Type="http://schemas.openxmlformats.org/officeDocument/2006/relationships/image" Target="../media/image4.png"/><Relationship Id="rId11" Type="http://schemas.openxmlformats.org/officeDocument/2006/relationships/slide" Target="slide11.xml"/><Relationship Id="rId10" Type="http://schemas.openxmlformats.org/officeDocument/2006/relationships/image" Target="../media/image32.png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" Target="slide11.xml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microsoft.com/office/2007/relationships/hdphoto" Target="../media/image21.wdp"/><Relationship Id="rId5" Type="http://schemas.openxmlformats.org/officeDocument/2006/relationships/image" Target="../media/image20.png"/><Relationship Id="rId4" Type="http://schemas.microsoft.com/office/2007/relationships/hdphoto" Target="../media/image19.wdp"/><Relationship Id="rId3" Type="http://schemas.openxmlformats.org/officeDocument/2006/relationships/image" Target="../media/image18.png"/><Relationship Id="rId2" Type="http://schemas.microsoft.com/office/2007/relationships/hdphoto" Target="../media/image17.wdp"/><Relationship Id="rId16" Type="http://schemas.openxmlformats.org/officeDocument/2006/relationships/slideLayout" Target="../slideLayouts/slideLayout1.xml"/><Relationship Id="rId15" Type="http://schemas.openxmlformats.org/officeDocument/2006/relationships/audio" Target="../media/audio3.wav"/><Relationship Id="rId14" Type="http://schemas.openxmlformats.org/officeDocument/2006/relationships/audio" Target="../media/audio4.wav"/><Relationship Id="rId13" Type="http://schemas.openxmlformats.org/officeDocument/2006/relationships/audio" Target="../media/audio2.wav"/><Relationship Id="rId12" Type="http://schemas.openxmlformats.org/officeDocument/2006/relationships/image" Target="../media/image4.png"/><Relationship Id="rId11" Type="http://schemas.openxmlformats.org/officeDocument/2006/relationships/image" Target="../media/image36.png"/><Relationship Id="rId10" Type="http://schemas.openxmlformats.org/officeDocument/2006/relationships/image" Target="../media/image35.png"/><Relationship Id="rId1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" Target="slide11.xml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microsoft.com/office/2007/relationships/hdphoto" Target="../media/image21.wdp"/><Relationship Id="rId5" Type="http://schemas.openxmlformats.org/officeDocument/2006/relationships/image" Target="../media/image20.png"/><Relationship Id="rId4" Type="http://schemas.microsoft.com/office/2007/relationships/hdphoto" Target="../media/image19.wdp"/><Relationship Id="rId3" Type="http://schemas.openxmlformats.org/officeDocument/2006/relationships/image" Target="../media/image18.png"/><Relationship Id="rId2" Type="http://schemas.microsoft.com/office/2007/relationships/hdphoto" Target="../media/image17.wdp"/><Relationship Id="rId15" Type="http://schemas.openxmlformats.org/officeDocument/2006/relationships/slideLayout" Target="../slideLayouts/slideLayout1.xml"/><Relationship Id="rId14" Type="http://schemas.openxmlformats.org/officeDocument/2006/relationships/audio" Target="../media/audio4.wav"/><Relationship Id="rId13" Type="http://schemas.openxmlformats.org/officeDocument/2006/relationships/audio" Target="../media/audio3.wav"/><Relationship Id="rId12" Type="http://schemas.openxmlformats.org/officeDocument/2006/relationships/audio" Target="../media/audio2.wav"/><Relationship Id="rId11" Type="http://schemas.openxmlformats.org/officeDocument/2006/relationships/image" Target="../media/image4.png"/><Relationship Id="rId10" Type="http://schemas.openxmlformats.org/officeDocument/2006/relationships/image" Target="../media/image24.png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7601"/>
            <a:ext cx="12192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7348" name="Picture 4" descr="tdongvang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1"/>
            <a:ext cx="6248400" cy="6151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Group 5"/>
          <p:cNvGrpSpPr/>
          <p:nvPr/>
        </p:nvGrpSpPr>
        <p:grpSpPr bwMode="auto">
          <a:xfrm>
            <a:off x="4267200" y="609600"/>
            <a:ext cx="4572000" cy="5638800"/>
            <a:chOff x="-144" y="240"/>
            <a:chExt cx="3274" cy="4080"/>
          </a:xfrm>
        </p:grpSpPr>
        <p:grpSp>
          <p:nvGrpSpPr>
            <p:cNvPr id="4102" name="Group 6"/>
            <p:cNvGrpSpPr/>
            <p:nvPr/>
          </p:nvGrpSpPr>
          <p:grpSpPr bwMode="auto">
            <a:xfrm>
              <a:off x="-144" y="240"/>
              <a:ext cx="2784" cy="4080"/>
              <a:chOff x="-144" y="240"/>
              <a:chExt cx="2784" cy="4080"/>
            </a:xfrm>
          </p:grpSpPr>
          <p:grpSp>
            <p:nvGrpSpPr>
              <p:cNvPr id="4104" name="Group 7"/>
              <p:cNvGrpSpPr/>
              <p:nvPr/>
            </p:nvGrpSpPr>
            <p:grpSpPr bwMode="auto">
              <a:xfrm>
                <a:off x="-144" y="240"/>
                <a:ext cx="2784" cy="4080"/>
                <a:chOff x="-144" y="240"/>
                <a:chExt cx="2784" cy="4080"/>
              </a:xfrm>
            </p:grpSpPr>
            <p:sp>
              <p:nvSpPr>
                <p:cNvPr id="410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491" cy="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 panose="02070A03080606020203" pitchFamily="18" charset="0"/>
                    </a:rPr>
                    <a:t>ĐÀ NẴNG</a:t>
                  </a:r>
                  <a:endParaRPr lang="en-US" sz="800" b="1">
                    <a:solidFill>
                      <a:srgbClr val="FF3300"/>
                    </a:solidFill>
                    <a:latin typeface="Bodoni MT Black" panose="02070A03080606020203" pitchFamily="18" charset="0"/>
                  </a:endParaRPr>
                </a:p>
              </p:txBody>
            </p:sp>
            <p:grpSp>
              <p:nvGrpSpPr>
                <p:cNvPr id="4107" name="Group 9"/>
                <p:cNvGrpSpPr/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4108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607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 panose="02070A03080606020203" pitchFamily="18" charset="0"/>
                      </a:rPr>
                      <a:t>HẢI PHÒNG</a:t>
                    </a:r>
                    <a:endParaRPr lang="en-US" sz="800">
                      <a:solidFill>
                        <a:srgbClr val="FF3300"/>
                      </a:solidFill>
                      <a:latin typeface="Bodoni MT Black" panose="02070A03080606020203" pitchFamily="18" charset="0"/>
                    </a:endParaRPr>
                  </a:p>
                </p:txBody>
              </p:sp>
              <p:grpSp>
                <p:nvGrpSpPr>
                  <p:cNvPr id="4109" name="Group 11"/>
                  <p:cNvGrpSpPr/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4110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1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 panose="02070A03080606020203" pitchFamily="18" charset="0"/>
                        </a:rPr>
                        <a:t>VINH</a:t>
                      </a:r>
                      <a:endParaRPr lang="en-US" sz="800" b="1">
                        <a:solidFill>
                          <a:srgbClr val="FF3300"/>
                        </a:solidFill>
                        <a:latin typeface="Bodoni MT Black" panose="02070A03080606020203" pitchFamily="18" charset="0"/>
                      </a:endParaRPr>
                    </a:p>
                  </p:txBody>
                </p:sp>
                <p:grpSp>
                  <p:nvGrpSpPr>
                    <p:cNvPr id="4111" name="Group 13"/>
                    <p:cNvGrpSpPr/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4112" name="Group 14"/>
                      <p:cNvGrpSpPr/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4114" name="Group 15"/>
                        <p:cNvGrpSpPr/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4116" name="Group 16"/>
                          <p:cNvGrpSpPr/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4118" name="Group 17"/>
                            <p:cNvGrpSpPr/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4120" name="Group 18"/>
                              <p:cNvGrpSpPr/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4122" name="Group 19"/>
                                <p:cNvGrpSpPr/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4124" name="Group 20"/>
                                  <p:cNvGrpSpPr/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4126" name="Group 21"/>
                                    <p:cNvGrpSpPr/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4128" name="Group 22"/>
                                      <p:cNvGrpSpPr/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4130" name="Group 23"/>
                                        <p:cNvGrpSpPr/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4132" name="Group 24"/>
                                          <p:cNvGrpSpPr/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4134" name="Group 25"/>
                                            <p:cNvGrpSpPr/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4136" name="Group 26"/>
                                              <p:cNvGrpSpPr/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4138" name="Group 27"/>
                                                <p:cNvGrpSpPr/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4140" name="Group 28"/>
                                                  <p:cNvGrpSpPr/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4142" name="Group 29"/>
                                                    <p:cNvGrpSpPr/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4144" name="Group 30"/>
                                                      <p:cNvGrpSpPr/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4146" name="Freeform 31"/>
                                                        <p:cNvSpPr/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94 w 2339"/>
                                                            <a:gd name="T1" fmla="*/ 444 h 3833"/>
                                                            <a:gd name="T2" fmla="*/ 1028 w 2339"/>
                                                            <a:gd name="T3" fmla="*/ 183 h 3833"/>
                                                            <a:gd name="T4" fmla="*/ 919 w 2339"/>
                                                            <a:gd name="T5" fmla="*/ 128 h 3833"/>
                                                            <a:gd name="T6" fmla="*/ 744 w 2339"/>
                                                            <a:gd name="T7" fmla="*/ 46 h 3833"/>
                                                            <a:gd name="T8" fmla="*/ 609 w 2339"/>
                                                            <a:gd name="T9" fmla="*/ 64 h 3833"/>
                                                            <a:gd name="T10" fmla="*/ 498 w 2339"/>
                                                            <a:gd name="T11" fmla="*/ 165 h 3833"/>
                                                            <a:gd name="T12" fmla="*/ 383 w 2339"/>
                                                            <a:gd name="T13" fmla="*/ 183 h 3833"/>
                                                            <a:gd name="T14" fmla="*/ 305 w 2339"/>
                                                            <a:gd name="T15" fmla="*/ 201 h 3833"/>
                                                            <a:gd name="T16" fmla="*/ 132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4 h 3833"/>
                                                            <a:gd name="T20" fmla="*/ 168 w 2339"/>
                                                            <a:gd name="T21" fmla="*/ 425 h 3833"/>
                                                            <a:gd name="T22" fmla="*/ 305 w 2339"/>
                                                            <a:gd name="T23" fmla="*/ 691 h 3833"/>
                                                            <a:gd name="T24" fmla="*/ 427 w 2339"/>
                                                            <a:gd name="T25" fmla="*/ 672 h 3833"/>
                                                            <a:gd name="T26" fmla="*/ 531 w 2339"/>
                                                            <a:gd name="T27" fmla="*/ 718 h 3833"/>
                                                            <a:gd name="T28" fmla="*/ 596 w 2339"/>
                                                            <a:gd name="T29" fmla="*/ 896 h 3833"/>
                                                            <a:gd name="T30" fmla="*/ 525 w 2339"/>
                                                            <a:gd name="T31" fmla="*/ 1034 h 3833"/>
                                                            <a:gd name="T32" fmla="*/ 409 w 2339"/>
                                                            <a:gd name="T33" fmla="*/ 1061 h 3833"/>
                                                            <a:gd name="T34" fmla="*/ 583 w 2339"/>
                                                            <a:gd name="T35" fmla="*/ 1226 h 3833"/>
                                                            <a:gd name="T36" fmla="*/ 732 w 2339"/>
                                                            <a:gd name="T37" fmla="*/ 1450 h 3833"/>
                                                            <a:gd name="T38" fmla="*/ 899 w 2339"/>
                                                            <a:gd name="T39" fmla="*/ 1669 h 3833"/>
                                                            <a:gd name="T40" fmla="*/ 913 w 2339"/>
                                                            <a:gd name="T41" fmla="*/ 1724 h 3833"/>
                                                            <a:gd name="T42" fmla="*/ 977 w 2339"/>
                                                            <a:gd name="T43" fmla="*/ 1879 h 3833"/>
                                                            <a:gd name="T44" fmla="*/ 1107 w 2339"/>
                                                            <a:gd name="T45" fmla="*/ 1965 h 3833"/>
                                                            <a:gd name="T46" fmla="*/ 1152 w 2339"/>
                                                            <a:gd name="T47" fmla="*/ 2140 h 3833"/>
                                                            <a:gd name="T48" fmla="*/ 1178 w 2339"/>
                                                            <a:gd name="T49" fmla="*/ 2593 h 3833"/>
                                                            <a:gd name="T50" fmla="*/ 1146 w 2339"/>
                                                            <a:gd name="T51" fmla="*/ 2940 h 3833"/>
                                                            <a:gd name="T52" fmla="*/ 1074 w 2339"/>
                                                            <a:gd name="T53" fmla="*/ 3036 h 3833"/>
                                                            <a:gd name="T54" fmla="*/ 945 w 2339"/>
                                                            <a:gd name="T55" fmla="*/ 3079 h 3833"/>
                                                            <a:gd name="T56" fmla="*/ 840 w 2339"/>
                                                            <a:gd name="T57" fmla="*/ 3145 h 3833"/>
                                                            <a:gd name="T58" fmla="*/ 848 w 2339"/>
                                                            <a:gd name="T59" fmla="*/ 3292 h 3833"/>
                                                            <a:gd name="T60" fmla="*/ 802 w 2339"/>
                                                            <a:gd name="T61" fmla="*/ 3302 h 3833"/>
                                                            <a:gd name="T62" fmla="*/ 525 w 2339"/>
                                                            <a:gd name="T63" fmla="*/ 3439 h 3833"/>
                                                            <a:gd name="T64" fmla="*/ 622 w 2339"/>
                                                            <a:gd name="T65" fmla="*/ 3558 h 3833"/>
                                                            <a:gd name="T66" fmla="*/ 641 w 2339"/>
                                                            <a:gd name="T67" fmla="*/ 3955 h 3833"/>
                                                            <a:gd name="T68" fmla="*/ 739 w 2339"/>
                                                            <a:gd name="T69" fmla="*/ 3873 h 3833"/>
                                                            <a:gd name="T70" fmla="*/ 892 w 2339"/>
                                                            <a:gd name="T71" fmla="*/ 3695 h 3833"/>
                                                            <a:gd name="T72" fmla="*/ 983 w 2339"/>
                                                            <a:gd name="T73" fmla="*/ 3642 h 3833"/>
                                                            <a:gd name="T74" fmla="*/ 1062 w 2339"/>
                                                            <a:gd name="T75" fmla="*/ 3475 h 3833"/>
                                                            <a:gd name="T76" fmla="*/ 1396 w 2339"/>
                                                            <a:gd name="T77" fmla="*/ 3347 h 3833"/>
                                                            <a:gd name="T78" fmla="*/ 1526 w 2339"/>
                                                            <a:gd name="T79" fmla="*/ 3265 h 3833"/>
                                                            <a:gd name="T80" fmla="*/ 1584 w 2339"/>
                                                            <a:gd name="T81" fmla="*/ 3112 h 3833"/>
                                                            <a:gd name="T82" fmla="*/ 1617 w 2339"/>
                                                            <a:gd name="T83" fmla="*/ 2885 h 3833"/>
                                                            <a:gd name="T84" fmla="*/ 1579 w 2339"/>
                                                            <a:gd name="T85" fmla="*/ 2593 h 3833"/>
                                                            <a:gd name="T86" fmla="*/ 1436 w 2339"/>
                                                            <a:gd name="T87" fmla="*/ 2158 h 3833"/>
                                                            <a:gd name="T88" fmla="*/ 1312 w 2339"/>
                                                            <a:gd name="T89" fmla="*/ 1939 h 3833"/>
                                                            <a:gd name="T90" fmla="*/ 1087 w 2339"/>
                                                            <a:gd name="T91" fmla="*/ 1706 h 3833"/>
                                                            <a:gd name="T92" fmla="*/ 958 w 2339"/>
                                                            <a:gd name="T93" fmla="*/ 1550 h 3833"/>
                                                            <a:gd name="T94" fmla="*/ 913 w 2339"/>
                                                            <a:gd name="T95" fmla="*/ 1441 h 3833"/>
                                                            <a:gd name="T96" fmla="*/ 771 w 2339"/>
                                                            <a:gd name="T97" fmla="*/ 1235 h 3833"/>
                                                            <a:gd name="T98" fmla="*/ 827 w 2339"/>
                                                            <a:gd name="T99" fmla="*/ 1015 h 3833"/>
                                                            <a:gd name="T100" fmla="*/ 1035 w 2339"/>
                                                            <a:gd name="T101" fmla="*/ 654 h 3833"/>
                                                            <a:gd name="T102" fmla="*/ 1171 w 2339"/>
                                                            <a:gd name="T103" fmla="*/ 672 h 3833"/>
                                                            <a:gd name="T104" fmla="*/ 1223 w 2339"/>
                                                            <a:gd name="T105" fmla="*/ 572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4147" name="Freeform 32"/>
                                                        <p:cNvSpPr/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4145" name="Freeform 33"/>
                                                      <p:cNvSpPr/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4143" name="Freeform 34"/>
                                                    <p:cNvSpPr/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4141" name="Freeform 35"/>
                                                  <p:cNvSpPr/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4139" name="Freeform 36"/>
                                                <p:cNvSpPr/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4137" name="Freeform 37"/>
                                              <p:cNvSpPr/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4135" name="Freeform 38"/>
                                            <p:cNvSpPr/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4133" name="Freeform 39"/>
                                          <p:cNvSpPr/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4131" name="Freeform 40"/>
                                        <p:cNvSpPr/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4129" name="Freeform 41"/>
                                      <p:cNvSpPr/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4127" name="Freeform 42"/>
                                    <p:cNvSpPr/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4125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</a:ln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1pPr>
                                    <a:lvl2pPr marL="742950" indent="-28575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2pPr>
                                    <a:lvl3pPr marL="11430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3pPr>
                                    <a:lvl4pPr marL="16002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4pPr>
                                    <a:lvl5pPr marL="20574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123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</a:ln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1pPr>
                                  <a:lvl2pPr marL="742950" indent="-28575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2pPr>
                                  <a:lvl3pPr marL="11430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3pPr>
                                  <a:lvl4pPr marL="16002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4pPr>
                                  <a:lvl5pPr marL="20574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57389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8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 eaLnBrk="1" hangingPunct="1">
                                  <a:defRPr/>
                                </a:pPr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4119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</a:ln>
                          </p:spPr>
                          <p:txBody>
                            <a:bodyPr wrap="none" anchor="ctr"/>
                            <a:lstStyle>
                              <a:lvl1pPr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1pPr>
                              <a:lvl2pPr marL="742950" indent="-28575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2pPr>
                              <a:lvl3pPr marL="11430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3pPr>
                              <a:lvl4pPr marL="16002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4pPr>
                              <a:lvl5pPr marL="20574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9pPr>
                            </a:lstStyle>
                            <a:p>
                              <a:pPr eaLnBrk="1" hangingPunct="1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4117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</a:ln>
                        </p:spPr>
                        <p:txBody>
                          <a:bodyPr wrap="none" anchor="ctr"/>
                          <a:lstStyle>
                            <a:lvl1pPr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1pPr>
                            <a:lvl2pPr marL="742950" indent="-28575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2pPr>
                            <a:lvl3pPr marL="11430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3pPr>
                            <a:lvl4pPr marL="16002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4pPr>
                            <a:lvl5pPr marL="20574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4115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</a:ln>
                      </p:spPr>
                      <p:txBody>
                        <a:bodyPr wrap="none" anchor="ctr"/>
                        <a:lstStyle>
                          <a:lvl1pPr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1pPr>
                          <a:lvl2pPr marL="742950" indent="-28575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2pPr>
                          <a:lvl3pPr marL="11430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3pPr>
                          <a:lvl4pPr marL="16002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4pPr>
                          <a:lvl5pPr marL="20574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9pPr>
                        </a:lstStyle>
                        <a:p>
                          <a:pPr eaLnBrk="1" hangingPunct="1"/>
                          <a:endParaRPr lang="en-US"/>
                        </a:p>
                      </p:txBody>
                    </p:sp>
                  </p:grpSp>
                  <p:sp>
                    <p:nvSpPr>
                      <p:cNvPr id="4113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 panose="02070A03080606020203" pitchFamily="18" charset="0"/>
                          </a:rPr>
                          <a:t>HÀ NỘI</a:t>
                        </a:r>
                        <a:endParaRPr lang="en-US" sz="800" b="1">
                          <a:solidFill>
                            <a:srgbClr val="FF3300"/>
                          </a:solidFill>
                          <a:latin typeface="Bodoni MT Black" panose="02070A03080606020203" pitchFamily="18" charset="0"/>
                        </a:endParaRPr>
                      </a:p>
                    </p:txBody>
                  </p:sp>
                </p:grpSp>
              </p:grpSp>
            </p:grpSp>
          </p:grpSp>
          <p:sp>
            <p:nvSpPr>
              <p:cNvPr id="4105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 panose="02070A03080606020203" pitchFamily="18" charset="0"/>
                  </a:rPr>
                  <a:t>TP HCM</a:t>
                </a:r>
                <a:endParaRPr lang="en-US" sz="800" b="1">
                  <a:solidFill>
                    <a:srgbClr val="FF3300"/>
                  </a:solidFill>
                  <a:latin typeface="Bodoni MT Black" panose="02070A03080606020203" pitchFamily="18" charset="0"/>
                </a:endParaRPr>
              </a:p>
            </p:txBody>
          </p:sp>
        </p:grpSp>
        <p:sp>
          <p:nvSpPr>
            <p:cNvPr id="4103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 panose="02070A03080606020203" pitchFamily="18" charset="0"/>
                </a:rPr>
                <a:t>NHA TRANG</a:t>
              </a:r>
              <a:endParaRPr lang="en-US" sz="800" b="1">
                <a:solidFill>
                  <a:srgbClr val="FF3300"/>
                </a:solidFill>
                <a:latin typeface="Bodoni MT Black" panose="02070A03080606020203" pitchFamily="18" charset="0"/>
              </a:endParaRPr>
            </a:p>
          </p:txBody>
        </p:sp>
      </p:grpSp>
      <p:sp>
        <p:nvSpPr>
          <p:cNvPr id="57396" name="Text Box 52"/>
          <p:cNvSpPr txBox="1">
            <a:spLocks noChangeArrowheads="1"/>
          </p:cNvSpPr>
          <p:nvPr/>
        </p:nvSpPr>
        <p:spPr bwMode="auto">
          <a:xfrm>
            <a:off x="0" y="225872"/>
            <a:ext cx="12192000" cy="63094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  <a:endParaRPr lang="en-US" sz="40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7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viên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0558" y="58576"/>
            <a:ext cx="683419" cy="6834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04646" y="1207510"/>
            <a:ext cx="8475784" cy="11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</a:t>
            </a:r>
            <a:r>
              <a:rPr lang="vi-VN" sz="3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</a:t>
            </a:r>
            <a:r>
              <a:rPr lang="vi-VN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thành những bài tập trắc nghiệm sau (Vòng quay may mắn)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41723" y="-79024"/>
            <a:ext cx="750277" cy="7502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4" y="4785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59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0023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3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7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2" action="ppaction://hlinksldjump"/>
          </p:cNvPr>
          <p:cNvSpPr/>
          <p:nvPr/>
        </p:nvSpPr>
        <p:spPr>
          <a:xfrm>
            <a:off x="830813" y="221472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3" action="ppaction://hlinksldjump"/>
          </p:cNvPr>
          <p:cNvSpPr/>
          <p:nvPr/>
        </p:nvSpPr>
        <p:spPr>
          <a:xfrm>
            <a:off x="2173320" y="22273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4" action="ppaction://hlinksldjump"/>
          </p:cNvPr>
          <p:cNvSpPr/>
          <p:nvPr/>
        </p:nvSpPr>
        <p:spPr>
          <a:xfrm>
            <a:off x="3519728" y="22273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5" action="ppaction://hlinksldjump"/>
          </p:cNvPr>
          <p:cNvSpPr/>
          <p:nvPr/>
        </p:nvSpPr>
        <p:spPr>
          <a:xfrm>
            <a:off x="1492051" y="350321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680307" y="53951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  <a:endParaRPr lang="en-US" sz="60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4400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  <a:endParaRPr lang="en-US" sz="60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1" y="478509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2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2" name="Rounded Rectangle 61">
            <a:hlinkClick r:id="rId12" action="ppaction://hlinksldjump"/>
          </p:cNvPr>
          <p:cNvSpPr/>
          <p:nvPr/>
        </p:nvSpPr>
        <p:spPr>
          <a:xfrm>
            <a:off x="2847717" y="352466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GB" sz="4400" b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sp>
        <p:nvSpPr>
          <p:cNvPr id="5" name="Right Arrow 4">
            <a:hlinkClick r:id="rId14" action="ppaction://hlinksldjump"/>
          </p:cNvPr>
          <p:cNvSpPr/>
          <p:nvPr/>
        </p:nvSpPr>
        <p:spPr>
          <a:xfrm>
            <a:off x="0" y="6316395"/>
            <a:ext cx="1220107" cy="54160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07407E-6 L 3.54167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57337" y="191810"/>
            <a:ext cx="9963685" cy="13756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 Từ thế kỉ XIII, người Thái di cư từ phía bắc xuống phía nam đã dẫn tới sự hình thành của hai quốc gia nào?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3430" y="2439500"/>
            <a:ext cx="5994399" cy="11144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Su-khô-thay và Lan Xang.</a:t>
            </a:r>
            <a:endParaRPr lang="vi-VN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7828" y="2717473"/>
            <a:ext cx="5927469" cy="10780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Cham-pa và Su-khô-thay.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5424510" y="3265435"/>
            <a:ext cx="569889" cy="45587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023" y="3286158"/>
            <a:ext cx="604999" cy="531665"/>
          </a:xfrm>
          <a:prstGeom prst="rect">
            <a:avLst/>
          </a:prstGeom>
        </p:spPr>
      </p:pic>
      <p:sp>
        <p:nvSpPr>
          <p:cNvPr id="57" name="Cloud 56">
            <a:hlinkClick r:id="rId9" action="ppaction://hlinksldjump"/>
          </p:cNvPr>
          <p:cNvSpPr/>
          <p:nvPr/>
        </p:nvSpPr>
        <p:spPr>
          <a:xfrm>
            <a:off x="4775200" y="5612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" y="4060497"/>
            <a:ext cx="5994397" cy="10698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Pa-gan và Cham-pa.	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10" y="4611011"/>
            <a:ext cx="605175" cy="5318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7829" y="4091632"/>
            <a:ext cx="5927468" cy="1038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Mô-giô-pa-hit và Gia-va.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425" y="4639250"/>
            <a:ext cx="598431" cy="5258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82704" y="396680"/>
            <a:ext cx="10018709" cy="133205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 Vương quốc Su-khô-thay là tiền thân của quốc gia nào hiện nay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3200" y="3769829"/>
            <a:ext cx="538480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Lan.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973707" y="2255623"/>
            <a:ext cx="611669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Ma-lai-xi-a.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5016699" y="3950061"/>
            <a:ext cx="550780" cy="4405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565" y="2566766"/>
            <a:ext cx="509737" cy="447951"/>
          </a:xfrm>
          <a:prstGeom prst="rect">
            <a:avLst/>
          </a:prstGeom>
        </p:spPr>
      </p:pic>
      <p:sp>
        <p:nvSpPr>
          <p:cNvPr id="17" name="Cloud 16">
            <a:hlinkClick r:id="rId9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258" y="2264440"/>
            <a:ext cx="535974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Mi-an-ma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479" y="2413000"/>
            <a:ext cx="498805" cy="43834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55416" y="3597979"/>
            <a:ext cx="603498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In-đô-nê-xi-a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361" y="3795065"/>
            <a:ext cx="494143" cy="4342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4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90150" y="26795"/>
            <a:ext cx="9478161" cy="148552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3. Vương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Pa-gan là tiền thân của quốc gia nào hiện nay?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40762" y="2056013"/>
            <a:ext cx="4906799" cy="14686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6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Mi-an-ma.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3498" y="3803761"/>
            <a:ext cx="4906799" cy="132662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Phi-lip-pin.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10365897" y="2589609"/>
            <a:ext cx="603607" cy="48285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464" y="4245628"/>
            <a:ext cx="482321" cy="4238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3497" y="2056013"/>
            <a:ext cx="5155735" cy="14723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665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Cam-pu-chia.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08" y="2619814"/>
            <a:ext cx="421477" cy="37038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994401" y="3815881"/>
            <a:ext cx="4906799" cy="13145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665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/>
              <a:t>.</a:t>
            </a:r>
            <a:endParaRPr lang="vi-VN" sz="2665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83" y="4264664"/>
            <a:ext cx="460659" cy="404821"/>
          </a:xfrm>
          <a:prstGeom prst="rect">
            <a:avLst/>
          </a:prstGeom>
        </p:spPr>
      </p:pic>
      <p:sp>
        <p:nvSpPr>
          <p:cNvPr id="19" name="Cloud 18">
            <a:hlinkClick r:id="rId11" action="ppaction://hlinksldjump"/>
          </p:cNvPr>
          <p:cNvSpPr/>
          <p:nvPr/>
        </p:nvSpPr>
        <p:spPr>
          <a:xfrm>
            <a:off x="4688968" y="567823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76720" y="62469"/>
            <a:ext cx="9517443" cy="133453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4.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triều nào đã thống nhất được In-đô-nê-xi-a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99218" y="3787225"/>
            <a:ext cx="5854633" cy="1080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Xu-la-vê-di</a:t>
            </a:r>
            <a:r>
              <a:rPr lang="en-US" smtClean="0"/>
              <a:t>.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95638" y="2098699"/>
            <a:ext cx="5308513" cy="133519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Gia-va (Mô-giô-pa-hít)	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251" y="4032482"/>
            <a:ext cx="550045" cy="48337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68" y="2790097"/>
            <a:ext cx="532883" cy="426305"/>
          </a:xfrm>
          <a:prstGeom prst="rect">
            <a:avLst/>
          </a:prstGeom>
        </p:spPr>
      </p:pic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4625152" y="569696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9218" y="2128044"/>
            <a:ext cx="5863373" cy="13058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Xu-ma-tơ-ra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15" y="2650447"/>
            <a:ext cx="558236" cy="4905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95638" y="3787225"/>
            <a:ext cx="5243239" cy="1080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Ca-li-man-tan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48" y="4125287"/>
            <a:ext cx="592353" cy="5205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57337" y="191810"/>
            <a:ext cx="9963685" cy="13756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5. Văn hóa Đông Nam Á chịu ảnh hưởng mạnh mẽ nhất từ nền văn hóa nào?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3430" y="2439500"/>
            <a:ext cx="5994399" cy="11144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7828" y="2717473"/>
            <a:ext cx="5927469" cy="10780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Trung 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>
            <a:fillRect/>
          </a:stretch>
        </p:blipFill>
        <p:spPr>
          <a:xfrm>
            <a:off x="5369454" y="2897955"/>
            <a:ext cx="569889" cy="45587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023" y="3286158"/>
            <a:ext cx="604999" cy="531665"/>
          </a:xfrm>
          <a:prstGeom prst="rect">
            <a:avLst/>
          </a:prstGeom>
        </p:spPr>
      </p:pic>
      <p:sp>
        <p:nvSpPr>
          <p:cNvPr id="57" name="Cloud 56">
            <a:hlinkClick r:id="rId9" action="ppaction://hlinksldjump"/>
          </p:cNvPr>
          <p:cNvSpPr/>
          <p:nvPr/>
        </p:nvSpPr>
        <p:spPr>
          <a:xfrm>
            <a:off x="4775200" y="5612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" y="4060497"/>
            <a:ext cx="5994397" cy="10698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Bản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10" y="4611011"/>
            <a:ext cx="605175" cy="5318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7829" y="4091632"/>
            <a:ext cx="5927468" cy="1038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Tây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425" y="4639250"/>
            <a:ext cx="598431" cy="5258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20802" y="841750"/>
            <a:ext cx="9929089" cy="11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</a:t>
            </a:r>
            <a:r>
              <a:rPr lang="vi-VN" sz="3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</a:t>
            </a:r>
            <a:r>
              <a:rPr lang="vi-VN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 kiến thức vừa học hãy hoàn thành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SGK/38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41723" y="-79024"/>
            <a:ext cx="750277" cy="7502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pic>
        <p:nvPicPr>
          <p:cNvPr id="9" name="Picture 8" descr="C:\Users\Admin\Pictures\Screenshots\Screenshot (538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1" t="69774" r="25617" b="18989"/>
          <a:stretch>
            <a:fillRect/>
          </a:stretch>
        </p:blipFill>
        <p:spPr bwMode="auto">
          <a:xfrm>
            <a:off x="1457325" y="2095499"/>
            <a:ext cx="10387013" cy="1533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SINH TỰ HỌC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3602" y="1410079"/>
            <a:ext cx="85577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1.Học bài</a:t>
            </a:r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2.Làm bài tập phần vận dụng</a:t>
            </a:r>
            <a:endParaRPr lang="en-US" sz="32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3.Chuẩn bị bài mới: </a:t>
            </a: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 _ VƯƠNG QUỐC LÀO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t="12500" b="1250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3647" y="2062302"/>
            <a:ext cx="99310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EM!</a:t>
            </a:r>
            <a:endParaRPr lang="x-none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x-none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TỐT!</a:t>
            </a:r>
            <a:endParaRPr lang="x-none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9859" y="154721"/>
            <a:ext cx="94606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TRẢ LỜI CÁC CÂU HỎI SAU</a:t>
            </a:r>
            <a:endParaRPr 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1.Hình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2.Nêu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3220" y="228600"/>
            <a:ext cx="683419" cy="683419"/>
          </a:xfrm>
          <a:prstGeom prst="rect">
            <a:avLst/>
          </a:prstGeom>
        </p:spPr>
      </p:pic>
      <p:pic>
        <p:nvPicPr>
          <p:cNvPr id="8195" name="Picture 13" descr="Screenshot (53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7" t="26134" r="37379" b="20035"/>
          <a:stretch>
            <a:fillRect/>
          </a:stretch>
        </p:blipFill>
        <p:spPr bwMode="auto">
          <a:xfrm>
            <a:off x="0" y="2047167"/>
            <a:ext cx="4416704" cy="313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14" descr="Screenshot (535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8" t="36325" r="34000" b="26830"/>
          <a:stretch>
            <a:fillRect/>
          </a:stretch>
        </p:blipFill>
        <p:spPr bwMode="auto">
          <a:xfrm>
            <a:off x="3918464" y="2047168"/>
            <a:ext cx="4119224" cy="31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5" descr="Screenshot (536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6" t="23140" r="33559" b="39635"/>
          <a:stretch>
            <a:fillRect/>
          </a:stretch>
        </p:blipFill>
        <p:spPr bwMode="auto">
          <a:xfrm>
            <a:off x="8037688" y="2111022"/>
            <a:ext cx="4154311" cy="313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51911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7022" y="483146"/>
            <a:ext cx="110179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3.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 X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ĐẦU THẾ KỈ XVI</a:t>
            </a:r>
            <a:endParaRPr lang="x-none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3778" y="1783728"/>
            <a:ext cx="11347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PHONG KIẾN ĐÔNG NAM Á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99868" y="3735164"/>
            <a:ext cx="8927776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99867" y="4866851"/>
            <a:ext cx="8927777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2068" y="145978"/>
            <a:ext cx="683419" cy="683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3864" y="1026183"/>
            <a:ext cx="6060399" cy="107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88050" y="1103655"/>
            <a:ext cx="5862210" cy="16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1.Khai thác hình 2 và thông tin trong mục, trình bày sơ lược sự hình thành và phát triển của các vương quốc phong kiến ở Đông Nam Á nửa sau thế kỉ X đến nửa đầu TKXVI </a:t>
            </a: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Từ tư liệu trên, em có nhận xét gì về hoạt động kinh tế của vương quốc Ma-lắc-ca? 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C:\Users\Admin\Pictures\Screenshots\Screenshot (534)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3" t="18849" r="24533" b="7729"/>
          <a:stretch>
            <a:fillRect/>
          </a:stretch>
        </p:blipFill>
        <p:spPr bwMode="auto">
          <a:xfrm>
            <a:off x="6442762" y="2780396"/>
            <a:ext cx="5352786" cy="402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" y="-1"/>
            <a:ext cx="189026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162929" y="45718"/>
          <a:ext cx="11029071" cy="6852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Bitmap Image" r:id="rId1" imgW="5934075" imgH="4419600" progId="Paint.Picture">
                  <p:embed/>
                </p:oleObj>
              </mc:Choice>
              <mc:Fallback>
                <p:oleObj name="Bitmap Image" r:id="rId1" imgW="5934075" imgH="441960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2929" y="45718"/>
                        <a:ext cx="11029071" cy="68522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68" y="175427"/>
            <a:ext cx="683419" cy="683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3864" y="1026183"/>
            <a:ext cx="6060399" cy="107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88050" y="1103655"/>
            <a:ext cx="5862210" cy="16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1.Khai thác hình 2 và thông tin trong mục, trình bày sơ lược sự hình thành và phát triển của các vương quốc phong kiến ở Đông Nam Á nửa sau thế kỉ X đến nửa đầu TKXVI </a:t>
            </a: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Từ tư liệu trên, em có nhận xét gì về hoạt động kinh tế của vương quốc Ma-lắc-ca? 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203" y="2182280"/>
            <a:ext cx="5807719" cy="2350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-Thế kỉ X, thời kì thống nhất và phát triển của một số quốc gia như: Cam-pu-chia, Pa-gan, Sri Vi-giay-a.</a:t>
            </a:r>
            <a:endParaRPr lang="en-US" sz="2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-Thế kỉ XIII, đánh dấu mốc quan trọng trên con đường phát triển của các quốc gia phong kiến Đông Nam Á</a:t>
            </a:r>
            <a:r>
              <a:rPr lang="en-US" sz="2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8843963" y="2416065"/>
            <a:ext cx="671512" cy="5184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094263" y="2934482"/>
            <a:ext cx="6003949" cy="38739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 XV, Ma-lắc-ca </a:t>
            </a:r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chiến lược trong tuyến đường thương mại quốc tế đặc biệt là thương mại trên biển. Nằm giữa In-đô-nê-xi-a, Ma-lai-xi-a và Xin-ga-po, nối liền Thái Bình Dương và Ấn Độ Dương.</a:t>
            </a:r>
            <a:endParaRPr lang="en-US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Ma-lắc-ca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 dừng chân cho các thuyền buôn nước ngoài trên tuyến đường thương mại bằng đường biển quốc tế </a:t>
            </a:r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 lợi cho việc mua bán hàng hóa. </a:t>
            </a:r>
            <a:endParaRPr lang="en-US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nơi chiếm ¼ lượng giao thông hàng hải thế giới hàng năm. Nhiều nền kinh tế lớn phụ thuộc rất lớn vào hoạt động thương mại thông qua eo biển này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610" y="4533052"/>
            <a:ext cx="5986653" cy="19351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-Thế kỉ XV, v</a:t>
            </a:r>
            <a:r>
              <a:rPr lang="en-US" sz="2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ương quốc Ma-lắc-ca được thành lập, nhanh chóng phát triển thịnh vượng.</a:t>
            </a:r>
            <a:endParaRPr lang="en-US" sz="2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Từ nửa sau thế kỉ X đến nửa đầu thế kỉ XVI là thời kì phát triển thịnh vượng của nền kinh tế khu </a:t>
            </a:r>
            <a:r>
              <a:rPr lang="en-US" sz="22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vực.</a:t>
            </a:r>
            <a:endParaRPr lang="en-US" sz="2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644770"/>
            <a:ext cx="45156" cy="62132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8212" y="207534"/>
            <a:ext cx="683419" cy="68341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8475" y="1082642"/>
            <a:ext cx="5852159" cy="9695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700872" y="3710363"/>
          <a:ext cx="4407377" cy="19448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82750"/>
                <a:gridCol w="3124627"/>
              </a:tblGrid>
              <a:tr h="9896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286522" y="1239540"/>
            <a:ext cx="567101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400" b="0" i="1" u="none" strike="noStrike" cap="none" normalizeH="0" baseline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tranh ảnh (hình 11.5 và 11.6), đọc tài liệu (Kênh chữ SGK/44) em hãy: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400" b="1" i="1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bảng thống kê các thành tựu văn hóa tiêu biểu của Đông Nam Á từ nửa sau thế kì X đến TKXVI theo mẫu</a:t>
            </a:r>
            <a:endParaRPr kumimoji="0" lang="en-US" altLang="en-US" sz="2400" b="1" i="0" u="none" strike="noStrike" cap="none" normalizeH="0" baseline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42406" y="284015"/>
          <a:ext cx="11606707" cy="637396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200769"/>
                <a:gridCol w="9405938"/>
              </a:tblGrid>
              <a:tr h="5017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0858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443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343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67955" y="805244"/>
            <a:ext cx="21232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Tín ngưỡng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91250" y="817241"/>
            <a:ext cx="91067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Phật giáo phát triển rực rỡ.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Thế kỉ XIII, Hồi giáo bắt đầu du nhập vào Đông Nam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3199" y="2596228"/>
            <a:ext cx="172354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Chữ viết 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văn học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91250" y="1949898"/>
            <a:ext cx="9259984" cy="2245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Thế kỉ XIII-XIV, người Thái, người Lào sáng tạo ra chữ viết trên cơ sở chữ Phạn. Người Việt cải tạo chữ Hán tạo ra chữ Nôm.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Bên cạnh văn học dân gian, văn học viết cũng phát triển với nhiều tác phẩm nổi 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2591" y="4908443"/>
            <a:ext cx="18886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Kiến trúc -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điêu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91250" y="4590662"/>
            <a:ext cx="9259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-Nhiều công trình kiến trúc nổi tiếng như: khu đền Ăng-co (Cam-pu-chia), chùa Vàng (Mi-an-ma), chùa Vàng (Thái Lan)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-Nghệ thuật điêu khắc, tạc tượng ảnh hưởng của văn hóa Ấn Độ,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Quốc,…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7368149" y="732107"/>
            <a:ext cx="45156" cy="62132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8212" y="207534"/>
            <a:ext cx="683419" cy="68341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8475" y="1082643"/>
            <a:ext cx="5852159" cy="7778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784623" y="4033920"/>
          <a:ext cx="4407377" cy="19448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82750"/>
                <a:gridCol w="3124627"/>
              </a:tblGrid>
              <a:tr h="9896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390727" y="1082642"/>
            <a:ext cx="45709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400" b="0" i="1" u="none" strike="noStrike" cap="none" normalizeH="0" baseline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tranh ảnh (hình 11.5 và 11.6), đọc tài liệu (Kênh chữ SGK/44) em hãy: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400" b="1" i="1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bảng thống kê các thành tựu văn hóa tiêu biểu của Đông Nam Á từ nửa sau thế kì X đến TKXVI theo mẫu</a:t>
            </a:r>
            <a:endParaRPr kumimoji="0" lang="en-US" altLang="en-US" sz="2400" b="1" i="0" u="none" strike="noStrike" cap="none" normalizeH="0" baseline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2949" y="1910132"/>
            <a:ext cx="7115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 ngưỡng, Tôn giáo: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Phật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giáo phát triển rực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rỡ. Thế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kỉ XIII, Hồi giáo bắt đầu du nhập vào Đông Nam Á.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5529" y="2790802"/>
            <a:ext cx="70199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Chữ viết, văn học: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Thế kỉ XIII-XIV, người Thái, người Lào sáng tạo ra chữ viết trên cơ sở chữ Phạn. Người Việt cải tạo chữ Hán tạo ra chữ Nôm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Bên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cạnh văn học dân gian, văn học viết cũng phát triển với niều tác phẩm nổi tiếng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5529" y="4749801"/>
            <a:ext cx="7092619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Kiến 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 - điêu </a:t>
            </a:r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khắc: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Nhiều công trình kiến trúc nổi tiếng như: khu đền Ăng-co (Cam-pu-chia), chùa Vàng (Mi-an-ma), chùa Vàng (Thái Lan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Nghệ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thuật điêu khắc, tạc tượng ảnh hưởng của văn hóa Ấn Độ, Trung Quốc,…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5176</Words>
  <Application>WPS Presentation</Application>
  <PresentationFormat>Widescreen</PresentationFormat>
  <Paragraphs>240</Paragraphs>
  <Slides>19</Slides>
  <Notes>0</Notes>
  <HiddenSlides>0</HiddenSlides>
  <MMClips>1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Arial</vt:lpstr>
      <vt:lpstr>SimSun</vt:lpstr>
      <vt:lpstr>Wingdings</vt:lpstr>
      <vt:lpstr>Times New Roman</vt:lpstr>
      <vt:lpstr>Bodoni MT Black</vt:lpstr>
      <vt:lpstr>Calibri</vt:lpstr>
      <vt:lpstr>Tahoma</vt:lpstr>
      <vt:lpstr>Microsoft YaHei</vt:lpstr>
      <vt:lpstr>Arial Unicode MS</vt:lpstr>
      <vt:lpstr>Calibri Light</vt:lpstr>
      <vt:lpstr>Office Theme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ASUS</cp:lastModifiedBy>
  <cp:revision>79</cp:revision>
  <dcterms:created xsi:type="dcterms:W3CDTF">2021-07-16T03:19:00Z</dcterms:created>
  <dcterms:modified xsi:type="dcterms:W3CDTF">2022-11-21T03:41:05Z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DB4D247227DE41108605954AA18558BC</vt:lpwstr>
  </property>
  <property fmtid="{D5CDD505-2E9C-101B-9397-08002B2CF9AE}" pid="3" name="KSOProductBuildVer">
    <vt:lpwstr>1033-11.2.0.11380</vt:lpwstr>
  </property>
</Properties>
</file>