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28"/>
  </p:notesMasterIdLst>
  <p:sldIdLst>
    <p:sldId id="398" r:id="rId2"/>
    <p:sldId id="290" r:id="rId3"/>
    <p:sldId id="291" r:id="rId4"/>
    <p:sldId id="292" r:id="rId5"/>
    <p:sldId id="293" r:id="rId6"/>
    <p:sldId id="294" r:id="rId7"/>
    <p:sldId id="295" r:id="rId8"/>
    <p:sldId id="400" r:id="rId9"/>
    <p:sldId id="399" r:id="rId10"/>
    <p:sldId id="406" r:id="rId11"/>
    <p:sldId id="407" r:id="rId12"/>
    <p:sldId id="408" r:id="rId13"/>
    <p:sldId id="409" r:id="rId14"/>
    <p:sldId id="410" r:id="rId15"/>
    <p:sldId id="411" r:id="rId16"/>
    <p:sldId id="281" r:id="rId17"/>
    <p:sldId id="282" r:id="rId18"/>
    <p:sldId id="283" r:id="rId19"/>
    <p:sldId id="284" r:id="rId20"/>
    <p:sldId id="285" r:id="rId21"/>
    <p:sldId id="403" r:id="rId22"/>
    <p:sldId id="405" r:id="rId23"/>
    <p:sldId id="267" r:id="rId24"/>
    <p:sldId id="269" r:id="rId25"/>
    <p:sldId id="391" r:id="rId26"/>
    <p:sldId id="30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94660"/>
  </p:normalViewPr>
  <p:slideViewPr>
    <p:cSldViewPr snapToGrid="0">
      <p:cViewPr varScale="1">
        <p:scale>
          <a:sx n="69" d="100"/>
          <a:sy n="69" d="100"/>
        </p:scale>
        <p:origin x="57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1AD72-A0A8-4AA0-AC94-B1B82484D0F0}" type="datetimeFigureOut">
              <a:rPr lang="en-US" smtClean="0"/>
              <a:t>02-Dec-24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9CD97-91D1-4C34-8223-02825A514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76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F9E81-344C-4321-94B1-D1CF524DFD6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97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5E24-0492-4413-BBC8-A055B0947A34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4116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F361BCF-9548-41EE-B1F9-A9330D584BE2}" type="datetimeFigureOut">
              <a:rPr lang="en-US" smtClean="0"/>
              <a:t>02-Dec-24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268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02-Dec-24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60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02-Dec-24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502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02-Dec-24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7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02-Dec-24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929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02-Dec-24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166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02-Dec-24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62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02-Dec-24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73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02-Dec-24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03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02-Dec-24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80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02-Dec-24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68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F361BCF-9548-41EE-B1F9-A9330D584BE2}" type="datetimeFigureOut">
              <a:rPr lang="en-US" smtClean="0"/>
              <a:t>02-Dec-24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99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ng.com/" TargetMode="External"/><Relationship Id="rId2" Type="http://schemas.openxmlformats.org/officeDocument/2006/relationships/hyperlink" Target="http://www.googl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ahoo.com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12" Type="http://schemas.openxmlformats.org/officeDocument/2006/relationships/slide" Target="slide1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slide" Target="slide7.xml"/><Relationship Id="rId4" Type="http://schemas.openxmlformats.org/officeDocument/2006/relationships/slide" Target="slide6.xml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oleObject" Target="../embeddings/oleObject3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12" Type="http://schemas.openxmlformats.org/officeDocument/2006/relationships/image" Target="../media/image8.wmf"/><Relationship Id="rId17" Type="http://schemas.openxmlformats.org/officeDocument/2006/relationships/image" Target="../media/image13.png"/><Relationship Id="rId2" Type="http://schemas.openxmlformats.org/officeDocument/2006/relationships/video" Target="NULL" TargetMode="External"/><Relationship Id="rId16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6" Type="http://schemas.openxmlformats.org/officeDocument/2006/relationships/slide" Target="slide2.xml"/><Relationship Id="rId11" Type="http://schemas.openxmlformats.org/officeDocument/2006/relationships/oleObject" Target="../embeddings/oleObject2.bin"/><Relationship Id="rId5" Type="http://schemas.openxmlformats.org/officeDocument/2006/relationships/audio" Target="../media/audio2.wav"/><Relationship Id="rId15" Type="http://schemas.openxmlformats.org/officeDocument/2006/relationships/oleObject" Target="../embeddings/oleObject4.bin"/><Relationship Id="rId10" Type="http://schemas.openxmlformats.org/officeDocument/2006/relationships/image" Target="../media/image7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1.bin"/><Relationship Id="rId1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2.jpeg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7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5.wmf"/><Relationship Id="rId17" Type="http://schemas.openxmlformats.org/officeDocument/2006/relationships/image" Target="../media/image13.png"/><Relationship Id="rId2" Type="http://schemas.openxmlformats.org/officeDocument/2006/relationships/video" Target="NULL" TargetMode="External"/><Relationship Id="rId16" Type="http://schemas.openxmlformats.org/officeDocument/2006/relationships/image" Target="../media/image17.wmf"/><Relationship Id="rId1" Type="http://schemas.openxmlformats.org/officeDocument/2006/relationships/vmlDrawing" Target="../drawings/vmlDrawing2.vml"/><Relationship Id="rId6" Type="http://schemas.openxmlformats.org/officeDocument/2006/relationships/slide" Target="slide2.xml"/><Relationship Id="rId11" Type="http://schemas.openxmlformats.org/officeDocument/2006/relationships/oleObject" Target="../embeddings/oleObject6.bin"/><Relationship Id="rId5" Type="http://schemas.openxmlformats.org/officeDocument/2006/relationships/audio" Target="../media/audio2.wav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12.jpeg"/><Relationship Id="rId4" Type="http://schemas.openxmlformats.org/officeDocument/2006/relationships/audio" Target="../media/audio1.wav"/><Relationship Id="rId9" Type="http://schemas.openxmlformats.org/officeDocument/2006/relationships/image" Target="../media/image11.png"/><Relationship Id="rId14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6">
            <a:extLst>
              <a:ext uri="{FF2B5EF4-FFF2-40B4-BE49-F238E27FC236}">
                <a16:creationId xmlns:a16="http://schemas.microsoft.com/office/drawing/2014/main" id="{2D05526D-A109-4A98-90D4-ED515BB295D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7085" y="4576662"/>
            <a:ext cx="8370277" cy="113980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463"/>
              </a:avLst>
            </a:prstTxWarp>
          </a:bodyPr>
          <a:lstStyle/>
          <a:p>
            <a:pPr algn="ctr"/>
            <a:endParaRPr lang="en-US" sz="3323" b="1" kern="10" dirty="0"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b="1" kern="1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THẦY, CÔ VÀ </a:t>
            </a:r>
            <a:r>
              <a:rPr lang="en-US" sz="3200" b="1" kern="1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3200" b="1" kern="10" smtClean="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20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b="1" kern="1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sz="2000" b="1" kern="1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2000" b="1" kern="10" smtClean="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6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74376"/>
            <a:ext cx="7290054" cy="1499616"/>
          </a:xfrm>
        </p:spPr>
        <p:txBody>
          <a:bodyPr>
            <a:normAutofit/>
          </a:bodyPr>
          <a:lstStyle/>
          <a:p>
            <a:pPr>
              <a:lnSpc>
                <a:spcPts val="3200"/>
              </a:lnSpc>
            </a:pPr>
            <a:r>
              <a:rPr lang="en-US" sz="2800" b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HOẠT ĐỘNG NHÓM</a:t>
            </a:r>
            <a:br>
              <a:rPr lang="en-US" sz="2800" b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sz="2800" cap="none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</a:t>
            </a:r>
            <a:r>
              <a:rPr lang="vi-VN" sz="2800" cap="none" smtClean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ại diện nhóm trả lời, hoàn thành các câu hỏ</a:t>
            </a:r>
            <a:r>
              <a:rPr lang="en-US" sz="2800" cap="none" smtClean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i</a:t>
            </a:r>
            <a:r>
              <a:rPr lang="vi-VN" sz="2800" cap="none" smtClean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endParaRPr lang="en-US" sz="2800" b="1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vi-VN" sz="2400">
                <a:solidFill>
                  <a:srgbClr val="FF0000"/>
                </a:solidFill>
              </a:rPr>
              <a:t>Câu 1: </a:t>
            </a:r>
            <a:r>
              <a:rPr lang="vi-VN" sz="2400"/>
              <a:t>Em đã bao giờ tìm kiếm thông tin trên internet chưa? Em đã tìm gì? Kết quả có như em mong muốn không?</a:t>
            </a:r>
          </a:p>
          <a:p>
            <a:pPr algn="just">
              <a:lnSpc>
                <a:spcPct val="150000"/>
              </a:lnSpc>
            </a:pPr>
            <a:r>
              <a:rPr lang="vi-VN" sz="2400">
                <a:solidFill>
                  <a:srgbClr val="FF0000"/>
                </a:solidFill>
              </a:rPr>
              <a:t>Câu 2: </a:t>
            </a:r>
            <a:r>
              <a:rPr lang="vi-VN" sz="2400"/>
              <a:t>Em biết gì về máy tìm kiếm? Sử dụng máy tìm kiếm để tìm kiếm thông tin em thấy có thuận lợi và khó khăn gì?</a:t>
            </a:r>
          </a:p>
          <a:p>
            <a:pPr algn="just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21515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5" y="585216"/>
            <a:ext cx="8001831" cy="149961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0000"/>
                </a:solidFill>
              </a:rPr>
              <a:t>Bài 7. </a:t>
            </a:r>
            <a:r>
              <a:rPr lang="en-US"/>
              <a:t>TÌM KIẾM THÔNG TIN </a:t>
            </a:r>
            <a:r>
              <a:rPr lang="en-US"/>
              <a:t>TRÊN </a:t>
            </a:r>
            <a:r>
              <a:rPr lang="en-US" smtClean="0"/>
              <a:t>INTERNET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7927" y="2242702"/>
            <a:ext cx="6293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B5FCBD-D093-4670-8A00-33452A1F5FD8}"/>
              </a:ext>
            </a:extLst>
          </p:cNvPr>
          <p:cNvSpPr txBox="1"/>
          <p:nvPr/>
        </p:nvSpPr>
        <p:spPr>
          <a:xfrm>
            <a:off x="387927" y="2823919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38FCCD-2BC4-49BE-BAD3-C9737EE5E95F}"/>
              </a:ext>
            </a:extLst>
          </p:cNvPr>
          <p:cNvSpPr/>
          <p:nvPr/>
        </p:nvSpPr>
        <p:spPr>
          <a:xfrm>
            <a:off x="387927" y="3509231"/>
            <a:ext cx="81741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486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Tw Cen MT Condensed (Headings)"/>
              </a:rPr>
              <a:t>HOẠT ĐỘNG </a:t>
            </a:r>
            <a:r>
              <a:rPr lang="en-US" sz="4000">
                <a:latin typeface="Tw Cen MT Condensed (Headings)"/>
              </a:rPr>
              <a:t>CẶP </a:t>
            </a:r>
            <a:r>
              <a:rPr lang="en-US" sz="4000" smtClean="0">
                <a:latin typeface="Tw Cen MT Condensed (Headings)"/>
              </a:rPr>
              <a:t>ĐÔI</a:t>
            </a:r>
            <a:endParaRPr lang="en-US" sz="4000">
              <a:latin typeface="Tw Cen MT Condensed (Headings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286000"/>
            <a:ext cx="7932559" cy="4023360"/>
          </a:xfrm>
        </p:spPr>
        <p:txBody>
          <a:bodyPr>
            <a:normAutofit/>
          </a:bodyPr>
          <a:lstStyle/>
          <a:p>
            <a:r>
              <a:rPr lang="vi-VN" sz="2600">
                <a:solidFill>
                  <a:srgbClr val="FF0000"/>
                </a:solidFill>
              </a:rPr>
              <a:t>Em hãy đọc thông tin trong sgk thảo luận cặp đôi và mời đại diện trả lời câu hỏi: </a:t>
            </a:r>
          </a:p>
          <a:p>
            <a:r>
              <a:rPr lang="vi-VN" sz="2400">
                <a:solidFill>
                  <a:srgbClr val="FF0000"/>
                </a:solidFill>
              </a:rPr>
              <a:t>Câu 1: </a:t>
            </a:r>
            <a:r>
              <a:rPr lang="vi-VN" sz="2400"/>
              <a:t>Em hãy kể tên một số máy tìm kiếm mà em biết?</a:t>
            </a:r>
          </a:p>
          <a:p>
            <a:r>
              <a:rPr lang="vi-VN" sz="2400">
                <a:solidFill>
                  <a:srgbClr val="FF0000"/>
                </a:solidFill>
              </a:rPr>
              <a:t>Câu 2: </a:t>
            </a:r>
            <a:r>
              <a:rPr lang="vi-VN" sz="2400"/>
              <a:t>Một số lưu ý mà người sử dụng cần biết khi tìm kiếm thông tin là gì?</a:t>
            </a:r>
          </a:p>
          <a:p>
            <a:r>
              <a:rPr lang="vi-VN" sz="2400">
                <a:solidFill>
                  <a:srgbClr val="FF0000"/>
                </a:solidFill>
              </a:rPr>
              <a:t>Câu 3: </a:t>
            </a:r>
            <a:r>
              <a:rPr lang="vi-VN" sz="2400"/>
              <a:t>Kết quả khi sử dụng máy tìm kiếm là gì?</a:t>
            </a:r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92503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TÌM KIẾM THÔNG TIN TRÊN INTERNET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8038" y="1951750"/>
            <a:ext cx="6293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B5FCBD-D093-4670-8A00-33452A1F5FD8}"/>
              </a:ext>
            </a:extLst>
          </p:cNvPr>
          <p:cNvSpPr txBox="1"/>
          <p:nvPr/>
        </p:nvSpPr>
        <p:spPr>
          <a:xfrm>
            <a:off x="568038" y="2532967"/>
            <a:ext cx="24913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lphaLcPeriod"/>
            </a:pP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</a:p>
          <a:p>
            <a:r>
              <a:rPr lang="en-US"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…</a:t>
            </a: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E7A521-C5EC-419E-B951-B372BC5E3355}"/>
              </a:ext>
            </a:extLst>
          </p:cNvPr>
          <p:cNvSpPr/>
          <p:nvPr/>
        </p:nvSpPr>
        <p:spPr>
          <a:xfrm>
            <a:off x="1040564" y="4415770"/>
            <a:ext cx="75815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Nhờ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kiếm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dễ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khóa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B74034-95DB-4535-8935-B3F33BE067FA}"/>
              </a:ext>
            </a:extLst>
          </p:cNvPr>
          <p:cNvSpPr/>
          <p:nvPr/>
        </p:nvSpPr>
        <p:spPr>
          <a:xfrm>
            <a:off x="1040564" y="3404238"/>
            <a:ext cx="75815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Có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kiếm, ví dụ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400" u="sng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www.google.com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en-US" sz="2400" u="sng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www.bing.com</a:t>
            </a:r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en-US" sz="2400" u="sng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www.yahoo.com</a:t>
            </a:r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en-US" sz="2400" u="sng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coccoc.com</a:t>
            </a:r>
            <a:r>
              <a:rPr lang="en-US" sz="24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C5D626-E041-42E6-B9AD-F61A5DDA3996}"/>
              </a:ext>
            </a:extLst>
          </p:cNvPr>
          <p:cNvSpPr/>
          <p:nvPr/>
        </p:nvSpPr>
        <p:spPr>
          <a:xfrm>
            <a:off x="1040564" y="5454657"/>
            <a:ext cx="75815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kiếm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danh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sách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trỏ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web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khóa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504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w Cen MT Condensed (Headings)"/>
              </a:rPr>
              <a:t>HOẠT ĐỘNG </a:t>
            </a:r>
            <a:r>
              <a:rPr lang="en-US" sz="4000">
                <a:latin typeface="w Cen MT Condensed (Headings)"/>
              </a:rPr>
              <a:t>CÁ </a:t>
            </a:r>
            <a:r>
              <a:rPr lang="en-US" sz="4000" smtClean="0">
                <a:latin typeface="w Cen MT Condensed (Headings)"/>
              </a:rPr>
              <a:t>NHÂN</a:t>
            </a:r>
            <a:endParaRPr lang="en-US" sz="4000">
              <a:latin typeface="w Cen MT Condensed (Headings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7" y="2327288"/>
            <a:ext cx="7780159" cy="46440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vi-VN" sz="2400" b="1" smtClean="0">
                <a:solidFill>
                  <a:srgbClr val="FF0000"/>
                </a:solidFill>
              </a:rPr>
              <a:t>Khi </a:t>
            </a:r>
            <a:r>
              <a:rPr lang="vi-VN" sz="2400" b="1">
                <a:solidFill>
                  <a:srgbClr val="FF0000"/>
                </a:solidFill>
              </a:rPr>
              <a:t>tìm kiếm thông tin trên internet em cần lưu ý gì</a:t>
            </a:r>
            <a:r>
              <a:rPr lang="vi-VN" sz="2400" b="1">
                <a:solidFill>
                  <a:srgbClr val="FF0000"/>
                </a:solidFill>
              </a:rPr>
              <a:t>? </a:t>
            </a:r>
            <a:endParaRPr lang="en-US" sz="2400" b="1" smtClean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A1A7B5-3B57-4845-99FE-FB54824D8479}"/>
              </a:ext>
            </a:extLst>
          </p:cNvPr>
          <p:cNvSpPr txBox="1"/>
          <p:nvPr/>
        </p:nvSpPr>
        <p:spPr>
          <a:xfrm>
            <a:off x="611448" y="3034148"/>
            <a:ext cx="7936808" cy="2804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/>
              <a:t>Internet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xa</a:t>
            </a:r>
            <a:r>
              <a:rPr lang="en-US" sz="2400" dirty="0"/>
              <a:t> </a:t>
            </a:r>
            <a:r>
              <a:rPr lang="en-US" sz="2400" dirty="0" err="1"/>
              <a:t>lộ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tin </a:t>
            </a:r>
            <a:r>
              <a:rPr lang="en-US" sz="2400" dirty="0" err="1"/>
              <a:t>giống</a:t>
            </a:r>
            <a:r>
              <a:rPr lang="en-US" sz="2400" dirty="0"/>
              <a:t> </a:t>
            </a:r>
            <a:r>
              <a:rPr lang="en-US" sz="2400" dirty="0" err="1"/>
              <a:t>nh</a:t>
            </a:r>
            <a:r>
              <a:rPr lang="vi-VN" sz="2400" dirty="0"/>
              <a:t>ư</a:t>
            </a:r>
            <a:r>
              <a:rPr lang="en-US" sz="2400" dirty="0"/>
              <a:t> con đ</a:t>
            </a:r>
            <a:r>
              <a:rPr lang="vi-VN" sz="2400" dirty="0"/>
              <a:t>ư</a:t>
            </a:r>
            <a:r>
              <a:rPr lang="en-US" sz="2400" dirty="0" err="1"/>
              <a:t>ờng</a:t>
            </a:r>
            <a:r>
              <a:rPr lang="en-US" sz="2400" dirty="0"/>
              <a:t> </a:t>
            </a:r>
            <a:r>
              <a:rPr lang="en-US" sz="2400" dirty="0" err="1"/>
              <a:t>cao</a:t>
            </a:r>
            <a:r>
              <a:rPr lang="en-US" sz="2400" dirty="0"/>
              <a:t> </a:t>
            </a:r>
            <a:r>
              <a:rPr lang="en-US" sz="2400" dirty="0" err="1"/>
              <a:t>tốc</a:t>
            </a:r>
            <a:r>
              <a:rPr lang="en-US" sz="2400" dirty="0"/>
              <a:t> </a:t>
            </a:r>
            <a:r>
              <a:rPr lang="en-US" sz="2400" dirty="0" err="1"/>
              <a:t>nên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sử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/>
              <a:t>tuân</a:t>
            </a:r>
            <a:r>
              <a:rPr lang="en-US" sz="2400" dirty="0"/>
              <a:t> </a:t>
            </a:r>
            <a:r>
              <a:rPr lang="en-US" sz="2400" dirty="0" err="1"/>
              <a:t>thủ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qui </a:t>
            </a:r>
            <a:r>
              <a:rPr lang="en-US" sz="2400" dirty="0" err="1"/>
              <a:t>định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pháp</a:t>
            </a:r>
            <a:r>
              <a:rPr lang="en-US" sz="2400" dirty="0"/>
              <a:t> </a:t>
            </a:r>
            <a:r>
              <a:rPr lang="en-US" sz="2400" dirty="0" err="1"/>
              <a:t>luật</a:t>
            </a:r>
            <a:r>
              <a:rPr lang="en-US" sz="2400" dirty="0"/>
              <a:t>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err="1"/>
              <a:t>Trên</a:t>
            </a:r>
            <a:r>
              <a:rPr lang="en-US" sz="2400" dirty="0"/>
              <a:t> Internet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tin </a:t>
            </a:r>
            <a:r>
              <a:rPr lang="en-US" sz="2400" dirty="0" err="1"/>
              <a:t>bổ</a:t>
            </a:r>
            <a:r>
              <a:rPr lang="en-US" sz="2400" dirty="0"/>
              <a:t> </a:t>
            </a:r>
            <a:r>
              <a:rPr lang="en-US" sz="2400" dirty="0" err="1"/>
              <a:t>ích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tin </a:t>
            </a:r>
            <a:r>
              <a:rPr lang="en-US" sz="2400" dirty="0" err="1"/>
              <a:t>độc</a:t>
            </a:r>
            <a:r>
              <a:rPr lang="en-US" sz="2400" dirty="0"/>
              <a:t> </a:t>
            </a:r>
            <a:r>
              <a:rPr lang="en-US" sz="2400" dirty="0" err="1"/>
              <a:t>hại</a:t>
            </a:r>
            <a:r>
              <a:rPr lang="en-US" sz="2400" dirty="0"/>
              <a:t>. </a:t>
            </a:r>
            <a:r>
              <a:rPr lang="en-US" sz="2400" dirty="0" err="1"/>
              <a:t>Vì</a:t>
            </a:r>
            <a:r>
              <a:rPr lang="en-US" sz="2400" dirty="0"/>
              <a:t> </a:t>
            </a:r>
            <a:r>
              <a:rPr lang="en-US" sz="2400" dirty="0" err="1"/>
              <a:t>vậy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hỏi</a:t>
            </a:r>
            <a:r>
              <a:rPr lang="en-US" sz="2400" dirty="0"/>
              <a:t> ý </a:t>
            </a:r>
            <a:r>
              <a:rPr lang="en-US" sz="2400" dirty="0" err="1"/>
              <a:t>kiến</a:t>
            </a:r>
            <a:r>
              <a:rPr lang="en-US" sz="2400" dirty="0"/>
              <a:t> </a:t>
            </a:r>
            <a:r>
              <a:rPr lang="en-US" sz="2400" dirty="0" err="1"/>
              <a:t>bố</a:t>
            </a:r>
            <a:r>
              <a:rPr lang="en-US" sz="2400" dirty="0"/>
              <a:t> </a:t>
            </a:r>
            <a:r>
              <a:rPr lang="en-US" sz="2400" dirty="0" err="1"/>
              <a:t>mẹ</a:t>
            </a:r>
            <a:r>
              <a:rPr lang="en-US" sz="2400" dirty="0"/>
              <a:t> tr</a:t>
            </a:r>
            <a:r>
              <a:rPr lang="vi-VN" sz="2400" dirty="0"/>
              <a:t>ư</a:t>
            </a:r>
            <a:r>
              <a:rPr lang="en-US" sz="2400" dirty="0" err="1"/>
              <a:t>ớc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truy</a:t>
            </a:r>
            <a:r>
              <a:rPr lang="en-US" sz="2400" dirty="0"/>
              <a:t> </a:t>
            </a:r>
            <a:r>
              <a:rPr lang="en-US" sz="2400" dirty="0" err="1"/>
              <a:t>cập</a:t>
            </a:r>
            <a:r>
              <a:rPr lang="en-US" sz="2400" dirty="0"/>
              <a:t> Internet.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err="1"/>
              <a:t>Thận</a:t>
            </a:r>
            <a:r>
              <a:rPr lang="en-US" sz="2400" dirty="0"/>
              <a:t> </a:t>
            </a:r>
            <a:r>
              <a:rPr lang="en-US" sz="2400" dirty="0" err="1"/>
              <a:t>trọng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chia </a:t>
            </a:r>
            <a:r>
              <a:rPr lang="en-US" sz="2400" dirty="0" err="1"/>
              <a:t>sẻ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tin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Internet.</a:t>
            </a:r>
          </a:p>
        </p:txBody>
      </p:sp>
    </p:spTree>
    <p:extLst>
      <p:ext uri="{BB962C8B-B14F-4D97-AF65-F5344CB8AC3E}">
        <p14:creationId xmlns:p14="http://schemas.microsoft.com/office/powerpoint/2010/main" val="394447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w Cen MT Condensed (Headings)"/>
              </a:rPr>
              <a:t>HOẠT</a:t>
            </a:r>
            <a:r>
              <a:rPr lang="en-US" sz="4000">
                <a:latin typeface="w Cen MT Condensed (Headings)"/>
              </a:rPr>
              <a:t> ĐỘNG </a:t>
            </a:r>
            <a:r>
              <a:rPr lang="en-US" sz="4000">
                <a:latin typeface="w Cen MT Condensed (Headings)"/>
              </a:rPr>
              <a:t>NHÓM</a:t>
            </a:r>
            <a:endParaRPr lang="en-US" sz="4000">
              <a:latin typeface="w Cen MT Condensed (Headings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3494"/>
            <a:ext cx="8465127" cy="4752109"/>
          </a:xfrm>
        </p:spPr>
        <p:txBody>
          <a:bodyPr>
            <a:noAutofit/>
          </a:bodyPr>
          <a:lstStyle/>
          <a:p>
            <a:pPr algn="just"/>
            <a:r>
              <a:rPr lang="vi-VN" sz="2400" smtClean="0">
                <a:solidFill>
                  <a:srgbClr val="FF0000"/>
                </a:solidFill>
              </a:rPr>
              <a:t>Câu 1: </a:t>
            </a:r>
            <a:r>
              <a:rPr lang="vi-VN" sz="2400" smtClean="0"/>
              <a:t>Từ khóa là gì?</a:t>
            </a:r>
          </a:p>
          <a:p>
            <a:pPr algn="just"/>
            <a:r>
              <a:rPr lang="vi-VN" sz="2400" smtClean="0">
                <a:solidFill>
                  <a:srgbClr val="FF0000"/>
                </a:solidFill>
              </a:rPr>
              <a:t>Câu 2: </a:t>
            </a:r>
            <a:r>
              <a:rPr lang="vi-VN" sz="2400"/>
              <a:t>Việc lựa chọn từ khóa phù hợp có ý nghĩa gì trong việc tìm kiếm thông tin?</a:t>
            </a:r>
          </a:p>
          <a:p>
            <a:pPr algn="just"/>
            <a:r>
              <a:rPr lang="vi-VN" sz="2400">
                <a:solidFill>
                  <a:srgbClr val="FF0000"/>
                </a:solidFill>
              </a:rPr>
              <a:t>Câu 3: </a:t>
            </a:r>
            <a:r>
              <a:rPr lang="vi-VN" sz="2400"/>
              <a:t>Em hãy sắp xếp lại các thao tác sau đây cho đúng trình tự cần thực hiện khi tìm thông tin bằng máy tìm kiếm</a:t>
            </a:r>
          </a:p>
          <a:p>
            <a:pPr algn="just"/>
            <a:r>
              <a:rPr lang="vi-VN" sz="2200"/>
              <a:t>a.	Gõ từ khóa vào ô dành để nhập từ khóa</a:t>
            </a:r>
          </a:p>
          <a:p>
            <a:pPr algn="just"/>
            <a:r>
              <a:rPr lang="vi-VN" sz="2200"/>
              <a:t>b.	Nháy chuột vào liên kết để truy cập trang tương ứng</a:t>
            </a:r>
          </a:p>
          <a:p>
            <a:pPr algn="just"/>
            <a:r>
              <a:rPr lang="vi-VN" sz="2200"/>
              <a:t>c.	Mở trình duyệt</a:t>
            </a:r>
          </a:p>
          <a:p>
            <a:pPr algn="just"/>
            <a:r>
              <a:rPr lang="vi-VN" sz="2200"/>
              <a:t>d.	Nháy nút hoặc nhấn phím enter</a:t>
            </a:r>
          </a:p>
          <a:p>
            <a:pPr algn="just"/>
            <a:r>
              <a:rPr lang="vi-VN" sz="2200"/>
              <a:t>e.	Truy cập máy tìm kiếm.</a:t>
            </a:r>
          </a:p>
          <a:p>
            <a:pPr algn="just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98644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0428" y="132080"/>
            <a:ext cx="778663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82" y="1157242"/>
            <a:ext cx="6293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B3C7A6-BA61-4AD9-A62D-1E2B3A748CCA}"/>
              </a:ext>
            </a:extLst>
          </p:cNvPr>
          <p:cNvSpPr txBox="1"/>
          <p:nvPr/>
        </p:nvSpPr>
        <p:spPr>
          <a:xfrm>
            <a:off x="387927" y="1566032"/>
            <a:ext cx="2337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767098-E081-4802-8D42-9EA6CAA3F503}"/>
              </a:ext>
            </a:extLst>
          </p:cNvPr>
          <p:cNvSpPr txBox="1"/>
          <p:nvPr/>
        </p:nvSpPr>
        <p:spPr>
          <a:xfrm>
            <a:off x="387927" y="2033711"/>
            <a:ext cx="1604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C44801-5D4D-4519-9C10-9166A2F010BA}"/>
              </a:ext>
            </a:extLst>
          </p:cNvPr>
          <p:cNvSpPr/>
          <p:nvPr/>
        </p:nvSpPr>
        <p:spPr>
          <a:xfrm>
            <a:off x="594101" y="3501216"/>
            <a:ext cx="80729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0247B4-0E6A-44AD-8AA0-D785AF6FA60B}"/>
              </a:ext>
            </a:extLst>
          </p:cNvPr>
          <p:cNvSpPr/>
          <p:nvPr/>
        </p:nvSpPr>
        <p:spPr>
          <a:xfrm>
            <a:off x="645824" y="2498524"/>
            <a:ext cx="79695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31A0FD-8E72-4806-A612-14F3E645B45D}"/>
              </a:ext>
            </a:extLst>
          </p:cNvPr>
          <p:cNvSpPr/>
          <p:nvPr/>
        </p:nvSpPr>
        <p:spPr>
          <a:xfrm>
            <a:off x="645824" y="4137724"/>
            <a:ext cx="74231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(“ ”)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46005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3" grpId="0"/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701800" y="171674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CẶP ĐÔI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2CCCC22-DB4B-4559-816E-086451285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185561"/>
              </p:ext>
            </p:extLst>
          </p:nvPr>
        </p:nvGraphicFramePr>
        <p:xfrm>
          <a:off x="1701800" y="1852449"/>
          <a:ext cx="5029776" cy="1626401"/>
        </p:xfrm>
        <a:graphic>
          <a:graphicData uri="http://schemas.openxmlformats.org/drawingml/2006/table">
            <a:tbl>
              <a:tblPr firstRow="1" firstCol="1" bandRow="1"/>
              <a:tblGrid>
                <a:gridCol w="2355646">
                  <a:extLst>
                    <a:ext uri="{9D8B030D-6E8A-4147-A177-3AD203B41FA5}">
                      <a16:colId xmlns:a16="http://schemas.microsoft.com/office/drawing/2014/main" val="4002147816"/>
                    </a:ext>
                  </a:extLst>
                </a:gridCol>
                <a:gridCol w="201446">
                  <a:extLst>
                    <a:ext uri="{9D8B030D-6E8A-4147-A177-3AD203B41FA5}">
                      <a16:colId xmlns:a16="http://schemas.microsoft.com/office/drawing/2014/main" val="908837504"/>
                    </a:ext>
                  </a:extLst>
                </a:gridCol>
                <a:gridCol w="2472684">
                  <a:extLst>
                    <a:ext uri="{9D8B030D-6E8A-4147-A177-3AD203B41FA5}">
                      <a16:colId xmlns:a16="http://schemas.microsoft.com/office/drawing/2014/main" val="1317854052"/>
                    </a:ext>
                  </a:extLst>
                </a:gridCol>
              </a:tblGrid>
              <a:tr h="16264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i="1">
                          <a:effectLst/>
                          <a:latin typeface="Times New Roman" panose="02020603050405020304" pitchFamily="18" charset="0"/>
                          <a:ea typeface="VNI-Times" pitchFamily="2" charset="0"/>
                          <a:cs typeface="Times New Roman" panose="02020603050405020304" pitchFamily="18" charset="0"/>
                        </a:rPr>
                        <a:t>H1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VNI-Times" pitchFamily="2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VNI-Times" pitchFamily="2" charset="0"/>
                          <a:cs typeface="Times New Roman" panose="02020603050405020304" pitchFamily="18" charset="0"/>
                        </a:rPr>
                        <a:t>H2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035573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4B8AD49-3804-4ABC-A966-00EFB1825E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852996"/>
              </p:ext>
            </p:extLst>
          </p:nvPr>
        </p:nvGraphicFramePr>
        <p:xfrm>
          <a:off x="487680" y="4104689"/>
          <a:ext cx="8229600" cy="2077696"/>
        </p:xfrm>
        <a:graphic>
          <a:graphicData uri="http://schemas.openxmlformats.org/drawingml/2006/table">
            <a:tbl>
              <a:tblPr firstRow="1" firstCol="1" bandRow="1"/>
              <a:tblGrid>
                <a:gridCol w="4027629">
                  <a:extLst>
                    <a:ext uri="{9D8B030D-6E8A-4147-A177-3AD203B41FA5}">
                      <a16:colId xmlns:a16="http://schemas.microsoft.com/office/drawing/2014/main" val="3316073780"/>
                    </a:ext>
                  </a:extLst>
                </a:gridCol>
                <a:gridCol w="4201971">
                  <a:extLst>
                    <a:ext uri="{9D8B030D-6E8A-4147-A177-3AD203B41FA5}">
                      <a16:colId xmlns:a16="http://schemas.microsoft.com/office/drawing/2014/main" val="502664675"/>
                    </a:ext>
                  </a:extLst>
                </a:gridCol>
              </a:tblGrid>
              <a:tr h="490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internet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 liên kết trỏ đến các trang web có chứa từ khóa đó</a:t>
                      </a:r>
                      <a:endParaRPr lang="en-US" sz="16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6897402"/>
                  </a:ext>
                </a:extLst>
              </a:tr>
              <a:tr h="490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hẹp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3633616"/>
                  </a:ext>
                </a:extLst>
              </a:tr>
              <a:tr h="490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khóa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ngoặc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kép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5188486"/>
                  </a:ext>
                </a:extLst>
              </a:tr>
              <a:tr h="490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Chọn từ khóa phù hợp sẽ giúp</a:t>
                      </a:r>
                      <a:endParaRPr lang="en-US" sz="16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8852553"/>
                  </a:ext>
                </a:extLst>
              </a:tr>
            </a:tbl>
          </a:graphicData>
        </a:graphic>
      </p:graphicFrame>
      <p:pic>
        <p:nvPicPr>
          <p:cNvPr id="10246" name="Picture 2">
            <a:extLst>
              <a:ext uri="{FF2B5EF4-FFF2-40B4-BE49-F238E27FC236}">
                <a16:creationId xmlns:a16="http://schemas.microsoft.com/office/drawing/2014/main" id="{A23ED9C3-1254-4613-BC83-B641F1F16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343126"/>
            <a:ext cx="19685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3">
            <a:extLst>
              <a:ext uri="{FF2B5EF4-FFF2-40B4-BE49-F238E27FC236}">
                <a16:creationId xmlns:a16="http://schemas.microsoft.com/office/drawing/2014/main" id="{C79F10AC-C624-4B92-AC2D-BD9B7130A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027" y="2343126"/>
            <a:ext cx="20764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BA7F2908-9798-4B18-B6C2-A0A66700E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851" y="989075"/>
            <a:ext cx="856676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1: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sát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dưới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đây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rút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ra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nhận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xét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dùng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dùng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ngoặc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kép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.</a:t>
            </a:r>
            <a:endParaRPr kumimoji="0" lang="vi-V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D8E2E390-67B3-4175-9228-BC12C245F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691" y="3478850"/>
            <a:ext cx="89162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 2: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Ghép mỗi ý ở cột bên trái với một ô ở cột bên phải cho phù hợp.</a:t>
            </a:r>
            <a:endParaRPr kumimoji="0" lang="vi-VN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54BBD5D-D01D-4B78-8659-CE210238F1AE}"/>
              </a:ext>
            </a:extLst>
          </p:cNvPr>
          <p:cNvSpPr/>
          <p:nvPr/>
        </p:nvSpPr>
        <p:spPr>
          <a:xfrm>
            <a:off x="1857375" y="3071128"/>
            <a:ext cx="1452880" cy="2568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12EBE34-4633-467D-9930-67F03B9C1BED}"/>
              </a:ext>
            </a:extLst>
          </p:cNvPr>
          <p:cNvSpPr/>
          <p:nvPr/>
        </p:nvSpPr>
        <p:spPr>
          <a:xfrm>
            <a:off x="4537660" y="3057868"/>
            <a:ext cx="1452880" cy="2568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61B7E3-9186-4D39-96EB-DF0967B4C3F0}"/>
              </a:ext>
            </a:extLst>
          </p:cNvPr>
          <p:cNvSpPr/>
          <p:nvPr/>
        </p:nvSpPr>
        <p:spPr>
          <a:xfrm>
            <a:off x="3019428" y="6316994"/>
            <a:ext cx="29081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1d; 2a; 3b; 4c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05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9675" y="-65659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346146" y="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F78544-EFE2-4169-90A4-3893BAF67122}"/>
              </a:ext>
            </a:extLst>
          </p:cNvPr>
          <p:cNvSpPr/>
          <p:nvPr/>
        </p:nvSpPr>
        <p:spPr>
          <a:xfrm>
            <a:off x="538480" y="950923"/>
            <a:ext cx="82702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 luận nhóm và đại diện nhóm trả lời, hoàn thành các câu hỏi sau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1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cụm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                </a:t>
            </a:r>
            <a:r>
              <a:rPr lang="en-US" sz="2400" i="1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             ,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.………….. . ..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…. …. … 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…….…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AE0769-E734-415F-984A-6AE6407493DF}"/>
              </a:ext>
            </a:extLst>
          </p:cNvPr>
          <p:cNvSpPr txBox="1"/>
          <p:nvPr/>
        </p:nvSpPr>
        <p:spPr>
          <a:xfrm>
            <a:off x="1267697" y="2215175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86DE3F-DA73-4BCB-AB22-FACBDF8EDE33}"/>
              </a:ext>
            </a:extLst>
          </p:cNvPr>
          <p:cNvSpPr txBox="1"/>
          <p:nvPr/>
        </p:nvSpPr>
        <p:spPr>
          <a:xfrm>
            <a:off x="2479040" y="2215177"/>
            <a:ext cx="1249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9AD1EC-41B8-4B39-95A8-30B03FA9A9D0}"/>
              </a:ext>
            </a:extLst>
          </p:cNvPr>
          <p:cNvSpPr txBox="1"/>
          <p:nvPr/>
        </p:nvSpPr>
        <p:spPr>
          <a:xfrm>
            <a:off x="3561619" y="2215176"/>
            <a:ext cx="2412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9488F46-1CF9-4F47-8C78-5A1C9764A09C}"/>
              </a:ext>
            </a:extLst>
          </p:cNvPr>
          <p:cNvSpPr/>
          <p:nvPr/>
        </p:nvSpPr>
        <p:spPr>
          <a:xfrm>
            <a:off x="416560" y="4470400"/>
            <a:ext cx="640080" cy="2946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2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-0.01273 L 0.15226 0.03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3 -0.10069 L 0.3033 0.149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0.09167 0.205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0428" y="132080"/>
            <a:ext cx="778663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81" y="1157242"/>
            <a:ext cx="87658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9500BD-A96C-44A2-BEE7-F6E984EB8EC8}"/>
              </a:ext>
            </a:extLst>
          </p:cNvPr>
          <p:cNvSpPr/>
          <p:nvPr/>
        </p:nvSpPr>
        <p:spPr>
          <a:xfrm>
            <a:off x="544945" y="2493602"/>
            <a:ext cx="8054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kiếm thông tin và hình minh họa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vai trò tầng ozon (môn Lịch sử và Địa lý 6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8566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410F6697-44CF-47FE-AE04-353567A403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237393"/>
            <a:ext cx="3352800" cy="660889"/>
          </a:xfrm>
        </p:spPr>
        <p:txBody>
          <a:bodyPr/>
          <a:lstStyle/>
          <a:p>
            <a:r>
              <a:rPr lang="en-US" altLang="en-US" sz="3323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5123" name="TextBox 2">
            <a:extLst>
              <a:ext uri="{FF2B5EF4-FFF2-40B4-BE49-F238E27FC236}">
                <a16:creationId xmlns:a16="http://schemas.microsoft.com/office/drawing/2014/main" id="{5CF4318A-2792-498A-84FD-14B963505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0" y="404446"/>
            <a:ext cx="2895600" cy="49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58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 sao may mắn</a:t>
            </a:r>
          </a:p>
        </p:txBody>
      </p:sp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CA12130B-0BC4-4D88-BBA6-8ECC9913C2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967154"/>
            <a:ext cx="1752600" cy="161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id="{75EB6634-1708-447F-BFD5-C762A648C1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99339"/>
            <a:ext cx="1992923" cy="183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hlinkClick r:id="rId6" action="ppaction://hlinksldjump"/>
            <a:extLst>
              <a:ext uri="{FF2B5EF4-FFF2-40B4-BE49-F238E27FC236}">
                <a16:creationId xmlns:a16="http://schemas.microsoft.com/office/drawing/2014/main" id="{154070D1-6009-40BF-B08D-C42E04A0EE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04497"/>
            <a:ext cx="2334358" cy="215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hlinkClick r:id="rId8" action="ppaction://hlinksldjump"/>
            <a:extLst>
              <a:ext uri="{FF2B5EF4-FFF2-40B4-BE49-F238E27FC236}">
                <a16:creationId xmlns:a16="http://schemas.microsoft.com/office/drawing/2014/main" id="{797908D4-C9F8-4007-BAAE-082323BE20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92569"/>
            <a:ext cx="2247900" cy="207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>
            <a:hlinkClick r:id="rId10" action="ppaction://hlinksldjump"/>
            <a:extLst>
              <a:ext uri="{FF2B5EF4-FFF2-40B4-BE49-F238E27FC236}">
                <a16:creationId xmlns:a16="http://schemas.microsoft.com/office/drawing/2014/main" id="{DDA53310-3DE7-4D70-8F42-613FC5A55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66343"/>
            <a:ext cx="2006112" cy="185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ction Button: Forward or Next 21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EE097BF8-D0CF-492E-8A8E-D939F2815DB8}"/>
              </a:ext>
            </a:extLst>
          </p:cNvPr>
          <p:cNvSpPr/>
          <p:nvPr/>
        </p:nvSpPr>
        <p:spPr>
          <a:xfrm>
            <a:off x="8686800" y="6312877"/>
            <a:ext cx="457200" cy="28135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0762" y="-186600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590040" y="55282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F1CBE5-E4C5-4760-8D40-53175122B89C}"/>
              </a:ext>
            </a:extLst>
          </p:cNvPr>
          <p:cNvSpPr/>
          <p:nvPr/>
        </p:nvSpPr>
        <p:spPr>
          <a:xfrm>
            <a:off x="218880" y="1243592"/>
            <a:ext cx="8706239" cy="5021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vi-VN" sz="2400" b="1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Thảo luận nhóm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hành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và đại diện nhóm trả lời, hoàn thành các câu hỏi sau: </a:t>
            </a:r>
            <a:endParaRPr lang="en-US" sz="2400" b="1" dirty="0">
              <a:solidFill>
                <a:srgbClr val="FF0000"/>
              </a:solidFill>
              <a:latin typeface="+mj-lt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www.google.com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hãy nêu các bước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kiếm thông tin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 hình minh họa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vai trò tầng ozon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ozon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ozon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 So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video.</a:t>
            </a:r>
          </a:p>
        </p:txBody>
      </p:sp>
    </p:spTree>
    <p:extLst>
      <p:ext uri="{BB962C8B-B14F-4D97-AF65-F5344CB8AC3E}">
        <p14:creationId xmlns:p14="http://schemas.microsoft.com/office/powerpoint/2010/main" val="81947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590040" y="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pic>
        <p:nvPicPr>
          <p:cNvPr id="15" name="Picture 2" descr="Kết quả hình ảnh cho học nhóm png">
            <a:extLst>
              <a:ext uri="{FF2B5EF4-FFF2-40B4-BE49-F238E27FC236}">
                <a16:creationId xmlns:a16="http://schemas.microsoft.com/office/drawing/2014/main" id="{EF44EFE9-305C-4BA9-B20E-89CAF0C43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5040"/>
            <a:ext cx="8894619" cy="195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85FF88-D014-47BC-AF46-F07D2359E4F6}"/>
              </a:ext>
            </a:extLst>
          </p:cNvPr>
          <p:cNvSpPr/>
          <p:nvPr/>
        </p:nvSpPr>
        <p:spPr>
          <a:xfrm>
            <a:off x="543099" y="1092884"/>
            <a:ext cx="8351520" cy="4108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 luận nhóm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hành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và đại diện nhóm trả lời, hoàn thành các câu hỏi sau: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95475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85FF88-D014-47BC-AF46-F07D2359E4F6}"/>
              </a:ext>
            </a:extLst>
          </p:cNvPr>
          <p:cNvSpPr/>
          <p:nvPr/>
        </p:nvSpPr>
        <p:spPr>
          <a:xfrm>
            <a:off x="-796620" y="2905780"/>
            <a:ext cx="8351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u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web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tính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915DD5-A4D8-4002-A8A5-5182272384B1}"/>
              </a:ext>
            </a:extLst>
          </p:cNvPr>
          <p:cNvSpPr txBox="1"/>
          <p:nvPr/>
        </p:nvSpPr>
        <p:spPr>
          <a:xfrm>
            <a:off x="0" y="419243"/>
            <a:ext cx="8089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82323C-C0DF-4199-AB9F-79B1C24C6B54}"/>
              </a:ext>
            </a:extLst>
          </p:cNvPr>
          <p:cNvSpPr txBox="1"/>
          <p:nvPr/>
        </p:nvSpPr>
        <p:spPr>
          <a:xfrm>
            <a:off x="430924" y="10825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1CEAEE-A517-4C36-99FD-3CB85A129162}"/>
              </a:ext>
            </a:extLst>
          </p:cNvPr>
          <p:cNvSpPr txBox="1"/>
          <p:nvPr/>
        </p:nvSpPr>
        <p:spPr>
          <a:xfrm>
            <a:off x="189186" y="1082566"/>
            <a:ext cx="7284366" cy="1133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Ctrl +C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Ctrl +V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CC55BB-6DD7-4E28-906A-8316ABF48C32}"/>
              </a:ext>
            </a:extLst>
          </p:cNvPr>
          <p:cNvSpPr txBox="1"/>
          <p:nvPr/>
        </p:nvSpPr>
        <p:spPr>
          <a:xfrm>
            <a:off x="189186" y="3612865"/>
            <a:ext cx="6561412" cy="1133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3424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LUYỆN TẬP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440" y="387350"/>
            <a:ext cx="866093" cy="112824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04AC3C8-5506-4CED-881E-551AFAE0B00B}"/>
              </a:ext>
            </a:extLst>
          </p:cNvPr>
          <p:cNvSpPr/>
          <p:nvPr/>
        </p:nvSpPr>
        <p:spPr>
          <a:xfrm>
            <a:off x="731520" y="1166842"/>
            <a:ext cx="75285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bản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ảnh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Video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video.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hẹp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“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”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“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” + “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”.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95F1ACF-E35E-443C-BD41-1BBB92009287}"/>
              </a:ext>
            </a:extLst>
          </p:cNvPr>
          <p:cNvSpPr/>
          <p:nvPr/>
        </p:nvSpPr>
        <p:spPr>
          <a:xfrm>
            <a:off x="629920" y="3027680"/>
            <a:ext cx="568960" cy="4013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DA4DE3FD-1BC4-4C88-A8CC-72AFC91E5488}"/>
              </a:ext>
            </a:extLst>
          </p:cNvPr>
          <p:cNvSpPr/>
          <p:nvPr/>
        </p:nvSpPr>
        <p:spPr>
          <a:xfrm>
            <a:off x="731520" y="4873278"/>
            <a:ext cx="568960" cy="4013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6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6F8E69-3394-4E52-99B8-0A7A0FBBDB48}"/>
              </a:ext>
            </a:extLst>
          </p:cNvPr>
          <p:cNvSpPr/>
          <p:nvPr/>
        </p:nvSpPr>
        <p:spPr>
          <a:xfrm>
            <a:off x="609600" y="1305342"/>
            <a:ext cx="831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 luận nhóm và đại diện nhóm trả lời, hoàn thành các câu hỏi sau: </a:t>
            </a:r>
            <a:endParaRPr lang="en-US" sz="2400" dirty="0">
              <a:solidFill>
                <a:srgbClr val="FF0000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Long.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ờ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ế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ầ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ữ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đ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ể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đ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ẹ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Long.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chép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á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ô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ì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ả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ộ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ệ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ă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853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DặN dò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- Học  bài, thực hành lại bài (nếu có máy)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- Chuẩn bị nội dung bài 8. Thư điện tử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- Làm bài tập 1-10 SBT trang 26-27.</a:t>
            </a:r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03440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764062" y="2248185"/>
            <a:ext cx="782291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 defTabSz="731044">
              <a:lnSpc>
                <a:spcPct val="130000"/>
              </a:lnSpc>
            </a:pPr>
            <a:endParaRPr lang="zh-CN" altLang="en-US" sz="4950" kern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迷你简菱心" panose="02010609000101010101" pitchFamily="49" charset="-122"/>
              <a:ea typeface="迷你简菱心" panose="02010609000101010101" pitchFamily="49" charset="-122"/>
              <a:cs typeface="+mn-ea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Thanks you</a:t>
            </a:r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/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mtClean="0"/>
              <a:t>Nam.th</a:t>
            </a:r>
            <a:endParaRPr 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90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ction Button: Home 16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2D6B7B2C-DA48-4378-B2CB-A6B369852D16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924943B-34A0-4C0C-8BCA-8F4A0E1FF7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519" y="4976446"/>
            <a:ext cx="1148862" cy="115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EB54096-11F1-4E20-9F31-A0D55E6ACE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43" y="4816720"/>
            <a:ext cx="1327638" cy="125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53C8543-DB31-4D84-96C3-380B8C52A2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215" y="4892919"/>
            <a:ext cx="1148862" cy="114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C613CC4-F4CB-449A-8B02-0F18E0E0CC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158" y="4976446"/>
            <a:ext cx="1148862" cy="115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13">
            <a:extLst>
              <a:ext uri="{FF2B5EF4-FFF2-40B4-BE49-F238E27FC236}">
                <a16:creationId xmlns:a16="http://schemas.microsoft.com/office/drawing/2014/main" id="{AD53CADA-6EEA-49FF-B967-F4539608EE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78170" y="4410808"/>
          <a:ext cx="454269" cy="325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2" name="Equation" r:id="rId9" imgW="266469" imgH="190335" progId="Equation.DSMT4">
                  <p:embed/>
                </p:oleObj>
              </mc:Choice>
              <mc:Fallback>
                <p:oleObj name="Equation" r:id="rId9" imgW="266469" imgH="190335" progId="Equation.DSMT4">
                  <p:embed/>
                  <p:pic>
                    <p:nvPicPr>
                      <p:cNvPr id="1026" name="Object 13">
                        <a:extLst>
                          <a:ext uri="{FF2B5EF4-FFF2-40B4-BE49-F238E27FC236}">
                            <a16:creationId xmlns:a16="http://schemas.microsoft.com/office/drawing/2014/main" id="{AD53CADA-6EEA-49FF-B967-F4539608EE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8170" y="4410808"/>
                        <a:ext cx="454269" cy="32531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4">
            <a:extLst>
              <a:ext uri="{FF2B5EF4-FFF2-40B4-BE49-F238E27FC236}">
                <a16:creationId xmlns:a16="http://schemas.microsoft.com/office/drawing/2014/main" id="{7C5C081D-487D-4664-A2F0-711ED71132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22027" y="4413739"/>
          <a:ext cx="468923" cy="35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3" name="Equation" r:id="rId11" imgW="253890" imgH="190417" progId="Equation.DSMT4">
                  <p:embed/>
                </p:oleObj>
              </mc:Choice>
              <mc:Fallback>
                <p:oleObj name="Equation" r:id="rId11" imgW="253890" imgH="190417" progId="Equation.DSMT4">
                  <p:embed/>
                  <p:pic>
                    <p:nvPicPr>
                      <p:cNvPr id="1027" name="Object 14">
                        <a:extLst>
                          <a:ext uri="{FF2B5EF4-FFF2-40B4-BE49-F238E27FC236}">
                            <a16:creationId xmlns:a16="http://schemas.microsoft.com/office/drawing/2014/main" id="{7C5C081D-487D-4664-A2F0-711ED71132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2027" y="4413739"/>
                        <a:ext cx="468923" cy="351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15">
            <a:extLst>
              <a:ext uri="{FF2B5EF4-FFF2-40B4-BE49-F238E27FC236}">
                <a16:creationId xmlns:a16="http://schemas.microsoft.com/office/drawing/2014/main" id="{984E1541-2C8B-4D15-A707-7BCDD5E27D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88977" y="4409343"/>
          <a:ext cx="570035" cy="35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4" name="Equation" r:id="rId13" imgW="253890" imgH="190417" progId="Equation.DSMT4">
                  <p:embed/>
                </p:oleObj>
              </mc:Choice>
              <mc:Fallback>
                <p:oleObj name="Equation" r:id="rId13" imgW="253890" imgH="190417" progId="Equation.DSMT4">
                  <p:embed/>
                  <p:pic>
                    <p:nvPicPr>
                      <p:cNvPr id="1028" name="Object 15">
                        <a:extLst>
                          <a:ext uri="{FF2B5EF4-FFF2-40B4-BE49-F238E27FC236}">
                            <a16:creationId xmlns:a16="http://schemas.microsoft.com/office/drawing/2014/main" id="{984E1541-2C8B-4D15-A707-7BCDD5E27D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977" y="4409343"/>
                        <a:ext cx="570035" cy="351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16">
            <a:extLst>
              <a:ext uri="{FF2B5EF4-FFF2-40B4-BE49-F238E27FC236}">
                <a16:creationId xmlns:a16="http://schemas.microsoft.com/office/drawing/2014/main" id="{6BEC1117-54F9-4609-B265-471E3848DD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19292" y="4343400"/>
          <a:ext cx="492369" cy="35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5" name="Equation" r:id="rId15" imgW="266469" imgH="190335" progId="Equation.DSMT4">
                  <p:embed/>
                </p:oleObj>
              </mc:Choice>
              <mc:Fallback>
                <p:oleObj name="Equation" r:id="rId15" imgW="266469" imgH="190335" progId="Equation.DSMT4">
                  <p:embed/>
                  <p:pic>
                    <p:nvPicPr>
                      <p:cNvPr id="1029" name="Object 16">
                        <a:extLst>
                          <a:ext uri="{FF2B5EF4-FFF2-40B4-BE49-F238E27FC236}">
                            <a16:creationId xmlns:a16="http://schemas.microsoft.com/office/drawing/2014/main" id="{6BEC1117-54F9-4609-B265-471E3848DD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9292" y="4343400"/>
                        <a:ext cx="492369" cy="351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18_You Can Win If You Want.mp3">
            <a:hlinkClick r:id="" action="ppaction://media"/>
            <a:extLst>
              <a:ext uri="{FF2B5EF4-FFF2-40B4-BE49-F238E27FC236}">
                <a16:creationId xmlns:a16="http://schemas.microsoft.com/office/drawing/2014/main" id="{3E8CBE69-34F0-439C-81AE-C1F9AB94440A}"/>
              </a:ext>
            </a:extLst>
          </p:cNvPr>
          <p:cNvPicPr>
            <a:picLocks noChangeAspect="1"/>
          </p:cNvPicPr>
          <p:nvPr>
            <a:videoFile r:link="rId2"/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631" y="615462"/>
            <a:ext cx="351692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Rectangle 23">
            <a:extLst>
              <a:ext uri="{FF2B5EF4-FFF2-40B4-BE49-F238E27FC236}">
                <a16:creationId xmlns:a16="http://schemas.microsoft.com/office/drawing/2014/main" id="{0C17BF63-38FE-40D7-A4A9-E7C4BA736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047" y="685800"/>
            <a:ext cx="7748954" cy="321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0163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554"/>
              </a:spcAft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Word Wide Web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endParaRPr lang="en-US" altLang="en-US" sz="28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554"/>
              </a:spcAft>
            </a:pP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Website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 co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qua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đ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585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554"/>
              </a:spcAft>
            </a:pP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585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554"/>
              </a:spcAft>
            </a:pP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554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585" dirty="0"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157" name="Rectangle 21">
            <a:extLst>
              <a:ext uri="{FF2B5EF4-FFF2-40B4-BE49-F238E27FC236}">
                <a16:creationId xmlns:a16="http://schemas.microsoft.com/office/drawing/2014/main" id="{AD86B7C1-505C-4C92-AF0D-0BD2680EC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3840077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án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video>
              <p:cMediaNode vol="37736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>
            <a:extLst>
              <a:ext uri="{FF2B5EF4-FFF2-40B4-BE49-F238E27FC236}">
                <a16:creationId xmlns:a16="http://schemas.microsoft.com/office/drawing/2014/main" id="{78612C64-D6A4-4208-815F-F6AED45FD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63495"/>
            <a:ext cx="4648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 sz="1662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Action Button: Home 15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47A40227-9F78-4803-836C-E636CEA2FCDF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sp>
        <p:nvSpPr>
          <p:cNvPr id="7174" name="Rectangle 14">
            <a:extLst>
              <a:ext uri="{FF2B5EF4-FFF2-40B4-BE49-F238E27FC236}">
                <a16:creationId xmlns:a16="http://schemas.microsoft.com/office/drawing/2014/main" id="{34188E18-E538-4871-A3A7-EAE818C2A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381" y="5042389"/>
            <a:ext cx="1107996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	</a:t>
            </a:r>
          </a:p>
        </p:txBody>
      </p:sp>
      <p:sp>
        <p:nvSpPr>
          <p:cNvPr id="7175" name="Rectangle 16">
            <a:extLst>
              <a:ext uri="{FF2B5EF4-FFF2-40B4-BE49-F238E27FC236}">
                <a16:creationId xmlns:a16="http://schemas.microsoft.com/office/drawing/2014/main" id="{750B5919-3D45-4D21-84C3-62CEECFCE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1824" y="5059974"/>
            <a:ext cx="51488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sp>
        <p:nvSpPr>
          <p:cNvPr id="7176" name="Rectangle 17">
            <a:extLst>
              <a:ext uri="{FF2B5EF4-FFF2-40B4-BE49-F238E27FC236}">
                <a16:creationId xmlns:a16="http://schemas.microsoft.com/office/drawing/2014/main" id="{6B64602B-12A2-4CA1-B562-E6C12FF94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382" y="5816112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sp>
        <p:nvSpPr>
          <p:cNvPr id="7177" name="Rectangle 18">
            <a:extLst>
              <a:ext uri="{FF2B5EF4-FFF2-40B4-BE49-F238E27FC236}">
                <a16:creationId xmlns:a16="http://schemas.microsoft.com/office/drawing/2014/main" id="{F974EF5A-C86E-4689-A4D9-3B4AE3D32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5962" y="5745774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A70E15-B00E-45C4-8A7C-DE7A69781F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458" y="3449516"/>
            <a:ext cx="165588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7CD99B-A1D8-473A-AF3C-3C2918624A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243" y="3449516"/>
            <a:ext cx="1433146" cy="143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3C253AC-61B1-4DBC-9A86-E37275B41C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343" y="3499339"/>
            <a:ext cx="1431680" cy="143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97AC719-50A3-4F18-8083-C2BFFD9B63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828" y="3513992"/>
            <a:ext cx="1433146" cy="143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18_You Can Win If You Want.mp3">
            <a:hlinkClick r:id="" action="ppaction://media"/>
            <a:extLst>
              <a:ext uri="{FF2B5EF4-FFF2-40B4-BE49-F238E27FC236}">
                <a16:creationId xmlns:a16="http://schemas.microsoft.com/office/drawing/2014/main" id="{6BC5B794-174D-4128-A7FB-80A1B01F4581}"/>
              </a:ext>
            </a:extLst>
          </p:cNvPr>
          <p:cNvPicPr>
            <a:picLocks noChangeAspect="1"/>
          </p:cNvPicPr>
          <p:nvPr>
            <a:vide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954" y="404446"/>
            <a:ext cx="351692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Rectangle 20">
            <a:extLst>
              <a:ext uri="{FF2B5EF4-FFF2-40B4-BE49-F238E27FC236}">
                <a16:creationId xmlns:a16="http://schemas.microsoft.com/office/drawing/2014/main" id="{85461E53-3F24-47E2-8E92-F910B33DA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327" y="790907"/>
            <a:ext cx="832231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7" name="Rectangle 21">
            <a:extLst>
              <a:ext uri="{FF2B5EF4-FFF2-40B4-BE49-F238E27FC236}">
                <a16:creationId xmlns:a16="http://schemas.microsoft.com/office/drawing/2014/main" id="{154B7DF4-CB48-4718-8444-7AEC10D9B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062" y="4348914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 án:  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56DA1B-AF07-49D5-9E4B-F74E1FE943D6}"/>
              </a:ext>
            </a:extLst>
          </p:cNvPr>
          <p:cNvSpPr txBox="1"/>
          <p:nvPr/>
        </p:nvSpPr>
        <p:spPr>
          <a:xfrm>
            <a:off x="844062" y="1951458"/>
            <a:ext cx="2661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1A41A5-B7B0-4EB0-8B7E-FDD59950EFF3}"/>
              </a:ext>
            </a:extLst>
          </p:cNvPr>
          <p:cNvSpPr txBox="1"/>
          <p:nvPr/>
        </p:nvSpPr>
        <p:spPr>
          <a:xfrm>
            <a:off x="844062" y="2616464"/>
            <a:ext cx="2097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272FFA-0189-4914-BA29-2997918DC1ED}"/>
              </a:ext>
            </a:extLst>
          </p:cNvPr>
          <p:cNvSpPr txBox="1"/>
          <p:nvPr/>
        </p:nvSpPr>
        <p:spPr>
          <a:xfrm>
            <a:off x="844062" y="3222243"/>
            <a:ext cx="156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Website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2D7323D-D5ED-4786-AB87-5BAE876C22FB}"/>
              </a:ext>
            </a:extLst>
          </p:cNvPr>
          <p:cNvSpPr txBox="1"/>
          <p:nvPr/>
        </p:nvSpPr>
        <p:spPr>
          <a:xfrm>
            <a:off x="844062" y="3793602"/>
            <a:ext cx="2771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xit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6" presetClass="exit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  <p:video>
              <p:cMediaNode vol="37736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</p:childTnLst>
        </p:cTn>
      </p:par>
    </p:tnLst>
    <p:bldLst>
      <p:bldP spid="7175" grpId="0"/>
      <p:bldP spid="7176" grpId="0"/>
      <p:bldP spid="71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ction Button: Home 15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C27D7679-A931-4206-8A40-583EC046A184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graphicFrame>
        <p:nvGraphicFramePr>
          <p:cNvPr id="8197" name="Object 11">
            <a:extLst>
              <a:ext uri="{FF2B5EF4-FFF2-40B4-BE49-F238E27FC236}">
                <a16:creationId xmlns:a16="http://schemas.microsoft.com/office/drawing/2014/main" id="{E03DD8D7-A3C2-4467-AE0D-13E6832511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5254" y="5716466"/>
          <a:ext cx="518746" cy="31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7" name="Equation" r:id="rId7" imgW="317225" imgH="190335" progId="Equation.DSMT4">
                  <p:embed/>
                </p:oleObj>
              </mc:Choice>
              <mc:Fallback>
                <p:oleObj name="Equation" r:id="rId7" imgW="317225" imgH="190335" progId="Equation.DSMT4">
                  <p:embed/>
                  <p:pic>
                    <p:nvPicPr>
                      <p:cNvPr id="8197" name="Object 11">
                        <a:extLst>
                          <a:ext uri="{FF2B5EF4-FFF2-40B4-BE49-F238E27FC236}">
                            <a16:creationId xmlns:a16="http://schemas.microsoft.com/office/drawing/2014/main" id="{E03DD8D7-A3C2-4467-AE0D-13E6832511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5254" y="5716466"/>
                        <a:ext cx="518746" cy="31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17515A78-DB70-4101-ABD8-0DED8FA81E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28" y="3193074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B75A78-CF29-441B-B807-8E360100B0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166" y="3132993"/>
            <a:ext cx="1654419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F4E9ED-80F7-464F-B765-A7BD191094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28" y="3147647"/>
            <a:ext cx="1431680" cy="147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75DE72-712A-4364-8963-D401A98EF2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28" y="3193074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1" name="Object 12">
            <a:extLst>
              <a:ext uri="{FF2B5EF4-FFF2-40B4-BE49-F238E27FC236}">
                <a16:creationId xmlns:a16="http://schemas.microsoft.com/office/drawing/2014/main" id="{9DF6CB91-DE79-4C86-8CC7-0CE69F06F0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26828" y="5742843"/>
          <a:ext cx="501162" cy="359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8" name="Equation" r:id="rId11" imgW="266469" imgH="190335" progId="Equation.DSMT4">
                  <p:embed/>
                </p:oleObj>
              </mc:Choice>
              <mc:Fallback>
                <p:oleObj name="Equation" r:id="rId11" imgW="266469" imgH="190335" progId="Equation.DSMT4">
                  <p:embed/>
                  <p:pic>
                    <p:nvPicPr>
                      <p:cNvPr id="2051" name="Object 12">
                        <a:extLst>
                          <a:ext uri="{FF2B5EF4-FFF2-40B4-BE49-F238E27FC236}">
                            <a16:creationId xmlns:a16="http://schemas.microsoft.com/office/drawing/2014/main" id="{9DF6CB91-DE79-4C86-8CC7-0CE69F06F0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6828" y="5742843"/>
                        <a:ext cx="501162" cy="3590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Rectangle 16">
            <a:extLst>
              <a:ext uri="{FF2B5EF4-FFF2-40B4-BE49-F238E27FC236}">
                <a16:creationId xmlns:a16="http://schemas.microsoft.com/office/drawing/2014/main" id="{282F89EC-E7B7-483C-9AB5-194E5AC4F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077" y="3868616"/>
            <a:ext cx="2822331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215" b="1"/>
          </a:p>
        </p:txBody>
      </p:sp>
      <p:graphicFrame>
        <p:nvGraphicFramePr>
          <p:cNvPr id="2052" name="Object 13">
            <a:extLst>
              <a:ext uri="{FF2B5EF4-FFF2-40B4-BE49-F238E27FC236}">
                <a16:creationId xmlns:a16="http://schemas.microsoft.com/office/drawing/2014/main" id="{4E0B07B2-D34E-4D81-B28B-E7836076AF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3708" y="4966189"/>
          <a:ext cx="458666" cy="326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9" name="Equation" r:id="rId13" imgW="266469" imgH="190335" progId="Equation.DSMT4">
                  <p:embed/>
                </p:oleObj>
              </mc:Choice>
              <mc:Fallback>
                <p:oleObj name="Equation" r:id="rId13" imgW="266469" imgH="190335" progId="Equation.DSMT4">
                  <p:embed/>
                  <p:pic>
                    <p:nvPicPr>
                      <p:cNvPr id="2052" name="Object 13">
                        <a:extLst>
                          <a:ext uri="{FF2B5EF4-FFF2-40B4-BE49-F238E27FC236}">
                            <a16:creationId xmlns:a16="http://schemas.microsoft.com/office/drawing/2014/main" id="{4E0B07B2-D34E-4D81-B28B-E7836076AF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3708" y="4966189"/>
                        <a:ext cx="458666" cy="326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14">
            <a:extLst>
              <a:ext uri="{FF2B5EF4-FFF2-40B4-BE49-F238E27FC236}">
                <a16:creationId xmlns:a16="http://schemas.microsoft.com/office/drawing/2014/main" id="{94F6F69E-A2C0-4610-8AF5-29F6031334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42946" y="4925158"/>
          <a:ext cx="436685" cy="326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0" name="Equation" r:id="rId15" imgW="253890" imgH="190417" progId="Equation.DSMT4">
                  <p:embed/>
                </p:oleObj>
              </mc:Choice>
              <mc:Fallback>
                <p:oleObj name="Equation" r:id="rId15" imgW="253890" imgH="190417" progId="Equation.DSMT4">
                  <p:embed/>
                  <p:pic>
                    <p:nvPicPr>
                      <p:cNvPr id="2053" name="Object 14">
                        <a:extLst>
                          <a:ext uri="{FF2B5EF4-FFF2-40B4-BE49-F238E27FC236}">
                            <a16:creationId xmlns:a16="http://schemas.microsoft.com/office/drawing/2014/main" id="{94F6F69E-A2C0-4610-8AF5-29F6031334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2946" y="4925158"/>
                        <a:ext cx="436685" cy="326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18_You Can Win If You Want.mp3">
            <a:hlinkClick r:id="" action="ppaction://media"/>
            <a:extLst>
              <a:ext uri="{FF2B5EF4-FFF2-40B4-BE49-F238E27FC236}">
                <a16:creationId xmlns:a16="http://schemas.microsoft.com/office/drawing/2014/main" id="{6363B03E-1320-4808-B625-761093E405FE}"/>
              </a:ext>
            </a:extLst>
          </p:cNvPr>
          <p:cNvPicPr>
            <a:picLocks noChangeAspect="1"/>
          </p:cNvPicPr>
          <p:nvPr>
            <a:videoFile r:link="rId2"/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292" y="404446"/>
            <a:ext cx="351692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Rectangle 24">
            <a:extLst>
              <a:ext uri="{FF2B5EF4-FFF2-40B4-BE49-F238E27FC236}">
                <a16:creationId xmlns:a16="http://schemas.microsoft.com/office/drawing/2014/main" id="{6CD6F425-F53D-479C-AEED-AFCE5F8C1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744" y="681361"/>
            <a:ext cx="7704193" cy="3540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1662"/>
              </a:spcAft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662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Internet Explorer.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662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Mozilla Firefox.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662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algn="just">
              <a:spcAft>
                <a:spcPts val="1662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en-US" sz="1108" dirty="0">
                <a:solidFill>
                  <a:srgbClr val="000000"/>
                </a:solidFill>
                <a:cs typeface="Times New Roman" panose="02020603050405020304" pitchFamily="18" charset="0"/>
              </a:rPr>
              <a:t>  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Explorer.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7" name="Rectangle 21">
            <a:extLst>
              <a:ext uri="{FF2B5EF4-FFF2-40B4-BE49-F238E27FC236}">
                <a16:creationId xmlns:a16="http://schemas.microsoft.com/office/drawing/2014/main" id="{E64B95D5-2C1D-4BCA-AEEE-9FF177DCB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85" y="4193583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 án:  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F6E85F-4822-4846-9D51-E34057A6FF2C}"/>
              </a:ext>
            </a:extLst>
          </p:cNvPr>
          <p:cNvSpPr txBox="1"/>
          <p:nvPr/>
        </p:nvSpPr>
        <p:spPr>
          <a:xfrm>
            <a:off x="1260199" y="3119937"/>
            <a:ext cx="2234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Chorme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9486E-6 1.11111E-6 L -0.16242 -0.1229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1" y="-615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video>
              <p:cMediaNode vol="37736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ction Button: Home 11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78BD6C43-5BD2-4DFB-B751-23DF6DCF08CF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sp>
        <p:nvSpPr>
          <p:cNvPr id="9219" name="Rectangle 8">
            <a:extLst>
              <a:ext uri="{FF2B5EF4-FFF2-40B4-BE49-F238E27FC236}">
                <a16:creationId xmlns:a16="http://schemas.microsoft.com/office/drawing/2014/main" id="{BA4488C7-8BC2-4645-B9DB-5AD7EF793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3645"/>
            <a:ext cx="184731" cy="36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754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43A39D-E7C2-409C-89C1-F388E15536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505" y="4344866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3C826C-F502-4560-BAF9-BF92FF935B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039" y="4347797"/>
            <a:ext cx="1433146" cy="1433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80EF16-A42F-4C83-86CC-0D32A6296F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505" y="4324351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BFEB02-D785-4DE1-80F7-56F59334E9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135" y="4283320"/>
            <a:ext cx="1654419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4">
            <a:extLst>
              <a:ext uri="{FF2B5EF4-FFF2-40B4-BE49-F238E27FC236}">
                <a16:creationId xmlns:a16="http://schemas.microsoft.com/office/drawing/2014/main" id="{1BC8F50C-398B-4F56-B924-1E9D171BB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027" y="4906108"/>
            <a:ext cx="1107996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	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E093F98-D702-4FA1-A2D1-D3718DA95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0470" y="4923692"/>
            <a:ext cx="51488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D3AB49-B6E0-4B2F-A184-95520575A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028" y="5679831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2F2536-836E-4403-AE56-B5C279493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4608" y="5609492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  <p:pic>
        <p:nvPicPr>
          <p:cNvPr id="15" name="18_You Can Win If You Want.mp3">
            <a:hlinkClick r:id="" action="ppaction://media"/>
            <a:extLst>
              <a:ext uri="{FF2B5EF4-FFF2-40B4-BE49-F238E27FC236}">
                <a16:creationId xmlns:a16="http://schemas.microsoft.com/office/drawing/2014/main" id="{484AF18F-D810-4851-990C-94216445464B}"/>
              </a:ext>
            </a:extLst>
          </p:cNvPr>
          <p:cNvPicPr>
            <a:picLocks noChangeAspect="1"/>
          </p:cNvPicPr>
          <p:nvPr>
            <a:vide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277" y="474785"/>
            <a:ext cx="351692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6" name="Rectangle 20">
            <a:extLst>
              <a:ext uri="{FF2B5EF4-FFF2-40B4-BE49-F238E27FC236}">
                <a16:creationId xmlns:a16="http://schemas.microsoft.com/office/drawing/2014/main" id="{65D6FD38-C82E-4B7F-865C-F03AB0ECD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617" y="674087"/>
            <a:ext cx="67887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altLang="en-US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 </a:t>
            </a:r>
            <a:r>
              <a:rPr lang="en-US" altLang="en-US" sz="32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Địa</a:t>
            </a:r>
            <a:r>
              <a:rPr lang="en-US" altLang="en-US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chỉ</a:t>
            </a:r>
            <a:r>
              <a:rPr lang="en-US" altLang="en-US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trang</a:t>
            </a:r>
            <a:r>
              <a:rPr lang="en-US" altLang="en-US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 Web </a:t>
            </a:r>
            <a:r>
              <a:rPr lang="en-US" altLang="en-US" sz="32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nào</a:t>
            </a:r>
            <a:r>
              <a:rPr lang="en-US" altLang="en-US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hợp</a:t>
            </a:r>
            <a:r>
              <a:rPr lang="en-US" altLang="en-US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lệ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4" name="Rectangle 21">
            <a:extLst>
              <a:ext uri="{FF2B5EF4-FFF2-40B4-BE49-F238E27FC236}">
                <a16:creationId xmlns:a16="http://schemas.microsoft.com/office/drawing/2014/main" id="{A6ACF1F6-68F1-4116-8C80-7662E9F3E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85" y="4193583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 án:  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CE7239-00C4-4451-8461-120AB9C3D719}"/>
              </a:ext>
            </a:extLst>
          </p:cNvPr>
          <p:cNvSpPr txBox="1"/>
          <p:nvPr/>
        </p:nvSpPr>
        <p:spPr>
          <a:xfrm>
            <a:off x="794375" y="1427976"/>
            <a:ext cx="4206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https:// haiha002@gmail.com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38889A-3217-4B84-A03F-EDD7DC4C5DE9}"/>
              </a:ext>
            </a:extLst>
          </p:cNvPr>
          <p:cNvSpPr txBox="1"/>
          <p:nvPr/>
        </p:nvSpPr>
        <p:spPr>
          <a:xfrm>
            <a:off x="822083" y="1933121"/>
            <a:ext cx="3688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https\\www.tienphong.vn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8CA153-2176-4423-AD75-0E2278338089}"/>
              </a:ext>
            </a:extLst>
          </p:cNvPr>
          <p:cNvSpPr txBox="1"/>
          <p:nvPr/>
        </p:nvSpPr>
        <p:spPr>
          <a:xfrm>
            <a:off x="822083" y="2506367"/>
            <a:ext cx="3813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https:// www.tienphong.vn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F29C50-1673-4DFF-85AB-545D05F155A9}"/>
              </a:ext>
            </a:extLst>
          </p:cNvPr>
          <p:cNvSpPr txBox="1"/>
          <p:nvPr/>
        </p:nvSpPr>
        <p:spPr>
          <a:xfrm>
            <a:off x="822083" y="3115192"/>
            <a:ext cx="3850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https\\: www.tienphong.vn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9074E-6 -3.7037E-7 L 0.20648 -0.1224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6" y="-613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37736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71308D11-58FA-4D0F-A202-11CCAD708DF0}"/>
              </a:ext>
            </a:extLst>
          </p:cNvPr>
          <p:cNvSpPr/>
          <p:nvPr/>
        </p:nvSpPr>
        <p:spPr>
          <a:xfrm>
            <a:off x="1697316" y="1743008"/>
            <a:ext cx="5410200" cy="3868615"/>
          </a:xfrm>
          <a:prstGeom prst="cloud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9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9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9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9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9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9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9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69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7" name="Action Button: Home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BD14411-148D-49CB-BE40-68540F1CAAFE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EE6B31-BA95-4AF6-BCDC-258312E52F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123" y="294543"/>
            <a:ext cx="2637692" cy="263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641614" cy="1499616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2300" b="1">
                <a:latin typeface="Times New Roman" panose="02020603050405020304" pitchFamily="18" charset="0"/>
                <a:cs typeface="Times New Roman" panose="02020603050405020304" pitchFamily="18" charset="0"/>
              </a:rPr>
              <a:t>Bạn An chỉ nhớ vài câu trong bài hát, bạn An muốn tìm thấy cả bài hát đó? Theo em thì bạn An có thể tìm bằng những cách nào</a:t>
            </a:r>
            <a:r>
              <a:rPr lang="en-US" sz="2300" b="1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300"/>
          </a:p>
        </p:txBody>
      </p:sp>
    </p:spTree>
    <p:extLst>
      <p:ext uri="{BB962C8B-B14F-4D97-AF65-F5344CB8AC3E}">
        <p14:creationId xmlns:p14="http://schemas.microsoft.com/office/powerpoint/2010/main" val="236537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7">
            <a:extLst>
              <a:ext uri="{FF2B5EF4-FFF2-40B4-BE49-F238E27FC236}">
                <a16:creationId xmlns:a16="http://schemas.microsoft.com/office/drawing/2014/main" id="{5BBC1BDA-C8DA-4816-97BF-C5925D4C9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88" y="900545"/>
            <a:ext cx="4712677" cy="49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endParaRPr lang="en-US" altLang="en-US" sz="2585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8" descr="divide">
            <a:extLst>
              <a:ext uri="{FF2B5EF4-FFF2-40B4-BE49-F238E27FC236}">
                <a16:creationId xmlns:a16="http://schemas.microsoft.com/office/drawing/2014/main" id="{513A6F92-E035-4EA8-93AD-AF3E190DFA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1569"/>
            <a:ext cx="9144000" cy="133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E59F8D84-86B9-4424-A0CD-54DFF9268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41418"/>
            <a:ext cx="8008994" cy="120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19" tIns="44209" rIns="88419" bIns="44209"/>
          <a:lstStyle>
            <a:lvl1pPr marL="360363" indent="-36036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7875" indent="-298450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900">
                <a:solidFill>
                  <a:schemeClr val="tx1"/>
                </a:solidFill>
                <a:latin typeface="+mn-lt"/>
                <a:cs typeface="+mn-cs"/>
              </a:defRPr>
            </a:lvl2pPr>
            <a:lvl3pPr marL="1196975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tx1"/>
                </a:solidFill>
                <a:latin typeface="+mn-lt"/>
                <a:cs typeface="+mn-cs"/>
              </a:defRPr>
            </a:lvl3pPr>
            <a:lvl4pPr marL="1676400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cs typeface="+mn-cs"/>
              </a:defRPr>
            </a:lvl4pPr>
            <a:lvl5pPr marL="2154238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en-US" altLang="en-US" sz="3200" b="1" u="sng" kern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3200" b="1" u="sng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en-US" altLang="en-US" sz="3200" b="1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KIẾM THÔNG </a:t>
            </a:r>
            <a:r>
              <a:rPr lang="en-US" altLang="en-US" sz="3600" b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altLang="en-US" sz="3600" b="1" kern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TRÊN </a:t>
            </a:r>
            <a:r>
              <a:rPr lang="en-US" alt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</a:t>
            </a:r>
          </a:p>
          <a:p>
            <a:pPr lvl="1">
              <a:lnSpc>
                <a:spcPct val="90000"/>
              </a:lnSpc>
              <a:buFont typeface="Tahoma" panose="020B0604030504040204" pitchFamily="34" charset="0"/>
              <a:buNone/>
              <a:defRPr/>
            </a:pPr>
            <a:endParaRPr lang="en-US" altLang="en-US" sz="36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88" y="4497503"/>
            <a:ext cx="5829300" cy="1463040"/>
          </a:xfrm>
        </p:spPr>
        <p:txBody>
          <a:bodyPr>
            <a:normAutofit/>
          </a:bodyPr>
          <a:lstStyle/>
          <a:p>
            <a:r>
              <a:rPr lang="en-US" altLang="en-US" sz="2800" b="1" u="sng" ker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7.</a:t>
            </a:r>
            <a:r>
              <a:rPr lang="en-US" altLang="en-US" sz="2800" b="1" ker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TÌM KIẾM THÔNG </a:t>
            </a:r>
            <a:r>
              <a:rPr lang="en-US" altLang="en-US" sz="3200" b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altLang="en-US" sz="3200" b="1" kern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 INTERNET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2044</TotalTime>
  <Words>1558</Words>
  <Application>Microsoft Office PowerPoint</Application>
  <PresentationFormat>On-screen Show (4:3)</PresentationFormat>
  <Paragraphs>158</Paragraphs>
  <Slides>26</Slides>
  <Notes>2</Notes>
  <HiddenSlides>0</HiddenSlides>
  <MMClips>4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3" baseType="lpstr">
      <vt:lpstr>宋体</vt:lpstr>
      <vt:lpstr>Arial</vt:lpstr>
      <vt:lpstr>Calibri</vt:lpstr>
      <vt:lpstr>Cambria</vt:lpstr>
      <vt:lpstr>华文仿宋</vt:lpstr>
      <vt:lpstr>Tahoma</vt:lpstr>
      <vt:lpstr>Times New Roman</vt:lpstr>
      <vt:lpstr>Tw Cen MT</vt:lpstr>
      <vt:lpstr>Tw Cen MT Condensed</vt:lpstr>
      <vt:lpstr>Tw Cen MT Condensed (Headings)</vt:lpstr>
      <vt:lpstr>VNI-Times</vt:lpstr>
      <vt:lpstr>w Cen MT Condensed (Headings)</vt:lpstr>
      <vt:lpstr>Wingdings 3</vt:lpstr>
      <vt:lpstr>ZapfDingbats BT</vt:lpstr>
      <vt:lpstr>迷你简菱心</vt:lpstr>
      <vt:lpstr>Integral</vt:lpstr>
      <vt:lpstr>Equation</vt:lpstr>
      <vt:lpstr>CHÀO MỪNG QUÝ THẦY, CÔ VÀ CÁC EM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Bạn An chỉ nhớ vài câu trong bài hát, bạn An muốn tìm thấy cả bài hát đó? Theo em thì bạn An có thể tìm bằng những cách nào? </vt:lpstr>
      <vt:lpstr>BÀI 7. TÌM KIẾM THÔNG TIN TRÊN INTERNET</vt:lpstr>
      <vt:lpstr>HOẠT ĐỘNG NHÓM Đại diện nhóm trả lời, hoàn thành các câu hỏi </vt:lpstr>
      <vt:lpstr>Bài 7. TÌM KIẾM THÔNG TIN TRÊN INTERNET</vt:lpstr>
      <vt:lpstr>HOẠT ĐỘNG CẶP ĐÔI</vt:lpstr>
      <vt:lpstr>TÌM KIẾM THÔNG TIN TRÊN INTERNET</vt:lpstr>
      <vt:lpstr>HOẠT ĐỘNG CÁ NHÂN</vt:lpstr>
      <vt:lpstr>HOẠT ĐỘNG NHÓM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  <vt:lpstr>Thanks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211</cp:revision>
  <dcterms:created xsi:type="dcterms:W3CDTF">2020-01-30T08:17:02Z</dcterms:created>
  <dcterms:modified xsi:type="dcterms:W3CDTF">2024-12-02T09:19:52Z</dcterms:modified>
</cp:coreProperties>
</file>