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745" r:id="rId2"/>
    <p:sldId id="752" r:id="rId3"/>
    <p:sldId id="746" r:id="rId4"/>
    <p:sldId id="749" r:id="rId5"/>
    <p:sldId id="751" r:id="rId6"/>
    <p:sldId id="674" r:id="rId7"/>
    <p:sldId id="622" r:id="rId8"/>
    <p:sldId id="748" r:id="rId9"/>
    <p:sldId id="599" r:id="rId10"/>
    <p:sldId id="721" r:id="rId11"/>
    <p:sldId id="722" r:id="rId12"/>
    <p:sldId id="755" r:id="rId13"/>
    <p:sldId id="724" r:id="rId14"/>
    <p:sldId id="642" r:id="rId15"/>
    <p:sldId id="668" r:id="rId16"/>
    <p:sldId id="739" r:id="rId17"/>
    <p:sldId id="298" r:id="rId18"/>
    <p:sldId id="757" r:id="rId19"/>
    <p:sldId id="610" r:id="rId20"/>
    <p:sldId id="314" r:id="rId21"/>
    <p:sldId id="330" r:id="rId22"/>
    <p:sldId id="744" r:id="rId23"/>
    <p:sldId id="350" r:id="rId24"/>
    <p:sldId id="753" r:id="rId25"/>
    <p:sldId id="7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FCF"/>
    <a:srgbClr val="FFF5C2"/>
    <a:srgbClr val="FBF6EE"/>
    <a:srgbClr val="C1F2B0"/>
    <a:srgbClr val="C5FFF8"/>
    <a:srgbClr val="6DB9EF"/>
    <a:srgbClr val="FFE5E5"/>
    <a:srgbClr val="F3FDE8"/>
    <a:srgbClr val="FDCEDF"/>
    <a:srgbClr val="F6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32" y="72"/>
      </p:cViewPr>
      <p:guideLst>
        <p:guide orient="horz" pos="2159"/>
        <p:guide pos="3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6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9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4226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9" y="63341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7304" y="144186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3837" y="1761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622" y="735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3657" y="2005688"/>
            <a:ext cx="498919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was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</a:t>
            </a:r>
            <a:r>
              <a:rPr lang="en-US" sz="3200" dirty="0" err="1">
                <a:solidFill>
                  <a:schemeClr val="tx1"/>
                </a:solidFill>
              </a:rPr>
              <a:t>Dia</a:t>
            </a:r>
            <a:r>
              <a:rPr lang="en-US" sz="3200" dirty="0">
                <a:solidFill>
                  <a:schemeClr val="tx1"/>
                </a:solidFill>
              </a:rPr>
              <a:t>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whether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</a:t>
            </a:r>
            <a:r>
              <a:rPr lang="en-US" sz="3200" dirty="0" err="1">
                <a:solidFill>
                  <a:schemeClr val="tx1"/>
                </a:solidFill>
              </a:rPr>
              <a:t>Dia</a:t>
            </a:r>
            <a:r>
              <a:rPr lang="en-US" sz="3200" dirty="0">
                <a:solidFill>
                  <a:schemeClr val="tx1"/>
                </a:solidFill>
              </a:rPr>
              <a:t> was</a:t>
            </a:r>
            <a:r>
              <a:rPr lang="en-US" sz="32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460102" y="2005688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if Ganh Da Dia is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if it is Ganh Da Dia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16622" y="80115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 </a:t>
            </a:r>
            <a:r>
              <a:rPr lang="en-US" sz="3200" dirty="0"/>
              <a:t>“Is </a:t>
            </a:r>
            <a:r>
              <a:rPr lang="en-US" sz="3200" dirty="0" err="1"/>
              <a:t>Ganh</a:t>
            </a:r>
            <a:r>
              <a:rPr lang="en-US" sz="3200" dirty="0"/>
              <a:t> Da </a:t>
            </a:r>
            <a:r>
              <a:rPr lang="en-US" sz="3200" dirty="0" err="1"/>
              <a:t>Dia</a:t>
            </a:r>
            <a:r>
              <a:rPr lang="en-US" sz="3200" dirty="0"/>
              <a:t> in </a:t>
            </a:r>
            <a:r>
              <a:rPr lang="en-US" sz="3200" dirty="0" err="1"/>
              <a:t>Phu</a:t>
            </a:r>
            <a:r>
              <a:rPr lang="en-US" sz="3200" dirty="0"/>
              <a:t> Yen Province, </a:t>
            </a:r>
            <a:r>
              <a:rPr lang="en-US" sz="3200" dirty="0" err="1"/>
              <a:t>Phong</a:t>
            </a:r>
            <a:r>
              <a:rPr lang="en-US" sz="3200" dirty="0"/>
              <a:t>?” </a:t>
            </a:r>
          </a:p>
          <a:p>
            <a:pPr algn="just"/>
            <a:r>
              <a:rPr lang="en-US" sz="3200" dirty="0"/>
              <a:t>→ She asked </a:t>
            </a:r>
            <a:r>
              <a:rPr lang="en-US" sz="3200" dirty="0" err="1"/>
              <a:t>Phong</a:t>
            </a:r>
            <a:r>
              <a:rPr lang="en-US" sz="3200" dirty="0"/>
              <a:t> ______ in </a:t>
            </a:r>
            <a:r>
              <a:rPr lang="en-US" sz="3200" dirty="0" err="1"/>
              <a:t>Phu</a:t>
            </a:r>
            <a:r>
              <a:rPr lang="en-US" sz="3200" dirty="0"/>
              <a:t> Yen Province.</a:t>
            </a:r>
          </a:p>
        </p:txBody>
      </p:sp>
      <p:sp>
        <p:nvSpPr>
          <p:cNvPr id="10" name="Oval 9"/>
          <p:cNvSpPr/>
          <p:nvPr/>
        </p:nvSpPr>
        <p:spPr>
          <a:xfrm>
            <a:off x="613657" y="2524166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02014" y="3331251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“Can I take a photo inside the cave?” he said to the guide.</a:t>
            </a:r>
          </a:p>
          <a:p>
            <a:pPr algn="just"/>
            <a:r>
              <a:rPr lang="en-US" sz="3200"/>
              <a:t>→ He ______ the guide if he could take a photo inside the cave.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037979" y="4455836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asked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advised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884424" y="4455836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ordered</a:t>
            </a:r>
          </a:p>
        </p:txBody>
      </p:sp>
      <p:sp>
        <p:nvSpPr>
          <p:cNvPr id="30" name="Oval 29"/>
          <p:cNvSpPr/>
          <p:nvPr/>
        </p:nvSpPr>
        <p:spPr>
          <a:xfrm>
            <a:off x="1037979" y="4568866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7975" y="41182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4508" y="7314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293" y="-2949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3320" y="2007142"/>
            <a:ext cx="11257915" cy="2061210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was the weather good in Sa Pa in the winter?</a:t>
            </a:r>
          </a:p>
          <a:p>
            <a:r>
              <a:rPr lang="en-US" sz="3200">
                <a:solidFill>
                  <a:schemeClr val="tx1"/>
                </a:solidFill>
              </a:rPr>
              <a:t>B. if the weather is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C. whether was the weather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D. if the weather was good in Sa Pa in the winter.</a:t>
            </a:r>
            <a:r>
              <a:rPr lang="en-US" sz="3200"/>
              <a:t> 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62685" y="840012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 </a:t>
            </a:r>
            <a:r>
              <a:rPr lang="en-US" sz="3200" dirty="0"/>
              <a:t>“Is the weather good in Sa Pa in the winter?” </a:t>
            </a:r>
          </a:p>
          <a:p>
            <a:pPr algn="just"/>
            <a:r>
              <a:rPr lang="en-US" sz="3200" dirty="0"/>
              <a:t>→ She wanted to know_____________________</a:t>
            </a:r>
          </a:p>
        </p:txBody>
      </p:sp>
      <p:sp>
        <p:nvSpPr>
          <p:cNvPr id="10" name="Oval 9"/>
          <p:cNvSpPr/>
          <p:nvPr/>
        </p:nvSpPr>
        <p:spPr>
          <a:xfrm>
            <a:off x="262685" y="3495582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0265" y="8591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9498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283" y="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6045" y="997098"/>
            <a:ext cx="1106614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1.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“Are you excited about your upcoming trip to </a:t>
            </a:r>
            <a:r>
              <a:rPr lang="en-US" sz="3000" dirty="0" err="1"/>
              <a:t>Mui</a:t>
            </a:r>
            <a:r>
              <a:rPr lang="en-US" sz="3000" dirty="0"/>
              <a:t> Ne?”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6045" y="2638573"/>
            <a:ext cx="1106614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2.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“Do you often meet Angela at school?”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0" y="3932262"/>
            <a:ext cx="1106487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3.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“Will you visit </a:t>
            </a:r>
            <a:r>
              <a:rPr lang="en-US" sz="3000" dirty="0" err="1"/>
              <a:t>Giang</a:t>
            </a:r>
            <a:r>
              <a:rPr lang="en-US" sz="3000" dirty="0"/>
              <a:t> </a:t>
            </a:r>
            <a:r>
              <a:rPr lang="en-US" sz="3000" dirty="0" err="1"/>
              <a:t>Dien</a:t>
            </a:r>
            <a:r>
              <a:rPr lang="en-US" sz="3000" dirty="0"/>
              <a:t> Waterfall next week?”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41605" y="1629875"/>
            <a:ext cx="11893079" cy="807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He asked the children if they were </a:t>
            </a:r>
            <a:r>
              <a:rPr lang="en-US" sz="3000" dirty="0" smtClean="0"/>
              <a:t>______________________________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                                                                 </a:t>
            </a:r>
            <a:r>
              <a:rPr lang="en-US" sz="3000" dirty="0"/>
              <a:t>____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30" name="Text Box 29"/>
          <p:cNvSpPr txBox="1"/>
          <p:nvPr/>
        </p:nvSpPr>
        <p:spPr>
          <a:xfrm>
            <a:off x="306069" y="3208849"/>
            <a:ext cx="1066609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She asked us whether we </a:t>
            </a:r>
            <a:r>
              <a:rPr lang="en-US" sz="3000" dirty="0" smtClean="0"/>
              <a:t>____________________________.</a:t>
            </a:r>
            <a:endParaRPr lang="en-US" sz="3000" dirty="0"/>
          </a:p>
        </p:txBody>
      </p:sp>
      <p:sp>
        <p:nvSpPr>
          <p:cNvPr id="31" name="Text Box 30"/>
          <p:cNvSpPr txBox="1"/>
          <p:nvPr/>
        </p:nvSpPr>
        <p:spPr>
          <a:xfrm>
            <a:off x="199389" y="4593098"/>
            <a:ext cx="10666095" cy="82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She wanted to know if Mark</a:t>
            </a:r>
            <a:r>
              <a:rPr lang="en-US" sz="3000" dirty="0" smtClean="0"/>
              <a:t>_____________________________</a:t>
            </a:r>
          </a:p>
          <a:p>
            <a:r>
              <a:rPr lang="en-US" sz="3000" dirty="0" smtClean="0"/>
              <a:t>                                                        ________.</a:t>
            </a:r>
            <a:endParaRPr lang="en-US" sz="3000" dirty="0"/>
          </a:p>
        </p:txBody>
      </p:sp>
      <p:sp>
        <p:nvSpPr>
          <p:cNvPr id="36" name="Text Box 35"/>
          <p:cNvSpPr txBox="1"/>
          <p:nvPr/>
        </p:nvSpPr>
        <p:spPr>
          <a:xfrm>
            <a:off x="5934032" y="1613597"/>
            <a:ext cx="5650466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27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 about their up-coming trip to </a:t>
            </a:r>
            <a:endParaRPr lang="en-US" sz="2700" b="1" i="1" dirty="0" smtClean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700" b="1" i="1" dirty="0" err="1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</a:t>
            </a:r>
            <a:r>
              <a:rPr lang="en-US" sz="2700" b="1" i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</a:t>
            </a:r>
            <a:endParaRPr lang="en-US" sz="2700" b="1" i="1" dirty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854842" y="3188403"/>
            <a:ext cx="49733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28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met Angela at school.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5128506" y="4605366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28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visit </a:t>
            </a:r>
            <a:r>
              <a:rPr lang="en-US" sz="2800" b="1" i="1" dirty="0" err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Giang</a:t>
            </a:r>
            <a:r>
              <a:rPr lang="en-US" sz="28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</a:t>
            </a:r>
            <a:r>
              <a:rPr lang="en-US" sz="28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Waterfall the </a:t>
            </a:r>
            <a:endParaRPr lang="en-US" sz="2800" b="1" i="1" dirty="0" smtClean="0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 smtClean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</a:t>
            </a:r>
            <a:r>
              <a:rPr lang="en-US" sz="28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week.</a:t>
            </a:r>
          </a:p>
        </p:txBody>
      </p:sp>
    </p:spTree>
    <p:extLst>
      <p:ext uri="{BB962C8B-B14F-4D97-AF65-F5344CB8AC3E}">
        <p14:creationId xmlns:p14="http://schemas.microsoft.com/office/powerpoint/2010/main" val="4280377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4" grpId="0"/>
      <p:bldP spid="14" grpId="1"/>
      <p:bldP spid="30" grpId="0"/>
      <p:bldP spid="30" grpId="1"/>
      <p:bldP spid="31" grpId="0"/>
      <p:bldP spid="31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606" y="622859"/>
            <a:ext cx="1088834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0839" y="6395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624" y="53694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0" y="38084"/>
            <a:ext cx="345865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6646" y="1339595"/>
            <a:ext cx="1106614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4.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“Is Con Dao National Park rich in flora and fauna?”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26141" y="3197698"/>
            <a:ext cx="1106614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“Can we go to the campsite by bike?”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30941" y="1995628"/>
            <a:ext cx="10516377" cy="46698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I asked the teacher ___________________________________.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626191" y="3739011"/>
            <a:ext cx="10666095" cy="1214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/>
              <a:t>Arthur wanted to know ______________________________.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-78659" y="2171624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4" name="Right Arrow 33"/>
          <p:cNvSpPr/>
          <p:nvPr/>
        </p:nvSpPr>
        <p:spPr>
          <a:xfrm>
            <a:off x="-135809" y="4094318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6" name="Text Box 35"/>
          <p:cNvSpPr txBox="1"/>
          <p:nvPr/>
        </p:nvSpPr>
        <p:spPr>
          <a:xfrm>
            <a:off x="931626" y="2515159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0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Con Dao National Park was rich in flora and fauna.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985917" y="4278095"/>
            <a:ext cx="8285901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000" b="1" i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they could go to the camp site by bike.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4" grpId="0"/>
      <p:bldP spid="14" grpId="1"/>
      <p:bldP spid="30" grpId="0"/>
      <p:bldP spid="30" grpId="1"/>
      <p:bldP spid="36" grpId="0"/>
      <p:bldP spid="36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58758" y="5418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170" y="1479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8759" y="43371"/>
            <a:ext cx="502606" cy="502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544" y="-5926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4800" y="631876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1.</a:t>
            </a:r>
            <a:r>
              <a:rPr lang="en-US" sz="2800" dirty="0"/>
              <a:t> “Are you still working from home?” I asked my dad.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05" y="1634684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Text Box 35"/>
          <p:cNvSpPr txBox="1"/>
          <p:nvPr/>
        </p:nvSpPr>
        <p:spPr>
          <a:xfrm>
            <a:off x="311544" y="1081642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asked my dad if / whether he was still working from home.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11544" y="1563287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dirty="0"/>
              <a:t>. “Do you have to pack your suitcase, Anne?” said Mark.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0" y="3257109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 Box 20"/>
          <p:cNvSpPr txBox="1"/>
          <p:nvPr/>
        </p:nvSpPr>
        <p:spPr>
          <a:xfrm>
            <a:off x="510061" y="2107516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Anne if / whether she had to pack her suitcase.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58758" y="2641182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/>
              <a:t>3.</a:t>
            </a:r>
            <a:r>
              <a:rPr lang="en-US" sz="2800"/>
              <a:t> Lan: “Are you interested in visiting Phu Quoc Island, Tom?”.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540" y="4988119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Text Box 29"/>
          <p:cNvSpPr txBox="1"/>
          <p:nvPr/>
        </p:nvSpPr>
        <p:spPr>
          <a:xfrm>
            <a:off x="609599" y="3164402"/>
            <a:ext cx="1071530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asked / wanted to know if / whether Tom was interested </a:t>
            </a:r>
          </a:p>
          <a:p>
            <a:pPr algn="l"/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visiting </a:t>
            </a:r>
            <a:r>
              <a:rPr lang="en-US" sz="2800" b="1" i="1" dirty="0" err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Island.</a:t>
            </a:r>
          </a:p>
        </p:txBody>
      </p:sp>
      <p:sp>
        <p:nvSpPr>
          <p:cNvPr id="29" name="Text Box 1"/>
          <p:cNvSpPr txBox="1"/>
          <p:nvPr/>
        </p:nvSpPr>
        <p:spPr>
          <a:xfrm>
            <a:off x="199702" y="4111748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dirty="0"/>
              <a:t>“Can we afford to go to Niagara Falls, Mum?” said Kay.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-103193" y="5062005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0"/>
          <p:cNvSpPr txBox="1"/>
          <p:nvPr/>
        </p:nvSpPr>
        <p:spPr>
          <a:xfrm>
            <a:off x="199702" y="5459627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5</a:t>
            </a:r>
            <a:r>
              <a:rPr lang="en-US" sz="2800" dirty="0">
                <a:cs typeface="Times New Roman" panose="02020603050405020304" pitchFamily="18" charset="0"/>
              </a:rPr>
              <a:t>. . “Will they visit Sa Pa and climb Mount </a:t>
            </a:r>
            <a:r>
              <a:rPr lang="en-US" sz="2800" dirty="0" err="1">
                <a:cs typeface="Times New Roman" panose="02020603050405020304" pitchFamily="18" charset="0"/>
              </a:rPr>
              <a:t>Fansipan</a:t>
            </a:r>
            <a:r>
              <a:rPr lang="en-US" sz="2800" dirty="0">
                <a:cs typeface="Times New Roman" panose="02020603050405020304" pitchFamily="18" charset="0"/>
              </a:rPr>
              <a:t> this summer?”</a:t>
            </a:r>
          </a:p>
        </p:txBody>
      </p:sp>
      <p:sp>
        <p:nvSpPr>
          <p:cNvPr id="34" name="Text Box 4"/>
          <p:cNvSpPr txBox="1"/>
          <p:nvPr/>
        </p:nvSpPr>
        <p:spPr>
          <a:xfrm>
            <a:off x="504502" y="6836195"/>
            <a:ext cx="10666095" cy="1297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-105098" y="7078130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/>
          <p:nvPr/>
        </p:nvSpPr>
        <p:spPr>
          <a:xfrm>
            <a:off x="439372" y="5891315"/>
            <a:ext cx="11129369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asked / wanted to know if/ whether they would visit Sa Pa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algn="l"/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climb </a:t>
            </a:r>
            <a:r>
              <a:rPr lang="en-US" sz="2800" b="1" i="1" dirty="0" err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800" b="1" i="1" dirty="0" err="1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summer.Ư</a:t>
            </a:r>
            <a:endParaRPr lang="en-US" sz="2800" b="1" i="1" dirty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5"/>
          <p:cNvSpPr txBox="1"/>
          <p:nvPr/>
        </p:nvSpPr>
        <p:spPr>
          <a:xfrm>
            <a:off x="559429" y="4555049"/>
            <a:ext cx="11181086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 asked her mum if / whether they could afford to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endParaRPr lang="en-US" sz="2800" b="1" i="1" dirty="0" smtClean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Niagara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1"/>
      <p:bldP spid="36" grpId="2"/>
      <p:bldP spid="11" grpId="0"/>
      <p:bldP spid="11" grpId="1"/>
      <p:bldP spid="21" grpId="1"/>
      <p:bldP spid="21" grpId="2"/>
      <p:bldP spid="23" grpId="0"/>
      <p:bldP spid="23" grpId="1"/>
      <p:bldP spid="30" grpId="1"/>
      <p:bldP spid="30" grpId="2"/>
      <p:bldP spid="29" grpId="0"/>
      <p:bldP spid="29" grpId="1"/>
      <p:bldP spid="33" grpId="0"/>
      <p:bldP spid="33" grpId="1"/>
      <p:bldP spid="34" grpId="0"/>
      <p:bldP spid="34" grpId="1"/>
      <p:bldP spid="37" grpId="1"/>
      <p:bldP spid="37" grpId="2"/>
      <p:bldP spid="39" grpId="1"/>
      <p:bldP spid="3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032" y="189280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passage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underline the Yes/No 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65" y="27712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50" y="1744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Flowchart: Display 9"/>
          <p:cNvSpPr/>
          <p:nvPr/>
        </p:nvSpPr>
        <p:spPr>
          <a:xfrm>
            <a:off x="35867" y="1351965"/>
            <a:ext cx="11827510" cy="4203700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937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A tour guide is taking a group of tourists to visit </a:t>
            </a:r>
            <a:r>
              <a:rPr lang="en-US" sz="3000" dirty="0" err="1">
                <a:solidFill>
                  <a:schemeClr val="tx1"/>
                </a:solidFill>
              </a:rPr>
              <a:t>Tonle</a:t>
            </a:r>
            <a:r>
              <a:rPr lang="en-US" sz="3000" dirty="0">
                <a:solidFill>
                  <a:schemeClr val="tx1"/>
                </a:solidFill>
              </a:rPr>
              <a:t> Sap Lake in Cambodia. The guide said to them: “Is it your first time here?” Some said yes and some said no. Olivia asked the guide: “Do the people live on fishing?” He said most of them did. Then Mark said: “Do their children go to school on land?” “Yes, they do,” said the guide. ...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198167" y="3218865"/>
            <a:ext cx="4051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44067" y="5073065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24687" y="4082465"/>
            <a:ext cx="335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45687" y="4539665"/>
            <a:ext cx="491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92187" y="3625265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-15704513" y="141546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747693" y="284548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274972" y="1999030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274972" y="4196130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5512" y="18662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Yes/No 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745" y="2744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530" y="17183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37832" y="1121349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guide said to them: “Is it your first time here?”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6355" y="2099884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83885" y="2661122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Olivia asked the guide: “Do the people live on fishing?”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4442399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05260" y="4162267"/>
            <a:ext cx="110661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Mark said: “Do their children go to school on land?”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180" y="6969699"/>
            <a:ext cx="609600" cy="4318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45807" y="1619189"/>
            <a:ext cx="10758170" cy="1297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83885" y="1662051"/>
            <a:ext cx="10908896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guide asked them / wanted to know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whether </a:t>
            </a:r>
            <a:endParaRPr lang="en-US" sz="2800" b="1" i="1" dirty="0" smtClean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their first time there.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09600" y="3193323"/>
            <a:ext cx="10758170" cy="1297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834565" y="3222482"/>
            <a:ext cx="9980919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Olivia asked / wanted to know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whether the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lived on fishing.</a:t>
            </a:r>
          </a:p>
        </p:txBody>
      </p:sp>
      <p:sp>
        <p:nvSpPr>
          <p:cNvPr id="21" name="Text Box 17"/>
          <p:cNvSpPr txBox="1"/>
          <p:nvPr/>
        </p:nvSpPr>
        <p:spPr>
          <a:xfrm>
            <a:off x="609600" y="4764862"/>
            <a:ext cx="10758170" cy="1297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2" name="Text Box 18"/>
          <p:cNvSpPr txBox="1"/>
          <p:nvPr/>
        </p:nvSpPr>
        <p:spPr>
          <a:xfrm>
            <a:off x="745807" y="4783970"/>
            <a:ext cx="9568232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asked / wanted to know </a:t>
            </a:r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whether their children </a:t>
            </a:r>
            <a:endParaRPr lang="en-US" sz="2800" b="1" i="1" dirty="0" smtClean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</a:t>
            </a:r>
            <a:r>
              <a:rPr lang="en-US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 on land.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9" grpId="1"/>
      <p:bldP spid="18" grpId="1"/>
      <p:bldP spid="19" grpId="0"/>
      <p:bldP spid="19" grpId="1"/>
      <p:bldP spid="23" grpId="1"/>
      <p:bldP spid="24" grpId="0"/>
      <p:bldP spid="24" grpId="1"/>
      <p:bldP spid="21" grpId="0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8303" y="63365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Yes/No questions into reported speech.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2151" y="48881"/>
            <a:ext cx="337801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18988" y="6570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73" y="53684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8367272" y="1375653"/>
            <a:ext cx="3824728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 groups.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8988" y="2095750"/>
            <a:ext cx="7461885" cy="1600835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A: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“Is the Atacama Desert in Chile?”</a:t>
            </a:r>
          </a:p>
        </p:txBody>
      </p:sp>
      <p:sp>
        <p:nvSpPr>
          <p:cNvPr id="9" name="Cloud Callout 8"/>
          <p:cNvSpPr/>
          <p:nvPr/>
        </p:nvSpPr>
        <p:spPr>
          <a:xfrm flipH="1">
            <a:off x="4466016" y="4143950"/>
            <a:ext cx="7487920" cy="1677035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B: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She asked if the Atacama Desert was in Chile.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 animBg="1"/>
      <p:bldP spid="4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8303" y="63365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Yes/No questions into reported speech.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2151" y="48881"/>
            <a:ext cx="337801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18988" y="6570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73" y="53684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8367272" y="1375653"/>
            <a:ext cx="3824728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 groups.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70290" y="2138328"/>
            <a:ext cx="7461885" cy="1600835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Group A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3000" b="1" i="1" dirty="0">
                <a:solidFill>
                  <a:schemeClr val="tx1"/>
                </a:solidFill>
              </a:rPr>
              <a:t>“Is the Red River the longest river in Viet Nam</a:t>
            </a:r>
            <a:r>
              <a:rPr lang="en-US" sz="3000" b="1" i="1" dirty="0" smtClean="0">
                <a:solidFill>
                  <a:schemeClr val="tx1"/>
                </a:solidFill>
              </a:rPr>
              <a:t>?”</a:t>
            </a:r>
            <a:endParaRPr lang="en-US" sz="3000" i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4466016" y="4143950"/>
            <a:ext cx="7487920" cy="1677035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FFF5C2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Group B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70C0"/>
                </a:solidFill>
              </a:rPr>
              <a:t>He asked if the Red River was the longest river in </a:t>
            </a:r>
            <a:r>
              <a:rPr lang="en-US" sz="3000" b="1" dirty="0" smtClean="0">
                <a:solidFill>
                  <a:srgbClr val="0070C0"/>
                </a:solidFill>
              </a:rPr>
              <a:t>Viet Nam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63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 animBg="1"/>
      <p:bldP spid="4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36490" y="107315"/>
            <a:ext cx="54381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vi-VN" alt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41694" y="705313"/>
            <a:ext cx="1191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questions into direct questions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20581" y="1760146"/>
            <a:ext cx="118192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0" y="2545521"/>
            <a:ext cx="7170420" cy="1328420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A: </a:t>
            </a:r>
            <a:r>
              <a:rPr lang="en-US" sz="3000" dirty="0">
                <a:solidFill>
                  <a:schemeClr val="tx1"/>
                </a:solidFill>
              </a:rPr>
              <a:t>She asked me if / whether I lived near the sea.</a:t>
            </a:r>
          </a:p>
        </p:txBody>
      </p:sp>
      <p:sp>
        <p:nvSpPr>
          <p:cNvPr id="12" name="Cloud Callout 11"/>
          <p:cNvSpPr/>
          <p:nvPr/>
        </p:nvSpPr>
        <p:spPr>
          <a:xfrm flipH="1">
            <a:off x="5222036" y="4259908"/>
            <a:ext cx="6462395" cy="984250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B:</a:t>
            </a:r>
            <a:r>
              <a:rPr lang="en-US" sz="3000" dirty="0">
                <a:solidFill>
                  <a:schemeClr val="tx1"/>
                </a:solidFill>
              </a:rPr>
              <a:t> “Do you live near the sea?” 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" grpId="0"/>
      <p:bldP spid="9" grpId="1"/>
      <p:bldP spid="10" grpId="0" animBg="1"/>
      <p:bldP spid="10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3056" y="1649813"/>
            <a:ext cx="969460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teacher asks students to repeat </a:t>
            </a:r>
            <a:r>
              <a:rPr lang="en-US" sz="3600" dirty="0" smtClean="0"/>
              <a:t>the form and how </a:t>
            </a:r>
            <a:r>
              <a:rPr lang="en-US" sz="3600" dirty="0"/>
              <a:t>to change it to reported speech </a:t>
            </a:r>
            <a:r>
              <a:rPr lang="en-US" sz="3600" dirty="0" smtClean="0"/>
              <a:t>with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b="1" dirty="0" err="1"/>
              <a:t>Wh</a:t>
            </a:r>
            <a:r>
              <a:rPr lang="en-US" sz="3600" b="1" dirty="0"/>
              <a:t> </a:t>
            </a:r>
            <a:r>
              <a:rPr lang="en-US" sz="3600" b="1" dirty="0" smtClean="0"/>
              <a:t>questions.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243980" y="73785"/>
            <a:ext cx="43907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03" y="147393"/>
            <a:ext cx="282152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pic>
        <p:nvPicPr>
          <p:cNvPr id="9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79" y="147393"/>
            <a:ext cx="1288605" cy="12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0" y="5548283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8358" y="13150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476" y="190393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sym typeface="+mn-ea"/>
              </a:rPr>
              <a:t>Change </a:t>
            </a:r>
            <a:r>
              <a:rPr lang="en-US" sz="3600" dirty="0">
                <a:sym typeface="+mn-ea"/>
              </a:rPr>
              <a:t>Yes / No questions into reported speech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56" y="34518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476" y="959846"/>
            <a:ext cx="8170606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398FCF"/>
                </a:solidFill>
              </a:rPr>
              <a:t>What have we learnt in this lesson?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59275" y="82778"/>
            <a:ext cx="628617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dirty="0">
                <a:solidFill>
                  <a:srgbClr val="398FCF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1510" y="1413120"/>
            <a:ext cx="111842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Yes/No questions in Reported Speech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  <p:pic>
        <p:nvPicPr>
          <p:cNvPr id="13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42" y="99717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8" y="99717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979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794fd54cdd1c630a06c25c76826d0c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00" y="-21498"/>
            <a:ext cx="11765321" cy="685990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7800" y="1303020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9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Rumour Detective</a:t>
            </a:r>
          </a:p>
        </p:txBody>
      </p:sp>
    </p:spTree>
    <p:extLst>
      <p:ext uri="{BB962C8B-B14F-4D97-AF65-F5344CB8AC3E}">
        <p14:creationId xmlns:p14="http://schemas.microsoft.com/office/powerpoint/2010/main" val="538356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87095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- </a:t>
            </a:r>
            <a:r>
              <a:rPr lang="en-US" sz="3200" dirty="0"/>
              <a:t>Work in teams</a:t>
            </a:r>
            <a:endParaRPr lang="en-US" sz="3200" b="1" dirty="0"/>
          </a:p>
          <a:p>
            <a:pPr algn="just">
              <a:lnSpc>
                <a:spcPct val="100000"/>
              </a:lnSpc>
            </a:pPr>
            <a:r>
              <a:rPr lang="en-US" sz="3200" dirty="0"/>
              <a:t>- One team prepares a short story with several characters and events</a:t>
            </a:r>
          </a:p>
          <a:p>
            <a:pPr algn="just">
              <a:lnSpc>
                <a:spcPct val="100000"/>
              </a:lnSpc>
            </a:pPr>
            <a:endParaRPr lang="en-US" sz="3200" dirty="0"/>
          </a:p>
          <a:p>
            <a:pPr algn="just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4935220" y="2352040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other team act as “rumor detectives” who listen to the story and then ask questions using </a:t>
            </a:r>
            <a:r>
              <a:rPr lang="en-US" sz="3200" b="1" dirty="0"/>
              <a:t>Wh- questions using reported speech</a:t>
            </a:r>
            <a:r>
              <a:rPr lang="en-US" sz="3200" dirty="0"/>
              <a:t> to clarify the details.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4935220" y="4820285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storytelling team can only answer using reported speech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986020" y="5725160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/>
              <a:t>Ex: </a:t>
            </a:r>
            <a:r>
              <a:rPr lang="en-US" sz="3200" dirty="0"/>
              <a:t>He said that she had gone to the store.</a:t>
            </a:r>
          </a:p>
        </p:txBody>
      </p:sp>
    </p:spTree>
    <p:extLst>
      <p:ext uri="{BB962C8B-B14F-4D97-AF65-F5344CB8AC3E}">
        <p14:creationId xmlns:p14="http://schemas.microsoft.com/office/powerpoint/2010/main" val="31646191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23993" y="178846"/>
            <a:ext cx="7865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44459"/>
              </p:ext>
            </p:extLst>
          </p:nvPr>
        </p:nvGraphicFramePr>
        <p:xfrm>
          <a:off x="474672" y="1022604"/>
          <a:ext cx="1171732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776">
                  <a:extLst>
                    <a:ext uri="{9D8B030D-6E8A-4147-A177-3AD203B41FA5}">
                      <a16:colId xmlns:a16="http://schemas.microsoft.com/office/drawing/2014/main" xmlns="" val="3912085108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xmlns="" val="2265218966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xmlns="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8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2553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24625" y="1022604"/>
            <a:ext cx="1876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Past simple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625" y="1545824"/>
            <a:ext cx="254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Past continuous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4625" y="2059212"/>
            <a:ext cx="1114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would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4625" y="2571838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Then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7370" y="3100397"/>
            <a:ext cx="320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That day/ that week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27370" y="3623617"/>
            <a:ext cx="282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The following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67708" y="4095572"/>
            <a:ext cx="104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There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7708" y="4677933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He/ She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7708" y="5141251"/>
            <a:ext cx="902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They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3374" y="5691578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him/her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672" y="2507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2668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3946" y="961093"/>
            <a:ext cx="8209936" cy="2357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 +   said  (that) + S  +  V(</a:t>
            </a:r>
            <a:r>
              <a:rPr lang="en-US" sz="32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say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told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tell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325" y="240066"/>
            <a:ext cx="173348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9105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Form:</a:t>
            </a:r>
            <a:endParaRPr lang="en-US" sz="3200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99"/>
          <p:cNvSpPr txBox="1"/>
          <p:nvPr/>
        </p:nvSpPr>
        <p:spPr>
          <a:xfrm>
            <a:off x="3127481" y="4266613"/>
            <a:ext cx="740286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91919"/>
                </a:solidFill>
                <a:latin typeface="Calibri" panose="020F0502020204030204" pitchFamily="34" charset="0"/>
                <a:cs typeface="EF Circular Latin" charset="0"/>
              </a:rPr>
              <a:t>S +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EF Circular Latin" charset="0"/>
              </a:rPr>
              <a:t>asked</a:t>
            </a: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600" b="1" dirty="0">
                <a:solidFill>
                  <a:srgbClr val="191919"/>
                </a:solidFill>
                <a:latin typeface="Calibri" panose="020F0502020204030204" pitchFamily="34" charset="0"/>
                <a:cs typeface="EF Circular Latin" charset="0"/>
              </a:rPr>
              <a:t>+ </a:t>
            </a:r>
            <a:r>
              <a:rPr lang="en-US" sz="36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EF Circular Latin" charset="0"/>
              </a:rPr>
              <a:t>Wh</a:t>
            </a:r>
            <a:r>
              <a:rPr lang="en-US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EF Circular Latin" charset="0"/>
              </a:rPr>
              <a:t>- Q </a:t>
            </a:r>
            <a:r>
              <a:rPr lang="en-US" sz="3600" b="1" dirty="0">
                <a:solidFill>
                  <a:srgbClr val="191919"/>
                </a:solidFill>
                <a:latin typeface="Calibri" panose="020F0502020204030204" pitchFamily="34" charset="0"/>
                <a:cs typeface="EF Circular Latin" charset="0"/>
              </a:rPr>
              <a:t>+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EF Circular Latin" charset="0"/>
              </a:rPr>
              <a:t>S + V (</a:t>
            </a:r>
            <a:r>
              <a:rPr lang="en-US" sz="36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EF Circular Latin" charset="0"/>
              </a:rPr>
              <a:t>lùi</a:t>
            </a:r>
            <a:r>
              <a:rPr lang="en-US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EF Circular Latin" charset="0"/>
              </a:rPr>
              <a:t>thì</a:t>
            </a:r>
            <a:r>
              <a:rPr lang="en-US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EF Circular Latin" charset="0"/>
              </a:rPr>
              <a:t>)</a:t>
            </a:r>
            <a:endParaRPr lang="en-US" sz="3600" b="1" dirty="0" smtClean="0">
              <a:solidFill>
                <a:srgbClr val="C00000"/>
              </a:solidFill>
              <a:latin typeface="Calibri" panose="020F0502020204030204" pitchFamily="34" charset="0"/>
              <a:cs typeface="EF Circular Lati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779" y="1616657"/>
            <a:ext cx="2524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Statements: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779" y="4266613"/>
            <a:ext cx="3190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70C0"/>
                </a:solidFill>
              </a:rPr>
              <a:t>Wh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questions: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6390" y="66394"/>
            <a:ext cx="7865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0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99768" y="2398299"/>
            <a:ext cx="11375922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i="1" dirty="0" smtClean="0">
                <a:latin typeface="Calibri" panose="020F0502020204030204" pitchFamily="34" charset="0"/>
                <a:cs typeface="EF Circular Latin" charset="0"/>
              </a:rPr>
              <a:t>3. “What </a:t>
            </a:r>
            <a:r>
              <a:rPr lang="en-US" sz="3200" i="1" dirty="0">
                <a:latin typeface="Calibri" panose="020F0502020204030204" pitchFamily="34" charset="0"/>
                <a:cs typeface="EF Circular Latin" charset="0"/>
              </a:rPr>
              <a:t>time does the train leave?”</a:t>
            </a: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dirty="0" smtClean="0">
                <a:latin typeface="Calibri" panose="020F0502020204030204" pitchFamily="34" charset="0"/>
                <a:cs typeface="EF Circular Latin" charset="0"/>
              </a:rPr>
              <a:t>He </a:t>
            </a:r>
            <a:r>
              <a:rPr lang="en-US" sz="3200" dirty="0">
                <a:latin typeface="Calibri" panose="020F0502020204030204" pitchFamily="34" charset="0"/>
                <a:cs typeface="EF Circular Latin" charset="0"/>
              </a:rPr>
              <a:t>asked me </a:t>
            </a:r>
            <a:r>
              <a:rPr lang="en-US" sz="3200" dirty="0" smtClean="0">
                <a:latin typeface="Calibri" panose="020F0502020204030204" pitchFamily="34" charset="0"/>
                <a:cs typeface="EF Circular Latin" charset="0"/>
              </a:rPr>
              <a:t>…………………………………………….</a:t>
            </a:r>
          </a:p>
          <a:p>
            <a:r>
              <a:rPr lang="en-US" sz="3200" i="1" dirty="0" smtClean="0">
                <a:latin typeface="Calibri" panose="020F0502020204030204" pitchFamily="34" charset="0"/>
                <a:cs typeface="EF Circular Latin" charset="0"/>
              </a:rPr>
              <a:t>4. “Where is he going ?” </a:t>
            </a:r>
            <a:endParaRPr lang="en-US" sz="3200" i="1" dirty="0">
              <a:latin typeface="Calibri" panose="020F0502020204030204" pitchFamily="34" charset="0"/>
              <a:cs typeface="EF Circular Latin" charset="0"/>
            </a:endParaRP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dirty="0" smtClean="0">
                <a:latin typeface="Calibri" panose="020F0502020204030204" pitchFamily="34" charset="0"/>
                <a:cs typeface="EF Circular Latin" charset="0"/>
              </a:rPr>
              <a:t>She </a:t>
            </a:r>
            <a:r>
              <a:rPr lang="en-US" sz="3200" dirty="0">
                <a:latin typeface="Calibri" panose="020F0502020204030204" pitchFamily="34" charset="0"/>
                <a:cs typeface="EF Circular Latin" charset="0"/>
              </a:rPr>
              <a:t>wanted to </a:t>
            </a:r>
            <a:r>
              <a:rPr lang="en-US" sz="3200" dirty="0" smtClean="0">
                <a:latin typeface="Calibri" panose="020F0502020204030204" pitchFamily="34" charset="0"/>
                <a:cs typeface="EF Circular Latin" charset="0"/>
              </a:rPr>
              <a:t>know……………………………………..</a:t>
            </a:r>
          </a:p>
          <a:p>
            <a:pPr lvl="0"/>
            <a:r>
              <a:rPr lang="en-US" sz="3200" dirty="0" smtClean="0"/>
              <a:t>5. The </a:t>
            </a:r>
            <a:r>
              <a:rPr lang="en-US" sz="3200" dirty="0"/>
              <a:t>pupils asked the teacher, “Where can we find information about the solar system?”</a:t>
            </a:r>
          </a:p>
          <a:p>
            <a:pPr lvl="0"/>
            <a:r>
              <a:rPr lang="en-US" sz="3200" dirty="0">
                <a:sym typeface="Wingdings 3" panose="05040102010807070707" pitchFamily="18" charset="2"/>
              </a:rPr>
              <a:t></a:t>
            </a:r>
            <a:r>
              <a:rPr lang="en-US" sz="3200" dirty="0"/>
              <a:t> The pupils asked the </a:t>
            </a:r>
            <a:r>
              <a:rPr lang="en-US" sz="3200" dirty="0" smtClean="0"/>
              <a:t>teacher…………………………………………………….</a:t>
            </a:r>
            <a:endParaRPr lang="en-US" sz="3200" dirty="0">
              <a:latin typeface="Calibri" panose="020F0502020204030204" pitchFamily="34" charset="0"/>
              <a:cs typeface="EF Circular Lati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769" y="197697"/>
            <a:ext cx="1104162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“I </a:t>
            </a:r>
            <a:r>
              <a:rPr lang="en-US" sz="2800" b="1" i="1" dirty="0" smtClean="0">
                <a:solidFill>
                  <a:prstClr val="black"/>
                </a:solidFill>
              </a:rPr>
              <a:t>like singing this song</a:t>
            </a:r>
            <a:r>
              <a:rPr lang="en-US" sz="2800" dirty="0" smtClean="0">
                <a:solidFill>
                  <a:prstClr val="black"/>
                </a:solidFill>
              </a:rPr>
              <a:t>.”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=&gt; Minh </a:t>
            </a:r>
            <a:r>
              <a:rPr lang="en-US" sz="2800" dirty="0" smtClean="0">
                <a:solidFill>
                  <a:prstClr val="black"/>
                </a:solidFill>
              </a:rPr>
              <a:t>said ……………………………………………………….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2. “Mai </a:t>
            </a:r>
            <a:r>
              <a:rPr lang="en-US" sz="2800" b="1" i="1" dirty="0" smtClean="0">
                <a:solidFill>
                  <a:prstClr val="black"/>
                </a:solidFill>
              </a:rPr>
              <a:t>will</a:t>
            </a:r>
            <a:r>
              <a:rPr lang="en-US" sz="2800" dirty="0" smtClean="0">
                <a:solidFill>
                  <a:prstClr val="black"/>
                </a:solidFill>
              </a:rPr>
              <a:t> take an online course to improve her speaking.”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=&gt; </a:t>
            </a: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smtClean="0">
                <a:solidFill>
                  <a:prstClr val="black"/>
                </a:solidFill>
              </a:rPr>
              <a:t>said ………………………………………………………………………..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084" y="696120"/>
            <a:ext cx="4799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that he </a:t>
            </a:r>
            <a:r>
              <a:rPr lang="en-US" sz="2800" b="1" i="1" dirty="0" smtClean="0">
                <a:solidFill>
                  <a:srgbClr val="0070C0"/>
                </a:solidFill>
              </a:rPr>
              <a:t>liked singing that song.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1098" y="1791337"/>
            <a:ext cx="900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Mai would take an online course to improve her speaking.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6755" y="2835167"/>
            <a:ext cx="426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Calibri" panose="020F0502020204030204" pitchFamily="34" charset="0"/>
                <a:cs typeface="EF Circular Latin" charset="0"/>
              </a:rPr>
              <a:t>what time</a:t>
            </a:r>
            <a:r>
              <a:rPr lang="en-US" sz="3200" b="1" i="1" dirty="0">
                <a:solidFill>
                  <a:srgbClr val="191919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200" b="1" i="1" dirty="0">
                <a:solidFill>
                  <a:srgbClr val="4472C4"/>
                </a:solidFill>
                <a:latin typeface="Calibri" panose="020F0502020204030204" pitchFamily="34" charset="0"/>
                <a:cs typeface="EF Circular Latin" charset="0"/>
              </a:rPr>
              <a:t>the train left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EF Circular Latin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4833" y="3788847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Calibri" panose="020F0502020204030204" pitchFamily="34" charset="0"/>
                <a:cs typeface="EF Circular Latin" charset="0"/>
              </a:rPr>
              <a:t>where</a:t>
            </a:r>
            <a:r>
              <a:rPr lang="en-US" sz="3200" b="1" i="1" dirty="0">
                <a:solidFill>
                  <a:srgbClr val="191919"/>
                </a:solidFill>
                <a:latin typeface="Calibri" panose="020F0502020204030204" pitchFamily="34" charset="0"/>
                <a:cs typeface="EF Circular Latin" charset="0"/>
              </a:rPr>
              <a:t> </a:t>
            </a:r>
            <a:r>
              <a:rPr lang="en-US" sz="3200" b="1" i="1" dirty="0">
                <a:solidFill>
                  <a:srgbClr val="4472C4"/>
                </a:solidFill>
                <a:latin typeface="Calibri" panose="020F0502020204030204" pitchFamily="34" charset="0"/>
                <a:cs typeface="EF Circular Latin" charset="0"/>
              </a:rPr>
              <a:t>he </a:t>
            </a:r>
            <a:r>
              <a:rPr lang="en-US" sz="3200" b="1" i="1" dirty="0" smtClean="0">
                <a:solidFill>
                  <a:srgbClr val="4472C4"/>
                </a:solidFill>
                <a:latin typeface="Calibri" panose="020F0502020204030204" pitchFamily="34" charset="0"/>
                <a:cs typeface="EF Circular Latin" charset="0"/>
              </a:rPr>
              <a:t>was going.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5879691" y="518372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i="1" dirty="0">
                <a:solidFill>
                  <a:srgbClr val="0070C0"/>
                </a:solidFill>
              </a:rPr>
              <a:t>where they could find information about the solar system. </a:t>
            </a:r>
          </a:p>
        </p:txBody>
      </p:sp>
    </p:spTree>
    <p:extLst>
      <p:ext uri="{BB962C8B-B14F-4D97-AF65-F5344CB8AC3E}">
        <p14:creationId xmlns:p14="http://schemas.microsoft.com/office/powerpoint/2010/main" val="270530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0423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105" y="-636905"/>
            <a:ext cx="12852400" cy="85680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0555" y="1216422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1139825" y="1110377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3150235" y="1199912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20" name="TextBox 40"/>
          <p:cNvSpPr txBox="1"/>
          <p:nvPr/>
        </p:nvSpPr>
        <p:spPr>
          <a:xfrm>
            <a:off x="2735580" y="1122442"/>
            <a:ext cx="95865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081" y="2186940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291381" y="222234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21355" y="201786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3" name="Picture 2" descr="21504239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133" y1="45900" x2="21133" y2="45900"/>
                        <a14:foregroundMark x1="25133" y1="46800" x2="15333" y2="56000"/>
                        <a14:foregroundMark x1="22600" y1="42400" x2="28933" y2="47200"/>
                        <a14:foregroundMark x1="58067" y1="40000" x2="86333" y2="59100"/>
                        <a14:foregroundMark x1="42000" y1="68400" x2="21267" y2="84300"/>
                        <a14:foregroundMark x1="64733" y1="39000" x2="86333" y2="44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5105" y="-462203"/>
            <a:ext cx="12852400" cy="856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4" grpId="1" animBg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6009" y="1029335"/>
            <a:ext cx="11639550" cy="442976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 dirty="0"/>
              <a:t>In reporting </a:t>
            </a:r>
            <a:r>
              <a:rPr lang="en-US" sz="3500" i="1" dirty="0">
                <a:highlight>
                  <a:srgbClr val="FFFF00"/>
                </a:highlight>
              </a:rPr>
              <a:t>Yes / No questions</a:t>
            </a:r>
            <a:r>
              <a:rPr lang="en-US" sz="3500" dirty="0"/>
              <a:t>, we often use the verb </a:t>
            </a:r>
            <a:r>
              <a:rPr lang="en-US" sz="3500" i="1" dirty="0">
                <a:highlight>
                  <a:srgbClr val="FFFF00"/>
                </a:highlight>
              </a:rPr>
              <a:t>ask</a:t>
            </a:r>
            <a:r>
              <a:rPr lang="en-US" sz="3500" dirty="0"/>
              <a:t> or </a:t>
            </a:r>
            <a:r>
              <a:rPr lang="en-US" sz="3500" i="1" dirty="0">
                <a:highlight>
                  <a:srgbClr val="FFFF00"/>
                </a:highlight>
              </a:rPr>
              <a:t>want to know</a:t>
            </a:r>
            <a:r>
              <a:rPr lang="en-US" sz="3500" dirty="0"/>
              <a:t>; we use the word order of statements. </a:t>
            </a:r>
          </a:p>
          <a:p>
            <a:pPr algn="just"/>
            <a:r>
              <a:rPr lang="en-US" sz="3500" dirty="0"/>
              <a:t>In reporting </a:t>
            </a:r>
            <a:r>
              <a:rPr lang="en-US" sz="3500" i="1" dirty="0">
                <a:highlight>
                  <a:srgbClr val="FFFF00"/>
                </a:highlight>
              </a:rPr>
              <a:t>Yes / No questions</a:t>
            </a:r>
            <a:r>
              <a:rPr lang="en-US" sz="3500" dirty="0"/>
              <a:t>, we normally use</a:t>
            </a:r>
            <a:r>
              <a:rPr lang="en-US" sz="3500" i="1" dirty="0">
                <a:highlight>
                  <a:srgbClr val="FFFF00"/>
                </a:highlight>
              </a:rPr>
              <a:t> if / whether + clause.</a:t>
            </a:r>
          </a:p>
          <a:p>
            <a:pPr algn="just"/>
            <a:r>
              <a:rPr lang="en-US" sz="3500" b="1" dirty="0">
                <a:solidFill>
                  <a:srgbClr val="398FCF"/>
                </a:solidFill>
              </a:rPr>
              <a:t>Example:</a:t>
            </a:r>
          </a:p>
          <a:p>
            <a:pPr algn="just"/>
            <a:r>
              <a:rPr lang="en-US" sz="3500" dirty="0"/>
              <a:t>Anna: “Do you plan to climb any mountains this summer, Joe?”</a:t>
            </a:r>
          </a:p>
          <a:p>
            <a:pPr algn="just"/>
            <a:r>
              <a:rPr lang="en-US" sz="3500" dirty="0"/>
              <a:t>→ Anna </a:t>
            </a:r>
            <a:r>
              <a:rPr lang="en-US" sz="3500" b="1" dirty="0"/>
              <a:t>asked</a:t>
            </a:r>
            <a:r>
              <a:rPr lang="en-US" sz="3500" dirty="0"/>
              <a:t> Joe </a:t>
            </a:r>
            <a:r>
              <a:rPr lang="en-US" sz="3500" b="1" dirty="0"/>
              <a:t>if / whether</a:t>
            </a:r>
            <a:r>
              <a:rPr lang="en-US" sz="3500" dirty="0"/>
              <a:t> he planned to climb any mountains that summer.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1435" y="101600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41" y="137847"/>
            <a:ext cx="117692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0070C0"/>
                </a:solidFill>
              </a:rPr>
              <a:t>Reported </a:t>
            </a:r>
            <a:r>
              <a:rPr lang="en-US" sz="3200" b="1" u="sng" dirty="0" smtClean="0">
                <a:solidFill>
                  <a:srgbClr val="0070C0"/>
                </a:solidFill>
              </a:rPr>
              <a:t>speech </a:t>
            </a:r>
            <a:r>
              <a:rPr lang="en-US" sz="2800" b="1" dirty="0" smtClean="0">
                <a:solidFill>
                  <a:srgbClr val="0070C0"/>
                </a:solidFill>
              </a:rPr>
              <a:t>-</a:t>
            </a:r>
            <a:r>
              <a:rPr lang="en-US" sz="2800" dirty="0" smtClean="0"/>
              <a:t> </a:t>
            </a:r>
            <a:r>
              <a:rPr lang="en-US" sz="2800" b="1" i="1" dirty="0"/>
              <a:t>(Yes/No questions</a:t>
            </a:r>
            <a:r>
              <a:rPr lang="en-US" sz="2800" b="1" i="1" dirty="0" smtClean="0"/>
              <a:t>)</a:t>
            </a:r>
          </a:p>
          <a:p>
            <a:r>
              <a:rPr lang="en-US" sz="2800" i="1" dirty="0" smtClean="0"/>
              <a:t>    (</a:t>
            </a:r>
            <a:r>
              <a:rPr lang="en-US" sz="2800" i="1" dirty="0" err="1"/>
              <a:t>Câu</a:t>
            </a:r>
            <a:r>
              <a:rPr lang="en-US" sz="2800" i="1" dirty="0"/>
              <a:t> </a:t>
            </a:r>
            <a:r>
              <a:rPr lang="en-US" sz="2800" i="1" dirty="0" err="1"/>
              <a:t>tường</a:t>
            </a:r>
            <a:r>
              <a:rPr lang="en-US" sz="2800" i="1" dirty="0"/>
              <a:t> </a:t>
            </a:r>
            <a:r>
              <a:rPr lang="en-US" sz="2800" i="1" dirty="0" err="1"/>
              <a:t>thuật</a:t>
            </a:r>
            <a:r>
              <a:rPr lang="en-US" sz="2800" i="1" dirty="0"/>
              <a:t> – </a:t>
            </a:r>
            <a:r>
              <a:rPr lang="en-US" sz="2800" i="1" dirty="0" err="1"/>
              <a:t>câu</a:t>
            </a:r>
            <a:r>
              <a:rPr lang="en-US" sz="2800" i="1" dirty="0"/>
              <a:t> </a:t>
            </a:r>
            <a:r>
              <a:rPr lang="en-US" sz="2800" i="1" dirty="0" err="1"/>
              <a:t>hỏi</a:t>
            </a:r>
            <a:r>
              <a:rPr lang="en-US" sz="2800" i="1" dirty="0"/>
              <a:t> yes/ no</a:t>
            </a:r>
            <a:r>
              <a:rPr lang="en-US" sz="2800" i="1" dirty="0" smtClean="0"/>
              <a:t>)</a:t>
            </a:r>
          </a:p>
          <a:p>
            <a:endParaRPr lang="en-US" sz="2800" i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Yes/No,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know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asked/ wanted to know + IF/ WHETHER + S + V 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“Do you plan to climb any mountains this summer,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Joe? 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asked Joe if/whether he planned to climb any mountains that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7472" y="70679"/>
            <a:ext cx="11322685" cy="553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5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790" y="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28147" y="2036639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told me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wanted to know</a:t>
            </a:r>
            <a:r>
              <a:rPr lang="en-US" sz="320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74592" y="2036639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to me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questions me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2182" y="869509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 </a:t>
            </a:r>
            <a:r>
              <a:rPr lang="en-US" sz="3200"/>
              <a:t>“Will pollution endanger the wildlife here?” Kate asked.</a:t>
            </a:r>
          </a:p>
          <a:p>
            <a:pPr algn="just"/>
            <a:r>
              <a:rPr lang="en-US" sz="3200"/>
              <a:t>→ Kate ______ if pollution would endanger the wildlife there.</a:t>
            </a:r>
          </a:p>
        </p:txBody>
      </p:sp>
      <p:sp>
        <p:nvSpPr>
          <p:cNvPr id="10" name="Oval 9"/>
          <p:cNvSpPr/>
          <p:nvPr/>
        </p:nvSpPr>
        <p:spPr>
          <a:xfrm>
            <a:off x="1028147" y="2613854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292182" y="3257744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en-US" sz="3200"/>
              <a:t>“Are you enjoying your flight?” the stewardess asked me.</a:t>
            </a:r>
          </a:p>
          <a:p>
            <a:pPr algn="just"/>
            <a:r>
              <a:rPr lang="en-US" sz="3200"/>
              <a:t>→ The stewardess asked me if I ______my flight.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028147" y="4382329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am enjoying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enjoyed  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874592" y="4382329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was enjoying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would enjoy</a:t>
            </a:r>
          </a:p>
        </p:txBody>
      </p:sp>
      <p:sp>
        <p:nvSpPr>
          <p:cNvPr id="30" name="Oval 29"/>
          <p:cNvSpPr/>
          <p:nvPr/>
        </p:nvSpPr>
        <p:spPr>
          <a:xfrm>
            <a:off x="6874592" y="4421699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1629</Words>
  <Application>Microsoft Office PowerPoint</Application>
  <PresentationFormat>Widescreen</PresentationFormat>
  <Paragraphs>231</Paragraphs>
  <Slides>25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Berlin Sans FB</vt:lpstr>
      <vt:lpstr>Calibri</vt:lpstr>
      <vt:lpstr>Calibri Light</vt:lpstr>
      <vt:lpstr>Cooper Black</vt:lpstr>
      <vt:lpstr>EF Circular Latin</vt:lpstr>
      <vt:lpstr>Myriad Pro</vt:lpstr>
      <vt:lpstr>Palatino Linotype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Laptop MT</cp:lastModifiedBy>
  <cp:revision>327</cp:revision>
  <dcterms:created xsi:type="dcterms:W3CDTF">2020-12-09T02:04:00Z</dcterms:created>
  <dcterms:modified xsi:type="dcterms:W3CDTF">2025-02-20T08:06:39Z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