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58" r:id="rId2"/>
    <p:sldId id="279" r:id="rId3"/>
    <p:sldId id="362" r:id="rId4"/>
    <p:sldId id="361" r:id="rId5"/>
    <p:sldId id="256" r:id="rId6"/>
    <p:sldId id="316" r:id="rId7"/>
    <p:sldId id="363" r:id="rId8"/>
    <p:sldId id="327" r:id="rId9"/>
    <p:sldId id="355" r:id="rId10"/>
    <p:sldId id="276" r:id="rId11"/>
    <p:sldId id="356" r:id="rId12"/>
    <p:sldId id="357" r:id="rId13"/>
    <p:sldId id="298" r:id="rId14"/>
    <p:sldId id="365" r:id="rId15"/>
    <p:sldId id="366" r:id="rId16"/>
    <p:sldId id="369" r:id="rId17"/>
    <p:sldId id="367" r:id="rId18"/>
    <p:sldId id="314" r:id="rId19"/>
    <p:sldId id="359" r:id="rId20"/>
    <p:sldId id="3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B1"/>
    <a:srgbClr val="FEE3AF"/>
    <a:srgbClr val="0070C0"/>
    <a:srgbClr val="0087B2"/>
    <a:srgbClr val="F26648"/>
    <a:srgbClr val="F7931D"/>
    <a:srgbClr val="FBC864"/>
    <a:srgbClr val="F8B417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93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9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6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C61C2-9F6E-DC1E-9C57-ADDF446E1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7515A5-F2DE-4B2B-C546-5A5F78F61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76280-58A0-B960-DA21-24EE2F464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D5522-5AD1-9687-E930-CEC18C878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8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2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6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6142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8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8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6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6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4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90152" y="0"/>
            <a:ext cx="3167319" cy="4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GB" sz="24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Song </a:t>
            </a:r>
            <a:r>
              <a:rPr lang="en-GB" sz="2400" b="1" i="1" dirty="0" err="1">
                <a:solidFill>
                  <a:srgbClr val="7030A0"/>
                </a:solidFill>
                <a:latin typeface="Bahnschrift SemiBold Condensed" panose="020B0502040204020203" pitchFamily="34" charset="0"/>
              </a:rPr>
              <a:t>Ve</a:t>
            </a:r>
            <a:r>
              <a:rPr lang="en-GB" sz="24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secondary school.</a:t>
            </a:r>
            <a:endParaRPr lang="en-US" sz="2400" b="1" i="1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347" y="2220789"/>
            <a:ext cx="631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8266" y="328998"/>
            <a:ext cx="3679722" cy="78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403819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33971" y="336071"/>
            <a:ext cx="1155802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4150" y="35589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936" y="2532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40C416F-EB0F-F7C7-F5D8-FBDABA29DAF1}"/>
              </a:ext>
            </a:extLst>
          </p:cNvPr>
          <p:cNvSpPr txBox="1"/>
          <p:nvPr/>
        </p:nvSpPr>
        <p:spPr>
          <a:xfrm>
            <a:off x="206779" y="961140"/>
            <a:ext cx="116958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teacher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suggested that we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don’t waste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time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playing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video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games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advise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to try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a new workout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routine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to</a:t>
            </a:r>
            <a:r>
              <a:rPr lang="en-US" sz="2600" b="1" u="sng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keep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things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interesting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Her parents recommend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that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she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studies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harder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so that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she can get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into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a good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600" i="0" dirty="0">
                <a:solidFill>
                  <a:srgbClr val="242021"/>
                </a:solidFill>
                <a:effectLst/>
                <a:latin typeface="ChronicaPro-Book"/>
              </a:rPr>
              <a:t>university.</a:t>
            </a:r>
          </a:p>
          <a:p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sales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assistant suggested that I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must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choose a tablet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with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a brighter </a:t>
            </a:r>
            <a:r>
              <a:rPr lang="en-US" sz="2600" b="1" i="0" u="sng" dirty="0" err="1">
                <a:solidFill>
                  <a:srgbClr val="242021"/>
                </a:solidFill>
                <a:effectLst/>
                <a:latin typeface="ChronicaPro-Book"/>
              </a:rPr>
              <a:t>colour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If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you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like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chicken, I recommend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eat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at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restaurant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opposite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our office.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br>
              <a:rPr lang="en-US" sz="2600" dirty="0"/>
            </a:br>
            <a:endParaRPr lang="vi-VN" sz="2600" dirty="0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89984FCC-A302-D51A-3078-2A72C296D6E6}"/>
              </a:ext>
            </a:extLst>
          </p:cNvPr>
          <p:cNvSpPr/>
          <p:nvPr/>
        </p:nvSpPr>
        <p:spPr>
          <a:xfrm>
            <a:off x="5239427" y="922898"/>
            <a:ext cx="2026612" cy="5232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F75BC79-D643-2407-CA87-4D650C2826EC}"/>
              </a:ext>
            </a:extLst>
          </p:cNvPr>
          <p:cNvSpPr txBox="1"/>
          <p:nvPr/>
        </p:nvSpPr>
        <p:spPr>
          <a:xfrm>
            <a:off x="5350611" y="1270228"/>
            <a:ext cx="548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not waste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E811CD3F-BA1F-3059-EC60-D03EB7926978}"/>
              </a:ext>
            </a:extLst>
          </p:cNvPr>
          <p:cNvSpPr/>
          <p:nvPr/>
        </p:nvSpPr>
        <p:spPr>
          <a:xfrm>
            <a:off x="1862649" y="1725778"/>
            <a:ext cx="916046" cy="5232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720A017-0C47-FEA9-0960-4548EEDA325C}"/>
              </a:ext>
            </a:extLst>
          </p:cNvPr>
          <p:cNvSpPr txBox="1"/>
          <p:nvPr/>
        </p:nvSpPr>
        <p:spPr>
          <a:xfrm>
            <a:off x="2432000" y="2058309"/>
            <a:ext cx="526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trying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37D7ED58-7B59-D1C0-A2D8-343216C8D279}"/>
              </a:ext>
            </a:extLst>
          </p:cNvPr>
          <p:cNvSpPr/>
          <p:nvPr/>
        </p:nvSpPr>
        <p:spPr>
          <a:xfrm>
            <a:off x="5616111" y="2519603"/>
            <a:ext cx="1107177" cy="6176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D2E6DA42-9BD0-4F70-C98C-CE43C3F06975}"/>
              </a:ext>
            </a:extLst>
          </p:cNvPr>
          <p:cNvSpPr txBox="1"/>
          <p:nvPr/>
        </p:nvSpPr>
        <p:spPr>
          <a:xfrm>
            <a:off x="6096000" y="2962887"/>
            <a:ext cx="526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study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27F47EA2-E7E7-6630-23C3-AAEDBB2C9044}"/>
              </a:ext>
            </a:extLst>
          </p:cNvPr>
          <p:cNvSpPr/>
          <p:nvPr/>
        </p:nvSpPr>
        <p:spPr>
          <a:xfrm>
            <a:off x="6096000" y="3680094"/>
            <a:ext cx="790192" cy="6176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64100D2A-20E1-9B0F-C542-489183DC177B}"/>
              </a:ext>
            </a:extLst>
          </p:cNvPr>
          <p:cNvSpPr txBox="1"/>
          <p:nvPr/>
        </p:nvSpPr>
        <p:spPr>
          <a:xfrm>
            <a:off x="5995921" y="4040216"/>
            <a:ext cx="576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869DCAD5-3B35-C1C5-5696-23EEB7CF8D1C}"/>
              </a:ext>
            </a:extLst>
          </p:cNvPr>
          <p:cNvSpPr/>
          <p:nvPr/>
        </p:nvSpPr>
        <p:spPr>
          <a:xfrm>
            <a:off x="5421291" y="4896609"/>
            <a:ext cx="674709" cy="5297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9B99D0AE-9D65-61ED-D529-AC60A40AAFA1}"/>
              </a:ext>
            </a:extLst>
          </p:cNvPr>
          <p:cNvSpPr txBox="1"/>
          <p:nvPr/>
        </p:nvSpPr>
        <p:spPr>
          <a:xfrm>
            <a:off x="5239427" y="5223902"/>
            <a:ext cx="526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4" grpId="0"/>
      <p:bldP spid="15" grpId="0" animBg="1"/>
      <p:bldP spid="21" grpId="0"/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0921" y="0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correct form of the verb in brackets. Then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exchanges with your partner.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8315" y="17257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101" y="8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4386"/>
            <a:ext cx="11596236" cy="48200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What should we do to create three dimensional objects?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recommend (use)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a 3D printer.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600" b="0" i="0" dirty="0">
              <a:solidFill>
                <a:srgbClr val="242021"/>
              </a:solidFill>
              <a:effectLst/>
              <a:latin typeface="ChronicaPro-Book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What should we do to prevent global warming?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suggest we should (reduce)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exhaust fumes.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600" b="0" i="0" dirty="0">
              <a:solidFill>
                <a:srgbClr val="242021"/>
              </a:solidFill>
              <a:effectLst/>
              <a:latin typeface="ChronicaPro-Book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What should we do if we want to communicate with others on the move?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advise (use)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a smartphone.</a:t>
            </a:r>
            <a:endParaRPr lang="en-US" sz="26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2383726" y="147518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4078712" y="327243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1430297" y="500847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AA929-8B25-ABF7-555E-F56461304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26D48F0-9515-7F0E-BD5F-10AD7FD4AEB8}"/>
              </a:ext>
            </a:extLst>
          </p:cNvPr>
          <p:cNvSpPr txBox="1"/>
          <p:nvPr/>
        </p:nvSpPr>
        <p:spPr>
          <a:xfrm>
            <a:off x="1177125" y="69358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correct form of the verb in brackets. Then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exchanges with your partner.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B76DC65-CB42-2CCB-7038-F39EED744A2B}"/>
              </a:ext>
            </a:extLst>
          </p:cNvPr>
          <p:cNvSpPr/>
          <p:nvPr/>
        </p:nvSpPr>
        <p:spPr>
          <a:xfrm>
            <a:off x="674519" y="24193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FBBF4A-5B4F-EDD6-E683-A8FE90511115}"/>
              </a:ext>
            </a:extLst>
          </p:cNvPr>
          <p:cNvSpPr txBox="1"/>
          <p:nvPr/>
        </p:nvSpPr>
        <p:spPr>
          <a:xfrm>
            <a:off x="727305" y="1555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38B4A2-36A0-3F6D-5E5E-61D952490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04" y="949818"/>
            <a:ext cx="11596236" cy="41743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What should we do to protect and preserve our national parks?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advise that we should (limit)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number of visitors every day.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600" b="0" i="0" dirty="0">
              <a:solidFill>
                <a:srgbClr val="242021"/>
              </a:solidFill>
              <a:effectLst/>
              <a:latin typeface="ChronicaPro-Book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What should we do to improve our health?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recommend (eat)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more fruits and vegetables.</a:t>
            </a:r>
            <a:r>
              <a:rPr lang="en-US" sz="2600" dirty="0"/>
              <a:t>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5365220-64B1-D200-AF49-E8F6E1E7371F}"/>
              </a:ext>
            </a:extLst>
          </p:cNvPr>
          <p:cNvSpPr txBox="1"/>
          <p:nvPr/>
        </p:nvSpPr>
        <p:spPr>
          <a:xfrm>
            <a:off x="4337625" y="161153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E8AF8C6-05C2-250F-4BC5-D43E59FD7CB1}"/>
              </a:ext>
            </a:extLst>
          </p:cNvPr>
          <p:cNvSpPr txBox="1"/>
          <p:nvPr/>
        </p:nvSpPr>
        <p:spPr>
          <a:xfrm>
            <a:off x="3243133" y="387230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2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3438" y="0"/>
            <a:ext cx="1090573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he / she should do in the following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situations, using suggest / advise / recommend + V-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ing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clauses with should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8047" y="22756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832" y="1073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41" y="1029672"/>
            <a:ext cx="3035898" cy="294256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71FBFC-03FC-226C-CB91-7F7A25720231}"/>
              </a:ext>
            </a:extLst>
          </p:cNvPr>
          <p:cNvSpPr txBox="1"/>
          <p:nvPr/>
        </p:nvSpPr>
        <p:spPr>
          <a:xfrm>
            <a:off x="294923" y="1725463"/>
            <a:ext cx="9312434" cy="3254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His / Her laptop has broken down.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/ She is considering buying a new smartphone.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/ She likes to read a lot of books but he / she doesn’t want them to take up too much space.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/ She is feeling tired.</a:t>
            </a:r>
            <a:r>
              <a:rPr lang="en-US" sz="2800" dirty="0"/>
              <a:t>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9009" y="107309"/>
            <a:ext cx="1090573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he / she should do in the following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situations, using suggest / advise / recommend + V-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ing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clauses with should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8047" y="22756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832" y="1073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41" y="1029672"/>
            <a:ext cx="3035898" cy="294256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71FBFC-03FC-226C-CB91-7F7A25720231}"/>
              </a:ext>
            </a:extLst>
          </p:cNvPr>
          <p:cNvSpPr txBox="1"/>
          <p:nvPr/>
        </p:nvSpPr>
        <p:spPr>
          <a:xfrm>
            <a:off x="347708" y="1962826"/>
            <a:ext cx="93124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His / Her laptop has broken down.</a:t>
            </a:r>
            <a:endParaRPr lang="vi-VN" sz="2800" dirty="0"/>
          </a:p>
        </p:txBody>
      </p:sp>
      <p:sp>
        <p:nvSpPr>
          <p:cNvPr id="2" name="Rectangle 1"/>
          <p:cNvSpPr/>
          <p:nvPr/>
        </p:nvSpPr>
        <p:spPr>
          <a:xfrm>
            <a:off x="162241" y="3642535"/>
            <a:ext cx="11198179" cy="20982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</a:rPr>
              <a:t>A: </a:t>
            </a:r>
            <a:r>
              <a:rPr lang="en-US" sz="3000" dirty="0"/>
              <a:t>Oh no! My laptop has broken. What should I do?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</a:rPr>
              <a:t>B: </a:t>
            </a:r>
            <a:r>
              <a:rPr lang="en-US" sz="3000" dirty="0"/>
              <a:t>I recommend bringing it to a computer repair </a:t>
            </a:r>
            <a:r>
              <a:rPr lang="en-US" sz="3000" dirty="0" err="1"/>
              <a:t>centre</a:t>
            </a:r>
            <a:r>
              <a:rPr lang="en-US" sz="30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I recommend that you (should) bring it to a computer repair </a:t>
            </a:r>
            <a:r>
              <a:rPr lang="en-US" sz="3000" dirty="0" err="1"/>
              <a:t>centre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0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3438" y="0"/>
            <a:ext cx="1090573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he / she should do in the following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situations, using suggest / advise / recommend + V-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ing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clauses with should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8047" y="22756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832" y="1073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29" y="1029672"/>
            <a:ext cx="2791409" cy="294256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71FBFC-03FC-226C-CB91-7F7A25720231}"/>
              </a:ext>
            </a:extLst>
          </p:cNvPr>
          <p:cNvSpPr txBox="1"/>
          <p:nvPr/>
        </p:nvSpPr>
        <p:spPr>
          <a:xfrm>
            <a:off x="294923" y="1505246"/>
            <a:ext cx="93124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/ She is considering buying a new smartphone.</a:t>
            </a:r>
            <a:endParaRPr lang="vi-VN" sz="2800" dirty="0"/>
          </a:p>
        </p:txBody>
      </p:sp>
      <p:sp>
        <p:nvSpPr>
          <p:cNvPr id="2" name="Rectangle 1"/>
          <p:cNvSpPr/>
          <p:nvPr/>
        </p:nvSpPr>
        <p:spPr>
          <a:xfrm>
            <a:off x="408047" y="2933961"/>
            <a:ext cx="9534831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A: </a:t>
            </a:r>
            <a:r>
              <a:rPr lang="en-US" sz="2800" dirty="0"/>
              <a:t>I'm thinking about buying a new smartphone.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B: </a:t>
            </a:r>
            <a:r>
              <a:rPr lang="en-US" sz="2800" dirty="0"/>
              <a:t>I advise comparing different models before making a decision.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I advise that you should compare different models before making a decision.</a:t>
            </a:r>
          </a:p>
        </p:txBody>
      </p:sp>
    </p:spTree>
    <p:extLst>
      <p:ext uri="{BB962C8B-B14F-4D97-AF65-F5344CB8AC3E}">
        <p14:creationId xmlns:p14="http://schemas.microsoft.com/office/powerpoint/2010/main" val="412112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3438" y="0"/>
            <a:ext cx="1090573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he / she should do in the following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situations, using suggest / advise / recommend + V-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ing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clauses with should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8047" y="22756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832" y="1073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90" y="965024"/>
            <a:ext cx="2732049" cy="265578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71FBFC-03FC-226C-CB91-7F7A25720231}"/>
              </a:ext>
            </a:extLst>
          </p:cNvPr>
          <p:cNvSpPr txBox="1"/>
          <p:nvPr/>
        </p:nvSpPr>
        <p:spPr>
          <a:xfrm>
            <a:off x="446847" y="1872965"/>
            <a:ext cx="93124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/ She likes to read a lot of books but he / she doesn’t want them to take up too much space.</a:t>
            </a:r>
            <a:endParaRPr lang="vi-VN" sz="2800" dirty="0"/>
          </a:p>
        </p:txBody>
      </p:sp>
      <p:sp>
        <p:nvSpPr>
          <p:cNvPr id="2" name="Rectangle 1"/>
          <p:cNvSpPr/>
          <p:nvPr/>
        </p:nvSpPr>
        <p:spPr>
          <a:xfrm>
            <a:off x="250730" y="3620812"/>
            <a:ext cx="11174353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Open Sans" panose="020B0606030504020204" pitchFamily="34" charset="0"/>
              </a:rPr>
              <a:t>A: </a:t>
            </a: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</a:rPr>
              <a:t>I love reading, but I'm running out of space for my books.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</a:rPr>
              <a:t>B: </a:t>
            </a: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</a:rPr>
              <a:t>I recommend trying an e-reader like a Kindle.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</a:rPr>
              <a:t> I recommend that you should try an e-reader like a Kindle.</a:t>
            </a:r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3438" y="0"/>
            <a:ext cx="1090573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he / she should do in the following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situations, using suggest / advise / recommend + V-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ing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clauses with should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8047" y="22756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832" y="1073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54" y="1012723"/>
            <a:ext cx="2545604" cy="231763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71FBFC-03FC-226C-CB91-7F7A25720231}"/>
              </a:ext>
            </a:extLst>
          </p:cNvPr>
          <p:cNvSpPr txBox="1"/>
          <p:nvPr/>
        </p:nvSpPr>
        <p:spPr>
          <a:xfrm>
            <a:off x="659349" y="1749194"/>
            <a:ext cx="93124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/ She is feeling tired.</a:t>
            </a:r>
            <a:r>
              <a:rPr lang="en-US" sz="2800" dirty="0"/>
              <a:t> </a:t>
            </a:r>
            <a:endParaRPr lang="vi-VN" sz="2800" dirty="0"/>
          </a:p>
        </p:txBody>
      </p:sp>
      <p:sp>
        <p:nvSpPr>
          <p:cNvPr id="2" name="Rectangle 1"/>
          <p:cNvSpPr/>
          <p:nvPr/>
        </p:nvSpPr>
        <p:spPr>
          <a:xfrm>
            <a:off x="384221" y="3031894"/>
            <a:ext cx="10156724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  <a:latin typeface="Open Sans" panose="020B0606030504020204" pitchFamily="34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</a:rPr>
              <a:t>: I'm feeling so tired lately.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B: </a:t>
            </a: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</a:rPr>
              <a:t>I suggest getting more rest and going to bed early.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</a:rPr>
              <a:t> I suggest that you should get more rest and go to bed early.</a:t>
            </a:r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87204" y="167689"/>
            <a:ext cx="521578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16564" y="1162896"/>
            <a:ext cx="795440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86" y="124925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074" y="2109241"/>
            <a:ext cx="8617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suggest / advise / recommend + V-</a:t>
            </a:r>
            <a:r>
              <a:rPr lang="en-US" sz="3600" dirty="0" err="1">
                <a:solidFill>
                  <a:prstClr val="black"/>
                </a:solidFill>
              </a:rPr>
              <a:t>ing</a:t>
            </a:r>
            <a:r>
              <a:rPr lang="en-US" sz="3600" dirty="0">
                <a:solidFill>
                  <a:prstClr val="black"/>
                </a:solidFill>
              </a:rPr>
              <a:t> or clauses with should 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41962"/>
            <a:ext cx="12192000" cy="861616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60544" y="-107162"/>
            <a:ext cx="433381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Bauhaus 93" panose="04030905020B02020C02" pitchFamily="82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3181" y="1136603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87B2"/>
                </a:solidFill>
              </a:rPr>
              <a:t>Do exercises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87B2"/>
                </a:solidFill>
              </a:rPr>
              <a:t>Prepair</a:t>
            </a:r>
            <a:r>
              <a:rPr lang="en-US" sz="3600" b="1" dirty="0">
                <a:solidFill>
                  <a:srgbClr val="0087B2"/>
                </a:solidFill>
              </a:rPr>
              <a:t> 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59" y="4648200"/>
            <a:ext cx="2091423" cy="1959876"/>
          </a:xfrm>
          <a:prstGeom prst="rect">
            <a:avLst/>
          </a:prstGeom>
        </p:spPr>
      </p:pic>
      <p:pic>
        <p:nvPicPr>
          <p:cNvPr id="14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1154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2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86685" y="1"/>
            <a:ext cx="12192000" cy="936396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397130" y="20933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9AD98B-1BF4-8D7A-B304-6945A80AD8F8}"/>
              </a:ext>
            </a:extLst>
          </p:cNvPr>
          <p:cNvSpPr txBox="1"/>
          <p:nvPr/>
        </p:nvSpPr>
        <p:spPr>
          <a:xfrm>
            <a:off x="2687683" y="2234749"/>
            <a:ext cx="6812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/>
                <a:ea typeface="Source Sans Pro SemiBold" panose="020B0603030403020204" pitchFamily="34" charset="0"/>
              </a:rPr>
              <a:t>+ you have bad marks?</a:t>
            </a:r>
            <a:endParaRPr lang="vi-VN" sz="3600" b="1" dirty="0">
              <a:solidFill>
                <a:srgbClr val="0070C0"/>
              </a:solidFill>
              <a:ea typeface="Source Sans Pro SemiBold" panose="020B0603030403020204" pitchFamily="34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1809710" y="1262407"/>
            <a:ext cx="59951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do when: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DD723E-EE00-72B6-8424-276AF415BF02}"/>
              </a:ext>
            </a:extLst>
          </p:cNvPr>
          <p:cNvSpPr txBox="1"/>
          <p:nvPr/>
        </p:nvSpPr>
        <p:spPr>
          <a:xfrm>
            <a:off x="2280203" y="2933221"/>
            <a:ext cx="6812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/>
                <a:ea typeface="Source Sans Pro SemiBold" panose="020B0603030403020204" pitchFamily="34" charset="0"/>
              </a:rPr>
              <a:t>+ you cough a lot?</a:t>
            </a:r>
            <a:endParaRPr lang="vi-VN" sz="3600" b="1" dirty="0">
              <a:solidFill>
                <a:srgbClr val="0070C0"/>
              </a:solidFill>
              <a:ea typeface="Source Sans Pro SemiBold" panose="020B0603030403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D05B380-CAFA-EC22-B892-8AB26881EE40}"/>
              </a:ext>
            </a:extLst>
          </p:cNvPr>
          <p:cNvSpPr txBox="1"/>
          <p:nvPr/>
        </p:nvSpPr>
        <p:spPr>
          <a:xfrm>
            <a:off x="3885828" y="3665910"/>
            <a:ext cx="7838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/>
                <a:ea typeface="Source Sans Pro SemiBold" panose="020B0603030403020204" pitchFamily="34" charset="0"/>
              </a:rPr>
              <a:t>+ your teacher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Source Sans Pro SemiBold" panose="020B0603030403020204" pitchFamily="34" charset="0"/>
              </a:rPr>
              <a:t>missunderstands</a:t>
            </a:r>
            <a:r>
              <a:rPr lang="en-US" sz="3600" b="1" dirty="0">
                <a:solidFill>
                  <a:srgbClr val="0070C0"/>
                </a:solidFill>
                <a:effectLst/>
                <a:ea typeface="Source Sans Pro SemiBold" panose="020B0603030403020204" pitchFamily="34" charset="0"/>
              </a:rPr>
              <a:t> you?</a:t>
            </a:r>
            <a:endParaRPr lang="vi-VN" sz="3600" b="1" dirty="0">
              <a:solidFill>
                <a:srgbClr val="0070C0"/>
              </a:solidFill>
              <a:ea typeface="Source Sans Pro SemiBold" panose="020B06030304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5729" y="5050904"/>
            <a:ext cx="69881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i="1" dirty="0"/>
              <a:t>I should try studying harder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i="1" dirty="0"/>
              <a:t>I should try drinking warm milk before bed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5"/>
            <a:ext cx="12192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964395" y="1594974"/>
            <a:ext cx="6490012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200019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71300" y="-16607"/>
            <a:ext cx="4624984" cy="5564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JUMBLED SENTENCES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1202" y="8285"/>
            <a:ext cx="370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* Work in groups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6408" y="0"/>
            <a:ext cx="244009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rial Black" panose="020B0A04020102020204" pitchFamily="34" charset="0"/>
              </a:rPr>
              <a:t>* WARM-UP</a:t>
            </a:r>
          </a:p>
        </p:txBody>
      </p:sp>
      <p:pic>
        <p:nvPicPr>
          <p:cNvPr id="21" name="Đồng hồ đếm ngược 2 phút có tiế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99075" y="-7323"/>
            <a:ext cx="1662569" cy="8053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5234" y="4419966"/>
            <a:ext cx="11668354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1. My teacher suggest collecting old notebooks and books for giving away.</a:t>
            </a:r>
            <a:endParaRPr lang="en-US" sz="2800" i="1" dirty="0"/>
          </a:p>
          <a:p>
            <a:r>
              <a:rPr lang="en-US" sz="2800" i="1" dirty="0"/>
              <a:t>2. The teachers suggest that you practice writing English sentences harder.</a:t>
            </a:r>
          </a:p>
          <a:p>
            <a:r>
              <a:rPr lang="en-US" sz="2800" dirty="0"/>
              <a:t>3. I suggest that you use English whenever you have opportunities.</a:t>
            </a:r>
          </a:p>
          <a:p>
            <a:r>
              <a:rPr lang="en-US" sz="2800" dirty="0"/>
              <a:t>4. Her brother advises she should use a screen protector for her smartphone.</a:t>
            </a:r>
          </a:p>
          <a:p>
            <a:r>
              <a:rPr lang="en-US" sz="2800" dirty="0"/>
              <a:t>5. The doctor suggested that I do more exercise.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408" y="499828"/>
            <a:ext cx="11737180" cy="32085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700" dirty="0">
                <a:solidFill>
                  <a:prstClr val="black"/>
                </a:solidFill>
              </a:rPr>
              <a:t>1. My teacher / collecting/ and books old notebooks / suggest f/or giving away.</a:t>
            </a:r>
            <a:endParaRPr lang="en-US" sz="2700" i="1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700" i="1" dirty="0">
                <a:solidFill>
                  <a:prstClr val="black"/>
                </a:solidFill>
              </a:rPr>
              <a:t>2</a:t>
            </a:r>
            <a:r>
              <a:rPr lang="en-US" sz="2700" dirty="0">
                <a:solidFill>
                  <a:prstClr val="black"/>
                </a:solidFill>
              </a:rPr>
              <a:t>. practice/  suggest that /The teachers /you / writing /harder./ English sentences </a:t>
            </a:r>
          </a:p>
          <a:p>
            <a:pPr lvl="0">
              <a:lnSpc>
                <a:spcPct val="150000"/>
              </a:lnSpc>
            </a:pPr>
            <a:r>
              <a:rPr lang="en-US" sz="2700" dirty="0">
                <a:solidFill>
                  <a:prstClr val="black"/>
                </a:solidFill>
              </a:rPr>
              <a:t>3. I / English/  suggest that / you /use / you have opportunities./ whenever </a:t>
            </a:r>
          </a:p>
          <a:p>
            <a:pPr lvl="0">
              <a:lnSpc>
                <a:spcPct val="150000"/>
              </a:lnSpc>
            </a:pPr>
            <a:r>
              <a:rPr lang="en-US" sz="2700" dirty="0">
                <a:solidFill>
                  <a:prstClr val="black"/>
                </a:solidFill>
              </a:rPr>
              <a:t>4. Her brother / she should / advises /use /for her smartphone. /a screen protector </a:t>
            </a:r>
          </a:p>
          <a:p>
            <a:pPr lvl="0">
              <a:lnSpc>
                <a:spcPct val="150000"/>
              </a:lnSpc>
            </a:pPr>
            <a:r>
              <a:rPr lang="en-US" sz="2700" dirty="0">
                <a:solidFill>
                  <a:prstClr val="black"/>
                </a:solidFill>
              </a:rPr>
              <a:t>5. suggested/ that /more exercise. / I do / The doctor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370" y="3794582"/>
            <a:ext cx="120094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Keys:</a:t>
            </a:r>
          </a:p>
        </p:txBody>
      </p:sp>
    </p:spTree>
    <p:extLst>
      <p:ext uri="{BB962C8B-B14F-4D97-AF65-F5344CB8AC3E}">
        <p14:creationId xmlns:p14="http://schemas.microsoft.com/office/powerpoint/2010/main" val="20519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401" y="1253979"/>
            <a:ext cx="11668354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1. My teacher suggest collecting old notebooks and books for giving away.</a:t>
            </a:r>
            <a:endParaRPr lang="en-US" sz="2800" i="1" dirty="0"/>
          </a:p>
          <a:p>
            <a:r>
              <a:rPr lang="en-US" sz="2800" i="1" dirty="0"/>
              <a:t>2. The teachers suggest that you practice writing English sentences harder.</a:t>
            </a:r>
          </a:p>
          <a:p>
            <a:r>
              <a:rPr lang="en-US" sz="2800" dirty="0"/>
              <a:t>3. I suggest that you use English whenever you have opportunities.</a:t>
            </a:r>
          </a:p>
          <a:p>
            <a:r>
              <a:rPr lang="en-US" sz="2800" dirty="0"/>
              <a:t>4. Her brother advises she should use a screen protector for her smartphone.</a:t>
            </a:r>
          </a:p>
          <a:p>
            <a:r>
              <a:rPr lang="en-US" sz="2800" dirty="0"/>
              <a:t>5. The doctor suggested that I do more exercise.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6685" y="1"/>
            <a:ext cx="12192000" cy="936396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8" name="Round Single Corner Rectangle 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397130" y="20933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9935" y="3906820"/>
            <a:ext cx="1041236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suggest / advise /…….. + V-</a:t>
            </a:r>
            <a:r>
              <a:rPr lang="en-US" sz="2800" dirty="0" err="1"/>
              <a:t>ing</a:t>
            </a:r>
            <a:r>
              <a:rPr lang="en-US" sz="2800" dirty="0"/>
              <a:t> or a clause with should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13935" y="4836112"/>
            <a:ext cx="8377084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suggest, advise someone to do something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93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81601" y="142309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07159" y="145864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ELECTRONIC DEVICES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8175" y="117388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37133" y="127145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565" y="2632588"/>
            <a:ext cx="3685253" cy="31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0"/>
            <a:ext cx="12192000" cy="912188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10132" y="1972692"/>
            <a:ext cx="107915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After the verbs suggest, advise, and recommend we can use V-</a:t>
            </a:r>
            <a:r>
              <a:rPr lang="en-US" sz="2800" b="0" i="0" dirty="0" err="1">
                <a:solidFill>
                  <a:srgbClr val="242021"/>
                </a:solidFill>
                <a:effectLst/>
              </a:rPr>
              <a:t>ing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or a clause with should to report someone’s ideas about what someone else should do, or what they should do themselves.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suggest / advise / recommend + V-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suggest / advise / recommend + (that) + sb + (should) + bare infinitive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1110199" y="863663"/>
            <a:ext cx="1170907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suggest / advise / recommend + V-</a:t>
            </a:r>
            <a:r>
              <a:rPr lang="en-US" sz="3200" b="1" dirty="0" err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suggest / advise / recommend + a clause with should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686047" y="4409972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+ My sister suggested buying a new laptop.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+ They recommended (that) he (should) give up writing.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020" y="105591"/>
            <a:ext cx="372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FF00"/>
                </a:solidFill>
              </a:rPr>
              <a:t> Grammar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72" y="0"/>
            <a:ext cx="12192000" cy="912188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5" name="Round Single Corner Rectangle 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395020" y="105591"/>
            <a:ext cx="372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FF00"/>
                </a:solidFill>
              </a:rPr>
              <a:t> Grammar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297" y="2124406"/>
            <a:ext cx="1089726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i="1" dirty="0"/>
              <a:t> </a:t>
            </a:r>
            <a:r>
              <a:rPr lang="en-US" sz="2600" i="1" dirty="0" err="1"/>
              <a:t>Sau</a:t>
            </a:r>
            <a:r>
              <a:rPr lang="en-US" sz="2600" i="1" dirty="0"/>
              <a:t> </a:t>
            </a:r>
            <a:r>
              <a:rPr lang="vi-VN" sz="2600" i="1" dirty="0"/>
              <a:t>các động từ suggest (đề nghị), advise (khuyên), and recommend (đề nghị), chúng ta có thể dùng V-ing </a:t>
            </a:r>
            <a:endParaRPr lang="en-US" sz="26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i="1" dirty="0"/>
              <a:t> </a:t>
            </a:r>
            <a:r>
              <a:rPr lang="vi-VN" sz="2600" i="1" dirty="0"/>
              <a:t>hoặc mệnh đề với should để tường thuật ý kiến của ai đó về việc người khác nên làm hoặc việc họ nên tự làm.)</a:t>
            </a:r>
            <a:endParaRPr lang="en-US" sz="2600" i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+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/ advise / recommend + V-ing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/ advise / recommend + (that) + sb + (should) +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2600" i="1" dirty="0"/>
              <a:t>My sister suggested buying a new laptop</a:t>
            </a:r>
            <a:endParaRPr lang="en-US" sz="2600" i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2600" i="1" dirty="0"/>
              <a:t>They recommended (that) he (should) give up writing.</a:t>
            </a:r>
            <a:endParaRPr lang="en-US" sz="2600" i="1" dirty="0"/>
          </a:p>
        </p:txBody>
      </p:sp>
      <p:sp>
        <p:nvSpPr>
          <p:cNvPr id="10" name="Rectangle 9"/>
          <p:cNvSpPr/>
          <p:nvPr/>
        </p:nvSpPr>
        <p:spPr>
          <a:xfrm>
            <a:off x="1278193" y="912188"/>
            <a:ext cx="10648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suggest / advise / recommend + V-</a:t>
            </a:r>
            <a:r>
              <a:rPr lang="en-US" sz="3200" b="1" dirty="0" err="1"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suggest / advise / recommend + a clause with should</a:t>
            </a:r>
          </a:p>
        </p:txBody>
      </p:sp>
    </p:spTree>
    <p:extLst>
      <p:ext uri="{BB962C8B-B14F-4D97-AF65-F5344CB8AC3E}">
        <p14:creationId xmlns:p14="http://schemas.microsoft.com/office/powerpoint/2010/main" val="234370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6454" y="59964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1063" y="57917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848" y="476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4982" y="14870"/>
            <a:ext cx="34655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60" y="1184420"/>
            <a:ext cx="11371209" cy="45937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sales assistant suggested that Tom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portable laptop.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should buy 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will buy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buys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D.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bought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My smartphone broke down last week, and Mary recommended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it to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repair </a:t>
            </a:r>
            <a:r>
              <a:rPr lang="en-US" sz="2600" b="0" i="0" dirty="0" err="1">
                <a:solidFill>
                  <a:srgbClr val="242021"/>
                </a:solidFill>
                <a:effectLst/>
                <a:latin typeface="ChronicaPro-Book"/>
              </a:rPr>
              <a:t>centre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will bring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bringing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bring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D.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me bring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My uncle recommended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a robotic vacuum cleaner.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to buy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buying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to buying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D.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buy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suggest that you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directions carefully before assembling the computer.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should read 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would read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will read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D.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could read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She advises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a yoga class to improve flexibility and relaxation.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to take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took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take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D.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taking</a:t>
            </a:r>
            <a:r>
              <a:rPr lang="en-US" sz="2600" dirty="0"/>
              <a:t> 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8AA7057E-568C-E515-413C-A3855C18B71E}"/>
              </a:ext>
            </a:extLst>
          </p:cNvPr>
          <p:cNvSpPr/>
          <p:nvPr/>
        </p:nvSpPr>
        <p:spPr>
          <a:xfrm>
            <a:off x="291864" y="1547748"/>
            <a:ext cx="501805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800AE84F-9D36-101B-1AB0-AB954E6176C2}"/>
              </a:ext>
            </a:extLst>
          </p:cNvPr>
          <p:cNvSpPr/>
          <p:nvPr/>
        </p:nvSpPr>
        <p:spPr>
          <a:xfrm>
            <a:off x="6684355" y="3173486"/>
            <a:ext cx="483362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C83FF1BE-D1EA-0FA9-256E-DC0FAFFD6FA2}"/>
              </a:ext>
            </a:extLst>
          </p:cNvPr>
          <p:cNvSpPr/>
          <p:nvPr/>
        </p:nvSpPr>
        <p:spPr>
          <a:xfrm>
            <a:off x="2987425" y="3940833"/>
            <a:ext cx="501805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428CA6A-F8AC-EA43-839F-301770D8D46C}"/>
              </a:ext>
            </a:extLst>
          </p:cNvPr>
          <p:cNvSpPr/>
          <p:nvPr/>
        </p:nvSpPr>
        <p:spPr>
          <a:xfrm>
            <a:off x="237756" y="5200921"/>
            <a:ext cx="501805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80164632-A6DC-AF46-8D95-9AE63D7DD01B}"/>
              </a:ext>
            </a:extLst>
          </p:cNvPr>
          <p:cNvSpPr/>
          <p:nvPr/>
        </p:nvSpPr>
        <p:spPr>
          <a:xfrm>
            <a:off x="8461725" y="5987502"/>
            <a:ext cx="501805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3266" y="29871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6586" y="21669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371" y="1140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586" y="842411"/>
            <a:ext cx="11459837" cy="48079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b="1" dirty="0"/>
              <a:t>1. </a:t>
            </a:r>
            <a:r>
              <a:rPr lang="en-US" sz="2600" dirty="0"/>
              <a:t>I recommended (collect) __________________ old electronic devices.</a:t>
            </a:r>
            <a:br>
              <a:rPr lang="en-US" sz="2600" dirty="0"/>
            </a:br>
            <a:r>
              <a:rPr lang="en-US" sz="2600" b="1" dirty="0"/>
              <a:t>2. </a:t>
            </a:r>
            <a:r>
              <a:rPr lang="en-US" sz="2600" dirty="0"/>
              <a:t>The sales assistant suggested that I (exchange) ___________________ the digital music player I bought last month.</a:t>
            </a:r>
            <a:br>
              <a:rPr lang="en-US" sz="2600" dirty="0"/>
            </a:br>
            <a:r>
              <a:rPr lang="en-US" sz="2600" b="1" dirty="0"/>
              <a:t>3. </a:t>
            </a:r>
            <a:r>
              <a:rPr lang="en-US" sz="2600" dirty="0"/>
              <a:t>The teacher advised that we (access) __________________ the Internet for extra</a:t>
            </a:r>
            <a:br>
              <a:rPr lang="en-US" sz="2600" dirty="0"/>
            </a:br>
            <a:r>
              <a:rPr lang="en-US" sz="2600" dirty="0"/>
              <a:t>information about our lecture.</a:t>
            </a:r>
            <a:br>
              <a:rPr lang="en-US" sz="2600" dirty="0"/>
            </a:br>
            <a:r>
              <a:rPr lang="en-US" sz="2600" b="1" dirty="0"/>
              <a:t>4. </a:t>
            </a:r>
            <a:r>
              <a:rPr lang="en-US" sz="2600" dirty="0"/>
              <a:t>The doctor advised (not use) _________________ digital devices before bedtime.</a:t>
            </a:r>
            <a:br>
              <a:rPr lang="en-US" sz="2600" dirty="0"/>
            </a:br>
            <a:r>
              <a:rPr lang="en-US" sz="2600" b="1" dirty="0"/>
              <a:t>5. </a:t>
            </a:r>
            <a:r>
              <a:rPr lang="en-US" sz="2600" dirty="0"/>
              <a:t>My classmate recommended that I (have) ________________ the PC repaired as soon as possible.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4521440" y="857593"/>
            <a:ext cx="420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13098B0-0CD2-EB43-3299-EA44A51C4CC3}"/>
              </a:ext>
            </a:extLst>
          </p:cNvPr>
          <p:cNvSpPr txBox="1"/>
          <p:nvPr/>
        </p:nvSpPr>
        <p:spPr>
          <a:xfrm>
            <a:off x="6901448" y="1503924"/>
            <a:ext cx="420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(should) exchange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586959A-BECE-7C96-E053-9B85E547CD37}"/>
              </a:ext>
            </a:extLst>
          </p:cNvPr>
          <p:cNvSpPr txBox="1"/>
          <p:nvPr/>
        </p:nvSpPr>
        <p:spPr>
          <a:xfrm>
            <a:off x="5518697" y="2669178"/>
            <a:ext cx="420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(should) access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ED43948-4F5F-0942-F03F-6526B2AFC7A2}"/>
              </a:ext>
            </a:extLst>
          </p:cNvPr>
          <p:cNvSpPr txBox="1"/>
          <p:nvPr/>
        </p:nvSpPr>
        <p:spPr>
          <a:xfrm>
            <a:off x="4801194" y="3867357"/>
            <a:ext cx="420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to use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92E0DE1-38EF-5AF6-380F-3D1F9682C99C}"/>
              </a:ext>
            </a:extLst>
          </p:cNvPr>
          <p:cNvSpPr txBox="1"/>
          <p:nvPr/>
        </p:nvSpPr>
        <p:spPr>
          <a:xfrm>
            <a:off x="6440923" y="4452132"/>
            <a:ext cx="420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have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4AEE73C3-5913-4B59-A846-BB8159DD2AFA}" vid="{5592708F-9671-4CC3-9426-821307C3EA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4436</TotalTime>
  <Words>1652</Words>
  <Application>Microsoft Office PowerPoint</Application>
  <PresentationFormat>Widescreen</PresentationFormat>
  <Paragraphs>145</Paragraphs>
  <Slides>20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Aptos Narrow</vt:lpstr>
      <vt:lpstr>Arial</vt:lpstr>
      <vt:lpstr>Arial Black</vt:lpstr>
      <vt:lpstr>Arvo</vt:lpstr>
      <vt:lpstr>Bahnschrift SemiBold Condensed</vt:lpstr>
      <vt:lpstr>Bauhaus 93</vt:lpstr>
      <vt:lpstr>Berlin Sans FB</vt:lpstr>
      <vt:lpstr>Calibri</vt:lpstr>
      <vt:lpstr>Calibri Light</vt:lpstr>
      <vt:lpstr>ChronicaPro-Bold</vt:lpstr>
      <vt:lpstr>ChronicaPro-Book</vt:lpstr>
      <vt:lpstr>ChronicaPro-Medium</vt:lpstr>
      <vt:lpstr>ChronicaProMediumIt</vt:lpstr>
      <vt:lpstr>Cooper Black</vt:lpstr>
      <vt:lpstr>Myriad Pro</vt:lpstr>
      <vt:lpstr>Open Sans</vt:lpstr>
      <vt:lpstr>Source Sans Pro SemiBold</vt:lpstr>
      <vt:lpstr>Times New Roman</vt:lpstr>
      <vt:lpstr>Wingdings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241</cp:revision>
  <dcterms:created xsi:type="dcterms:W3CDTF">2020-12-09T02:04:09Z</dcterms:created>
  <dcterms:modified xsi:type="dcterms:W3CDTF">2025-03-30T12:32:11Z</dcterms:modified>
</cp:coreProperties>
</file>