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6" r:id="rId3"/>
  </p:sldMasterIdLst>
  <p:notesMasterIdLst>
    <p:notesMasterId r:id="rId35"/>
  </p:notesMasterIdLst>
  <p:handoutMasterIdLst>
    <p:handoutMasterId r:id="rId36"/>
  </p:handoutMasterIdLst>
  <p:sldIdLst>
    <p:sldId id="715" r:id="rId4"/>
    <p:sldId id="279" r:id="rId5"/>
    <p:sldId id="683" r:id="rId6"/>
    <p:sldId id="714" r:id="rId7"/>
    <p:sldId id="723" r:id="rId8"/>
    <p:sldId id="573" r:id="rId9"/>
    <p:sldId id="316" r:id="rId10"/>
    <p:sldId id="716" r:id="rId11"/>
    <p:sldId id="717" r:id="rId12"/>
    <p:sldId id="718" r:id="rId13"/>
    <p:sldId id="719" r:id="rId14"/>
    <p:sldId id="720" r:id="rId15"/>
    <p:sldId id="372" r:id="rId16"/>
    <p:sldId id="651" r:id="rId17"/>
    <p:sldId id="688" r:id="rId18"/>
    <p:sldId id="298" r:id="rId19"/>
    <p:sldId id="602" r:id="rId20"/>
    <p:sldId id="674" r:id="rId21"/>
    <p:sldId id="689" r:id="rId22"/>
    <p:sldId id="313" r:id="rId23"/>
    <p:sldId id="605" r:id="rId24"/>
    <p:sldId id="703" r:id="rId25"/>
    <p:sldId id="704" r:id="rId26"/>
    <p:sldId id="706" r:id="rId27"/>
    <p:sldId id="707" r:id="rId28"/>
    <p:sldId id="708" r:id="rId29"/>
    <p:sldId id="330" r:id="rId30"/>
    <p:sldId id="721" r:id="rId31"/>
    <p:sldId id="722" r:id="rId32"/>
    <p:sldId id="407" r:id="rId33"/>
    <p:sldId id="7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890CB8-4847-4FE7-85D2-E86C36BF33FF}">
          <p14:sldIdLst/>
        </p14:section>
        <p14:section name="Untitled Section" id="{E8AE9115-2DFB-4C21-84E9-09B4B491782C}">
          <p14:sldIdLst>
            <p14:sldId id="715"/>
            <p14:sldId id="279"/>
            <p14:sldId id="683"/>
            <p14:sldId id="714"/>
            <p14:sldId id="723"/>
            <p14:sldId id="573"/>
            <p14:sldId id="316"/>
            <p14:sldId id="716"/>
            <p14:sldId id="717"/>
            <p14:sldId id="718"/>
            <p14:sldId id="719"/>
            <p14:sldId id="720"/>
            <p14:sldId id="372"/>
            <p14:sldId id="651"/>
            <p14:sldId id="688"/>
            <p14:sldId id="298"/>
            <p14:sldId id="602"/>
            <p14:sldId id="674"/>
            <p14:sldId id="689"/>
            <p14:sldId id="313"/>
            <p14:sldId id="605"/>
            <p14:sldId id="703"/>
            <p14:sldId id="704"/>
            <p14:sldId id="706"/>
            <p14:sldId id="707"/>
            <p14:sldId id="708"/>
            <p14:sldId id="330"/>
            <p14:sldId id="721"/>
            <p14:sldId id="722"/>
            <p14:sldId id="407"/>
            <p14:sldId id="7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79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C98"/>
    <a:srgbClr val="009999"/>
    <a:srgbClr val="F9EFDB"/>
    <a:srgbClr val="0099CC"/>
    <a:srgbClr val="FFE5E5"/>
    <a:srgbClr val="EBD9B4"/>
    <a:srgbClr val="E9DED1"/>
    <a:srgbClr val="C1ECE4"/>
    <a:srgbClr val="FF9EAA"/>
    <a:srgbClr val="F3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70" y="84"/>
      </p:cViewPr>
      <p:guideLst>
        <p:guide orient="horz" pos="2679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0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5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1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3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01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7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78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7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52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6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6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1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60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5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3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65196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275835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60697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45345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0649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11290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1764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5478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27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83188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 preserve="1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475425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 preserve="1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944414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preserve="1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071845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preserve="1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45676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 preserve="1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42669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preserve="1">
  <p:cSld name="Title only 3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51711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 preserve="1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9013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1550300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 preserve="1">
  <p:cSld name="Title and three Columns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712136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2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preserve="1">
  <p:cSld name="Title and Four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577841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preserve="1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31299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730181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31752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51001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64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19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16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6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0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2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1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1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61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9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9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2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32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3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3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9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70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jpe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6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4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8323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968909" y="1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.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965" r="8306"/>
          <a:stretch/>
        </p:blipFill>
        <p:spPr>
          <a:xfrm>
            <a:off x="6548284" y="1011215"/>
            <a:ext cx="2989007" cy="375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1667" y="1885840"/>
            <a:ext cx="3575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- pants (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vi-VN" sz="5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1328" y="5005747"/>
            <a:ext cx="7128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 some </a:t>
            </a:r>
            <a:r>
              <a:rPr lang="en-US" sz="2800" dirty="0"/>
              <a:t>schools, girls can choose to wear skirts or </a:t>
            </a:r>
            <a:r>
              <a:rPr lang="en-US" sz="2800" b="1" dirty="0"/>
              <a:t>pants</a:t>
            </a:r>
            <a:r>
              <a:rPr lang="en-US" sz="2800" dirty="0"/>
              <a:t> as part of their uniform.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2038" y="3918660"/>
            <a:ext cx="2682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/>
              <a:t>quần</a:t>
            </a:r>
            <a:r>
              <a:rPr lang="en-US" sz="5400" b="1" dirty="0"/>
              <a:t> </a:t>
            </a:r>
            <a:r>
              <a:rPr lang="en-US" sz="5400" b="1" dirty="0" err="1" smtClean="0"/>
              <a:t>dài</a:t>
            </a:r>
            <a:endParaRPr lang="en-US" sz="5400" b="1" dirty="0"/>
          </a:p>
        </p:txBody>
      </p:sp>
      <p:sp>
        <p:nvSpPr>
          <p:cNvPr id="8" name="Rectangle 7"/>
          <p:cNvSpPr/>
          <p:nvPr/>
        </p:nvSpPr>
        <p:spPr>
          <a:xfrm>
            <a:off x="1294289" y="2889177"/>
            <a:ext cx="217348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</a:rPr>
              <a:t>/</a:t>
            </a:r>
            <a:r>
              <a:rPr lang="en-US" sz="4500" b="1" dirty="0" err="1">
                <a:solidFill>
                  <a:prstClr val="black"/>
                </a:solidFill>
              </a:rPr>
              <a:t>pænts</a:t>
            </a:r>
            <a:r>
              <a:rPr lang="en-US" sz="4500" b="1" dirty="0">
                <a:solidFill>
                  <a:prstClr val="black"/>
                </a:solidFill>
              </a:rPr>
              <a:t>/</a:t>
            </a:r>
            <a:endParaRPr lang="en-US" sz="4500" b="1" dirty="0"/>
          </a:p>
        </p:txBody>
      </p:sp>
      <p:pic>
        <p:nvPicPr>
          <p:cNvPr id="9" name="pants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57" y="1988612"/>
            <a:ext cx="717787" cy="7177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6"/>
            <a:tile tx="0" ty="0" sx="100000" sy="100000" flip="none" algn="tl"/>
          </a:blipFill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12"/>
            <a:tile tx="0" ty="0" sx="100000" sy="100000" flip="none" algn="tl"/>
          </a:blip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7063"/>
              </p:ext>
            </p:extLst>
          </p:nvPr>
        </p:nvGraphicFramePr>
        <p:xfrm>
          <a:off x="452284" y="1299768"/>
          <a:ext cx="11561916" cy="4279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020">
                  <a:extLst>
                    <a:ext uri="{9D8B030D-6E8A-4147-A177-3AD203B41FA5}">
                      <a16:colId xmlns:a16="http://schemas.microsoft.com/office/drawing/2014/main" xmlns="" val="2645717268"/>
                    </a:ext>
                  </a:extLst>
                </a:gridCol>
                <a:gridCol w="3312924">
                  <a:extLst>
                    <a:ext uri="{9D8B030D-6E8A-4147-A177-3AD203B41FA5}">
                      <a16:colId xmlns:a16="http://schemas.microsoft.com/office/drawing/2014/main" xmlns="" val="3512818880"/>
                    </a:ext>
                  </a:extLst>
                </a:gridCol>
                <a:gridCol w="3853972">
                  <a:extLst>
                    <a:ext uri="{9D8B030D-6E8A-4147-A177-3AD203B41FA5}">
                      <a16:colId xmlns:a16="http://schemas.microsoft.com/office/drawing/2014/main" xmlns="" val="4106930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0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-exchange 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/ɪksˈtʃeɪndʒ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stjuːdnt/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41065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immigrant 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/ˈɪmɪɡrənt/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49275076"/>
                  </a:ext>
                </a:extLst>
              </a:tr>
              <a:tr h="651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borrowed word  (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n.phr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bɔːrəʊd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wɜːrd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từ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mượn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076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Permanently (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adv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pɜːmənəntli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vĩnh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viễn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lâu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011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pants (n)</a:t>
                      </a:r>
                      <a:endParaRPr lang="vi-VN" sz="32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pænts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quần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1820409"/>
                  </a:ext>
                </a:extLst>
              </a:tr>
            </a:tbl>
          </a:graphicData>
        </a:graphic>
      </p:graphicFrame>
      <p:pic>
        <p:nvPicPr>
          <p:cNvPr id="11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1170" y="2026549"/>
            <a:ext cx="966097" cy="801833"/>
          </a:xfrm>
          <a:prstGeom prst="rect">
            <a:avLst/>
          </a:prstGeom>
        </p:spPr>
      </p:pic>
      <p:pic>
        <p:nvPicPr>
          <p:cNvPr id="12" name="borrowed word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4978" y="3706338"/>
            <a:ext cx="664865" cy="664865"/>
          </a:xfrm>
          <a:prstGeom prst="rect">
            <a:avLst/>
          </a:prstGeom>
        </p:spPr>
      </p:pic>
      <p:pic>
        <p:nvPicPr>
          <p:cNvPr id="13" name="immigra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6669" y="2828382"/>
            <a:ext cx="1041596" cy="842843"/>
          </a:xfrm>
          <a:prstGeom prst="rect">
            <a:avLst/>
          </a:prstGeom>
        </p:spPr>
      </p:pic>
      <p:pic>
        <p:nvPicPr>
          <p:cNvPr id="14" name="pants-g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2801" y="4958846"/>
            <a:ext cx="573862" cy="570911"/>
          </a:xfrm>
          <a:prstGeom prst="rect">
            <a:avLst/>
          </a:prstGeom>
        </p:spPr>
      </p:pic>
      <p:pic>
        <p:nvPicPr>
          <p:cNvPr id="15" name="permanently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5204" y="4347927"/>
            <a:ext cx="540241" cy="5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2"/>
            <a:tile tx="0" ty="0" sx="100000" sy="100000" flip="none" algn="tl"/>
          </a:blip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82869"/>
              </p:ext>
            </p:extLst>
          </p:nvPr>
        </p:nvGraphicFramePr>
        <p:xfrm>
          <a:off x="1296260" y="1353981"/>
          <a:ext cx="8248992" cy="3708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020">
                  <a:extLst>
                    <a:ext uri="{9D8B030D-6E8A-4147-A177-3AD203B41FA5}">
                      <a16:colId xmlns:a16="http://schemas.microsoft.com/office/drawing/2014/main" xmlns="" val="2645717268"/>
                    </a:ext>
                  </a:extLst>
                </a:gridCol>
                <a:gridCol w="3853972">
                  <a:extLst>
                    <a:ext uri="{9D8B030D-6E8A-4147-A177-3AD203B41FA5}">
                      <a16:colId xmlns:a16="http://schemas.microsoft.com/office/drawing/2014/main" xmlns="" val="4106930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0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41065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4927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từ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mượn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076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vĩnh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viễn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lâu</a:t>
                      </a:r>
                      <a:r>
                        <a:rPr lang="en-US" sz="3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011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2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quần</a:t>
                      </a:r>
                      <a:r>
                        <a:rPr lang="en-US" sz="3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18204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96260" y="1968989"/>
            <a:ext cx="333937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exchange student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3352" y="2637421"/>
            <a:ext cx="268438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immigrant 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63352" y="3305853"/>
            <a:ext cx="432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44546A"/>
                </a:solidFill>
              </a:rPr>
              <a:t>- borrowed word  (</a:t>
            </a:r>
            <a:r>
              <a:rPr lang="en-US" sz="3200" dirty="0" err="1">
                <a:solidFill>
                  <a:srgbClr val="44546A"/>
                </a:solidFill>
              </a:rPr>
              <a:t>n.phr</a:t>
            </a:r>
            <a:r>
              <a:rPr lang="en-US" sz="3200" dirty="0">
                <a:solidFill>
                  <a:srgbClr val="44546A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49784" y="3871780"/>
            <a:ext cx="3471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44546A"/>
                </a:solidFill>
              </a:rPr>
              <a:t>- Permanently (</a:t>
            </a:r>
            <a:r>
              <a:rPr lang="en-US" sz="3200" dirty="0" err="1">
                <a:solidFill>
                  <a:srgbClr val="44546A"/>
                </a:solidFill>
              </a:rPr>
              <a:t>adv</a:t>
            </a:r>
            <a:r>
              <a:rPr lang="en-US" sz="3200" dirty="0">
                <a:solidFill>
                  <a:srgbClr val="44546A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6260" y="4452244"/>
            <a:ext cx="1886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44546A"/>
                </a:solidFill>
              </a:rPr>
              <a:t>- pants (n)</a:t>
            </a:r>
            <a:endParaRPr lang="vi-VN" sz="32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745039"/>
            <a:chOff x="7620" y="-7620"/>
            <a:chExt cx="12192000" cy="1083309"/>
          </a:xfrm>
          <a:gradFill>
            <a:gsLst>
              <a:gs pos="10000">
                <a:srgbClr val="009999">
                  <a:tint val="66000"/>
                  <a:satMod val="160000"/>
                </a:srgbClr>
              </a:gs>
              <a:gs pos="8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rect">
              <a:fillToRect l="100000" t="100000"/>
            </a:path>
          </a:gra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24770" y="6008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39" y="879637"/>
            <a:ext cx="9221470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picture and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6157693" y="1703845"/>
            <a:ext cx="60331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do you see in the picture? 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does the picture show? What does it mean?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77" y="1703845"/>
            <a:ext cx="5241925" cy="4199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4800745"/>
            <a:ext cx="6096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1" dirty="0" smtClean="0">
                <a:solidFill>
                  <a:srgbClr val="C00000"/>
                </a:solidFill>
              </a:rPr>
              <a:t>This </a:t>
            </a:r>
            <a:r>
              <a:rPr lang="en-US" sz="2800" i="1" dirty="0">
                <a:solidFill>
                  <a:srgbClr val="C00000"/>
                </a:solidFill>
              </a:rPr>
              <a:t>is an English lesson, and the teacher introduces to </a:t>
            </a:r>
            <a:r>
              <a:rPr lang="en-US" sz="2800" i="1" dirty="0" err="1">
                <a:solidFill>
                  <a:srgbClr val="C00000"/>
                </a:solidFill>
              </a:rPr>
              <a:t>Ss</a:t>
            </a:r>
            <a:r>
              <a:rPr lang="en-US" sz="2800" i="1" dirty="0">
                <a:solidFill>
                  <a:srgbClr val="C00000"/>
                </a:solidFill>
              </a:rPr>
              <a:t> a foreign student, Jack.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26260" y="4400407"/>
            <a:ext cx="6096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1" dirty="0" smtClean="0">
                <a:solidFill>
                  <a:srgbClr val="C00000"/>
                </a:solidFill>
              </a:rPr>
              <a:t>Some students</a:t>
            </a:r>
            <a:endParaRPr lang="en-US" sz="28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43510" y="88265"/>
            <a:ext cx="5182870" cy="583565"/>
          </a:xfrm>
          <a:prstGeom prst="rect">
            <a:avLst/>
          </a:prstGeom>
          <a:solidFill>
            <a:srgbClr val="009999"/>
          </a:solidFill>
        </p:spPr>
        <p:txBody>
          <a:bodyPr wrap="square" rtlCol="0" anchor="t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Calibri" panose="020F0502020204030204" pitchFamily="34" charset="0"/>
                <a:sym typeface="+mn-ea"/>
              </a:rPr>
              <a:t>Task 1: Listen and read (p.92)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43510" y="867554"/>
            <a:ext cx="12206605" cy="556323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Teacher: </a:t>
            </a:r>
            <a:r>
              <a:rPr lang="en-US" sz="3200" dirty="0"/>
              <a:t>Hi class. I’d like to introduce an exchange student who comes from New York. Welcome Jack!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Students:</a:t>
            </a:r>
            <a:r>
              <a:rPr lang="en-US" sz="3200" dirty="0"/>
              <a:t> Hello, Jack. Nice to meet you.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Jack:</a:t>
            </a:r>
            <a:r>
              <a:rPr lang="en-US" sz="3200" dirty="0"/>
              <a:t> Nice to meet you all. This is my first time in Viet Nam.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Teacher:</a:t>
            </a:r>
            <a:r>
              <a:rPr lang="en-US" sz="3200" dirty="0"/>
              <a:t> Now you can ask Jack any questions you would like to ask.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/>
              <a:t>Phong</a:t>
            </a:r>
            <a:r>
              <a:rPr lang="en-US" sz="3200" b="1" dirty="0"/>
              <a:t>:</a:t>
            </a:r>
            <a:r>
              <a:rPr lang="en-US" sz="3200" dirty="0"/>
              <a:t> Do American students wear school uniforms every day,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Jack: </a:t>
            </a:r>
            <a:r>
              <a:rPr lang="en-US" sz="3200" dirty="0"/>
              <a:t>No, most American students don’t wear school uniforms. Most students at my school wear pants and T-shirts.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/>
              <a:t>Phong</a:t>
            </a:r>
            <a:r>
              <a:rPr lang="en-US" sz="3200" b="1" dirty="0"/>
              <a:t>: </a:t>
            </a:r>
            <a:r>
              <a:rPr lang="en-US" sz="3200" dirty="0"/>
              <a:t>What do you mean by ‘pants’,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Jack:</a:t>
            </a:r>
            <a:r>
              <a:rPr lang="en-US" sz="3200" dirty="0"/>
              <a:t> Ah, I mean trousers. In </a:t>
            </a:r>
            <a:r>
              <a:rPr lang="en-US" sz="3200" dirty="0" err="1"/>
              <a:t>AmericanEnglish</a:t>
            </a:r>
            <a:r>
              <a:rPr lang="en-US" sz="3200" dirty="0"/>
              <a:t>, ‘pants’ mean ‘trousers’.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/>
              <a:t>Phong</a:t>
            </a:r>
            <a:r>
              <a:rPr lang="en-US" sz="3200" b="1" dirty="0"/>
              <a:t>:</a:t>
            </a:r>
            <a:r>
              <a:rPr lang="en-US" sz="3200" dirty="0"/>
              <a:t> I see.</a:t>
            </a:r>
          </a:p>
          <a:p>
            <a:pPr algn="just"/>
            <a:endParaRPr lang="en-US" sz="3200" dirty="0"/>
          </a:p>
        </p:txBody>
      </p:sp>
      <p:pic>
        <p:nvPicPr>
          <p:cNvPr id="5" name="05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3025" y="-71120"/>
            <a:ext cx="742950" cy="74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5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6435" y="147637"/>
            <a:ext cx="620661" cy="5799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43510" y="59055"/>
            <a:ext cx="5182870" cy="583565"/>
          </a:xfrm>
          <a:prstGeom prst="rect">
            <a:avLst/>
          </a:prstGeom>
          <a:solidFill>
            <a:srgbClr val="009999"/>
          </a:solidFill>
        </p:spPr>
        <p:txBody>
          <a:bodyPr wrap="square" rtlCol="0" anchor="t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Calibri" panose="020F0502020204030204" pitchFamily="34" charset="0"/>
                <a:sym typeface="+mn-ea"/>
              </a:rPr>
              <a:t>Task 1: Listen and read (p.92)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43510" y="1065673"/>
            <a:ext cx="12206605" cy="4382770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ym typeface="+mn-ea"/>
              </a:rPr>
              <a:t>Teacher: </a:t>
            </a:r>
            <a:r>
              <a:rPr lang="en-US" sz="3200" dirty="0">
                <a:sym typeface="+mn-ea"/>
              </a:rPr>
              <a:t>Yeah, there are some differences in vocabulary between American English and British English. Are there any more questions?</a:t>
            </a:r>
          </a:p>
          <a:p>
            <a:pPr algn="just"/>
            <a:r>
              <a:rPr lang="en-US" sz="3200" b="1" dirty="0" err="1">
                <a:sym typeface="+mn-ea"/>
              </a:rPr>
              <a:t>Mi</a:t>
            </a:r>
            <a:r>
              <a:rPr lang="en-US" sz="3200" b="1" dirty="0">
                <a:sym typeface="+mn-ea"/>
              </a:rPr>
              <a:t>:</a:t>
            </a:r>
            <a:r>
              <a:rPr lang="en-US" sz="3200" dirty="0">
                <a:sym typeface="+mn-ea"/>
              </a:rPr>
              <a:t> Yes. I want to know about the students in your school. Are all of you</a:t>
            </a:r>
          </a:p>
          <a:p>
            <a:pPr algn="just"/>
            <a:r>
              <a:rPr lang="en-US" sz="3200" dirty="0">
                <a:sym typeface="+mn-ea"/>
              </a:rPr>
              <a:t>American? And do all of you speak English?</a:t>
            </a:r>
          </a:p>
          <a:p>
            <a:pPr algn="just"/>
            <a:r>
              <a:rPr lang="en-US" sz="3200" b="1" dirty="0">
                <a:sym typeface="+mn-ea"/>
              </a:rPr>
              <a:t>Jack: </a:t>
            </a:r>
            <a:r>
              <a:rPr lang="en-US" sz="3200" dirty="0">
                <a:sym typeface="+mn-ea"/>
              </a:rPr>
              <a:t>Good question. Most of us are American, but some are immigrants</a:t>
            </a:r>
          </a:p>
          <a:p>
            <a:pPr algn="just"/>
            <a:r>
              <a:rPr lang="en-US" sz="3200" dirty="0">
                <a:sym typeface="+mn-ea"/>
              </a:rPr>
              <a:t>from other countries like Viet Nam, India, and Mexico. Their first language is not English, but they all speak English at school.</a:t>
            </a:r>
          </a:p>
          <a:p>
            <a:pPr algn="just"/>
            <a:r>
              <a:rPr lang="en-US" sz="3200" b="1" dirty="0" err="1">
                <a:sym typeface="+mn-ea"/>
              </a:rPr>
              <a:t>Mi</a:t>
            </a:r>
            <a:r>
              <a:rPr lang="en-US" sz="3200" b="1" dirty="0">
                <a:sym typeface="+mn-ea"/>
              </a:rPr>
              <a:t>:</a:t>
            </a:r>
            <a:r>
              <a:rPr lang="en-US" sz="3200" dirty="0">
                <a:sym typeface="+mn-ea"/>
              </a:rPr>
              <a:t> That’s interesting!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1633" y="-16510"/>
            <a:ext cx="1067752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Fill in each blank with no more than TWO words from the conversation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5742" y="1202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27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4263" y="1198614"/>
            <a:ext cx="1122489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Jack is an exchange student from </a:t>
            </a:r>
            <a:r>
              <a:rPr lang="en-US" sz="3200" dirty="0" smtClean="0"/>
              <a:t>______________________</a:t>
            </a:r>
            <a:endParaRPr lang="en-US" sz="3200" dirty="0"/>
          </a:p>
        </p:txBody>
      </p:sp>
      <p:sp>
        <p:nvSpPr>
          <p:cNvPr id="9" name="Text Box 8"/>
          <p:cNvSpPr txBox="1"/>
          <p:nvPr/>
        </p:nvSpPr>
        <p:spPr>
          <a:xfrm>
            <a:off x="314898" y="1850759"/>
            <a:ext cx="1122426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This is the </a:t>
            </a:r>
            <a:r>
              <a:rPr lang="en-US" sz="3200" dirty="0" smtClean="0">
                <a:sym typeface="+mn-ea"/>
              </a:rPr>
              <a:t>___________________ </a:t>
            </a:r>
            <a:r>
              <a:rPr lang="en-US" sz="3200" dirty="0"/>
              <a:t>Jack has visited Viet Nam.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4263" y="2588629"/>
            <a:ext cx="1122489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</a:t>
            </a:r>
            <a:r>
              <a:rPr lang="en-US" sz="3200" dirty="0"/>
              <a:t>Most students at Jack’s school wear _____________ and T-shirts.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4898" y="3259824"/>
            <a:ext cx="1122426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American English and British English have </a:t>
            </a:r>
            <a:r>
              <a:rPr lang="en-US" sz="3200" dirty="0" smtClean="0"/>
              <a:t>  ______________   in </a:t>
            </a:r>
            <a:r>
              <a:rPr lang="en-US" sz="3200" dirty="0"/>
              <a:t>vocabulary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4263" y="4376154"/>
            <a:ext cx="1122489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Not all students in Jack’s school are  </a:t>
            </a:r>
            <a:r>
              <a:rPr lang="en-US" sz="3200" dirty="0" smtClean="0"/>
              <a:t>_______________, </a:t>
            </a:r>
            <a:r>
              <a:rPr lang="en-US" sz="3200" dirty="0"/>
              <a:t>but they all speak English.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49167" y="1123467"/>
            <a:ext cx="2230489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New York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996441" y="1799383"/>
            <a:ext cx="2824256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first time	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7864412" y="2538792"/>
            <a:ext cx="1551305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pants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780878" y="3277872"/>
            <a:ext cx="3191921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some differences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653654" y="4336149"/>
            <a:ext cx="1972127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American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5" grpId="0" animBg="1"/>
      <p:bldP spid="15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4035" y="124911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0451" y="19335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36" y="9071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600671493"/>
              </p:ext>
            </p:extLst>
          </p:nvPr>
        </p:nvGraphicFramePr>
        <p:xfrm>
          <a:off x="82058" y="797027"/>
          <a:ext cx="11527155" cy="4794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5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33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exchange student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a.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all the words in a language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b.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 student who attends a school in a foreign country for a period of time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vocabulary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c.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people who have come  to live permanently in a different country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47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immigrants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d.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the language someone learns to speak from birth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47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first language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e.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 express or represent  something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10717673" y="79702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10717673" y="1764132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10717673" y="273123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0717673" y="3698342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10717673" y="466544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233178" y="1301217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81973" y="1849222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97748" y="2357857"/>
            <a:ext cx="2469515" cy="1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365133" y="2924912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54538" y="3472282"/>
            <a:ext cx="326580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365133" y="4026637"/>
            <a:ext cx="221234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697748" y="4523207"/>
            <a:ext cx="2773045" cy="21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95333" y="5342357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2728" y="85919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1961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746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9943" y="719014"/>
            <a:ext cx="11224895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1.</a:t>
            </a:r>
            <a:r>
              <a:rPr lang="en-US" sz="4000" dirty="0"/>
              <a:t> – What does your name ____________, </a:t>
            </a:r>
            <a:r>
              <a:rPr lang="en-US" sz="4000" dirty="0" err="1"/>
              <a:t>Mi</a:t>
            </a:r>
            <a:r>
              <a:rPr lang="en-US" sz="4000" dirty="0"/>
              <a:t>? </a:t>
            </a:r>
          </a:p>
          <a:p>
            <a:pPr algn="just"/>
            <a:r>
              <a:rPr lang="en-US" sz="4000" dirty="0"/>
              <a:t>    – It’s the name of a bird.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99943" y="2278574"/>
            <a:ext cx="11267440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4000" b="1" dirty="0"/>
              <a:t>2.</a:t>
            </a:r>
            <a:r>
              <a:rPr lang="en-US" sz="4000" dirty="0"/>
              <a:t> English ____________ is increasing because it borrows words from other languages.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9943" y="3838134"/>
            <a:ext cx="11224895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4000" b="1" dirty="0"/>
              <a:t>3. </a:t>
            </a:r>
            <a:r>
              <a:rPr lang="en-US" sz="4000" dirty="0"/>
              <a:t>In Australia, there are a lot of ___________ who have come from other countries.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36900" y="719014"/>
            <a:ext cx="2084828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mean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731688" y="2175704"/>
            <a:ext cx="2951357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vocabulary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7067518" y="3868227"/>
            <a:ext cx="2708419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immigrants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9" grpId="0" bldLvl="0" animBg="1"/>
      <p:bldP spid="9" grpId="1" animBg="1"/>
      <p:bldP spid="3" grpId="0" bldLvl="0" animBg="1"/>
      <p:bldP spid="3" grpId="1" animBg="1"/>
      <p:bldP spid="11" grpId="0" animBg="1"/>
      <p:bldP spid="11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4406" y="85919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363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24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1454" y="847054"/>
            <a:ext cx="1126744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500" b="1" dirty="0"/>
              <a:t>4.</a:t>
            </a:r>
            <a:r>
              <a:rPr lang="en-US" sz="3500" dirty="0"/>
              <a:t> His _______________is Vietnamese, but he can speak English and French fluently.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1454" y="2406614"/>
            <a:ext cx="11224895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500" b="1" dirty="0"/>
              <a:t>5. </a:t>
            </a:r>
            <a:r>
              <a:rPr lang="en-US" sz="3500" dirty="0"/>
              <a:t>This year our school has a(n) _______________ </a:t>
            </a:r>
            <a:r>
              <a:rPr lang="en-US" sz="3500" dirty="0" smtClean="0"/>
              <a:t>  from </a:t>
            </a:r>
            <a:r>
              <a:rPr lang="en-US" sz="3500" dirty="0"/>
              <a:t>Britain. She will study with us for one month.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307691" y="809783"/>
            <a:ext cx="3205316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first language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5745174" y="2360447"/>
            <a:ext cx="3475108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exchange student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3"/>
            <a:tile tx="0" ty="0" sx="100000" sy="100000" flip="none" algn="tl"/>
          </a:blip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5254154" y="79474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26719" y="1192530"/>
            <a:ext cx="70180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How long have you learnt English?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In your opinion how many types of English are there?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any differences between American English and British English?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9EFD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19"/>
            <a:ext cx="12192000" cy="1056326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0693" y="1081956"/>
            <a:ext cx="11503182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Z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Match the words in British English with those in American English so that they mean the same. Who is the quickest?.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4929" y="13662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7821" y="108878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5330606" y="9685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Content Placeholder 1" descr="tumblr_n87jvqBRR31qg5p6to1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2311" y="2683656"/>
            <a:ext cx="6829425" cy="3957402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2700000">
            <a:off x="9934575" y="7821613"/>
            <a:ext cx="2257425" cy="1185862"/>
          </a:xfrm>
          <a:prstGeom prst="rect">
            <a:avLst/>
          </a:prstGeom>
        </p:spPr>
      </p:pic>
      <p:pic>
        <p:nvPicPr>
          <p:cNvPr id="8" name="Content Placeholder 7" descr="Flag_of_the_United_Kingd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0">
            <a:off x="-5601335" y="7689850"/>
            <a:ext cx="2305050" cy="1247140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1284605" y="-4495800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7157720" y="-4495800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1868805" y="1497965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6725920" y="1497965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Content Placeholder 7" descr="Flag_of_the_United_Kingdom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9000000">
            <a:off x="440055" y="4851728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2700000">
            <a:off x="9934575" y="4992688"/>
            <a:ext cx="2257425" cy="118745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069715" y="2423160"/>
            <a:ext cx="3547110" cy="6305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22445" y="3053715"/>
            <a:ext cx="3518535" cy="13112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00550" y="2477135"/>
            <a:ext cx="3264535" cy="114427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11320" y="4281170"/>
            <a:ext cx="3365500" cy="51435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00550" y="3680460"/>
            <a:ext cx="3538220" cy="111506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61744" y="-1830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3940" y="732790"/>
            <a:ext cx="548830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Some similar pairs of words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858645" y="1375410"/>
          <a:ext cx="893953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7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697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0" marB="1270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elevator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lorry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petrol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biscuit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rubbish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chemist's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pharmacy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7" name="Content Placeholder 26" descr="Spu9ew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9980000">
            <a:off x="-402643" y="4583055"/>
            <a:ext cx="3320902" cy="2271088"/>
          </a:xfrm>
          <a:prstGeom prst="rect">
            <a:avLst/>
          </a:prstGeom>
        </p:spPr>
      </p:pic>
      <p:pic>
        <p:nvPicPr>
          <p:cNvPr id="28" name="Content Placeholder 27" descr="wxjE1r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1740000">
            <a:off x="9780557" y="4588394"/>
            <a:ext cx="2845574" cy="196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27305"/>
            <a:ext cx="560832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Extension activity: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is the definition of a word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14525"/>
            <a:ext cx="108654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You give out the word, in both British and American English.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/>
          </a:solidFill>
          <a:ln>
            <a:solidFill>
              <a:srgbClr val="009999">
                <a:alpha val="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place where you buy medication and other health-related items.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Chemist’s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>
              <a:alpha val="86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small device you use to light up a dark place.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torch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flashlight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>
              <a:alpha val="86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paved circle intersection where traffic flows one-way around a central island.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72034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roundabout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80543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circle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811142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02777" y="-21440"/>
            <a:ext cx="4806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6970" y="1347611"/>
            <a:ext cx="1021571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prstClr val="black"/>
                </a:solidFill>
              </a:rPr>
              <a:t>What have we learnt in this lesson?</a:t>
            </a:r>
          </a:p>
        </p:txBody>
      </p:sp>
      <p:pic>
        <p:nvPicPr>
          <p:cNvPr id="14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058" y="1168980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6516" y="2363715"/>
            <a:ext cx="851473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marR="0" indent="-1905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the words related to 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Englishes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marR="0" indent="-1905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Gain vocabulary to talk about 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Englishes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811142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02777" y="-21440"/>
            <a:ext cx="4806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434" y="1608100"/>
            <a:ext cx="109953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by heart all the words that they have just learnt.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exercises in the workbook.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Prepare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for Lesson 2 - A closer look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en-US" sz="36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1" y="4167002"/>
            <a:ext cx="3407676" cy="24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26" y="720763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360_F_149910332_LbVHW4BqvIvgXDpW7Cmj7tkco84It9l5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18047" y="-1054064"/>
            <a:ext cx="13974445" cy="931608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873375" y="2765425"/>
            <a:ext cx="70180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me some differences.</a:t>
            </a:r>
          </a:p>
        </p:txBody>
      </p:sp>
      <p:pic>
        <p:nvPicPr>
          <p:cNvPr id="2" name="Sự khác nhau giữa tiếng Anh Anh và tiếng Anh Mỹ phân biệt 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1926"/>
            <a:ext cx="12192000" cy="61660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827" y="45596"/>
            <a:ext cx="647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lgerian" panose="04020705040A02060702" pitchFamily="82" charset="0"/>
                <a:cs typeface="Calibri" panose="020F0502020204030204" pitchFamily="34" charset="0"/>
              </a:rPr>
              <a:t>Let’s watch a video clip</a:t>
            </a:r>
            <a:r>
              <a:rPr lang="en-US" sz="3600" b="1" dirty="0" smtClean="0">
                <a:solidFill>
                  <a:srgbClr val="7030A0"/>
                </a:solidFill>
                <a:latin typeface="Algerian" panose="04020705040A02060702" pitchFamily="82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Algerian" panose="04020705040A02060702" pitchFamily="8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925141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2553415" y="1832531"/>
            <a:ext cx="10014585" cy="11569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groups, Ss have to choose a country where people use English as a second or an offical language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76717" y="3406289"/>
            <a:ext cx="10014585" cy="147510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about its number of English speakers, any other languages its people speak, and  the roles of English in the country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276717" y="520065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poster about this country and give a presentation about it.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755140"/>
            <a:ext cx="2140585" cy="115697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408680"/>
            <a:ext cx="2140084" cy="147510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00650"/>
            <a:ext cx="2140084" cy="10547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487045" y="7233920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4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353848" y="45055"/>
            <a:ext cx="69405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Prepair</a:t>
            </a:r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making project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1.10287 -0.006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4" grpId="1"/>
      <p:bldP spid="4" grpId="2" bldLvl="0" animBg="1"/>
      <p:bldP spid="5" grpId="1"/>
      <p:bldP spid="5" grpId="2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761664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045" y="854075"/>
            <a:ext cx="1699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/>
              <a:t>Model: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39090" y="1716405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4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53848" y="45055"/>
            <a:ext cx="69405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Prepair</a:t>
            </a:r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making project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0"/>
          <p:cNvSpPr txBox="1"/>
          <p:nvPr/>
        </p:nvSpPr>
        <p:spPr>
          <a:xfrm>
            <a:off x="3304498" y="72129"/>
            <a:ext cx="7131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yriad Pro" pitchFamily="34" charset="0"/>
              </a:rPr>
              <a:t>WORLD ENGLISHES</a:t>
            </a:r>
          </a:p>
        </p:txBody>
      </p:sp>
      <p:sp>
        <p:nvSpPr>
          <p:cNvPr id="8" name="TextBox 39"/>
          <p:cNvSpPr txBox="1"/>
          <p:nvPr/>
        </p:nvSpPr>
        <p:spPr>
          <a:xfrm>
            <a:off x="397610" y="72130"/>
            <a:ext cx="19183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rgbClr val="FFFF00"/>
              </a:solidFill>
              <a:latin typeface="Myriad Pro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34353" y="88640"/>
            <a:ext cx="71247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03108" y="99467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53682"/>
            <a:ext cx="12192000" cy="1081565"/>
            <a:chOff x="7620" y="-5876"/>
            <a:chExt cx="12192000" cy="1081565"/>
          </a:xfrm>
          <a:solidFill>
            <a:srgbClr val="0099CC">
              <a:alpha val="3000"/>
            </a:srgbClr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52297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1011066"/>
            <a:ext cx="12005187" cy="56437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6646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8" y="1995948"/>
            <a:ext cx="3146322" cy="2681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037" y="364765"/>
            <a:ext cx="591902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486" indent="-571486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4073937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04317" y="1066800"/>
            <a:ext cx="724789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exchange </a:t>
            </a:r>
            <a:r>
              <a:rPr lang="en-US" sz="5400" b="1" dirty="0">
                <a:solidFill>
                  <a:srgbClr val="AD4F0F"/>
                </a:solidFill>
              </a:rPr>
              <a:t>student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0797" y="4370387"/>
            <a:ext cx="4608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trao</a:t>
            </a:r>
            <a:r>
              <a:rPr lang="en-US" sz="4800" dirty="0"/>
              <a:t> </a:t>
            </a:r>
            <a:r>
              <a:rPr lang="en-US" sz="4800" dirty="0" err="1"/>
              <a:t>đổi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39649" y="2623121"/>
            <a:ext cx="44424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ɪksˈtʃeɪndʒ</a:t>
            </a:r>
            <a:endParaRPr lang="en-US" sz="45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stjuːdnt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45633" y="1253908"/>
            <a:ext cx="591693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student from one country who attends a school in another country</a:t>
            </a:r>
          </a:p>
        </p:txBody>
      </p:sp>
      <p:pic>
        <p:nvPicPr>
          <p:cNvPr id="11" name="Content Placeholder 10" descr="vecteezy_outstanding-exchange-student-vectors_34454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52172" y="3195342"/>
            <a:ext cx="5445302" cy="3331021"/>
          </a:xfrm>
          <a:prstGeom prst="rect">
            <a:avLst/>
          </a:prstGeom>
        </p:spPr>
      </p:pic>
      <p:pic>
        <p:nvPicPr>
          <p:cNvPr id="13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22" y="1754554"/>
            <a:ext cx="1216025" cy="121602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52552" y="123243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immigrant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0503" y="3698557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người nhập cư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9474" y="2629884"/>
            <a:ext cx="30054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ɪmɪɡrənt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person who has come to a different country in order to live there permanently.</a:t>
            </a:r>
          </a:p>
        </p:txBody>
      </p:sp>
      <p:pic>
        <p:nvPicPr>
          <p:cNvPr id="4" name="immigra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95" y="2009474"/>
            <a:ext cx="1268095" cy="1035383"/>
          </a:xfrm>
          <a:prstGeom prst="rect">
            <a:avLst/>
          </a:prstGeom>
        </p:spPr>
      </p:pic>
      <p:pic>
        <p:nvPicPr>
          <p:cNvPr id="9" name="Content Placeholder 8" descr="pngtree-immigration-abstract-concept-vector-illustration-picture-image_841516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5442" y="2507440"/>
            <a:ext cx="4347714" cy="43513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912" y="2522435"/>
            <a:ext cx="3990975" cy="28066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149" y="1819011"/>
            <a:ext cx="65068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C00000"/>
                </a:solidFill>
              </a:rPr>
              <a:t>- borrowed word </a:t>
            </a:r>
            <a:r>
              <a:rPr lang="en-US" sz="3500" b="1" dirty="0" smtClean="0">
                <a:solidFill>
                  <a:schemeClr val="tx2"/>
                </a:solidFill>
              </a:rPr>
              <a:t>(</a:t>
            </a:r>
            <a:r>
              <a:rPr lang="en-US" sz="3500" b="1" dirty="0" err="1" smtClean="0">
                <a:solidFill>
                  <a:schemeClr val="tx2"/>
                </a:solidFill>
              </a:rPr>
              <a:t>n.phr</a:t>
            </a:r>
            <a:r>
              <a:rPr lang="en-US" sz="3500" b="1" dirty="0" smtClean="0">
                <a:solidFill>
                  <a:schemeClr val="tx2"/>
                </a:solidFill>
              </a:rPr>
              <a:t>)</a:t>
            </a:r>
            <a:r>
              <a:rPr lang="en-US" sz="3500" b="1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9536" y="2912572"/>
            <a:ext cx="39334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500" b="1" dirty="0"/>
              <a:t>/ˈ</a:t>
            </a:r>
            <a:r>
              <a:rPr lang="en-US" sz="4500" b="1" dirty="0" err="1" smtClean="0"/>
              <a:t>bːrəʊd</a:t>
            </a:r>
            <a:r>
              <a:rPr lang="en-US" sz="4500" b="1" dirty="0" smtClean="0"/>
              <a:t> </a:t>
            </a:r>
            <a:r>
              <a:rPr lang="en-US" sz="4500" b="1" dirty="0" err="1"/>
              <a:t>wɜːrd</a:t>
            </a:r>
            <a:r>
              <a:rPr lang="en-US" sz="4500" b="1" dirty="0"/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0357" y="1084809"/>
            <a:ext cx="64716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131313"/>
                </a:solidFill>
                <a:latin typeface="OpenSans-Semibold"/>
              </a:rPr>
              <a:t>“Café</a:t>
            </a:r>
            <a:r>
              <a:rPr lang="en-US" sz="2800" dirty="0">
                <a:solidFill>
                  <a:srgbClr val="131313"/>
                </a:solidFill>
                <a:latin typeface="OpenSans-Semibold"/>
              </a:rPr>
              <a:t>” is a borrowed word from French </a:t>
            </a:r>
            <a:endParaRPr lang="en-US" sz="2800" dirty="0" smtClean="0">
              <a:solidFill>
                <a:srgbClr val="131313"/>
              </a:solidFill>
              <a:latin typeface="OpenSans-Semibold"/>
            </a:endParaRPr>
          </a:p>
          <a:p>
            <a:r>
              <a:rPr lang="en-US" sz="2800" dirty="0" smtClean="0">
                <a:solidFill>
                  <a:srgbClr val="131313"/>
                </a:solidFill>
                <a:latin typeface="OpenSans-Semibold"/>
              </a:rPr>
              <a:t>used </a:t>
            </a:r>
            <a:r>
              <a:rPr lang="en-US" sz="2800" dirty="0">
                <a:solidFill>
                  <a:srgbClr val="131313"/>
                </a:solidFill>
                <a:latin typeface="OpenSans-Semibold"/>
              </a:rPr>
              <a:t>in English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5"/>
            <a:tile tx="0" ty="0" sx="100000" sy="100000" flip="none" algn="tl"/>
          </a:blipFill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13" name="borrowed wor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424" y="2038916"/>
            <a:ext cx="664865" cy="6648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85939" y="4080076"/>
            <a:ext cx="215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555555"/>
                </a:solidFill>
                <a:latin typeface="OpenSans"/>
              </a:rPr>
              <a:t>từ mượn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061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417" y="16289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- permanently (</a:t>
            </a:r>
            <a:r>
              <a:rPr lang="en-US" sz="5400" b="1" dirty="0" err="1">
                <a:solidFill>
                  <a:srgbClr val="C00000"/>
                </a:solidFill>
              </a:rPr>
              <a:t>adv</a:t>
            </a:r>
            <a:r>
              <a:rPr lang="en-US" sz="5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1433" y="4047641"/>
            <a:ext cx="6725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Some exchange students decide to stay permanently in the country where they studied.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572" y="3400407"/>
            <a:ext cx="424026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500" b="1" dirty="0" err="1">
                <a:solidFill>
                  <a:prstClr val="black"/>
                </a:solidFill>
              </a:rPr>
              <a:t>vĩnh</a:t>
            </a:r>
            <a:r>
              <a:rPr lang="en-US" sz="4500" b="1" dirty="0">
                <a:solidFill>
                  <a:prstClr val="black"/>
                </a:solidFill>
              </a:rPr>
              <a:t> </a:t>
            </a:r>
            <a:r>
              <a:rPr lang="en-US" sz="4500" b="1" dirty="0" err="1" smtClean="0">
                <a:solidFill>
                  <a:prstClr val="black"/>
                </a:solidFill>
              </a:rPr>
              <a:t>viễn</a:t>
            </a:r>
            <a:r>
              <a:rPr lang="en-US" sz="4500" b="1" dirty="0" smtClean="0">
                <a:solidFill>
                  <a:prstClr val="black"/>
                </a:solidFill>
              </a:rPr>
              <a:t>, </a:t>
            </a:r>
            <a:r>
              <a:rPr lang="en-US" sz="4500" b="1" dirty="0" err="1" smtClean="0">
                <a:solidFill>
                  <a:prstClr val="black"/>
                </a:solidFill>
              </a:rPr>
              <a:t>lâu</a:t>
            </a:r>
            <a:r>
              <a:rPr lang="en-US" sz="4500" b="1" dirty="0" smtClean="0">
                <a:solidFill>
                  <a:prstClr val="black"/>
                </a:solidFill>
              </a:rPr>
              <a:t> </a:t>
            </a:r>
            <a:r>
              <a:rPr lang="en-US" sz="4500" b="1" dirty="0" err="1" smtClean="0">
                <a:solidFill>
                  <a:prstClr val="black"/>
                </a:solidFill>
              </a:rPr>
              <a:t>dài</a:t>
            </a:r>
            <a:endParaRPr lang="en-US" sz="45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232" y="2615577"/>
            <a:ext cx="384060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</a:rPr>
              <a:t>/ˈ</a:t>
            </a:r>
            <a:r>
              <a:rPr lang="en-US" sz="4500" b="1" dirty="0" err="1">
                <a:solidFill>
                  <a:prstClr val="black"/>
                </a:solidFill>
              </a:rPr>
              <a:t>pɜːmənəntli</a:t>
            </a:r>
            <a:r>
              <a:rPr lang="en-US" sz="4500" b="1" dirty="0">
                <a:solidFill>
                  <a:prstClr val="black"/>
                </a:solidFill>
              </a:rPr>
              <a:t>/ </a:t>
            </a:r>
            <a:endParaRPr lang="en-US" sz="45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463" y="942705"/>
            <a:ext cx="3334221" cy="2772279"/>
          </a:xfrm>
          <a:prstGeom prst="rect">
            <a:avLst/>
          </a:prstGeom>
        </p:spPr>
      </p:pic>
      <p:pic>
        <p:nvPicPr>
          <p:cNvPr id="9" name="permanentl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6" y="1753528"/>
            <a:ext cx="540241" cy="5402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6"/>
            <a:tile tx="0" ty="0" sx="100000" sy="100000" flip="none" algn="tl"/>
          </a:blipFill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CC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Theme3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C1E0454A-D2E7-4A7C-BC23-B298EE6B1E94}" vid="{9B12A298-A7F6-4C19-8746-487F70802658}"/>
    </a:ext>
  </a:extLst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7D8B814-3D59-4D7D-988E-2774125F6270}" vid="{966F41EE-28E3-4746-85AD-3FDC79E13D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1037</TotalTime>
  <Words>1352</Words>
  <Application>Microsoft Office PowerPoint</Application>
  <PresentationFormat>Widescreen</PresentationFormat>
  <Paragraphs>275</Paragraphs>
  <Slides>31</Slides>
  <Notes>18</Notes>
  <HiddenSlides>0</HiddenSlides>
  <MMClips>13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Algerian</vt:lpstr>
      <vt:lpstr>Arial</vt:lpstr>
      <vt:lpstr>Arvo</vt:lpstr>
      <vt:lpstr>Bahnschrift SemiBold Condensed</vt:lpstr>
      <vt:lpstr>Berlin Sans FB</vt:lpstr>
      <vt:lpstr>Cabin Sketch</vt:lpstr>
      <vt:lpstr>Calibri</vt:lpstr>
      <vt:lpstr>Calibri Light</vt:lpstr>
      <vt:lpstr>Cooper Black</vt:lpstr>
      <vt:lpstr>Livvic</vt:lpstr>
      <vt:lpstr>Montserrat</vt:lpstr>
      <vt:lpstr>MS Mincho</vt:lpstr>
      <vt:lpstr>Myriad Pro</vt:lpstr>
      <vt:lpstr>OpenSans</vt:lpstr>
      <vt:lpstr>OpenSans-Semibold</vt:lpstr>
      <vt:lpstr>Patrick Hand</vt:lpstr>
      <vt:lpstr>Poppins</vt:lpstr>
      <vt:lpstr>Poppins Light</vt:lpstr>
      <vt:lpstr>Roboto Condensed Light</vt:lpstr>
      <vt:lpstr>Times New Roman</vt:lpstr>
      <vt:lpstr>Wingdings</vt:lpstr>
      <vt:lpstr>Theme3</vt:lpstr>
      <vt:lpstr> Farm Production Thesis XL by Slidesgo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Laptop MT</cp:lastModifiedBy>
  <cp:revision>321</cp:revision>
  <dcterms:created xsi:type="dcterms:W3CDTF">2020-12-09T02:04:00Z</dcterms:created>
  <dcterms:modified xsi:type="dcterms:W3CDTF">2025-03-20T16:30:02Z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1033-12.2.0.13489</vt:lpwstr>
  </property>
</Properties>
</file>