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46" r:id="rId1"/>
  </p:sldMasterIdLst>
  <p:notesMasterIdLst>
    <p:notesMasterId r:id="rId35"/>
  </p:notesMasterIdLst>
  <p:sldIdLst>
    <p:sldId id="694" r:id="rId2"/>
    <p:sldId id="675" r:id="rId3"/>
    <p:sldId id="674" r:id="rId4"/>
    <p:sldId id="696" r:id="rId5"/>
    <p:sldId id="622" r:id="rId6"/>
    <p:sldId id="697" r:id="rId7"/>
    <p:sldId id="682" r:id="rId8"/>
    <p:sldId id="683" r:id="rId9"/>
    <p:sldId id="684" r:id="rId10"/>
    <p:sldId id="685" r:id="rId11"/>
    <p:sldId id="599" r:id="rId12"/>
    <p:sldId id="456" r:id="rId13"/>
    <p:sldId id="642" r:id="rId14"/>
    <p:sldId id="686" r:id="rId15"/>
    <p:sldId id="688" r:id="rId16"/>
    <p:sldId id="689" r:id="rId17"/>
    <p:sldId id="690" r:id="rId18"/>
    <p:sldId id="691" r:id="rId19"/>
    <p:sldId id="692" r:id="rId20"/>
    <p:sldId id="693" r:id="rId21"/>
    <p:sldId id="298" r:id="rId22"/>
    <p:sldId id="672" r:id="rId23"/>
    <p:sldId id="610" r:id="rId24"/>
    <p:sldId id="314" r:id="rId25"/>
    <p:sldId id="330" r:id="rId26"/>
    <p:sldId id="695" r:id="rId27"/>
    <p:sldId id="350" r:id="rId28"/>
    <p:sldId id="676" r:id="rId29"/>
    <p:sldId id="677" r:id="rId30"/>
    <p:sldId id="678" r:id="rId31"/>
    <p:sldId id="679" r:id="rId32"/>
    <p:sldId id="680" r:id="rId33"/>
    <p:sldId id="6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6F4EA"/>
    <a:srgbClr val="F7F5EB"/>
    <a:srgbClr val="ECECEC"/>
    <a:srgbClr val="A0C3D2"/>
    <a:srgbClr val="EAC7C7"/>
    <a:srgbClr val="F9F5F6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70" y="48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57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82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28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6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7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1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90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7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0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5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2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51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96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9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3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3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8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9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png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17" Type="http://schemas.openxmlformats.org/officeDocument/2006/relationships/slide" Target="slide19.xml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20" Type="http://schemas.openxmlformats.org/officeDocument/2006/relationships/slide" Target="slide20.xml"/><Relationship Id="rId1" Type="http://schemas.microsoft.com/office/2007/relationships/media" Target="../media/media2.wav"/><Relationship Id="rId6" Type="http://schemas.openxmlformats.org/officeDocument/2006/relationships/image" Target="../media/image10.gif"/><Relationship Id="rId11" Type="http://schemas.openxmlformats.org/officeDocument/2006/relationships/slide" Target="slide17.xml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23" Type="http://schemas.openxmlformats.org/officeDocument/2006/relationships/image" Target="../media/image22.gif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slide" Target="slide18.xml"/><Relationship Id="rId2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7.gif"/><Relationship Id="rId5" Type="http://schemas.openxmlformats.org/officeDocument/2006/relationships/image" Target="../media/image12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15.xml"/><Relationship Id="rId5" Type="http://schemas.openxmlformats.org/officeDocument/2006/relationships/image" Target="../media/image14.png"/><Relationship Id="rId10" Type="http://schemas.openxmlformats.org/officeDocument/2006/relationships/image" Target="../media/image27.gif"/><Relationship Id="rId4" Type="http://schemas.openxmlformats.org/officeDocument/2006/relationships/image" Target="../media/image23.gif"/><Relationship Id="rId9" Type="http://schemas.openxmlformats.org/officeDocument/2006/relationships/image" Target="../media/image26.gif"/><Relationship Id="rId1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7.gif"/><Relationship Id="rId5" Type="http://schemas.openxmlformats.org/officeDocument/2006/relationships/image" Target="../media/image16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7.gif"/><Relationship Id="rId5" Type="http://schemas.openxmlformats.org/officeDocument/2006/relationships/image" Target="../media/image18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gif"/><Relationship Id="rId5" Type="http://schemas.openxmlformats.org/officeDocument/2006/relationships/image" Target="../media/image20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001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6195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73624" y="1968092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8362" y="36512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76834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698916"/>
              </p:ext>
            </p:extLst>
          </p:nvPr>
        </p:nvGraphicFramePr>
        <p:xfrm>
          <a:off x="1350563" y="900765"/>
          <a:ext cx="9641901" cy="2298065"/>
        </p:xfrm>
        <a:graphic>
          <a:graphicData uri="http://schemas.openxmlformats.org/drawingml/2006/table">
            <a:tbl>
              <a:tblPr firstRow="1" firstCol="1" bandRow="1"/>
              <a:tblGrid>
                <a:gridCol w="9641901">
                  <a:extLst>
                    <a:ext uri="{9D8B030D-6E8A-4147-A177-3AD203B41FA5}">
                      <a16:colId xmlns:a16="http://schemas.microsoft.com/office/drawing/2014/main" xmlns="" val="1538926422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enjoys playing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tennis after work.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928335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 you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 eating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ice-cream?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8059849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finished checking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book in 2 days</a:t>
                      </a:r>
                      <a:r>
                        <a:rPr lang="en-US" sz="2800" i="1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3039517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love hanging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out with friends at weekend.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4050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imagined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earning that much money.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72291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06" y="127819"/>
            <a:ext cx="196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</a:rPr>
              <a:t>Example: </a:t>
            </a:r>
          </a:p>
        </p:txBody>
      </p:sp>
    </p:spTree>
    <p:extLst>
      <p:ext uri="{BB962C8B-B14F-4D97-AF65-F5344CB8AC3E}">
        <p14:creationId xmlns:p14="http://schemas.microsoft.com/office/powerpoint/2010/main" val="27600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5260" y="242509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form of the verbs in bracket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1793" y="27447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78" y="17183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7558" y="827344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1. </a:t>
            </a:r>
            <a:r>
              <a:rPr lang="en-US" sz="4000" dirty="0"/>
              <a:t>fancy (ride) ___________ a buffalo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48193" y="1550609"/>
            <a:ext cx="11453495" cy="706755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2.</a:t>
            </a:r>
            <a:r>
              <a:rPr lang="en-US" sz="4000" dirty="0"/>
              <a:t> learn (use)</a:t>
            </a:r>
            <a:r>
              <a:rPr lang="en-US" sz="4000" dirty="0">
                <a:sym typeface="+mn-ea"/>
              </a:rPr>
              <a:t>___________</a:t>
            </a:r>
            <a:r>
              <a:rPr lang="en-US" sz="4000" dirty="0"/>
              <a:t> traditional farming tools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48828" y="2273874"/>
            <a:ext cx="11453495" cy="706755"/>
          </a:xfrm>
          <a:prstGeom prst="rect">
            <a:avLst/>
          </a:prstGeom>
          <a:solidFill>
            <a:srgbClr val="C7DCA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3.</a:t>
            </a:r>
            <a:r>
              <a:rPr lang="en-US" sz="4000"/>
              <a:t> mind (not touch)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the displays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675605" y="77400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49463" y="2997139"/>
            <a:ext cx="11453495" cy="706755"/>
          </a:xfrm>
          <a:prstGeom prst="rect">
            <a:avLst/>
          </a:prstGeom>
          <a:solidFill>
            <a:srgbClr val="8AB9A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4.</a:t>
            </a:r>
            <a:r>
              <a:rPr lang="en-US" sz="4000"/>
              <a:t> decide (make)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a kite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50098" y="3720404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5. </a:t>
            </a:r>
            <a:r>
              <a:rPr lang="en-US" sz="4000"/>
              <a:t>avoid (play)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on the streets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50733" y="4443669"/>
            <a:ext cx="11453495" cy="1200329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</a:rPr>
              <a:t>6.</a:t>
            </a:r>
            <a:r>
              <a:rPr lang="en-US" sz="3600">
                <a:solidFill>
                  <a:srgbClr val="C00000"/>
                </a:solidFill>
              </a:rPr>
              <a:t> promise (learn) </a:t>
            </a:r>
            <a:r>
              <a:rPr lang="en-US" sz="3600">
                <a:solidFill>
                  <a:srgbClr val="C00000"/>
                </a:solidFill>
                <a:sym typeface="+mn-ea"/>
              </a:rPr>
              <a:t>______________ </a:t>
            </a:r>
            <a:r>
              <a:rPr lang="en-US" sz="3600">
                <a:solidFill>
                  <a:srgbClr val="C00000"/>
                </a:solidFill>
              </a:rPr>
              <a:t> more about the history of our village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485105" y="149726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460465" y="233952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320765" y="300793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181065" y="366134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435065" y="442715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23" grpId="0"/>
      <p:bldP spid="23" grpId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2561" y="1987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verb form for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1794" y="2154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79" y="1128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62164" y="968375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I really fancy </a:t>
            </a:r>
            <a:r>
              <a:rPr lang="en-US" sz="3200" b="1" dirty="0">
                <a:solidFill>
                  <a:schemeClr val="accent2"/>
                </a:solidFill>
              </a:rPr>
              <a:t>to wear / wearing</a:t>
            </a:r>
            <a:r>
              <a:rPr lang="en-US" sz="3200" dirty="0"/>
              <a:t> this traditional cone hat at our Fashion Show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62164" y="2026920"/>
            <a:ext cx="11453495" cy="107632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My brother has decided </a:t>
            </a:r>
            <a:r>
              <a:rPr lang="en-US" sz="3200" b="1">
                <a:solidFill>
                  <a:schemeClr val="accent2"/>
                </a:solidFill>
              </a:rPr>
              <a:t>to enter / entering </a:t>
            </a:r>
            <a:r>
              <a:rPr lang="en-US" sz="3200"/>
              <a:t>the Back to Our Past Competition.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2164" y="3089910"/>
            <a:ext cx="11453495" cy="58356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Do you mind </a:t>
            </a:r>
            <a:r>
              <a:rPr lang="en-US" sz="3200" b="1">
                <a:solidFill>
                  <a:schemeClr val="accent2"/>
                </a:solidFill>
              </a:rPr>
              <a:t>to replay / replaying</a:t>
            </a:r>
            <a:r>
              <a:rPr lang="en-US" sz="3200"/>
              <a:t> that Folk music? It’s lovely.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62164" y="3673475"/>
            <a:ext cx="11453495" cy="58356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My uncle always avoids </a:t>
            </a:r>
            <a:r>
              <a:rPr lang="en-US" sz="3200" b="1">
                <a:solidFill>
                  <a:schemeClr val="accent2"/>
                </a:solidFill>
              </a:rPr>
              <a:t>to tell / telling</a:t>
            </a:r>
            <a:r>
              <a:rPr lang="en-US" sz="3200"/>
              <a:t> stories about his past.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2164" y="4257040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They plan </a:t>
            </a:r>
            <a:r>
              <a:rPr lang="en-US" sz="3200" b="1">
                <a:solidFill>
                  <a:schemeClr val="accent2"/>
                </a:solidFill>
              </a:rPr>
              <a:t>to do / doing </a:t>
            </a:r>
            <a:r>
              <a:rPr lang="en-US" sz="3200"/>
              <a:t>research about life in Hue in the 19th century.</a:t>
            </a:r>
          </a:p>
        </p:txBody>
      </p:sp>
      <p:sp>
        <p:nvSpPr>
          <p:cNvPr id="8" name="Oval 7"/>
          <p:cNvSpPr/>
          <p:nvPr/>
        </p:nvSpPr>
        <p:spPr>
          <a:xfrm>
            <a:off x="1939607" y="979487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61916" y="2026920"/>
            <a:ext cx="15195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04921" y="3089910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57801" y="3679825"/>
            <a:ext cx="113474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48686" y="4263390"/>
            <a:ext cx="8661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33211" y="1479550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81471" y="2499995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33211" y="3564255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59066" y="4159250"/>
            <a:ext cx="1279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29761" y="4712335"/>
            <a:ext cx="97218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1650" y="43779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625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44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44587" y="648457"/>
            <a:ext cx="9979741" cy="553998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make             learn            give		work            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103932" y="1320062"/>
            <a:ext cx="11453495" cy="553998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1.</a:t>
            </a:r>
            <a:r>
              <a:rPr lang="en-US" sz="3000" dirty="0"/>
              <a:t> We want </a:t>
            </a:r>
            <a:r>
              <a:rPr lang="en-US" sz="3000" dirty="0">
                <a:sym typeface="+mn-ea"/>
              </a:rPr>
              <a:t>______________</a:t>
            </a:r>
            <a:r>
              <a:rPr lang="en-US" sz="3000" dirty="0"/>
              <a:t> how to make toys from natural materials.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03932" y="1985054"/>
            <a:ext cx="11453495" cy="1015663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2.</a:t>
            </a:r>
            <a:r>
              <a:rPr lang="en-US" sz="3000" dirty="0"/>
              <a:t> Yesterday, we finished </a:t>
            </a:r>
            <a:r>
              <a:rPr lang="en-US" sz="3000" dirty="0">
                <a:sym typeface="+mn-ea"/>
              </a:rPr>
              <a:t>________________</a:t>
            </a:r>
            <a:r>
              <a:rPr lang="en-US" sz="3000" dirty="0"/>
              <a:t> on the poster for our Good Old Days project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705526" y="1283913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3931" y="3111711"/>
            <a:ext cx="11453495" cy="1015663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3.</a:t>
            </a:r>
            <a:r>
              <a:rPr lang="en-US" sz="3000" dirty="0"/>
              <a:t> </a:t>
            </a:r>
            <a:r>
              <a:rPr lang="en-US" sz="3000" dirty="0">
                <a:sym typeface="+mn-ea"/>
              </a:rPr>
              <a:t>I have promised ______________ my grandfather how to find news online.</a:t>
            </a:r>
            <a:endParaRPr lang="en-US" sz="3000" dirty="0"/>
          </a:p>
        </p:txBody>
      </p:sp>
      <p:sp>
        <p:nvSpPr>
          <p:cNvPr id="8" name="Oval 7"/>
          <p:cNvSpPr/>
          <p:nvPr/>
        </p:nvSpPr>
        <p:spPr>
          <a:xfrm>
            <a:off x="1130408" y="129684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" name="Oval 5"/>
          <p:cNvSpPr/>
          <p:nvPr/>
        </p:nvSpPr>
        <p:spPr>
          <a:xfrm>
            <a:off x="2661768" y="1952272"/>
            <a:ext cx="1523297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7" name="Oval 6"/>
          <p:cNvSpPr/>
          <p:nvPr/>
        </p:nvSpPr>
        <p:spPr>
          <a:xfrm>
            <a:off x="1601577" y="3135142"/>
            <a:ext cx="1741391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" name="Text Box 9"/>
          <p:cNvSpPr txBox="1"/>
          <p:nvPr/>
        </p:nvSpPr>
        <p:spPr>
          <a:xfrm>
            <a:off x="4559387" y="1952272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272081" y="3088132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20" name="Text Box 21"/>
          <p:cNvSpPr txBox="1"/>
          <p:nvPr/>
        </p:nvSpPr>
        <p:spPr>
          <a:xfrm>
            <a:off x="103931" y="4160156"/>
            <a:ext cx="11453495" cy="1015663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4.</a:t>
            </a:r>
            <a:r>
              <a:rPr lang="en-US" sz="3000" dirty="0"/>
              <a:t> My grandmother suggested </a:t>
            </a:r>
            <a:r>
              <a:rPr lang="en-US" sz="3000" dirty="0">
                <a:sym typeface="+mn-ea"/>
              </a:rPr>
              <a:t>_______________</a:t>
            </a:r>
            <a:r>
              <a:rPr lang="en-US" sz="3000" dirty="0"/>
              <a:t>a traditional long dress for the wedding</a:t>
            </a:r>
          </a:p>
        </p:txBody>
      </p:sp>
      <p:sp>
        <p:nvSpPr>
          <p:cNvPr id="21" name="Text Box 28"/>
          <p:cNvSpPr txBox="1"/>
          <p:nvPr/>
        </p:nvSpPr>
        <p:spPr>
          <a:xfrm>
            <a:off x="103931" y="5228271"/>
            <a:ext cx="11453495" cy="1015663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5.</a:t>
            </a:r>
            <a:r>
              <a:rPr lang="en-US" sz="3000" dirty="0"/>
              <a:t> Our group agreed</a:t>
            </a:r>
            <a:r>
              <a:rPr lang="en-US" sz="3000" dirty="0">
                <a:sym typeface="+mn-ea"/>
              </a:rPr>
              <a:t> ________________</a:t>
            </a:r>
            <a:r>
              <a:rPr lang="en-US" sz="3000" dirty="0"/>
              <a:t> a presentation about school uniforms in the 20th century.</a:t>
            </a:r>
          </a:p>
        </p:txBody>
      </p:sp>
      <p:sp>
        <p:nvSpPr>
          <p:cNvPr id="23" name="Text Box 30"/>
          <p:cNvSpPr txBox="1"/>
          <p:nvPr/>
        </p:nvSpPr>
        <p:spPr>
          <a:xfrm>
            <a:off x="5393493" y="417982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24" name="Oval 23"/>
          <p:cNvSpPr/>
          <p:nvPr/>
        </p:nvSpPr>
        <p:spPr>
          <a:xfrm>
            <a:off x="3255452" y="4184916"/>
            <a:ext cx="1758999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Oval 24"/>
          <p:cNvSpPr/>
          <p:nvPr/>
        </p:nvSpPr>
        <p:spPr>
          <a:xfrm>
            <a:off x="2354564" y="5200579"/>
            <a:ext cx="1311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0" name="Text Box 9"/>
          <p:cNvSpPr txBox="1"/>
          <p:nvPr/>
        </p:nvSpPr>
        <p:spPr>
          <a:xfrm>
            <a:off x="4185065" y="517581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animBg="1"/>
      <p:bldP spid="29" grpId="1" animBg="1"/>
      <p:bldP spid="31" grpId="0"/>
      <p:bldP spid="31" grpId="1"/>
      <p:bldP spid="5" grpId="1" animBg="1"/>
      <p:bldP spid="8" grpId="0" bldLvl="0" animBg="1"/>
      <p:bldP spid="8" grpId="1" animBg="1"/>
      <p:bldP spid="6" grpId="0" bldLvl="0" animBg="1"/>
      <p:bldP spid="6" grpId="1" animBg="1"/>
      <p:bldP spid="7" grpId="0" bldLvl="0" animBg="1"/>
      <p:bldP spid="7" grpId="1" animBg="1"/>
      <p:bldP spid="10" grpId="0"/>
      <p:bldP spid="10" grpId="1"/>
      <p:bldP spid="13" grpId="0"/>
      <p:bldP spid="13" grpId="1"/>
      <p:bldP spid="20" grpId="1" animBg="1"/>
      <p:bldP spid="21" grpId="1" animBg="1"/>
      <p:bldP spid="23" grpId="0"/>
      <p:bldP spid="23" grpId="1"/>
      <p:bldP spid="24" grpId="0" bldLvl="0" animBg="1"/>
      <p:bldP spid="24" grpId="1" animBg="1"/>
      <p:bldP spid="25" grpId="0" bldLvl="0" animBg="1"/>
      <p:bldP spid="25" grpId="1" animBg="1"/>
      <p:bldP spid="30" grpId="0"/>
      <p:bldP spid="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9096" y="1049704"/>
            <a:ext cx="11326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1. Just </a:t>
            </a:r>
            <a:r>
              <a:rPr lang="en-US" sz="2400" b="1" u="sng" dirty="0"/>
              <a:t>a few </a:t>
            </a:r>
            <a:r>
              <a:rPr lang="en-US" sz="2400" dirty="0"/>
              <a:t>years </a:t>
            </a:r>
            <a:r>
              <a:rPr lang="en-US" sz="2400" b="1" u="sng" dirty="0"/>
              <a:t>ago</a:t>
            </a:r>
            <a:r>
              <a:rPr lang="en-US" sz="2400" dirty="0"/>
              <a:t>, I would </a:t>
            </a:r>
            <a:r>
              <a:rPr lang="en-US" sz="2400" b="1" u="sng" dirty="0"/>
              <a:t>never</a:t>
            </a:r>
            <a:r>
              <a:rPr lang="en-US" sz="2400" dirty="0"/>
              <a:t> fancy </a:t>
            </a:r>
            <a:r>
              <a:rPr lang="en-US" sz="2400" b="1" u="sng" dirty="0"/>
              <a:t>to have </a:t>
            </a:r>
            <a:r>
              <a:rPr lang="en-US" sz="2400" dirty="0"/>
              <a:t>a smart TV in my home.             </a:t>
            </a:r>
          </a:p>
          <a:p>
            <a:r>
              <a:rPr lang="en-US" sz="2400" dirty="0"/>
              <a:t> 	  A                   B                       C                   D</a:t>
            </a:r>
          </a:p>
          <a:p>
            <a:r>
              <a:rPr lang="en-US" sz="2400" dirty="0"/>
              <a:t>2. Tom promised </a:t>
            </a:r>
            <a:r>
              <a:rPr lang="en-US" sz="2400" b="1" u="sng" dirty="0"/>
              <a:t>adding</a:t>
            </a:r>
            <a:r>
              <a:rPr lang="en-US" sz="2400" dirty="0"/>
              <a:t> some </a:t>
            </a:r>
            <a:r>
              <a:rPr lang="en-US" sz="2400" b="1" u="sng" dirty="0"/>
              <a:t>information</a:t>
            </a:r>
            <a:r>
              <a:rPr lang="en-US" sz="2400" dirty="0"/>
              <a:t> about </a:t>
            </a:r>
            <a:r>
              <a:rPr lang="en-US" sz="2400" b="1" u="sng" dirty="0"/>
              <a:t>the past </a:t>
            </a:r>
            <a:r>
              <a:rPr lang="en-US" sz="2400" dirty="0"/>
              <a:t>to his </a:t>
            </a:r>
            <a:r>
              <a:rPr lang="en-US" sz="2400" b="1" u="sng" dirty="0"/>
              <a:t>presentation</a:t>
            </a:r>
            <a:r>
              <a:rPr lang="en-US" sz="2400" dirty="0"/>
              <a:t>                 </a:t>
            </a:r>
          </a:p>
          <a:p>
            <a:r>
              <a:rPr lang="en-US" sz="2400" dirty="0"/>
              <a:t>		         A                       B                                  C                       D</a:t>
            </a:r>
          </a:p>
          <a:p>
            <a:r>
              <a:rPr lang="en-US" sz="2400" dirty="0"/>
              <a:t>3.  </a:t>
            </a:r>
            <a:r>
              <a:rPr lang="en-US" sz="2400" b="1" u="sng" dirty="0"/>
              <a:t>I've</a:t>
            </a:r>
            <a:r>
              <a:rPr lang="en-US" sz="2400" dirty="0"/>
              <a:t> decided </a:t>
            </a:r>
            <a:r>
              <a:rPr lang="en-US" sz="2400" b="1" u="sng" dirty="0"/>
              <a:t>learning </a:t>
            </a:r>
            <a:r>
              <a:rPr lang="en-US" sz="2400" dirty="0"/>
              <a:t>how ethnic minority people </a:t>
            </a:r>
            <a:r>
              <a:rPr lang="en-US" sz="2400" b="1" u="sng" dirty="0"/>
              <a:t>use</a:t>
            </a:r>
            <a:r>
              <a:rPr lang="en-US" sz="2400" dirty="0"/>
              <a:t> natural materials </a:t>
            </a:r>
            <a:r>
              <a:rPr lang="en-US" sz="2400" b="1" u="sng" dirty="0"/>
              <a:t>to dye </a:t>
            </a:r>
            <a:r>
              <a:rPr lang="en-US" sz="2400" dirty="0"/>
              <a:t>cloth.     </a:t>
            </a:r>
          </a:p>
          <a:p>
            <a:r>
              <a:rPr lang="en-US" sz="2400" dirty="0"/>
              <a:t>        A                        B                                                              C                                  D</a:t>
            </a:r>
          </a:p>
          <a:p>
            <a:r>
              <a:rPr lang="en-US" sz="2400" dirty="0"/>
              <a:t>4.  </a:t>
            </a:r>
            <a:r>
              <a:rPr lang="en-US" sz="2400" b="1" u="sng" dirty="0"/>
              <a:t>My </a:t>
            </a:r>
            <a:r>
              <a:rPr lang="en-US" sz="2400" dirty="0"/>
              <a:t>children plan </a:t>
            </a:r>
            <a:r>
              <a:rPr lang="en-US" sz="2400" b="1" u="sng" dirty="0"/>
              <a:t>researching</a:t>
            </a:r>
            <a:r>
              <a:rPr lang="en-US" sz="2400" dirty="0"/>
              <a:t> and make our family </a:t>
            </a:r>
            <a:r>
              <a:rPr lang="en-US" sz="2400" b="1" u="sng" dirty="0"/>
              <a:t>tree </a:t>
            </a:r>
            <a:r>
              <a:rPr lang="en-US" sz="2400" dirty="0"/>
              <a:t>for </a:t>
            </a:r>
            <a:r>
              <a:rPr lang="en-US" sz="2400" b="1" u="sng" dirty="0"/>
              <a:t>the past hundred years</a:t>
            </a:r>
            <a:r>
              <a:rPr lang="en-US" sz="2400" dirty="0"/>
              <a:t>.    </a:t>
            </a:r>
          </a:p>
          <a:p>
            <a:r>
              <a:rPr lang="en-US" sz="2400" dirty="0"/>
              <a:t>       A                                   B                                                     C                       D</a:t>
            </a:r>
          </a:p>
          <a:p>
            <a:r>
              <a:rPr lang="en-US" sz="2400" dirty="0"/>
              <a:t>5. </a:t>
            </a:r>
            <a:r>
              <a:rPr lang="en-US" sz="2400" b="1" u="sng" dirty="0"/>
              <a:t>Do</a:t>
            </a:r>
            <a:r>
              <a:rPr lang="en-US" sz="2400" dirty="0"/>
              <a:t> you mind </a:t>
            </a:r>
            <a:r>
              <a:rPr lang="en-US" sz="2400" b="1" u="sng" dirty="0"/>
              <a:t>not</a:t>
            </a:r>
            <a:r>
              <a:rPr lang="en-US" sz="2400" dirty="0"/>
              <a:t> </a:t>
            </a:r>
            <a:r>
              <a:rPr lang="en-US" sz="2400" b="1" u="sng" dirty="0"/>
              <a:t>to talk </a:t>
            </a:r>
            <a:r>
              <a:rPr lang="en-US" sz="2400" dirty="0"/>
              <a:t>about the past in such a </a:t>
            </a:r>
            <a:r>
              <a:rPr lang="en-US" sz="2400" b="1" u="sng" dirty="0"/>
              <a:t>negative</a:t>
            </a:r>
            <a:r>
              <a:rPr lang="en-US" sz="2400" dirty="0"/>
              <a:t> way?</a:t>
            </a:r>
          </a:p>
          <a:p>
            <a:r>
              <a:rPr lang="en-US" sz="2400" dirty="0"/>
              <a:t>       A                    B        C                                                         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668" y="75037"/>
            <a:ext cx="1155548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9277" y="750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62" y="-276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Down Arrow Callout 1"/>
          <p:cNvSpPr/>
          <p:nvPr/>
        </p:nvSpPr>
        <p:spPr>
          <a:xfrm>
            <a:off x="8809702" y="6150077"/>
            <a:ext cx="1337187" cy="70792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Game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29B1D7E-DEAE-4EFE-A6F0-A734D840E641}"/>
              </a:ext>
            </a:extLst>
          </p:cNvPr>
          <p:cNvSpPr/>
          <p:nvPr/>
        </p:nvSpPr>
        <p:spPr>
          <a:xfrm>
            <a:off x="6235319" y="1375825"/>
            <a:ext cx="574184" cy="45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xmlns="" id="{88052256-4F2C-43AC-9573-88B4B70E94F5}"/>
              </a:ext>
            </a:extLst>
          </p:cNvPr>
          <p:cNvSpPr txBox="1"/>
          <p:nvPr/>
        </p:nvSpPr>
        <p:spPr>
          <a:xfrm>
            <a:off x="7196774" y="1375825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AFA5BBC-972D-4D1C-9F20-585AB11D7A9D}"/>
              </a:ext>
            </a:extLst>
          </p:cNvPr>
          <p:cNvSpPr/>
          <p:nvPr/>
        </p:nvSpPr>
        <p:spPr>
          <a:xfrm>
            <a:off x="3016250" y="2128388"/>
            <a:ext cx="562296" cy="520762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xmlns="" id="{A5DC7C6B-08E1-49DB-9FC1-DD70ADBA04DC}"/>
              </a:ext>
            </a:extLst>
          </p:cNvPr>
          <p:cNvSpPr txBox="1"/>
          <p:nvPr/>
        </p:nvSpPr>
        <p:spPr>
          <a:xfrm>
            <a:off x="3578546" y="212838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713B951F-627D-4384-B7BA-A994EC095606}"/>
              </a:ext>
            </a:extLst>
          </p:cNvPr>
          <p:cNvSpPr/>
          <p:nvPr/>
        </p:nvSpPr>
        <p:spPr>
          <a:xfrm>
            <a:off x="2825822" y="2897630"/>
            <a:ext cx="564895" cy="52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xmlns="" id="{CDE70A20-34BE-4AFA-B451-5EABAB7A1427}"/>
              </a:ext>
            </a:extLst>
          </p:cNvPr>
          <p:cNvSpPr txBox="1"/>
          <p:nvPr/>
        </p:nvSpPr>
        <p:spPr>
          <a:xfrm>
            <a:off x="3390717" y="2923734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14" name="Text Box 24">
            <a:extLst>
              <a:ext uri="{FF2B5EF4-FFF2-40B4-BE49-F238E27FC236}">
                <a16:creationId xmlns:a16="http://schemas.microsoft.com/office/drawing/2014/main" xmlns="" id="{AC2620D0-B1C5-4F0E-B626-65AAE9967B5F}"/>
              </a:ext>
            </a:extLst>
          </p:cNvPr>
          <p:cNvSpPr txBox="1"/>
          <p:nvPr/>
        </p:nvSpPr>
        <p:spPr>
          <a:xfrm>
            <a:off x="4420873" y="362297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CEAF64F-FBA2-45A4-84B7-9E7A4A62B9EB}"/>
              </a:ext>
            </a:extLst>
          </p:cNvPr>
          <p:cNvSpPr/>
          <p:nvPr/>
        </p:nvSpPr>
        <p:spPr>
          <a:xfrm>
            <a:off x="3691684" y="3581686"/>
            <a:ext cx="509038" cy="488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8C744FA-C132-47D5-A96E-BFEDFD5CB4AB}"/>
              </a:ext>
            </a:extLst>
          </p:cNvPr>
          <p:cNvSpPr/>
          <p:nvPr/>
        </p:nvSpPr>
        <p:spPr>
          <a:xfrm>
            <a:off x="3281048" y="4342922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xmlns="" id="{07C55EEA-E99E-4549-89E7-551EA1148846}"/>
              </a:ext>
            </a:extLst>
          </p:cNvPr>
          <p:cNvSpPr txBox="1"/>
          <p:nvPr/>
        </p:nvSpPr>
        <p:spPr>
          <a:xfrm>
            <a:off x="3044787" y="4967867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  <p:extLst>
      <p:ext uri="{BB962C8B-B14F-4D97-AF65-F5344CB8AC3E}">
        <p14:creationId xmlns:p14="http://schemas.microsoft.com/office/powerpoint/2010/main" val="10593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0" grpId="0" bldLvl="0" animBg="1"/>
      <p:bldP spid="10" grpId="1" animBg="1"/>
      <p:bldP spid="11" grpId="0"/>
      <p:bldP spid="11" grpId="1"/>
      <p:bldP spid="12" grpId="0" bldLvl="0" animBg="1"/>
      <p:bldP spid="12" grpId="1" animBg="1"/>
      <p:bldP spid="13" grpId="0"/>
      <p:bldP spid="13" grpId="1"/>
      <p:bldP spid="14" grpId="0"/>
      <p:bldP spid="14" grpId="1"/>
      <p:bldP spid="15" grpId="0" bldLvl="0" animBg="1"/>
      <p:bldP spid="15" grpId="1" animBg="1"/>
      <p:bldP spid="16" grpId="0" bldLvl="0" animBg="1"/>
      <p:bldP spid="16" grpId="1" animBg="1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3497109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7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2" y="5933935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21" y="5993736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674" y="597870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1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5" y="343431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2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5" y="48770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3135313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-1" y="4534624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0" y="2226613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5" y="1714503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3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7" y="1714503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7" y="2226611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4" y="2226610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9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70592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4270592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481308" y="6165930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3" y="-319653"/>
            <a:ext cx="1416811" cy="1371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336331" y="5264824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306413" y="4339732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47" y="572817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530906" y="4465038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89" y="559977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4" y="53290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52" y="37084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2901" y="393558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247" y="895105"/>
            <a:ext cx="10494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1. </a:t>
            </a:r>
            <a:r>
              <a:rPr lang="en-US" sz="3000" dirty="0">
                <a:solidFill>
                  <a:prstClr val="black"/>
                </a:solidFill>
              </a:rPr>
              <a:t>Just </a:t>
            </a:r>
            <a:r>
              <a:rPr lang="en-US" sz="3000" b="1" u="sng" dirty="0">
                <a:solidFill>
                  <a:prstClr val="black"/>
                </a:solidFill>
              </a:rPr>
              <a:t>a few </a:t>
            </a:r>
            <a:r>
              <a:rPr lang="en-US" sz="3000" dirty="0">
                <a:solidFill>
                  <a:prstClr val="black"/>
                </a:solidFill>
              </a:rPr>
              <a:t>years </a:t>
            </a:r>
            <a:r>
              <a:rPr lang="en-US" sz="3000" b="1" u="sng" dirty="0">
                <a:solidFill>
                  <a:prstClr val="black"/>
                </a:solidFill>
              </a:rPr>
              <a:t>ago</a:t>
            </a:r>
            <a:r>
              <a:rPr lang="en-US" sz="3000" dirty="0">
                <a:solidFill>
                  <a:prstClr val="black"/>
                </a:solidFill>
              </a:rPr>
              <a:t>, I would </a:t>
            </a:r>
            <a:r>
              <a:rPr lang="en-US" sz="3000" b="1" u="sng" dirty="0">
                <a:solidFill>
                  <a:prstClr val="black"/>
                </a:solidFill>
              </a:rPr>
              <a:t>never</a:t>
            </a:r>
            <a:r>
              <a:rPr lang="en-US" sz="3000" dirty="0">
                <a:solidFill>
                  <a:prstClr val="black"/>
                </a:solidFill>
              </a:rPr>
              <a:t> fancy </a:t>
            </a:r>
            <a:r>
              <a:rPr lang="en-US" sz="3000" b="1" u="sng" dirty="0">
                <a:solidFill>
                  <a:prstClr val="black"/>
                </a:solidFill>
              </a:rPr>
              <a:t>to have </a:t>
            </a:r>
            <a:r>
              <a:rPr lang="en-US" sz="3000" dirty="0">
                <a:solidFill>
                  <a:prstClr val="black"/>
                </a:solidFill>
              </a:rPr>
              <a:t>a smart TV</a:t>
            </a: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                </a:t>
            </a:r>
            <a:r>
              <a:rPr lang="en-US" sz="3000" b="1" dirty="0">
                <a:solidFill>
                  <a:prstClr val="black"/>
                </a:solidFill>
              </a:rPr>
              <a:t>A                   B                       C                    D</a:t>
            </a:r>
            <a:endParaRPr lang="en-US" sz="3000" dirty="0">
              <a:solidFill>
                <a:prstClr val="black"/>
              </a:solidFill>
            </a:endParaRP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in my home.            </a:t>
            </a:r>
            <a:r>
              <a:rPr lang="en-US" sz="3000" b="1" dirty="0">
                <a:solidFill>
                  <a:prstClr val="black"/>
                </a:solidFill>
              </a:rPr>
              <a:t>           </a:t>
            </a:r>
          </a:p>
        </p:txBody>
      </p:sp>
      <p:sp>
        <p:nvSpPr>
          <p:cNvPr id="19" name="Oval 18"/>
          <p:cNvSpPr/>
          <p:nvPr/>
        </p:nvSpPr>
        <p:spPr>
          <a:xfrm>
            <a:off x="7343549" y="1350329"/>
            <a:ext cx="659909" cy="572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22"/>
          <p:cNvSpPr txBox="1"/>
          <p:nvPr/>
        </p:nvSpPr>
        <p:spPr>
          <a:xfrm>
            <a:off x="7047484" y="188689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</p:spTree>
    <p:extLst>
      <p:ext uri="{BB962C8B-B14F-4D97-AF65-F5344CB8AC3E}">
        <p14:creationId xmlns:p14="http://schemas.microsoft.com/office/powerpoint/2010/main" val="30738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  <p:bldP spid="20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-157316"/>
            <a:ext cx="1338152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902253" y="5462889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70" y="59262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96830" y="4663103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64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6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0" y="37317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745" y="3824954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418" y="567181"/>
            <a:ext cx="111497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2. </a:t>
            </a:r>
            <a:r>
              <a:rPr lang="en-US" sz="3000" dirty="0">
                <a:solidFill>
                  <a:prstClr val="black"/>
                </a:solidFill>
              </a:rPr>
              <a:t>Tom promised </a:t>
            </a:r>
            <a:r>
              <a:rPr lang="en-US" sz="3000" b="1" u="sng" dirty="0">
                <a:solidFill>
                  <a:prstClr val="black"/>
                </a:solidFill>
              </a:rPr>
              <a:t>adding</a:t>
            </a:r>
            <a:r>
              <a:rPr lang="en-US" sz="3000" dirty="0">
                <a:solidFill>
                  <a:prstClr val="black"/>
                </a:solidFill>
              </a:rPr>
              <a:t> some </a:t>
            </a:r>
            <a:r>
              <a:rPr lang="en-US" sz="3000" b="1" u="sng" dirty="0">
                <a:solidFill>
                  <a:prstClr val="black"/>
                </a:solidFill>
              </a:rPr>
              <a:t>information</a:t>
            </a:r>
            <a:r>
              <a:rPr lang="en-US" sz="3000" dirty="0">
                <a:solidFill>
                  <a:prstClr val="black"/>
                </a:solidFill>
              </a:rPr>
              <a:t> about </a:t>
            </a:r>
            <a:r>
              <a:rPr lang="en-US" sz="3000" b="1" u="sng" dirty="0">
                <a:solidFill>
                  <a:prstClr val="black"/>
                </a:solidFill>
              </a:rPr>
              <a:t>the past </a:t>
            </a:r>
            <a:r>
              <a:rPr lang="en-US" sz="3000" dirty="0">
                <a:solidFill>
                  <a:prstClr val="black"/>
                </a:solidFill>
              </a:rPr>
              <a:t>to</a:t>
            </a: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 			     </a:t>
            </a:r>
            <a:r>
              <a:rPr lang="en-US" sz="3000" b="1" dirty="0">
                <a:solidFill>
                  <a:prstClr val="black"/>
                </a:solidFill>
              </a:rPr>
              <a:t>A                       B                                  C  </a:t>
            </a:r>
            <a:endParaRPr lang="en-US" sz="3000" dirty="0">
              <a:solidFill>
                <a:prstClr val="black"/>
              </a:solidFill>
            </a:endParaRP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his </a:t>
            </a:r>
            <a:r>
              <a:rPr lang="en-US" sz="3000" b="1" u="sng" dirty="0">
                <a:solidFill>
                  <a:prstClr val="black"/>
                </a:solidFill>
              </a:rPr>
              <a:t>presentation</a:t>
            </a:r>
            <a:r>
              <a:rPr lang="en-US" sz="3000" dirty="0">
                <a:solidFill>
                  <a:prstClr val="black"/>
                </a:solidFill>
              </a:rPr>
              <a:t>                 </a:t>
            </a: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 	    </a:t>
            </a:r>
            <a:r>
              <a:rPr lang="en-US" sz="3000" b="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19" name="Oval 18"/>
          <p:cNvSpPr/>
          <p:nvPr/>
        </p:nvSpPr>
        <p:spPr>
          <a:xfrm>
            <a:off x="3352152" y="1038635"/>
            <a:ext cx="562296" cy="520762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3104068" y="137276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</p:spTree>
    <p:extLst>
      <p:ext uri="{BB962C8B-B14F-4D97-AF65-F5344CB8AC3E}">
        <p14:creationId xmlns:p14="http://schemas.microsoft.com/office/powerpoint/2010/main" val="15657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80" y="-188079"/>
            <a:ext cx="1190629" cy="1033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7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mark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25283" y="5475437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795365" y="4550345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99" y="593879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19858" y="4675650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65" y="5580885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04" y="3919037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1853" y="4146203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469" y="571801"/>
            <a:ext cx="10780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3. </a:t>
            </a:r>
            <a:r>
              <a:rPr lang="en-US" sz="3000" b="1" u="sng" dirty="0">
                <a:solidFill>
                  <a:prstClr val="black"/>
                </a:solidFill>
              </a:rPr>
              <a:t>I've</a:t>
            </a:r>
            <a:r>
              <a:rPr lang="en-US" sz="3000" dirty="0">
                <a:solidFill>
                  <a:prstClr val="black"/>
                </a:solidFill>
              </a:rPr>
              <a:t> decided </a:t>
            </a:r>
            <a:r>
              <a:rPr lang="en-US" sz="3000" b="1" u="sng" dirty="0">
                <a:solidFill>
                  <a:prstClr val="black"/>
                </a:solidFill>
              </a:rPr>
              <a:t>learning </a:t>
            </a:r>
            <a:r>
              <a:rPr lang="en-US" sz="3000" dirty="0">
                <a:solidFill>
                  <a:prstClr val="black"/>
                </a:solidFill>
              </a:rPr>
              <a:t>how ethnic minority people </a:t>
            </a:r>
            <a:r>
              <a:rPr lang="en-US" sz="3000" b="1" u="sng" dirty="0">
                <a:solidFill>
                  <a:prstClr val="black"/>
                </a:solidFill>
              </a:rPr>
              <a:t>use</a:t>
            </a:r>
            <a:r>
              <a:rPr lang="en-US" sz="3000" dirty="0">
                <a:solidFill>
                  <a:prstClr val="black"/>
                </a:solidFill>
              </a:rPr>
              <a:t> natural </a:t>
            </a:r>
          </a:p>
          <a:p>
            <a:pPr lvl="0"/>
            <a:r>
              <a:rPr lang="en-US" sz="3000" b="1" dirty="0">
                <a:solidFill>
                  <a:prstClr val="black"/>
                </a:solidFill>
              </a:rPr>
              <a:t>     A                        B                                                              C </a:t>
            </a:r>
            <a:endParaRPr lang="en-US" sz="3000" dirty="0">
              <a:solidFill>
                <a:prstClr val="black"/>
              </a:solidFill>
            </a:endParaRP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materials </a:t>
            </a:r>
            <a:r>
              <a:rPr lang="en-US" sz="3000" b="1" u="sng" dirty="0">
                <a:solidFill>
                  <a:prstClr val="black"/>
                </a:solidFill>
              </a:rPr>
              <a:t>to dye </a:t>
            </a:r>
            <a:r>
              <a:rPr lang="en-US" sz="3000" dirty="0">
                <a:solidFill>
                  <a:prstClr val="black"/>
                </a:solidFill>
              </a:rPr>
              <a:t>cloth.     </a:t>
            </a:r>
          </a:p>
          <a:p>
            <a:pPr lvl="0"/>
            <a:r>
              <a:rPr lang="en-US" sz="3000" b="1" dirty="0">
                <a:solidFill>
                  <a:prstClr val="black"/>
                </a:solidFill>
              </a:rPr>
              <a:t>                     D</a:t>
            </a:r>
          </a:p>
        </p:txBody>
      </p:sp>
      <p:sp>
        <p:nvSpPr>
          <p:cNvPr id="21" name="Oval 20"/>
          <p:cNvSpPr/>
          <p:nvPr/>
        </p:nvSpPr>
        <p:spPr>
          <a:xfrm>
            <a:off x="2816491" y="1059230"/>
            <a:ext cx="564895" cy="52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2"/>
          <p:cNvSpPr txBox="1"/>
          <p:nvPr/>
        </p:nvSpPr>
        <p:spPr>
          <a:xfrm>
            <a:off x="3381386" y="1085334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  <p:extLst>
      <p:ext uri="{BB962C8B-B14F-4D97-AF65-F5344CB8AC3E}">
        <p14:creationId xmlns:p14="http://schemas.microsoft.com/office/powerpoint/2010/main" val="33759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 bldLvl="0" animBg="1"/>
      <p:bldP spid="21" grpId="1" animBg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6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1" y="4605839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179353" y="5367333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149435" y="4442241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69" y="583068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373929" y="456754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7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73" y="381093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5924" y="403809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0874" y="210921"/>
            <a:ext cx="107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 startAt="4"/>
            </a:pPr>
            <a:r>
              <a:rPr lang="en-US" sz="3000" b="1" u="sng" dirty="0">
                <a:solidFill>
                  <a:prstClr val="black"/>
                </a:solidFill>
              </a:rPr>
              <a:t>My </a:t>
            </a:r>
            <a:r>
              <a:rPr lang="en-US" sz="3000" dirty="0">
                <a:solidFill>
                  <a:prstClr val="black"/>
                </a:solidFill>
              </a:rPr>
              <a:t>children plan </a:t>
            </a:r>
            <a:r>
              <a:rPr lang="en-US" sz="3000" b="1" u="sng" dirty="0">
                <a:solidFill>
                  <a:prstClr val="black"/>
                </a:solidFill>
              </a:rPr>
              <a:t>researching</a:t>
            </a:r>
            <a:r>
              <a:rPr lang="en-US" sz="3000" dirty="0">
                <a:solidFill>
                  <a:prstClr val="black"/>
                </a:solidFill>
              </a:rPr>
              <a:t> and make our family </a:t>
            </a:r>
            <a:r>
              <a:rPr lang="en-US" sz="3000" b="1" u="sng" dirty="0">
                <a:solidFill>
                  <a:prstClr val="black"/>
                </a:solidFill>
              </a:rPr>
              <a:t>tree</a:t>
            </a:r>
            <a:r>
              <a:rPr lang="en-US" sz="3000" b="1" dirty="0">
                <a:solidFill>
                  <a:prstClr val="black"/>
                </a:solidFill>
              </a:rPr>
              <a:t>  </a:t>
            </a:r>
            <a:r>
              <a:rPr lang="en-US" sz="3000" dirty="0">
                <a:solidFill>
                  <a:prstClr val="black"/>
                </a:solidFill>
              </a:rPr>
              <a:t>for</a:t>
            </a:r>
            <a:endParaRPr lang="en-US" sz="3000" b="1" u="sng" dirty="0">
              <a:solidFill>
                <a:prstClr val="black"/>
              </a:solidFill>
            </a:endParaRP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        </a:t>
            </a:r>
            <a:r>
              <a:rPr lang="en-US" sz="3000" b="1" dirty="0">
                <a:solidFill>
                  <a:prstClr val="black"/>
                </a:solidFill>
              </a:rPr>
              <a:t>A                                   B		   			   C  </a:t>
            </a:r>
          </a:p>
          <a:p>
            <a:pPr lvl="0"/>
            <a:r>
              <a:rPr lang="en-US" sz="3000" b="1" u="sng" dirty="0">
                <a:solidFill>
                  <a:prstClr val="black"/>
                </a:solidFill>
              </a:rPr>
              <a:t>the past hundred years</a:t>
            </a:r>
            <a:r>
              <a:rPr lang="en-US" sz="3000" dirty="0">
                <a:solidFill>
                  <a:prstClr val="black"/>
                </a:solidFill>
              </a:rPr>
              <a:t>.    </a:t>
            </a: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                         </a:t>
            </a:r>
            <a:r>
              <a:rPr lang="en-US" sz="3000" b="1" dirty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20" name="Text Box 24"/>
          <p:cNvSpPr txBox="1"/>
          <p:nvPr/>
        </p:nvSpPr>
        <p:spPr>
          <a:xfrm>
            <a:off x="4365307" y="101888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  <p:sp>
        <p:nvSpPr>
          <p:cNvPr id="21" name="Oval 20"/>
          <p:cNvSpPr/>
          <p:nvPr/>
        </p:nvSpPr>
        <p:spPr>
          <a:xfrm>
            <a:off x="4135352" y="691692"/>
            <a:ext cx="509038" cy="488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/>
      <p:bldP spid="20" grpId="1"/>
      <p:bldP spid="21" grpId="0" bldLvl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3259" y="897466"/>
            <a:ext cx="8311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Put the following verbs in the correct column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25" y="176358"/>
            <a:ext cx="298372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76206"/>
              </p:ext>
            </p:extLst>
          </p:nvPr>
        </p:nvGraphicFramePr>
        <p:xfrm>
          <a:off x="1582993" y="2982276"/>
          <a:ext cx="8252542" cy="35660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26271">
                  <a:extLst>
                    <a:ext uri="{9D8B030D-6E8A-4147-A177-3AD203B41FA5}">
                      <a16:colId xmlns:a16="http://schemas.microsoft.com/office/drawing/2014/main" xmlns="" val="579891431"/>
                    </a:ext>
                  </a:extLst>
                </a:gridCol>
                <a:gridCol w="4126271">
                  <a:extLst>
                    <a:ext uri="{9D8B030D-6E8A-4147-A177-3AD203B41FA5}">
                      <a16:colId xmlns:a16="http://schemas.microsoft.com/office/drawing/2014/main" xmlns="" val="568449394"/>
                    </a:ext>
                  </a:extLst>
                </a:gridCol>
              </a:tblGrid>
              <a:tr h="74799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en-US" sz="3200" b="1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VERBS + TO V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en-US" sz="3200" b="1" u="sng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VERBS + V-ING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575898"/>
                  </a:ext>
                </a:extLst>
              </a:tr>
              <a:tr h="2818018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101415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164097" y="130637"/>
            <a:ext cx="1686077" cy="300082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minutes to start</a:t>
            </a:r>
          </a:p>
        </p:txBody>
      </p:sp>
      <p:pic>
        <p:nvPicPr>
          <p:cNvPr id="9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4097" y="448873"/>
            <a:ext cx="1686077" cy="805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5088" y="215301"/>
            <a:ext cx="298163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* Work in groups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97857" y="1572072"/>
            <a:ext cx="9714272" cy="11169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     fancy   hope    finish    like     love    start     want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need    avoid   agree      decide   practice    </a:t>
            </a:r>
            <a:r>
              <a:rPr lang="en-US" sz="2800" b="1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prepair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learn</a:t>
            </a:r>
            <a:endParaRPr lang="en-US" sz="2800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7007" y="4041058"/>
            <a:ext cx="336263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Enjoy   fancy     like   love    start       avoid </a:t>
            </a:r>
          </a:p>
          <a:p>
            <a:r>
              <a:rPr lang="en-US" sz="2800" dirty="0"/>
              <a:t>      practice     finish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913604" y="4041058"/>
            <a:ext cx="3425312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 like      love       start  hope    want     agree  decide        </a:t>
            </a:r>
            <a:r>
              <a:rPr lang="en-US" sz="2800" dirty="0" err="1"/>
              <a:t>prepair</a:t>
            </a:r>
            <a:r>
              <a:rPr lang="en-US" sz="2800" dirty="0"/>
              <a:t> </a:t>
            </a:r>
          </a:p>
          <a:p>
            <a:r>
              <a:rPr lang="en-US" sz="2800" dirty="0"/>
              <a:t> learn        need</a:t>
            </a:r>
          </a:p>
        </p:txBody>
      </p:sp>
    </p:spTree>
    <p:extLst>
      <p:ext uri="{BB962C8B-B14F-4D97-AF65-F5344CB8AC3E}">
        <p14:creationId xmlns:p14="http://schemas.microsoft.com/office/powerpoint/2010/main" val="25648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143" y="-207740"/>
            <a:ext cx="1424048" cy="1220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3149833" y="5346881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3119915" y="4421789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49" y="581023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344409" y="4547094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2" y="558542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56" y="383268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404" y="4017647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79845" y="191720"/>
            <a:ext cx="120072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5. </a:t>
            </a:r>
            <a:r>
              <a:rPr lang="en-US" sz="3200" b="1" u="sng" dirty="0"/>
              <a:t>Do </a:t>
            </a:r>
            <a:r>
              <a:rPr lang="en-US" sz="3200" dirty="0"/>
              <a:t>you mind </a:t>
            </a:r>
            <a:r>
              <a:rPr lang="en-US" sz="3200" b="1" u="sng" dirty="0"/>
              <a:t>not</a:t>
            </a:r>
            <a:r>
              <a:rPr lang="en-US" sz="3200" b="1" dirty="0"/>
              <a:t> </a:t>
            </a:r>
            <a:r>
              <a:rPr lang="en-US" sz="3200" b="1" u="sng" dirty="0"/>
              <a:t>to talk </a:t>
            </a:r>
            <a:r>
              <a:rPr lang="en-US" sz="3200" dirty="0"/>
              <a:t>about the past in such a </a:t>
            </a:r>
            <a:r>
              <a:rPr lang="en-US" sz="3200" b="1" u="sng" dirty="0"/>
              <a:t>negative</a:t>
            </a:r>
            <a:r>
              <a:rPr lang="en-US" sz="3200" dirty="0"/>
              <a:t> way?.</a:t>
            </a:r>
          </a:p>
        </p:txBody>
      </p:sp>
      <p:sp>
        <p:nvSpPr>
          <p:cNvPr id="21" name="Text Box 4"/>
          <p:cNvSpPr txBox="1"/>
          <p:nvPr/>
        </p:nvSpPr>
        <p:spPr>
          <a:xfrm>
            <a:off x="679076" y="109859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2" name="Text Box 6"/>
          <p:cNvSpPr txBox="1"/>
          <p:nvPr/>
        </p:nvSpPr>
        <p:spPr>
          <a:xfrm>
            <a:off x="3013336" y="102366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3850266" y="102366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4" name="Text Box 12"/>
          <p:cNvSpPr txBox="1"/>
          <p:nvPr/>
        </p:nvSpPr>
        <p:spPr>
          <a:xfrm>
            <a:off x="9211060" y="109859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3735433" y="1056681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22"/>
          <p:cNvSpPr txBox="1"/>
          <p:nvPr/>
        </p:nvSpPr>
        <p:spPr>
          <a:xfrm>
            <a:off x="3499172" y="168162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  <p:extLst>
      <p:ext uri="{BB962C8B-B14F-4D97-AF65-F5344CB8AC3E}">
        <p14:creationId xmlns:p14="http://schemas.microsoft.com/office/powerpoint/2010/main" val="40618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bldLvl="0" animBg="1"/>
      <p:bldP spid="25" grpId="1" animBg="1"/>
      <p:bldP spid="26" grpId="0"/>
      <p:bldP spid="2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43930" y="1151551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Take turns to complete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8589" y="15651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5925" y="12193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710" y="109910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7038" y="1744020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ork in pairs.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5925" y="3208020"/>
            <a:ext cx="11283315" cy="2553335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1. For my future career, I want 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2. Do you mind not ____________________?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3. We all agreed _______________________.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4. I have never fancied 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________.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Take turns to complete the sentences in the way they like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19897" y="1166735"/>
            <a:ext cx="11283315" cy="3545840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1. For my future career, I want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to work in fashion design.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2. Do you mind not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making noise while studying?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3. We all agreed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to visit the nursing home in our neighbourhood.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4. I have never fancied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travelling alone in the dark.</a:t>
            </a:r>
          </a:p>
          <a:p>
            <a:pPr marL="635" indent="-635"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going camping at Chua Thay.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045" y="102829"/>
            <a:ext cx="405591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vi-VN" sz="3200" b="1" u="sng" dirty="0">
                <a:solidFill>
                  <a:schemeClr val="tx2"/>
                </a:solidFill>
                <a:latin typeface="Times New Roman" panose="02020603050405020304" charset="0"/>
              </a:rPr>
              <a:t>Suggested answers: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87329" y="214609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alt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47955" y="1066062"/>
            <a:ext cx="1191133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short talk about your future, based on the cues provided below. Then share it with your class.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220" y="2472684"/>
            <a:ext cx="11988800" cy="25533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your future (what you want / hope / plan to do / to become)</a:t>
            </a:r>
          </a:p>
          <a:p>
            <a:pPr marL="635" indent="-635" algn="just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three things that you enjoy doing / you want to learn that you think could help you fulfil your future plan.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12047" y="156894"/>
            <a:ext cx="51074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191" y="2713204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correctly to-infinitive and V-ing after a verb.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4" y="14289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793" y="1339478"/>
            <a:ext cx="7649497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prstClr val="black"/>
                </a:solidFill>
              </a:rPr>
              <a:t>What have we learnt in this lesson?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63011" y="0"/>
            <a:ext cx="550880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7716" y="1334463"/>
            <a:ext cx="1118425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 B5,6 (P. 50) in the workbook.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/>
              <a:t>Make 5 sentences by using to-infinitive and V-</a:t>
            </a:r>
            <a:r>
              <a:rPr lang="en-US" sz="3600" dirty="0" err="1"/>
              <a:t>ing</a:t>
            </a:r>
            <a:endParaRPr lang="en-US" sz="3600" dirty="0"/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/>
              <a:t>Prepare Unit 6. Communication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19" y="4485968"/>
            <a:ext cx="2112010" cy="211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350232" y="529304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44404370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 I enjoy working in the garden with my grandma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08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Ving?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enjoy, fancy, hate</a:t>
            </a:r>
          </a:p>
        </p:txBody>
      </p:sp>
    </p:spTree>
    <p:extLst>
      <p:ext uri="{BB962C8B-B14F-4D97-AF65-F5344CB8AC3E}">
        <p14:creationId xmlns:p14="http://schemas.microsoft.com/office/powerpoint/2010/main" val="1189478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My father wants to find a better job in advertising.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506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to-V?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want, learn </a:t>
            </a:r>
          </a:p>
        </p:txBody>
      </p:sp>
    </p:spTree>
    <p:extLst>
      <p:ext uri="{BB962C8B-B14F-4D97-AF65-F5344CB8AC3E}">
        <p14:creationId xmlns:p14="http://schemas.microsoft.com/office/powerpoint/2010/main" val="3297274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3459625" y="1269793"/>
            <a:ext cx="9586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</a:t>
            </a:r>
          </a:p>
          <a:p>
            <a:pPr algn="ctr"/>
            <a:r>
              <a:rPr lang="en-US" sz="4500" b="1" dirty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THEN AND NOW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04350" y="2932847"/>
            <a:ext cx="674451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5"/>
          <p:cNvSpPr txBox="1"/>
          <p:nvPr/>
        </p:nvSpPr>
        <p:spPr>
          <a:xfrm>
            <a:off x="4411190" y="2984992"/>
            <a:ext cx="6468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 Black" panose="020B0A04020102020204" pitchFamily="34" charset="0"/>
              </a:rPr>
              <a:t>LESSON 3: A CLOSER LOOK 2 (P. 63 )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59625" y="2763776"/>
            <a:ext cx="990895" cy="941618"/>
            <a:chOff x="2766630" y="1746890"/>
            <a:chExt cx="990895" cy="9416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165" y="4086487"/>
            <a:ext cx="2570741" cy="18640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FA30017-A544-4C8D-AA61-EB4BCC416643}"/>
              </a:ext>
            </a:extLst>
          </p:cNvPr>
          <p:cNvSpPr txBox="1"/>
          <p:nvPr/>
        </p:nvSpPr>
        <p:spPr>
          <a:xfrm>
            <a:off x="2738755" y="331665"/>
            <a:ext cx="8549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982663" algn="l"/>
              </a:tabLst>
            </a:pPr>
            <a:fld id="{73D1DD74-912C-4BD9-BFB2-9144CFB73BD9}" type="datetime2">
              <a:rPr lang="en-US" altLang="vi-VN" sz="3600" b="1" smtClean="0">
                <a:solidFill>
                  <a:srgbClr val="000099"/>
                </a:solidFill>
                <a:latin typeface="Arial" panose="020B0604020202020204" pitchFamily="34" charset="0"/>
              </a:rPr>
              <a:pPr>
                <a:tabLst>
                  <a:tab pos="982663" algn="l"/>
                </a:tabLst>
              </a:pPr>
              <a:t>Monday, January 20, 2025</a:t>
            </a:fld>
            <a:endParaRPr lang="vi-VN" sz="3600" dirty="0">
              <a:solidFill>
                <a:srgbClr val="000099"/>
              </a:solidFill>
            </a:endParaRP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xmlns="" id="{50197AE8-CA61-4843-BCBC-384989ED9E03}"/>
              </a:ext>
            </a:extLst>
          </p:cNvPr>
          <p:cNvSpPr txBox="1"/>
          <p:nvPr/>
        </p:nvSpPr>
        <p:spPr>
          <a:xfrm>
            <a:off x="466411" y="1300571"/>
            <a:ext cx="454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Period 42: Unit 6:</a:t>
            </a:r>
          </a:p>
        </p:txBody>
      </p:sp>
    </p:spTree>
    <p:extLst>
      <p:ext uri="{BB962C8B-B14F-4D97-AF65-F5344CB8AC3E}">
        <p14:creationId xmlns:p14="http://schemas.microsoft.com/office/powerpoint/2010/main" val="19776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81864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Grammar Challenge</a:t>
            </a:r>
          </a:p>
        </p:txBody>
      </p:sp>
    </p:spTree>
    <p:extLst>
      <p:ext uri="{BB962C8B-B14F-4D97-AF65-F5344CB8AC3E}">
        <p14:creationId xmlns:p14="http://schemas.microsoft.com/office/powerpoint/2010/main" val="4104933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1658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is a list a list of verbs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r>
              <a:rPr lang="en-US" sz="3600" dirty="0"/>
              <a:t>- You must create sentences using both the to-v and Ving forms</a:t>
            </a:r>
          </a:p>
          <a:p>
            <a:pPr algn="just">
              <a:lnSpc>
                <a:spcPct val="150000"/>
              </a:lnSpc>
            </a:pPr>
            <a:r>
              <a:rPr lang="en-US" sz="3600" b="1" dirty="0"/>
              <a:t>EX</a:t>
            </a:r>
            <a:r>
              <a:rPr lang="en-US" sz="3600" dirty="0"/>
              <a:t> “I like </a:t>
            </a:r>
            <a:r>
              <a:rPr lang="en-US" sz="3600" dirty="0">
                <a:solidFill>
                  <a:srgbClr val="FF0000"/>
                </a:solidFill>
              </a:rPr>
              <a:t>to eat</a:t>
            </a:r>
            <a:r>
              <a:rPr lang="en-US" sz="3600" dirty="0"/>
              <a:t> pho” 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“</a:t>
            </a:r>
            <a:r>
              <a:rPr lang="en-US" sz="3600" dirty="0">
                <a:solidFill>
                  <a:srgbClr val="FF0000"/>
                </a:solidFill>
              </a:rPr>
              <a:t>Eating pho</a:t>
            </a:r>
            <a:r>
              <a:rPr lang="en-US" sz="3600" dirty="0"/>
              <a:t> is my favorite thing to do.”.</a:t>
            </a:r>
          </a:p>
          <a:p>
            <a:pPr algn="just"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47170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1601124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53035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play Mandarin square capturing.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use modern technology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eat fast food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wear ao dai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ride cyclo.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97853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List of Verbs:</a:t>
            </a:r>
          </a:p>
        </p:txBody>
      </p:sp>
    </p:spTree>
    <p:extLst>
      <p:ext uri="{BB962C8B-B14F-4D97-AF65-F5344CB8AC3E}">
        <p14:creationId xmlns:p14="http://schemas.microsoft.com/office/powerpoint/2010/main" val="2641814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7C0C5B-73F1-4FA4-A1DB-A2EE8BA70EEB}"/>
              </a:ext>
            </a:extLst>
          </p:cNvPr>
          <p:cNvSpPr/>
          <p:nvPr/>
        </p:nvSpPr>
        <p:spPr>
          <a:xfrm>
            <a:off x="1959429" y="1419219"/>
            <a:ext cx="7632441" cy="200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OBJECTIVES:  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fontAlgn="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this lesson, Ss will be able to: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fontAlgn="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fontAlgn="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Use correctly to-infinitive and V-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after a verb.</a:t>
            </a:r>
            <a:endParaRPr lang="vi-V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31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80" y="120907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207817" y="0"/>
            <a:ext cx="398245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Grammar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AA2C8D-BA6D-4262-BF05-8725236691D5}"/>
              </a:ext>
            </a:extLst>
          </p:cNvPr>
          <p:cNvSpPr/>
          <p:nvPr/>
        </p:nvSpPr>
        <p:spPr>
          <a:xfrm>
            <a:off x="763297" y="1582695"/>
            <a:ext cx="10954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– Động từ theo sau</a:t>
            </a:r>
            <a:r>
              <a:rPr lang="en-US" altLang="vi-VN" sz="2800" b="1" dirty="0">
                <a:solidFill>
                  <a:srgbClr val="1F1F1F"/>
                </a:solidFill>
                <a:latin typeface="inherit"/>
              </a:rPr>
              <a:t>: </a:t>
            </a:r>
            <a:r>
              <a:rPr lang="en-US" sz="2800" b="1" dirty="0">
                <a:solidFill>
                  <a:srgbClr val="0070C0"/>
                </a:solidFill>
              </a:rPr>
              <a:t>want, promise, decide, agree, learn, plan</a:t>
            </a: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en-US" altLang="vi-VN" sz="2800" b="1" dirty="0">
                <a:solidFill>
                  <a:srgbClr val="1F1F1F"/>
                </a:solidFill>
                <a:latin typeface="inherit"/>
              </a:rPr>
              <a:t>...  + </a:t>
            </a: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 to</a:t>
            </a:r>
            <a:r>
              <a:rPr lang="en-US" altLang="vi-VN" sz="2800" b="1" dirty="0">
                <a:solidFill>
                  <a:srgbClr val="1F1F1F"/>
                </a:solidFill>
                <a:latin typeface="inherit"/>
              </a:rPr>
              <a:t>  V</a:t>
            </a: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.</a:t>
            </a:r>
            <a:r>
              <a:rPr lang="vi-VN" altLang="vi-VN" sz="900" b="1" dirty="0"/>
              <a:t> </a:t>
            </a:r>
            <a:endParaRPr lang="vi-VN" altLang="vi-VN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B48E747-0CC7-4EE3-A71A-A2A87297F192}"/>
              </a:ext>
            </a:extLst>
          </p:cNvPr>
          <p:cNvSpPr/>
          <p:nvPr/>
        </p:nvSpPr>
        <p:spPr>
          <a:xfrm>
            <a:off x="922175" y="2512617"/>
            <a:ext cx="9743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err="1"/>
              <a:t>Eg.</a:t>
            </a:r>
            <a:r>
              <a:rPr lang="en-US" sz="2800" b="1" dirty="0"/>
              <a:t> We </a:t>
            </a:r>
            <a:r>
              <a:rPr lang="en-US" sz="2800" b="1" u="sng" dirty="0">
                <a:solidFill>
                  <a:srgbClr val="FF0000"/>
                </a:solidFill>
              </a:rPr>
              <a:t>decided to do </a:t>
            </a:r>
            <a:r>
              <a:rPr lang="en-US" sz="2800" b="1" dirty="0"/>
              <a:t>some research on Thai traditional dancing.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950055B-F424-4AB0-BF39-FE1EE3752366}"/>
              </a:ext>
            </a:extLst>
          </p:cNvPr>
          <p:cNvSpPr/>
          <p:nvPr/>
        </p:nvSpPr>
        <p:spPr>
          <a:xfrm>
            <a:off x="922175" y="3458184"/>
            <a:ext cx="10959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– Động từ theo sau</a:t>
            </a:r>
            <a:r>
              <a:rPr lang="en-US" altLang="vi-VN" sz="2800" b="1" dirty="0">
                <a:solidFill>
                  <a:srgbClr val="1F1F1F"/>
                </a:solidFill>
                <a:latin typeface="inherit"/>
              </a:rPr>
              <a:t>: </a:t>
            </a:r>
            <a:r>
              <a:rPr lang="en-US" sz="2800" b="1" dirty="0">
                <a:solidFill>
                  <a:srgbClr val="0070C0"/>
                </a:solidFill>
              </a:rPr>
              <a:t>enjoy, fancy, finish, mind, avoid, suggest </a:t>
            </a:r>
            <a:r>
              <a:rPr lang="en-US" altLang="vi-VN" sz="2800" b="1" dirty="0">
                <a:solidFill>
                  <a:srgbClr val="1F1F1F"/>
                </a:solidFill>
                <a:latin typeface="inherit"/>
              </a:rPr>
              <a:t>...  + </a:t>
            </a: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en-US" altLang="vi-VN" sz="2800" b="1" dirty="0">
                <a:solidFill>
                  <a:srgbClr val="1F1F1F"/>
                </a:solidFill>
                <a:latin typeface="inherit"/>
              </a:rPr>
              <a:t>V-</a:t>
            </a:r>
            <a:r>
              <a:rPr lang="en-US" altLang="vi-VN" sz="2800" b="1" dirty="0" err="1">
                <a:solidFill>
                  <a:srgbClr val="1F1F1F"/>
                </a:solidFill>
                <a:latin typeface="inherit"/>
              </a:rPr>
              <a:t>ing</a:t>
            </a:r>
            <a:r>
              <a:rPr lang="vi-VN" altLang="vi-VN" sz="2800" b="1" dirty="0">
                <a:solidFill>
                  <a:srgbClr val="1F1F1F"/>
                </a:solidFill>
                <a:latin typeface="inherit"/>
              </a:rPr>
              <a:t>.</a:t>
            </a:r>
            <a:r>
              <a:rPr lang="vi-VN" altLang="vi-VN" sz="900" b="1" dirty="0"/>
              <a:t> </a:t>
            </a:r>
            <a:endParaRPr lang="vi-VN" altLang="vi-VN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AAD2F14-A039-4FFA-B2E7-84F9835D1D90}"/>
              </a:ext>
            </a:extLst>
          </p:cNvPr>
          <p:cNvSpPr/>
          <p:nvPr/>
        </p:nvSpPr>
        <p:spPr>
          <a:xfrm>
            <a:off x="922175" y="4490476"/>
            <a:ext cx="9005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err="1"/>
              <a:t>Eg.</a:t>
            </a:r>
            <a:r>
              <a:rPr lang="en-US" sz="2800" b="1" dirty="0"/>
              <a:t> I </a:t>
            </a:r>
            <a:r>
              <a:rPr lang="en-US" sz="2800" b="1" u="sng" dirty="0">
                <a:solidFill>
                  <a:srgbClr val="FF0000"/>
                </a:solidFill>
              </a:rPr>
              <a:t>suggested visiting </a:t>
            </a:r>
            <a:r>
              <a:rPr lang="en-US" sz="2800" b="1" dirty="0"/>
              <a:t>the Viet Nam Museum of Ethnology.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79269" y="1797295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/>
              <a:t>– The verb after </a:t>
            </a:r>
            <a:r>
              <a:rPr lang="en-US" sz="3500" b="1" dirty="0">
                <a:solidFill>
                  <a:srgbClr val="0070C0"/>
                </a:solidFill>
              </a:rPr>
              <a:t>want, promise, decide, agree, learn, plan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/>
              <a:t>has the to-infinitive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We </a:t>
            </a:r>
            <a:r>
              <a:rPr lang="en-US" sz="3500" b="1" dirty="0"/>
              <a:t>decided to do</a:t>
            </a:r>
            <a:r>
              <a:rPr lang="en-US" sz="3500" dirty="0"/>
              <a:t> some research on Thai traditional dancing.</a:t>
            </a:r>
          </a:p>
          <a:p>
            <a:pPr algn="just"/>
            <a:r>
              <a:rPr lang="en-US" sz="3500" dirty="0"/>
              <a:t>– The verb after </a:t>
            </a:r>
            <a:r>
              <a:rPr lang="en-US" sz="3500" b="1" dirty="0">
                <a:solidFill>
                  <a:srgbClr val="0070C0"/>
                </a:solidFill>
              </a:rPr>
              <a:t>en</a:t>
            </a:r>
            <a:r>
              <a:rPr lang="en-US" sz="3500" dirty="0">
                <a:solidFill>
                  <a:srgbClr val="0070C0"/>
                </a:solidFill>
              </a:rPr>
              <a:t>j</a:t>
            </a:r>
            <a:r>
              <a:rPr lang="en-US" sz="3500" b="1" dirty="0">
                <a:solidFill>
                  <a:srgbClr val="0070C0"/>
                </a:solidFill>
              </a:rPr>
              <a:t>oy, fancy, finish, mind, avoid, suggest </a:t>
            </a:r>
            <a:r>
              <a:rPr lang="en-US" sz="3500" dirty="0"/>
              <a:t>has the -</a:t>
            </a:r>
            <a:r>
              <a:rPr lang="en-US" sz="3500" dirty="0" err="1"/>
              <a:t>ing</a:t>
            </a:r>
            <a:r>
              <a:rPr lang="en-US" sz="3500" dirty="0"/>
              <a:t>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I </a:t>
            </a:r>
            <a:r>
              <a:rPr lang="en-US" sz="3500" b="1" dirty="0"/>
              <a:t>suggested visiting</a:t>
            </a:r>
            <a:r>
              <a:rPr lang="en-US" sz="3500" dirty="0"/>
              <a:t> the Viet Nam Museum of Ethnology.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80" y="120907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207817" y="0"/>
            <a:ext cx="398245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554968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85" y="0"/>
            <a:ext cx="902601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u="sng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VERBS + TO V</a:t>
            </a:r>
            <a:r>
              <a:rPr 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“To Verb”</a:t>
            </a:r>
            <a:endParaRPr lang="en-US" sz="24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“To + V”</a:t>
            </a:r>
            <a:endParaRPr lang="en-US" sz="24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>
                <a:solidFill>
                  <a:prstClr val="black"/>
                </a:solidFill>
                <a:highlight>
                  <a:srgbClr val="D3D3D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V+ to V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530343"/>
              </p:ext>
            </p:extLst>
          </p:nvPr>
        </p:nvGraphicFramePr>
        <p:xfrm>
          <a:off x="445268" y="1536052"/>
          <a:ext cx="5306603" cy="4728216"/>
        </p:xfrm>
        <a:graphic>
          <a:graphicData uri="http://schemas.openxmlformats.org/drawingml/2006/table">
            <a:tbl>
              <a:tblPr firstRow="1" firstCol="1" bandRow="1"/>
              <a:tblGrid>
                <a:gridCol w="1683890">
                  <a:extLst>
                    <a:ext uri="{9D8B030D-6E8A-4147-A177-3AD203B41FA5}">
                      <a16:colId xmlns:a16="http://schemas.microsoft.com/office/drawing/2014/main" xmlns="" val="3192686112"/>
                    </a:ext>
                  </a:extLst>
                </a:gridCol>
                <a:gridCol w="3622713">
                  <a:extLst>
                    <a:ext uri="{9D8B030D-6E8A-4147-A177-3AD203B41FA5}">
                      <a16:colId xmlns:a16="http://schemas.microsoft.com/office/drawing/2014/main" xmlns="" val="2775938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534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3581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appear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 hiện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0466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 lực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1461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,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035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claim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9422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demand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705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chờ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8014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fail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bại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783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decide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5908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chờ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0458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intend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048429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85361"/>
              </p:ext>
            </p:extLst>
          </p:nvPr>
        </p:nvGraphicFramePr>
        <p:xfrm>
          <a:off x="6049655" y="1632154"/>
          <a:ext cx="5365596" cy="4666250"/>
        </p:xfrm>
        <a:graphic>
          <a:graphicData uri="http://schemas.openxmlformats.org/drawingml/2006/table">
            <a:tbl>
              <a:tblPr firstRow="1" firstCol="1" bandRow="1"/>
              <a:tblGrid>
                <a:gridCol w="1702610">
                  <a:extLst>
                    <a:ext uri="{9D8B030D-6E8A-4147-A177-3AD203B41FA5}">
                      <a16:colId xmlns:a16="http://schemas.microsoft.com/office/drawing/2014/main" xmlns="" val="440804652"/>
                    </a:ext>
                  </a:extLst>
                </a:gridCol>
                <a:gridCol w="3662986">
                  <a:extLst>
                    <a:ext uri="{9D8B030D-6E8A-4147-A177-3AD203B41FA5}">
                      <a16:colId xmlns:a16="http://schemas.microsoft.com/office/drawing/2014/main" xmlns="" val="1997035004"/>
                    </a:ext>
                  </a:extLst>
                </a:gridCol>
              </a:tblGrid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leam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 hỏi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0072290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xoay xở cố gắng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489685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offer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 cấp đề nghị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3859326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 kế hoạch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71123680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2851347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pretend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 vờ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3750951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promise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hứa hẹn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2896614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refuse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chối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536113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seem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vẻ như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8279413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want</a:t>
                      </a:r>
                      <a:endParaRPr lang="en-US" sz="24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237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0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573365"/>
              </p:ext>
            </p:extLst>
          </p:nvPr>
        </p:nvGraphicFramePr>
        <p:xfrm>
          <a:off x="1765793" y="789265"/>
          <a:ext cx="9365628" cy="3447542"/>
        </p:xfrm>
        <a:graphic>
          <a:graphicData uri="http://schemas.openxmlformats.org/drawingml/2006/table">
            <a:tbl>
              <a:tblPr firstRow="1" firstCol="1" bandRow="1"/>
              <a:tblGrid>
                <a:gridCol w="9365628">
                  <a:extLst>
                    <a:ext uri="{9D8B030D-6E8A-4147-A177-3AD203B41FA5}">
                      <a16:colId xmlns:a16="http://schemas.microsoft.com/office/drawing/2014/main" xmlns="" val="19686895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agrees to buy 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 house. 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1159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 to get 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scholarship. (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bổng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8264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failed to cook 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meal. 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137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hope to see 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soon.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1906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must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 to work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59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Sorry, I did not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intend to hurt 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you. 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0676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 have </a:t>
                      </a:r>
                      <a:r>
                        <a:rPr lang="en-US" sz="3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decided to take 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vacation in </a:t>
                      </a:r>
                      <a:r>
                        <a:rPr lang="en-US" sz="30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</a:t>
                      </a:r>
                      <a:r>
                        <a:rPr lang="en-US" sz="3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Trang. </a:t>
                      </a:r>
                      <a:endParaRPr lang="en-US" sz="3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1165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06" y="127819"/>
            <a:ext cx="196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70C0"/>
                </a:solidFill>
              </a:rPr>
              <a:t>Example: </a:t>
            </a:r>
          </a:p>
        </p:txBody>
      </p:sp>
    </p:spTree>
    <p:extLst>
      <p:ext uri="{BB962C8B-B14F-4D97-AF65-F5344CB8AC3E}">
        <p14:creationId xmlns:p14="http://schemas.microsoft.com/office/powerpoint/2010/main" val="385788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683" y="0"/>
            <a:ext cx="9665110" cy="188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u="sng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VERBS + V-ING</a:t>
            </a:r>
            <a:r>
              <a:rPr lang="en-US" sz="28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V-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31360"/>
              </p:ext>
            </p:extLst>
          </p:nvPr>
        </p:nvGraphicFramePr>
        <p:xfrm>
          <a:off x="522533" y="1691803"/>
          <a:ext cx="5337493" cy="3940180"/>
        </p:xfrm>
        <a:graphic>
          <a:graphicData uri="http://schemas.openxmlformats.org/drawingml/2006/table">
            <a:tbl>
              <a:tblPr firstRow="1" firstCol="1" bandRow="1"/>
              <a:tblGrid>
                <a:gridCol w="2460827">
                  <a:extLst>
                    <a:ext uri="{9D8B030D-6E8A-4147-A177-3AD203B41FA5}">
                      <a16:colId xmlns:a16="http://schemas.microsoft.com/office/drawing/2014/main" xmlns="" val="3448542697"/>
                    </a:ext>
                  </a:extLst>
                </a:gridCol>
                <a:gridCol w="2876666">
                  <a:extLst>
                    <a:ext uri="{9D8B030D-6E8A-4147-A177-3AD203B41FA5}">
                      <a16:colId xmlns:a16="http://schemas.microsoft.com/office/drawing/2014/main" xmlns="" val="916863932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69369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 nhận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110939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avoid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139146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delay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9382266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chối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658580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detest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520922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dislike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thích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7537765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enjoy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thủ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87237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 mê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033363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055744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592201"/>
              </p:ext>
            </p:extLst>
          </p:nvPr>
        </p:nvGraphicFramePr>
        <p:xfrm>
          <a:off x="6314768" y="1937610"/>
          <a:ext cx="5337493" cy="3172539"/>
        </p:xfrm>
        <a:graphic>
          <a:graphicData uri="http://schemas.openxmlformats.org/drawingml/2006/table">
            <a:tbl>
              <a:tblPr firstRow="1" firstCol="1" bandRow="1"/>
              <a:tblGrid>
                <a:gridCol w="2460827">
                  <a:extLst>
                    <a:ext uri="{9D8B030D-6E8A-4147-A177-3AD203B41FA5}">
                      <a16:colId xmlns:a16="http://schemas.microsoft.com/office/drawing/2014/main" xmlns="" val="1209136116"/>
                    </a:ext>
                  </a:extLst>
                </a:gridCol>
                <a:gridCol w="2876666">
                  <a:extLst>
                    <a:ext uri="{9D8B030D-6E8A-4147-A177-3AD203B41FA5}">
                      <a16:colId xmlns:a16="http://schemas.microsoft.com/office/drawing/2014/main" xmlns="" val="1789582792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like/ love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thích/ yêu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3948596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imagine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 tượng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858136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keep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giữ, tiếp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104627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mind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phiền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087771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postpone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209929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practice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399584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4494452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suggest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701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0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</TotalTime>
  <Words>1439</Words>
  <Application>Microsoft Office PowerPoint</Application>
  <PresentationFormat>Widescreen</PresentationFormat>
  <Paragraphs>304</Paragraphs>
  <Slides>33</Slides>
  <Notes>16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Algerian</vt:lpstr>
      <vt:lpstr>Arial</vt:lpstr>
      <vt:lpstr>Arial Black</vt:lpstr>
      <vt:lpstr>Berlin Sans FB</vt:lpstr>
      <vt:lpstr>Calibri</vt:lpstr>
      <vt:lpstr>Calibri Light</vt:lpstr>
      <vt:lpstr>Cooper Black</vt:lpstr>
      <vt:lpstr>inherit</vt:lpstr>
      <vt:lpstr>Myriad Pro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Laptop MT</cp:lastModifiedBy>
  <cp:revision>320</cp:revision>
  <dcterms:created xsi:type="dcterms:W3CDTF">2020-12-09T02:04:00Z</dcterms:created>
  <dcterms:modified xsi:type="dcterms:W3CDTF">2025-01-20T02:11:47Z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