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609" r:id="rId2"/>
    <p:sldId id="593" r:id="rId3"/>
    <p:sldId id="594" r:id="rId4"/>
    <p:sldId id="610" r:id="rId5"/>
    <p:sldId id="615" r:id="rId6"/>
    <p:sldId id="611" r:id="rId7"/>
    <p:sldId id="347" r:id="rId8"/>
    <p:sldId id="362" r:id="rId9"/>
    <p:sldId id="367" r:id="rId10"/>
    <p:sldId id="595" r:id="rId11"/>
    <p:sldId id="596" r:id="rId12"/>
    <p:sldId id="597" r:id="rId13"/>
    <p:sldId id="283" r:id="rId14"/>
    <p:sldId id="616" r:id="rId15"/>
    <p:sldId id="612" r:id="rId16"/>
    <p:sldId id="456" r:id="rId17"/>
    <p:sldId id="598" r:id="rId18"/>
    <p:sldId id="601" r:id="rId19"/>
    <p:sldId id="602" r:id="rId20"/>
    <p:sldId id="603" r:id="rId21"/>
    <p:sldId id="578" r:id="rId22"/>
    <p:sldId id="604" r:id="rId23"/>
    <p:sldId id="613" r:id="rId24"/>
    <p:sldId id="298" r:id="rId25"/>
    <p:sldId id="531" r:id="rId26"/>
    <p:sldId id="606" r:id="rId27"/>
    <p:sldId id="314" r:id="rId28"/>
    <p:sldId id="330" r:id="rId29"/>
    <p:sldId id="6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4CE"/>
    <a:srgbClr val="FFF3DA"/>
    <a:srgbClr val="BEADFA"/>
    <a:srgbClr val="D0BFFF"/>
    <a:srgbClr val="DFCCFB"/>
    <a:srgbClr val="FFFFFF"/>
    <a:srgbClr val="EEE0C9"/>
    <a:srgbClr val="96B6C5"/>
    <a:srgbClr val="D7E5CA"/>
    <a:srgbClr val="F9F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70" y="48"/>
      </p:cViewPr>
      <p:guideLst>
        <p:guide orient="horz" pos="2310"/>
        <p:guide pos="3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6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83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69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0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34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48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63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79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38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62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1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1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26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34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33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41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6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82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74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56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8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59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9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6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62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0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2515310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365125" y="78107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democratic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839" y="312769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803" y="1915254"/>
            <a:ext cx="41636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deməˈkrætɪk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26810" y="448528"/>
            <a:ext cx="5797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based on the principles of democracy.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02492" y="4417060"/>
            <a:ext cx="61677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We must accept the results of a democratic election (= an election in which all people can vote).</a:t>
            </a:r>
          </a:p>
        </p:txBody>
      </p:sp>
      <p:pic>
        <p:nvPicPr>
          <p:cNvPr id="6" name="DEMOCRAT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8" y="2016978"/>
            <a:ext cx="1123315" cy="11233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354677" y="851917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- extended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240" y="3605401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r>
              <a:rPr lang="en-US" sz="4800" dirty="0"/>
              <a:t> (</a:t>
            </a:r>
            <a:r>
              <a:rPr lang="en-US" sz="4800" dirty="0" err="1"/>
              <a:t>trong</a:t>
            </a:r>
            <a:r>
              <a:rPr lang="en-US" sz="4800" dirty="0"/>
              <a:t> 1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r>
              <a:rPr lang="en-US" sz="4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282035" y="2025080"/>
            <a:ext cx="320215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600" b="1" dirty="0" err="1">
                <a:solidFill>
                  <a:schemeClr val="accent5">
                    <a:lumMod val="50000"/>
                  </a:schemeClr>
                </a:solidFill>
              </a:rPr>
              <a:t>ɪkˈstendɪd</a:t>
            </a:r>
            <a:r>
              <a:rPr lang="en-US" sz="4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599416" y="292387"/>
            <a:ext cx="584448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family that includes many generations.</a:t>
            </a:r>
          </a:p>
        </p:txBody>
      </p:sp>
      <p:pic>
        <p:nvPicPr>
          <p:cNvPr id="4" name="extend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990" y="1576261"/>
            <a:ext cx="1394460" cy="1394460"/>
          </a:xfrm>
          <a:prstGeom prst="rect">
            <a:avLst/>
          </a:prstGeom>
        </p:spPr>
      </p:pic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1369" y="2083912"/>
            <a:ext cx="5229542" cy="3730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03609" y="728582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family-oriented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729" y="3137811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hướng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, </a:t>
            </a:r>
            <a:r>
              <a:rPr lang="en-US" sz="4800" dirty="0" err="1"/>
              <a:t>coi</a:t>
            </a:r>
            <a:r>
              <a:rPr lang="en-US" sz="4800" dirty="0"/>
              <a:t> </a:t>
            </a:r>
            <a:r>
              <a:rPr lang="en-US" sz="4800" dirty="0" err="1"/>
              <a:t>trọng</a:t>
            </a:r>
            <a:r>
              <a:rPr lang="en-US" sz="4800" dirty="0"/>
              <a:t>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82727" y="1806218"/>
            <a:ext cx="43885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</a:rPr>
              <a:t>fæməli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</a:rPr>
              <a:t>ɔrientɪd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5367" y="108154"/>
            <a:ext cx="4659087" cy="2864927"/>
          </a:xfrm>
          <a:prstGeom prst="rect">
            <a:avLst/>
          </a:prstGeom>
        </p:spPr>
      </p:pic>
      <p:pic>
        <p:nvPicPr>
          <p:cNvPr id="16" name="Content Placeholder 15" descr="a5b158de863d341cd515f7aca98bed81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7552904" y="3234813"/>
            <a:ext cx="4255638" cy="2859293"/>
          </a:xfrm>
          <a:prstGeom prst="rect">
            <a:avLst/>
          </a:prstGeom>
        </p:spPr>
      </p:pic>
      <p:pic>
        <p:nvPicPr>
          <p:cNvPr id="17" name="family orien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1103" y="1746824"/>
            <a:ext cx="1355090" cy="1355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885571"/>
              </p:ext>
            </p:extLst>
          </p:nvPr>
        </p:nvGraphicFramePr>
        <p:xfrm>
          <a:off x="709295" y="668655"/>
          <a:ext cx="11403330" cy="59683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09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3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10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take note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/teɪk nəʊt/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chép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mem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orise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/ˈmeməraɪz/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nhớ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pur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sue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/pəˈsjuː/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 đuổi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demo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tic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/ˌdeməˈkrætɪk/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 dân chủ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e</a:t>
                      </a:r>
                      <a:r>
                        <a:rPr lang="en-US" sz="3200" b="1" u="non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xten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/ɪkˈstendɪd/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thế hệ (trong 1 gia đình)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mily-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riented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ˈɔrientɪd/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1462405"/>
            <a:ext cx="783590" cy="783590"/>
          </a:xfrm>
          <a:prstGeom prst="rect">
            <a:avLst/>
          </a:prstGeom>
        </p:spPr>
      </p:pic>
      <p:pic>
        <p:nvPicPr>
          <p:cNvPr id="7" name="memoris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2167890"/>
            <a:ext cx="783590" cy="783590"/>
          </a:xfrm>
          <a:prstGeom prst="rect">
            <a:avLst/>
          </a:prstGeom>
        </p:spPr>
      </p:pic>
      <p:pic>
        <p:nvPicPr>
          <p:cNvPr id="14" name="pursue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000" y="3128963"/>
            <a:ext cx="406400" cy="406400"/>
          </a:xfrm>
          <a:prstGeom prst="rect">
            <a:avLst/>
          </a:prstGeom>
        </p:spPr>
      </p:pic>
      <p:pic>
        <p:nvPicPr>
          <p:cNvPr id="16" name="DEMOCRATIC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3712210"/>
            <a:ext cx="783590" cy="783590"/>
          </a:xfrm>
          <a:prstGeom prst="rect">
            <a:avLst/>
          </a:prstGeom>
        </p:spPr>
      </p:pic>
      <p:pic>
        <p:nvPicPr>
          <p:cNvPr id="21" name="extende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4627245"/>
            <a:ext cx="783590" cy="783590"/>
          </a:xfrm>
          <a:prstGeom prst="rect">
            <a:avLst/>
          </a:prstGeom>
        </p:spPr>
      </p:pic>
      <p:pic>
        <p:nvPicPr>
          <p:cNvPr id="23" name="family oriented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5751830"/>
            <a:ext cx="783590" cy="783590"/>
          </a:xfrm>
          <a:prstGeom prst="rect">
            <a:avLst/>
          </a:prstGeom>
        </p:spPr>
      </p:pic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86429" y="-29496"/>
            <a:ext cx="4439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9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6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DE051D-ACF6-442C-8EE0-5D4528334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4394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173789-96D0-401C-A271-13CF5BC020A5}"/>
              </a:ext>
            </a:extLst>
          </p:cNvPr>
          <p:cNvSpPr txBox="1"/>
          <p:nvPr/>
        </p:nvSpPr>
        <p:spPr>
          <a:xfrm>
            <a:off x="2146041" y="5010539"/>
            <a:ext cx="452534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Bổ</a:t>
            </a:r>
            <a:r>
              <a:rPr lang="en-US" dirty="0"/>
              <a:t> sung them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017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963988"/>
              </p:ext>
            </p:extLst>
          </p:nvPr>
        </p:nvGraphicFramePr>
        <p:xfrm>
          <a:off x="1175251" y="610084"/>
          <a:ext cx="10007867" cy="504036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19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83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501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411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nhớ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941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524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016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5567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686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86429" y="-29496"/>
            <a:ext cx="4439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5522" y="1256415"/>
            <a:ext cx="239200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memorise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5522" y="1916187"/>
            <a:ext cx="17538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note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858" y="2623913"/>
            <a:ext cx="260539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extended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5858" y="3325416"/>
            <a:ext cx="291041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democratic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45522" y="3932454"/>
            <a:ext cx="186243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pursue (v)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0830" y="4849128"/>
            <a:ext cx="360528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family-oriented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8860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3071" y="1903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verbs or phrasal verbs with their meanings.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9604" y="2052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389" y="1025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433505249"/>
              </p:ext>
            </p:extLst>
          </p:nvPr>
        </p:nvGraphicFramePr>
        <p:xfrm>
          <a:off x="-16239" y="791731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0917191" y="141911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917191" y="2504326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917191" y="321108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917191" y="4197236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917191" y="488621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83552" y="1047364"/>
            <a:ext cx="11224895" cy="954107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/>
              <a:t>1. </a:t>
            </a:r>
            <a:r>
              <a:rPr lang="en-US" sz="2800" dirty="0"/>
              <a:t>Four generations live in my house: my great grandparents, my grandparents, my parents, and me. </a:t>
            </a:r>
            <a:r>
              <a:rPr lang="en-US" sz="2800" dirty="0">
                <a:highlight>
                  <a:srgbClr val="FFFF00"/>
                </a:highlight>
              </a:rPr>
              <a:t>It’s a(n) </a:t>
            </a:r>
            <a:r>
              <a:rPr lang="en-US" sz="28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2800" dirty="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1653" y="2207119"/>
            <a:ext cx="11224895" cy="954107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/>
              <a:t>2.</a:t>
            </a:r>
            <a:r>
              <a:rPr lang="en-US" sz="2800" dirty="0"/>
              <a:t> In our group, everybody has equal rights to speak and work.</a:t>
            </a:r>
          </a:p>
          <a:p>
            <a:pPr algn="just"/>
            <a:r>
              <a:rPr lang="en-US" sz="2800" dirty="0">
                <a:highlight>
                  <a:srgbClr val="FFFF00"/>
                </a:highlight>
              </a:rPr>
              <a:t>We have a(n)</a:t>
            </a:r>
            <a:r>
              <a:rPr lang="en-US" sz="28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2800" dirty="0">
                <a:highlight>
                  <a:srgbClr val="FFFF00"/>
                </a:highlight>
              </a:rPr>
              <a:t>relationship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54282" y="522271"/>
            <a:ext cx="2555002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democratic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93566" y="547036"/>
            <a:ext cx="204413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extended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7288" y="148573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2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0341" y="0"/>
            <a:ext cx="502606" cy="553084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387" y="-7275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xmlns="" id="{D96C380D-4962-481E-B052-7CEAA9423C13}"/>
              </a:ext>
            </a:extLst>
          </p:cNvPr>
          <p:cNvSpPr txBox="1"/>
          <p:nvPr/>
        </p:nvSpPr>
        <p:spPr>
          <a:xfrm>
            <a:off x="483552" y="4820503"/>
            <a:ext cx="11224895" cy="954107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/>
              <a:t>4.</a:t>
            </a:r>
            <a:r>
              <a:rPr lang="en-US" sz="2800" dirty="0"/>
              <a:t> I don’t make public my telephone number, home address, or birthday</a:t>
            </a:r>
          </a:p>
          <a:p>
            <a:pPr algn="just"/>
            <a:r>
              <a:rPr lang="en-US" sz="2800" dirty="0">
                <a:highlight>
                  <a:srgbClr val="FFFF00"/>
                </a:highlight>
              </a:rPr>
              <a:t>They are my </a:t>
            </a:r>
            <a:r>
              <a:rPr lang="en-US" sz="28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2800" dirty="0">
                <a:highlight>
                  <a:srgbClr val="FFFF00"/>
                </a:highlight>
              </a:rPr>
              <a:t> information.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xmlns="" id="{8378BA24-8B0B-4082-B445-C77E0F157084}"/>
              </a:ext>
            </a:extLst>
          </p:cNvPr>
          <p:cNvSpPr txBox="1"/>
          <p:nvPr/>
        </p:nvSpPr>
        <p:spPr>
          <a:xfrm>
            <a:off x="483551" y="5810636"/>
            <a:ext cx="11224895" cy="1076325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dirty="0"/>
              <a:t>He values his family and spends a lot of time with them. 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He’s a(n)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________________</a:t>
            </a:r>
            <a:r>
              <a:rPr lang="en-US" sz="3200" dirty="0">
                <a:highlight>
                  <a:srgbClr val="FFFF00"/>
                </a:highlight>
              </a:rPr>
              <a:t> person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xmlns="" id="{87F5800D-1D55-4498-8E5F-F1B645867D10}"/>
              </a:ext>
            </a:extLst>
          </p:cNvPr>
          <p:cNvSpPr txBox="1"/>
          <p:nvPr/>
        </p:nvSpPr>
        <p:spPr>
          <a:xfrm>
            <a:off x="483550" y="3206639"/>
            <a:ext cx="11224895" cy="1568450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 </a:t>
            </a:r>
            <a:r>
              <a:rPr lang="en-US" sz="3200" dirty="0"/>
              <a:t>Children in the past played a lot of traditional outdoor games such as hide-and-seek, tug of war, and marbles. 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There were 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xmlns="" id="{8C12E8AB-F031-4FC7-9B3B-BFB5437FD9E6}"/>
              </a:ext>
            </a:extLst>
          </p:cNvPr>
          <p:cNvSpPr txBox="1"/>
          <p:nvPr/>
        </p:nvSpPr>
        <p:spPr>
          <a:xfrm>
            <a:off x="4704078" y="521814"/>
            <a:ext cx="144790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various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xmlns="" id="{380170AC-8E5D-40A7-B10D-A847FD0B130F}"/>
              </a:ext>
            </a:extLst>
          </p:cNvPr>
          <p:cNvSpPr txBox="1"/>
          <p:nvPr/>
        </p:nvSpPr>
        <p:spPr>
          <a:xfrm>
            <a:off x="2665875" y="458253"/>
            <a:ext cx="2057221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personal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xmlns="" id="{47E19051-EC65-4D50-8677-F750277F9EB1}"/>
              </a:ext>
            </a:extLst>
          </p:cNvPr>
          <p:cNvSpPr txBox="1"/>
          <p:nvPr/>
        </p:nvSpPr>
        <p:spPr>
          <a:xfrm>
            <a:off x="8507378" y="530305"/>
            <a:ext cx="305278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family-oriented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01745 0.13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14831 0.30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11224 0.532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02148 0.692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1146 0.840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4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039480" y="251236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family-oriented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85925" y="251236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exciting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various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819" y="2477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0730" y="2143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515" y="9406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03515" y="134523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Most of the events at the fair are ______, i.e. they are designed for the family.</a:t>
            </a:r>
          </a:p>
        </p:txBody>
      </p:sp>
      <p:sp>
        <p:nvSpPr>
          <p:cNvPr id="6" name="Oval 5"/>
          <p:cNvSpPr/>
          <p:nvPr/>
        </p:nvSpPr>
        <p:spPr>
          <a:xfrm>
            <a:off x="1039480" y="2572374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303515" y="3814752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In the past, girls had little opportunity to ______ their interests.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39480" y="462437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know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pursue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85925" y="462437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replace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promise</a:t>
            </a:r>
          </a:p>
        </p:txBody>
      </p:sp>
      <p:sp>
        <p:nvSpPr>
          <p:cNvPr id="15" name="Oval 14"/>
          <p:cNvSpPr/>
          <p:nvPr/>
        </p:nvSpPr>
        <p:spPr>
          <a:xfrm>
            <a:off x="981060" y="520032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4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006188" y="2187903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made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stopped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52633" y="2187903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B. replaced  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D. given 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143" y="230198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0395" y="28655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180" y="1663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70223" y="1020773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Hi-tech appliances used for housework have ______ our old-fashioned tools.</a:t>
            </a:r>
          </a:p>
        </p:txBody>
      </p:sp>
      <p:sp>
        <p:nvSpPr>
          <p:cNvPr id="6" name="Oval 5"/>
          <p:cNvSpPr/>
          <p:nvPr/>
        </p:nvSpPr>
        <p:spPr>
          <a:xfrm>
            <a:off x="6852633" y="2188538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70223" y="3375988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The relationship between parents and children is now more ______ than in the past.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06188" y="4566613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independent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52633" y="4566613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private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extended</a:t>
            </a:r>
          </a:p>
        </p:txBody>
      </p:sp>
      <p:sp>
        <p:nvSpPr>
          <p:cNvPr id="15" name="Oval 14"/>
          <p:cNvSpPr/>
          <p:nvPr/>
        </p:nvSpPr>
        <p:spPr>
          <a:xfrm>
            <a:off x="1006188" y="513938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945" y="37576"/>
            <a:ext cx="2919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2939" y="3626"/>
            <a:ext cx="3626792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FLASHBACK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91079" y="1178812"/>
            <a:ext cx="9797621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ym typeface="+mn-ea"/>
              </a:rPr>
              <a:t>Each team has a list of Vietnamese lifestyle activity from either the past or present.	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243488" y="2245007"/>
            <a:ext cx="75222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Take turns to act out the lifestyle activity they were given. The other team must try to guess the activity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66590" y="3962964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The first team to guess correctly the activity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355039" y="5039289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The team with the most points at the end of the game wins.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92697" y="-734"/>
            <a:ext cx="1683618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8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3746" y="350260"/>
            <a:ext cx="1662569" cy="805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1" grpId="0"/>
      <p:bldP spid="21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202833" y="275489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taste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opinions</a:t>
            </a:r>
            <a:r>
              <a:rPr lang="en-US" sz="3200"/>
              <a:t>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049278" y="275489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B. experience  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D. privacy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2431" y="278981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67040" y="34554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825" y="22529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66868" y="158776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Protect your personal ______ online by using strong and unique passwords.</a:t>
            </a:r>
          </a:p>
        </p:txBody>
      </p:sp>
      <p:sp>
        <p:nvSpPr>
          <p:cNvPr id="6" name="Oval 5"/>
          <p:cNvSpPr/>
          <p:nvPr/>
        </p:nvSpPr>
        <p:spPr>
          <a:xfrm>
            <a:off x="7049278" y="331433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95980" y="4127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694373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Use the words in brackets in their correct forms to complete the sentences.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09257" y="1884250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1.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How could you _______________ so much information after listening to the news just once? </a:t>
            </a:r>
            <a:r>
              <a:rPr lang="en-US" sz="3200" b="1" dirty="0"/>
              <a:t>(memory)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09257" y="3052650"/>
            <a:ext cx="11197590" cy="1568450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2.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I highly appreciate the 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_______________</a:t>
            </a:r>
            <a:r>
              <a:rPr lang="en-US" sz="32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teacher-student relation in our class. We feel free to discuss things with our teachers. </a:t>
            </a:r>
            <a:r>
              <a:rPr lang="en-US" sz="3200" b="1" dirty="0">
                <a:solidFill>
                  <a:schemeClr val="tx1"/>
                </a:solidFill>
              </a:rPr>
              <a:t>(democracy)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09257" y="4729050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3.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I prefer to live in an </a:t>
            </a:r>
            <a:r>
              <a:rPr lang="en-US" sz="3200" dirty="0">
                <a:sym typeface="+mn-ea"/>
              </a:rPr>
              <a:t>_______________ </a:t>
            </a:r>
            <a:r>
              <a:rPr lang="en-US" sz="3200" dirty="0"/>
              <a:t> family where I can live with my grandparents, too. </a:t>
            </a:r>
            <a:r>
              <a:rPr lang="en-US" sz="3200" b="1" dirty="0"/>
              <a:t>(extend)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795712" y="1787730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memorise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5405437" y="2960575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668837" y="4556965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/>
          <p:nvPr/>
        </p:nvSpPr>
        <p:spPr>
          <a:xfrm>
            <a:off x="664026" y="222597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Use the words in brackets in their correct forms to complete the sentences.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7716" y="1720501"/>
            <a:ext cx="11197590" cy="1076325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4.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My parents let me</a:t>
            </a:r>
            <a:r>
              <a:rPr lang="en-US" sz="3200" dirty="0">
                <a:sym typeface="+mn-ea"/>
              </a:rPr>
              <a:t>_______________</a:t>
            </a:r>
            <a:r>
              <a:rPr lang="en-US" sz="3200" dirty="0"/>
              <a:t> my passion for acting even though they do not like it. </a:t>
            </a:r>
            <a:r>
              <a:rPr lang="en-US" sz="3200" b="1" dirty="0"/>
              <a:t>(pursuing)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47716" y="3004471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5.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Emails have </a:t>
            </a:r>
            <a:r>
              <a:rPr lang="en-US" sz="3200" dirty="0">
                <a:sym typeface="+mn-ea"/>
              </a:rPr>
              <a:t>_______________</a:t>
            </a:r>
            <a:r>
              <a:rPr lang="en-US" sz="3200" dirty="0"/>
              <a:t> letters by post for tens of years. </a:t>
            </a:r>
            <a:r>
              <a:rPr lang="en-US" sz="3200" b="1" dirty="0"/>
              <a:t>(replacement)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456532" y="1542414"/>
            <a:ext cx="2249170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pursue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589061" y="2898426"/>
            <a:ext cx="2654935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/>
          <p:nvPr/>
        </p:nvSpPr>
        <p:spPr>
          <a:xfrm>
            <a:off x="2680343" y="241452"/>
            <a:ext cx="653478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4F81BD"/>
                </a:solidFill>
                <a:effectLst>
                  <a:glow rad="88900">
                    <a:prstClr val="white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31" y="95437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44719" y="1818197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cluster /fl/ and /fr/</a:t>
            </a:r>
          </a:p>
        </p:txBody>
      </p:sp>
      <p:sp>
        <p:nvSpPr>
          <p:cNvPr id="7" name="Text Box 99"/>
          <p:cNvSpPr txBox="1"/>
          <p:nvPr/>
        </p:nvSpPr>
        <p:spPr>
          <a:xfrm>
            <a:off x="2393602" y="2660856"/>
            <a:ext cx="1398905" cy="922020"/>
          </a:xfrm>
          <a:prstGeom prst="rect">
            <a:avLst/>
          </a:prstGeom>
          <a:solidFill>
            <a:srgbClr val="FFF3DA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/fl/ 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1054879" y="1164782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9" name="Text Box 13"/>
          <p:cNvSpPr txBox="1"/>
          <p:nvPr/>
        </p:nvSpPr>
        <p:spPr>
          <a:xfrm>
            <a:off x="8744237" y="2705306"/>
            <a:ext cx="1398905" cy="922020"/>
          </a:xfrm>
          <a:prstGeom prst="rect">
            <a:avLst/>
          </a:prstGeom>
          <a:solidFill>
            <a:srgbClr val="DFCCF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/fr/</a:t>
            </a:r>
            <a:endParaRPr lang="en-US" sz="5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y2mate.com - How to pronounce fl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1242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6957" y="3718766"/>
            <a:ext cx="1225550" cy="1225550"/>
          </a:xfrm>
          <a:prstGeom prst="rect">
            <a:avLst/>
          </a:prstGeom>
        </p:spPr>
      </p:pic>
      <p:pic>
        <p:nvPicPr>
          <p:cNvPr id="11" name="y2mate.com - How to pronounce fr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000" end="1145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4237" y="3627326"/>
            <a:ext cx="1364615" cy="13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0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9 - Unit 6- Vietnamese lifestyle- Then and now - -fl- and -f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967" y="88489"/>
            <a:ext cx="11621729" cy="6322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886316" y="249821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(√) the words you hear. Then listen again and repeat.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2906" y="367296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320148" y="296416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894393856"/>
              </p:ext>
            </p:extLst>
          </p:nvPr>
        </p:nvGraphicFramePr>
        <p:xfrm>
          <a:off x="1349866" y="1326146"/>
          <a:ext cx="957453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94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647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80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6.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B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fruit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fresh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flute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flea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flesh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931141" y="1442351"/>
            <a:ext cx="600710" cy="60071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8674591" y="1439176"/>
            <a:ext cx="591185" cy="59182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3927331" y="2177681"/>
            <a:ext cx="600710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9" name="Rectangles 18"/>
          <p:cNvSpPr/>
          <p:nvPr/>
        </p:nvSpPr>
        <p:spPr>
          <a:xfrm>
            <a:off x="8670781" y="2191651"/>
            <a:ext cx="591820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Rectangles 26"/>
          <p:cNvSpPr/>
          <p:nvPr/>
        </p:nvSpPr>
        <p:spPr>
          <a:xfrm>
            <a:off x="3928601" y="2912376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s 27"/>
          <p:cNvSpPr/>
          <p:nvPr/>
        </p:nvSpPr>
        <p:spPr>
          <a:xfrm>
            <a:off x="8672051" y="294349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s 30"/>
          <p:cNvSpPr/>
          <p:nvPr/>
        </p:nvSpPr>
        <p:spPr>
          <a:xfrm>
            <a:off x="3929236" y="4381766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s 31"/>
          <p:cNvSpPr/>
          <p:nvPr/>
        </p:nvSpPr>
        <p:spPr>
          <a:xfrm>
            <a:off x="8672686" y="444717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s 38"/>
          <p:cNvSpPr/>
          <p:nvPr/>
        </p:nvSpPr>
        <p:spPr>
          <a:xfrm>
            <a:off x="3929871" y="3647071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s 39"/>
          <p:cNvSpPr/>
          <p:nvPr/>
        </p:nvSpPr>
        <p:spPr>
          <a:xfrm>
            <a:off x="8673321" y="369533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s 45"/>
          <p:cNvSpPr/>
          <p:nvPr/>
        </p:nvSpPr>
        <p:spPr>
          <a:xfrm>
            <a:off x="3930506" y="5116461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s 46"/>
          <p:cNvSpPr/>
          <p:nvPr/>
        </p:nvSpPr>
        <p:spPr>
          <a:xfrm>
            <a:off x="8673956" y="519901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3931141" y="127471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8561561" y="214402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3927331" y="282855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1" name="Text Box 50"/>
          <p:cNvSpPr txBox="1"/>
          <p:nvPr/>
        </p:nvSpPr>
        <p:spPr>
          <a:xfrm>
            <a:off x="8757141" y="364834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Text Box 51"/>
          <p:cNvSpPr txBox="1"/>
          <p:nvPr/>
        </p:nvSpPr>
        <p:spPr>
          <a:xfrm>
            <a:off x="3827636" y="420714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3827636" y="503454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4" name="03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906" y="1250581"/>
            <a:ext cx="1008380" cy="1008380"/>
          </a:xfrm>
          <a:prstGeom prst="rect">
            <a:avLst/>
          </a:prstGeom>
        </p:spPr>
      </p:pic>
      <p:sp>
        <p:nvSpPr>
          <p:cNvPr id="55" name="Text Box 54"/>
          <p:cNvSpPr txBox="1"/>
          <p:nvPr/>
        </p:nvSpPr>
        <p:spPr>
          <a:xfrm>
            <a:off x="495156" y="6903351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827323" y="259653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3913" y="377128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261155" y="306248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50533" y="7866318"/>
            <a:ext cx="3383280" cy="17722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36163" y="1442658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  <p:pic>
        <p:nvPicPr>
          <p:cNvPr id="8" name="03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0203" y="704153"/>
            <a:ext cx="889000" cy="88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46577" y="188000"/>
            <a:ext cx="509718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241" y="2098162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VIETNAMESE LIFESTYLE: THEN AND NOW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cluster /fl/ and /fr/ in words and sentences correctly.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470" y="64711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942" y="966041"/>
            <a:ext cx="854423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9823" y="186015"/>
            <a:ext cx="515484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785" y="934290"/>
            <a:ext cx="117043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 A1,2 B3,4 (P. </a:t>
            </a:r>
            <a:r>
              <a:rPr lang="en-US" sz="3600"/>
              <a:t>48,49) </a:t>
            </a:r>
            <a:r>
              <a:rPr lang="en-US" sz="3600" dirty="0"/>
              <a:t>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cluster /</a:t>
            </a:r>
            <a:r>
              <a:rPr lang="en-US" sz="3600" dirty="0" err="1"/>
              <a:t>fl</a:t>
            </a:r>
            <a:r>
              <a:rPr lang="en-US" sz="3600" dirty="0"/>
              <a:t>/ and /</a:t>
            </a:r>
            <a:r>
              <a:rPr lang="en-US" sz="3600" dirty="0" err="1"/>
              <a:t>fr</a:t>
            </a:r>
            <a:r>
              <a:rPr lang="en-US" sz="3600" dirty="0"/>
              <a:t>/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79" y="3672676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361452" y="5588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24781757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98404" y="1066657"/>
            <a:ext cx="9644899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u="sng" dirty="0">
                <a:solidFill>
                  <a:srgbClr val="C00000"/>
                </a:solidFill>
              </a:rPr>
              <a:t>Past: </a:t>
            </a:r>
            <a:r>
              <a:rPr lang="en-US" sz="3200" dirty="0"/>
              <a:t>playing folk games, wearing ao dai, riding a cyclo, eating pho, living in a traditional village.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189853" y="2598552"/>
            <a:ext cx="7545705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u="sng" dirty="0">
                <a:solidFill>
                  <a:srgbClr val="C00000"/>
                </a:solidFill>
              </a:rPr>
              <a:t>Present: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using modern technology, living in a modern apartment, eating fast food, shopping at a mall, watching movies at a cinema.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283" y="106935"/>
            <a:ext cx="2919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2435" y="51369"/>
            <a:ext cx="3626792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/>
      <p:bldP spid="2" grpId="1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905" y="4163786"/>
            <a:ext cx="34925" cy="7657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" h="1206">
                <a:moveTo>
                  <a:pt x="0" y="0"/>
                </a:moveTo>
                <a:lnTo>
                  <a:pt x="55" y="393"/>
                </a:lnTo>
                <a:lnTo>
                  <a:pt x="0" y="12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0" y="3389630"/>
            <a:ext cx="12143740" cy="31153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4906">
                <a:moveTo>
                  <a:pt x="19121" y="0"/>
                </a:moveTo>
                <a:cubicBezTo>
                  <a:pt x="18896" y="1785"/>
                  <a:pt x="19098" y="3167"/>
                  <a:pt x="19086" y="4750"/>
                </a:cubicBezTo>
                <a:lnTo>
                  <a:pt x="14752" y="3710"/>
                </a:lnTo>
                <a:lnTo>
                  <a:pt x="9292" y="4906"/>
                </a:lnTo>
                <a:lnTo>
                  <a:pt x="2618" y="3814"/>
                </a:lnTo>
                <a:lnTo>
                  <a:pt x="0" y="4761"/>
                </a:lnTo>
                <a:lnTo>
                  <a:pt x="0" y="2425"/>
                </a:lnTo>
                <a:lnTo>
                  <a:pt x="55" y="1612"/>
                </a:lnTo>
                <a:lnTo>
                  <a:pt x="0" y="1219"/>
                </a:lnTo>
                <a:lnTo>
                  <a:pt x="0" y="96"/>
                </a:lnTo>
                <a:lnTo>
                  <a:pt x="2739" y="676"/>
                </a:lnTo>
                <a:lnTo>
                  <a:pt x="4389" y="867"/>
                </a:lnTo>
                <a:lnTo>
                  <a:pt x="8654" y="693"/>
                </a:lnTo>
                <a:lnTo>
                  <a:pt x="10003" y="225"/>
                </a:lnTo>
                <a:lnTo>
                  <a:pt x="12745" y="1092"/>
                </a:lnTo>
                <a:lnTo>
                  <a:pt x="14648" y="1109"/>
                </a:lnTo>
                <a:lnTo>
                  <a:pt x="1912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39"/>
          <p:cNvSpPr txBox="1"/>
          <p:nvPr/>
        </p:nvSpPr>
        <p:spPr>
          <a:xfrm>
            <a:off x="3738880" y="1123552"/>
            <a:ext cx="430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Period 41: Unit 6: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605405" y="1795956"/>
            <a:ext cx="958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THEN AND NOW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38879" y="2842750"/>
            <a:ext cx="6366173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264180" y="2878152"/>
            <a:ext cx="5644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1 (P. 62)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94154" y="2673679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06" y="4086808"/>
            <a:ext cx="5378558" cy="1982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D26201-2659-46C8-B22C-F41EB94E14C8}"/>
              </a:ext>
            </a:extLst>
          </p:cNvPr>
          <p:cNvSpPr txBox="1"/>
          <p:nvPr/>
        </p:nvSpPr>
        <p:spPr>
          <a:xfrm>
            <a:off x="2516802" y="403075"/>
            <a:ext cx="8549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82663" algn="l"/>
              </a:tabLst>
            </a:pPr>
            <a:fld id="{73D1DD74-912C-4BD9-BFB2-9144CFB73BD9}" type="datetime2">
              <a:rPr lang="en-US" altLang="vi-VN" sz="3600" b="1" smtClean="0">
                <a:solidFill>
                  <a:srgbClr val="000099"/>
                </a:solidFill>
                <a:latin typeface="Arial" panose="020B0604020202020204" pitchFamily="34" charset="0"/>
              </a:rPr>
              <a:pPr>
                <a:tabLst>
                  <a:tab pos="982663" algn="l"/>
                </a:tabLst>
              </a:pPr>
              <a:t>Monday, January 20, 2025</a:t>
            </a:fld>
            <a:endParaRPr lang="vi-VN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63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582EEE-40D4-469A-BA49-5ADAF9E72FDE}"/>
              </a:ext>
            </a:extLst>
          </p:cNvPr>
          <p:cNvSpPr/>
          <p:nvPr/>
        </p:nvSpPr>
        <p:spPr>
          <a:xfrm>
            <a:off x="1371600" y="904698"/>
            <a:ext cx="998375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OBJECTIVES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fontAlgn="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the end of this lesson, Ss will be able to: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fontAlgn="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Knowledge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algn="just" fontAlgn="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Use the lexical items related to the topic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VIETNAMESE LIFESTYLE: THEN AND NOW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fontAlgn="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Pronounce the cluster /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and /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in words and sentences correctly. </a:t>
            </a:r>
            <a:endParaRPr lang="vi-V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4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51" y="2507226"/>
            <a:ext cx="2443985" cy="2212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5358" y="873341"/>
            <a:ext cx="4439265" cy="7155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405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19188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82768" y="5467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take note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193" y="3227316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ghi</a:t>
            </a:r>
            <a:r>
              <a:rPr lang="en-US" sz="5400" dirty="0"/>
              <a:t> </a:t>
            </a:r>
            <a:r>
              <a:rPr lang="en-US" sz="5400" dirty="0" err="1"/>
              <a:t>chép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095714" y="1974812"/>
            <a:ext cx="2837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teɪk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nəʊt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404848" y="276603"/>
            <a:ext cx="653151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write something down or remember it carefully</a:t>
            </a:r>
          </a:p>
        </p:txBody>
      </p:sp>
      <p:pic>
        <p:nvPicPr>
          <p:cNvPr id="10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220" y="880707"/>
            <a:ext cx="1094105" cy="109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74812"/>
            <a:ext cx="3913239" cy="351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63734" y="62841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memorise</a:t>
            </a:r>
            <a:r>
              <a:rPr lang="en-US" sz="5400" b="1" dirty="0">
                <a:solidFill>
                  <a:srgbClr val="AD4F0F"/>
                </a:solidFill>
              </a:rPr>
              <a:t>  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824525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ghi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1590" y="1724699"/>
            <a:ext cx="34347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79338" y="478838"/>
            <a:ext cx="5943475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learn something so that you remember it exactly</a:t>
            </a:r>
          </a:p>
        </p:txBody>
      </p:sp>
      <p:pic>
        <p:nvPicPr>
          <p:cNvPr id="3" name="memoris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856" y="1472038"/>
            <a:ext cx="783590" cy="783590"/>
          </a:xfrm>
          <a:prstGeom prst="rect">
            <a:avLst/>
          </a:prstGeom>
        </p:spPr>
      </p:pic>
      <p:pic>
        <p:nvPicPr>
          <p:cNvPr id="5" name="Content Placeholder 4" descr="think-winniethepooh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861332" y="2513115"/>
            <a:ext cx="3334732" cy="29922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809" y="2513115"/>
            <a:ext cx="3139587" cy="3065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68350" y="81081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pursue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389" y="293824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11864" y="1829282"/>
            <a:ext cx="24130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pəˈsju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88507" y="426949"/>
            <a:ext cx="6627407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follow someone or something</a:t>
            </a:r>
          </a:p>
        </p:txBody>
      </p:sp>
      <p:pic>
        <p:nvPicPr>
          <p:cNvPr id="4" name="pursu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3493" y="1355078"/>
            <a:ext cx="1313815" cy="1313815"/>
          </a:xfrm>
          <a:prstGeom prst="rect">
            <a:avLst/>
          </a:prstGeom>
        </p:spPr>
      </p:pic>
      <p:pic>
        <p:nvPicPr>
          <p:cNvPr id="10" name="Content Placeholder 9" descr="istockphoto-452114521-612x6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559039" y="3082855"/>
            <a:ext cx="3143172" cy="25898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053" y="3082856"/>
            <a:ext cx="2584847" cy="2589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654</TotalTime>
  <Words>1609</Words>
  <Application>Microsoft Office PowerPoint</Application>
  <PresentationFormat>Widescreen</PresentationFormat>
  <Paragraphs>299</Paragraphs>
  <Slides>29</Slides>
  <Notes>22</Notes>
  <HiddenSlides>0</HiddenSlides>
  <MMClips>18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Algerian</vt:lpstr>
      <vt:lpstr>Arial</vt:lpstr>
      <vt:lpstr>Arial Black</vt:lpstr>
      <vt:lpstr>Berlin Sans FB</vt:lpstr>
      <vt:lpstr>Calibri</vt:lpstr>
      <vt:lpstr>Calibri Light</vt:lpstr>
      <vt:lpstr>Cooper Black</vt:lpstr>
      <vt:lpstr>Myriad Pro</vt:lpstr>
      <vt:lpstr>Raleway ExtraBold</vt:lpstr>
      <vt:lpstr>Segoe UI Black</vt:lpstr>
      <vt:lpstr>Times New Roman</vt:lpstr>
      <vt:lpstr>Wingdings</vt:lpstr>
      <vt:lpstr>Retrospect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Laptop MT</cp:lastModifiedBy>
  <cp:revision>307</cp:revision>
  <dcterms:created xsi:type="dcterms:W3CDTF">2020-12-09T02:04:00Z</dcterms:created>
  <dcterms:modified xsi:type="dcterms:W3CDTF">2025-01-20T02:10:52Z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1033-12.2.0.13306</vt:lpwstr>
  </property>
</Properties>
</file>