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9" r:id="rId1"/>
  </p:sldMasterIdLst>
  <p:notesMasterIdLst>
    <p:notesMasterId r:id="rId53"/>
  </p:notesMasterIdLst>
  <p:sldIdLst>
    <p:sldId id="618" r:id="rId2"/>
    <p:sldId id="610" r:id="rId3"/>
    <p:sldId id="617" r:id="rId4"/>
    <p:sldId id="611" r:id="rId5"/>
    <p:sldId id="612" r:id="rId6"/>
    <p:sldId id="613" r:id="rId7"/>
    <p:sldId id="614" r:id="rId8"/>
    <p:sldId id="615" r:id="rId9"/>
    <p:sldId id="535" r:id="rId10"/>
    <p:sldId id="619" r:id="rId11"/>
    <p:sldId id="640" r:id="rId12"/>
    <p:sldId id="621" r:id="rId13"/>
    <p:sldId id="573" r:id="rId14"/>
    <p:sldId id="316" r:id="rId15"/>
    <p:sldId id="347" r:id="rId16"/>
    <p:sldId id="622" r:id="rId17"/>
    <p:sldId id="362" r:id="rId18"/>
    <p:sldId id="623" r:id="rId19"/>
    <p:sldId id="624" r:id="rId20"/>
    <p:sldId id="625" r:id="rId21"/>
    <p:sldId id="575" r:id="rId22"/>
    <p:sldId id="373" r:id="rId23"/>
    <p:sldId id="577" r:id="rId24"/>
    <p:sldId id="298" r:id="rId25"/>
    <p:sldId id="327" r:id="rId26"/>
    <p:sldId id="602" r:id="rId27"/>
    <p:sldId id="635" r:id="rId28"/>
    <p:sldId id="627" r:id="rId29"/>
    <p:sldId id="628" r:id="rId30"/>
    <p:sldId id="636" r:id="rId31"/>
    <p:sldId id="637" r:id="rId32"/>
    <p:sldId id="638" r:id="rId33"/>
    <p:sldId id="633" r:id="rId34"/>
    <p:sldId id="629" r:id="rId35"/>
    <p:sldId id="634" r:id="rId36"/>
    <p:sldId id="630" r:id="rId37"/>
    <p:sldId id="313" r:id="rId38"/>
    <p:sldId id="605" r:id="rId39"/>
    <p:sldId id="631" r:id="rId40"/>
    <p:sldId id="330" r:id="rId41"/>
    <p:sldId id="639" r:id="rId42"/>
    <p:sldId id="406" r:id="rId43"/>
    <p:sldId id="407" r:id="rId44"/>
    <p:sldId id="607" r:id="rId45"/>
    <p:sldId id="608" r:id="rId46"/>
    <p:sldId id="609" r:id="rId47"/>
    <p:sldId id="620" r:id="rId48"/>
    <p:sldId id="626" r:id="rId49"/>
    <p:sldId id="470" r:id="rId50"/>
    <p:sldId id="641" r:id="rId51"/>
    <p:sldId id="57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000"/>
    <a:srgbClr val="000099"/>
    <a:srgbClr val="E55604"/>
    <a:srgbClr val="67729D"/>
    <a:srgbClr val="B06161"/>
    <a:srgbClr val="0099CC"/>
    <a:srgbClr val="7ED7C1"/>
    <a:srgbClr val="BB9CC0"/>
    <a:srgbClr val="F0DBAF"/>
    <a:srgbClr val="DC86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72" y="144"/>
      </p:cViewPr>
      <p:guideLst>
        <p:guide orient="horz" pos="2382"/>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202347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64529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231223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53697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33228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4247132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Tree>
    <p:extLst>
      <p:ext uri="{BB962C8B-B14F-4D97-AF65-F5344CB8AC3E}">
        <p14:creationId xmlns:p14="http://schemas.microsoft.com/office/powerpoint/2010/main" val="3757038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1440801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2434594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extLst>
      <p:ext uri="{BB962C8B-B14F-4D97-AF65-F5344CB8AC3E}">
        <p14:creationId xmlns:p14="http://schemas.microsoft.com/office/powerpoint/2010/main" val="65842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3652829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35</a:t>
            </a:fld>
            <a:endParaRPr lang="en-US"/>
          </a:p>
        </p:txBody>
      </p:sp>
    </p:spTree>
    <p:extLst>
      <p:ext uri="{BB962C8B-B14F-4D97-AF65-F5344CB8AC3E}">
        <p14:creationId xmlns:p14="http://schemas.microsoft.com/office/powerpoint/2010/main" val="381624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052761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36</a:t>
            </a:fld>
            <a:endParaRPr lang="en-US"/>
          </a:p>
        </p:txBody>
      </p:sp>
    </p:spTree>
    <p:extLst>
      <p:ext uri="{BB962C8B-B14F-4D97-AF65-F5344CB8AC3E}">
        <p14:creationId xmlns:p14="http://schemas.microsoft.com/office/powerpoint/2010/main" val="1619576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37</a:t>
            </a:fld>
            <a:endParaRPr lang="en-US"/>
          </a:p>
        </p:txBody>
      </p:sp>
    </p:spTree>
    <p:extLst>
      <p:ext uri="{BB962C8B-B14F-4D97-AF65-F5344CB8AC3E}">
        <p14:creationId xmlns:p14="http://schemas.microsoft.com/office/powerpoint/2010/main" val="1043058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38</a:t>
            </a:fld>
            <a:endParaRPr lang="en-US"/>
          </a:p>
        </p:txBody>
      </p:sp>
    </p:spTree>
    <p:extLst>
      <p:ext uri="{BB962C8B-B14F-4D97-AF65-F5344CB8AC3E}">
        <p14:creationId xmlns:p14="http://schemas.microsoft.com/office/powerpoint/2010/main" val="615532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39</a:t>
            </a:fld>
            <a:endParaRPr lang="en-US"/>
          </a:p>
        </p:txBody>
      </p:sp>
    </p:spTree>
    <p:extLst>
      <p:ext uri="{BB962C8B-B14F-4D97-AF65-F5344CB8AC3E}">
        <p14:creationId xmlns:p14="http://schemas.microsoft.com/office/powerpoint/2010/main" val="1469889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40</a:t>
            </a:fld>
            <a:endParaRPr lang="en-US"/>
          </a:p>
        </p:txBody>
      </p:sp>
    </p:spTree>
    <p:extLst>
      <p:ext uri="{BB962C8B-B14F-4D97-AF65-F5344CB8AC3E}">
        <p14:creationId xmlns:p14="http://schemas.microsoft.com/office/powerpoint/2010/main" val="622747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42</a:t>
            </a:fld>
            <a:endParaRPr lang="en-US"/>
          </a:p>
        </p:txBody>
      </p:sp>
    </p:spTree>
    <p:extLst>
      <p:ext uri="{BB962C8B-B14F-4D97-AF65-F5344CB8AC3E}">
        <p14:creationId xmlns:p14="http://schemas.microsoft.com/office/powerpoint/2010/main" val="2441455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43</a:t>
            </a:fld>
            <a:endParaRPr lang="en-US"/>
          </a:p>
        </p:txBody>
      </p:sp>
    </p:spTree>
    <p:extLst>
      <p:ext uri="{BB962C8B-B14F-4D97-AF65-F5344CB8AC3E}">
        <p14:creationId xmlns:p14="http://schemas.microsoft.com/office/powerpoint/2010/main" val="613881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44</a:t>
            </a:fld>
            <a:endParaRPr lang="en-US"/>
          </a:p>
        </p:txBody>
      </p:sp>
    </p:spTree>
    <p:extLst>
      <p:ext uri="{BB962C8B-B14F-4D97-AF65-F5344CB8AC3E}">
        <p14:creationId xmlns:p14="http://schemas.microsoft.com/office/powerpoint/2010/main" val="3225649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45</a:t>
            </a:fld>
            <a:endParaRPr lang="en-US"/>
          </a:p>
        </p:txBody>
      </p:sp>
    </p:spTree>
    <p:extLst>
      <p:ext uri="{BB962C8B-B14F-4D97-AF65-F5344CB8AC3E}">
        <p14:creationId xmlns:p14="http://schemas.microsoft.com/office/powerpoint/2010/main" val="2116167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46</a:t>
            </a:fld>
            <a:endParaRPr lang="en-US"/>
          </a:p>
        </p:txBody>
      </p:sp>
    </p:spTree>
    <p:extLst>
      <p:ext uri="{BB962C8B-B14F-4D97-AF65-F5344CB8AC3E}">
        <p14:creationId xmlns:p14="http://schemas.microsoft.com/office/powerpoint/2010/main" val="827461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084054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47</a:t>
            </a:fld>
            <a:endParaRPr lang="en-US"/>
          </a:p>
        </p:txBody>
      </p:sp>
    </p:spTree>
    <p:extLst>
      <p:ext uri="{BB962C8B-B14F-4D97-AF65-F5344CB8AC3E}">
        <p14:creationId xmlns:p14="http://schemas.microsoft.com/office/powerpoint/2010/main" val="535784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48</a:t>
            </a:fld>
            <a:endParaRPr lang="en-US"/>
          </a:p>
        </p:txBody>
      </p:sp>
    </p:spTree>
    <p:extLst>
      <p:ext uri="{BB962C8B-B14F-4D97-AF65-F5344CB8AC3E}">
        <p14:creationId xmlns:p14="http://schemas.microsoft.com/office/powerpoint/2010/main" val="546970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49</a:t>
            </a:fld>
            <a:endParaRPr lang="en-US"/>
          </a:p>
        </p:txBody>
      </p:sp>
    </p:spTree>
    <p:extLst>
      <p:ext uri="{BB962C8B-B14F-4D97-AF65-F5344CB8AC3E}">
        <p14:creationId xmlns:p14="http://schemas.microsoft.com/office/powerpoint/2010/main" val="1973253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50</a:t>
            </a:fld>
            <a:endParaRPr lang="en-US"/>
          </a:p>
        </p:txBody>
      </p:sp>
    </p:spTree>
    <p:extLst>
      <p:ext uri="{BB962C8B-B14F-4D97-AF65-F5344CB8AC3E}">
        <p14:creationId xmlns:p14="http://schemas.microsoft.com/office/powerpoint/2010/main" val="674537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51</a:t>
            </a:fld>
            <a:endParaRPr lang="en-US"/>
          </a:p>
        </p:txBody>
      </p:sp>
    </p:spTree>
    <p:extLst>
      <p:ext uri="{BB962C8B-B14F-4D97-AF65-F5344CB8AC3E}">
        <p14:creationId xmlns:p14="http://schemas.microsoft.com/office/powerpoint/2010/main" val="340790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66983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27624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0899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240511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877544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5600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541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3B526A92-8AAF-4BF0-85FE-B336BF0F8D2D}"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1739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25529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4717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1687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9205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6202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767362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140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5452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3958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8146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2048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8052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6442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89557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4033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B526A92-8AAF-4BF0-85FE-B336BF0F8D2D}" type="datetimeFigureOut">
              <a:rPr lang="en-US" smtClean="0"/>
              <a:t>1/20/2025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20667126"/>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24.jpe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0.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1.png"/><Relationship Id="rId5" Type="http://schemas.openxmlformats.org/officeDocument/2006/relationships/image" Target="../media/image26.jpe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audio" Target="../media/media6.mp3"/><Relationship Id="rId13" Type="http://schemas.microsoft.com/office/2007/relationships/media" Target="../media/media5.mp3"/><Relationship Id="rId18" Type="http://schemas.openxmlformats.org/officeDocument/2006/relationships/image" Target="../media/image20.png"/><Relationship Id="rId3" Type="http://schemas.microsoft.com/office/2007/relationships/media" Target="../media/media3.mp3"/><Relationship Id="rId7" Type="http://schemas.microsoft.com/office/2007/relationships/media" Target="../media/media6.mp3"/><Relationship Id="rId12" Type="http://schemas.openxmlformats.org/officeDocument/2006/relationships/audio" Target="../media/media1.mp3"/><Relationship Id="rId17" Type="http://schemas.openxmlformats.org/officeDocument/2006/relationships/image" Target="../media/image21.png"/><Relationship Id="rId2" Type="http://schemas.openxmlformats.org/officeDocument/2006/relationships/audio" Target="../media/media2.mp3"/><Relationship Id="rId16" Type="http://schemas.openxmlformats.org/officeDocument/2006/relationships/notesSlide" Target="../notesSlides/notesSlide6.xml"/><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1.mp3"/><Relationship Id="rId5" Type="http://schemas.microsoft.com/office/2007/relationships/media" Target="../media/media4.mp3"/><Relationship Id="rId15" Type="http://schemas.openxmlformats.org/officeDocument/2006/relationships/slideLayout" Target="../slideLayouts/slideLayout2.xml"/><Relationship Id="rId10" Type="http://schemas.openxmlformats.org/officeDocument/2006/relationships/audio" Target="../media/media7.mp3"/><Relationship Id="rId4" Type="http://schemas.openxmlformats.org/officeDocument/2006/relationships/audio" Target="../media/media3.mp3"/><Relationship Id="rId9" Type="http://schemas.microsoft.com/office/2007/relationships/media" Target="../media/media7.mp3"/><Relationship Id="rId14" Type="http://schemas.openxmlformats.org/officeDocument/2006/relationships/audio" Target="../media/media5.mp3"/></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29.xml"/><Relationship Id="rId7" Type="http://schemas.openxmlformats.org/officeDocument/2006/relationships/slide" Target="slide31.xml"/><Relationship Id="rId12" Type="http://schemas.openxmlformats.org/officeDocument/2006/relationships/slide" Target="slide36.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33.xml"/><Relationship Id="rId11" Type="http://schemas.openxmlformats.org/officeDocument/2006/relationships/audio" Target="../media/audio1.wav"/><Relationship Id="rId5" Type="http://schemas.openxmlformats.org/officeDocument/2006/relationships/slide" Target="slide28.xml"/><Relationship Id="rId10" Type="http://schemas.openxmlformats.org/officeDocument/2006/relationships/slide" Target="slide32.xml"/><Relationship Id="rId4" Type="http://schemas.openxmlformats.org/officeDocument/2006/relationships/slide" Target="slide30.xml"/><Relationship Id="rId9" Type="http://schemas.openxmlformats.org/officeDocument/2006/relationships/slide" Target="slide35.xml"/></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2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2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2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5.png"/><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3.mp3"/><Relationship Id="rId7" Type="http://schemas.microsoft.com/office/2007/relationships/media" Target="../media/media6.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1.png"/><Relationship Id="rId5" Type="http://schemas.microsoft.com/office/2007/relationships/media" Target="../media/media4.mp3"/><Relationship Id="rId10" Type="http://schemas.openxmlformats.org/officeDocument/2006/relationships/notesSlide" Target="../notesSlides/notesSlide32.xml"/><Relationship Id="rId4" Type="http://schemas.openxmlformats.org/officeDocument/2006/relationships/audio" Target="../media/media3.mp3"/><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8323"/>
            <a:ext cx="12191999" cy="695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a:spLocks noChangeArrowheads="1"/>
          </p:cNvSpPr>
          <p:nvPr/>
        </p:nvSpPr>
        <p:spPr bwMode="auto">
          <a:xfrm>
            <a:off x="7968909" y="1"/>
            <a:ext cx="4223092"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5" rIns="91427" bIns="45715">
            <a:spAutoFit/>
          </a:bodyPr>
          <a:lstStyle/>
          <a:p>
            <a:r>
              <a:rPr lang="en-GB" sz="3200" b="1" i="1" dirty="0" smtClean="0">
                <a:solidFill>
                  <a:srgbClr val="7030A0"/>
                </a:solidFill>
                <a:latin typeface="Bahnschrift SemiBold Condensed" panose="020B0502040204020203" pitchFamily="34" charset="0"/>
              </a:rPr>
              <a:t>.</a:t>
            </a:r>
            <a:endParaRPr lang="en-US" sz="3200" b="1" i="1" dirty="0">
              <a:solidFill>
                <a:srgbClr val="7030A0"/>
              </a:solidFill>
              <a:latin typeface="Bahnschrift SemiBold Condensed" panose="020B0502040204020203" pitchFamily="34" charset="0"/>
            </a:endParaRPr>
          </a:p>
        </p:txBody>
      </p:sp>
      <p:sp>
        <p:nvSpPr>
          <p:cNvPr id="10" name="TextBox 9"/>
          <p:cNvSpPr txBox="1"/>
          <p:nvPr/>
        </p:nvSpPr>
        <p:spPr>
          <a:xfrm>
            <a:off x="2556850" y="2384227"/>
            <a:ext cx="8415951" cy="1200329"/>
          </a:xfrm>
          <a:prstGeom prst="rect">
            <a:avLst/>
          </a:prstGeom>
          <a:noFill/>
        </p:spPr>
        <p:txBody>
          <a:bodyPr wrap="square" rtlCol="0">
            <a:spAutoFit/>
          </a:bodyPr>
          <a:lstStyle/>
          <a:p>
            <a:r>
              <a:rPr lang="en-US" sz="7200" b="1" dirty="0">
                <a:solidFill>
                  <a:schemeClr val="accent5"/>
                </a:solidFill>
                <a:latin typeface="Berlin Sans FB" panose="020E0602020502020306" pitchFamily="34" charset="0"/>
              </a:rPr>
              <a:t>Hello everyone !!!</a:t>
            </a:r>
          </a:p>
        </p:txBody>
      </p:sp>
      <p:sp>
        <p:nvSpPr>
          <p:cNvPr id="11" name="TextBox 10"/>
          <p:cNvSpPr txBox="1"/>
          <p:nvPr/>
        </p:nvSpPr>
        <p:spPr>
          <a:xfrm>
            <a:off x="3864079" y="1251464"/>
            <a:ext cx="4906296" cy="1015663"/>
          </a:xfrm>
          <a:prstGeom prst="rect">
            <a:avLst/>
          </a:prstGeom>
          <a:noFill/>
          <a:ln>
            <a:solidFill>
              <a:schemeClr val="accent1"/>
            </a:solidFill>
          </a:ln>
        </p:spPr>
        <p:txBody>
          <a:bodyPr wrap="square" rtlCol="0">
            <a:spAutoFit/>
          </a:bodyPr>
          <a:lstStyle/>
          <a:p>
            <a:pPr algn="ctr"/>
            <a:r>
              <a:rPr lang="en-US" sz="6000" b="1" dirty="0">
                <a:solidFill>
                  <a:schemeClr val="accent6"/>
                </a:solidFill>
                <a:latin typeface="Cooper Black" panose="0208090404030B020404" pitchFamily="18" charset="0"/>
              </a:rPr>
              <a:t>ENGLISH 9</a:t>
            </a:r>
          </a:p>
        </p:txBody>
      </p:sp>
    </p:spTree>
    <p:extLst>
      <p:ext uri="{BB962C8B-B14F-4D97-AF65-F5344CB8AC3E}">
        <p14:creationId xmlns:p14="http://schemas.microsoft.com/office/powerpoint/2010/main" val="1266597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175698" y="443160"/>
            <a:ext cx="2089150" cy="706755"/>
          </a:xfrm>
          <a:prstGeom prst="rect">
            <a:avLst/>
          </a:prstGeom>
          <a:noFill/>
        </p:spPr>
        <p:txBody>
          <a:bodyPr wrap="square" rtlCol="0">
            <a:spAutoFit/>
          </a:bodyPr>
          <a:lstStyle/>
          <a:p>
            <a:pPr algn="ctr"/>
            <a:r>
              <a:rPr lang="en-US" sz="4000" b="1" dirty="0">
                <a:latin typeface="Myriad Pro" pitchFamily="34" charset="0"/>
              </a:rPr>
              <a:t>Unit</a:t>
            </a:r>
          </a:p>
        </p:txBody>
      </p:sp>
      <p:sp>
        <p:nvSpPr>
          <p:cNvPr id="17" name="TextBox 16"/>
          <p:cNvSpPr txBox="1"/>
          <p:nvPr/>
        </p:nvSpPr>
        <p:spPr>
          <a:xfrm>
            <a:off x="698671" y="1188036"/>
            <a:ext cx="4589657" cy="584775"/>
          </a:xfrm>
          <a:prstGeom prst="rect">
            <a:avLst/>
          </a:prstGeom>
          <a:noFill/>
        </p:spPr>
        <p:txBody>
          <a:bodyPr wrap="square" rtlCol="0">
            <a:spAutoFit/>
          </a:bodyPr>
          <a:lstStyle/>
          <a:p>
            <a:pPr algn="ctr"/>
            <a:r>
              <a:rPr lang="en-US" sz="3200" b="1" dirty="0">
                <a:solidFill>
                  <a:srgbClr val="E55604"/>
                </a:solidFill>
                <a:latin typeface="Myriad Pro" pitchFamily="34" charset="0"/>
              </a:rPr>
              <a:t>Period 40. Unit 6: </a:t>
            </a:r>
          </a:p>
        </p:txBody>
      </p:sp>
      <p:sp>
        <p:nvSpPr>
          <p:cNvPr id="29" name="Rectangles 28"/>
          <p:cNvSpPr/>
          <p:nvPr/>
        </p:nvSpPr>
        <p:spPr>
          <a:xfrm>
            <a:off x="2805588" y="2491714"/>
            <a:ext cx="6756400" cy="8636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rgbClr val="E55604"/>
              </a:solidFill>
            </a:endParaRPr>
          </a:p>
        </p:txBody>
      </p:sp>
      <p:sp>
        <p:nvSpPr>
          <p:cNvPr id="43" name="TextBox 42"/>
          <p:cNvSpPr txBox="1"/>
          <p:nvPr/>
        </p:nvSpPr>
        <p:spPr>
          <a:xfrm>
            <a:off x="2993500" y="3082375"/>
            <a:ext cx="6442710" cy="677108"/>
          </a:xfrm>
          <a:prstGeom prst="rect">
            <a:avLst/>
          </a:prstGeom>
          <a:gradFill flip="none" rotWithShape="1">
            <a:gsLst>
              <a:gs pos="8000">
                <a:schemeClr val="accent4">
                  <a:lumMod val="40000"/>
                  <a:lumOff val="60000"/>
                </a:schemeClr>
              </a:gs>
              <a:gs pos="85000">
                <a:schemeClr val="bg1">
                  <a:tint val="44500"/>
                  <a:satMod val="160000"/>
                </a:schemeClr>
              </a:gs>
              <a:gs pos="100000">
                <a:schemeClr val="bg1">
                  <a:tint val="23500"/>
                  <a:satMod val="160000"/>
                </a:schemeClr>
              </a:gs>
            </a:gsLst>
            <a:path path="circle">
              <a:fillToRect l="100000" t="100000"/>
            </a:path>
            <a:tileRect r="-100000" b="-100000"/>
          </a:gradFill>
        </p:spPr>
        <p:txBody>
          <a:bodyPr wrap="square" rtlCol="0">
            <a:spAutoFit/>
          </a:bodyPr>
          <a:lstStyle/>
          <a:p>
            <a:pPr fontAlgn="t"/>
            <a:r>
              <a:rPr lang="en-US" sz="3800" b="1" dirty="0">
                <a:solidFill>
                  <a:srgbClr val="FF0000"/>
                </a:solidFill>
              </a:rPr>
              <a:t>We didn’t do it in my day.</a:t>
            </a:r>
            <a:endParaRPr lang="en-US" sz="3800" dirty="0">
              <a:solidFill>
                <a:srgbClr val="FF0000"/>
              </a:solidFill>
            </a:endParaRPr>
          </a:p>
        </p:txBody>
      </p:sp>
      <p:sp>
        <p:nvSpPr>
          <p:cNvPr id="34" name="Rounded Rectangle 33"/>
          <p:cNvSpPr/>
          <p:nvPr/>
        </p:nvSpPr>
        <p:spPr>
          <a:xfrm>
            <a:off x="3218207" y="1955071"/>
            <a:ext cx="6752672"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58307" y="1225800"/>
            <a:ext cx="9073061" cy="523220"/>
          </a:xfrm>
          <a:prstGeom prst="rect">
            <a:avLst/>
          </a:prstGeom>
          <a:solidFill>
            <a:schemeClr val="accent4">
              <a:lumMod val="20000"/>
              <a:lumOff val="80000"/>
              <a:alpha val="0"/>
            </a:schemeClr>
          </a:solidFill>
        </p:spPr>
        <p:txBody>
          <a:bodyPr wrap="square" rtlCol="0">
            <a:spAutoFit/>
          </a:bodyPr>
          <a:lstStyle/>
          <a:p>
            <a:pPr fontAlgn="t"/>
            <a:r>
              <a:rPr lang="en-US" sz="2800" b="1" dirty="0">
                <a:solidFill>
                  <a:srgbClr val="E55604"/>
                </a:solidFill>
              </a:rPr>
              <a:t>VIETNAMESE LIFESTYLE: THEN AND NOW</a:t>
            </a:r>
            <a:endParaRPr lang="en-US" sz="2800" dirty="0">
              <a:solidFill>
                <a:srgbClr val="E55604"/>
              </a:solidFill>
            </a:endParaRPr>
          </a:p>
        </p:txBody>
      </p:sp>
      <p:sp>
        <p:nvSpPr>
          <p:cNvPr id="36" name="TextBox 35"/>
          <p:cNvSpPr txBox="1"/>
          <p:nvPr/>
        </p:nvSpPr>
        <p:spPr>
          <a:xfrm>
            <a:off x="3334873" y="2044069"/>
            <a:ext cx="6519341" cy="523220"/>
          </a:xfrm>
          <a:prstGeom prst="rect">
            <a:avLst/>
          </a:prstGeom>
          <a:noFill/>
        </p:spPr>
        <p:txBody>
          <a:bodyPr wrap="square" rtlCol="0">
            <a:spAutoFit/>
          </a:bodyPr>
          <a:lstStyle/>
          <a:p>
            <a:r>
              <a:rPr lang="en-US" sz="2800" b="1" dirty="0">
                <a:solidFill>
                  <a:schemeClr val="bg1"/>
                </a:solidFill>
              </a:rPr>
              <a:t>LESSON 1: GETTING STARTED (P. 60)</a:t>
            </a:r>
          </a:p>
        </p:txBody>
      </p:sp>
      <p:grpSp>
        <p:nvGrpSpPr>
          <p:cNvPr id="7" name="Group 6"/>
          <p:cNvGrpSpPr/>
          <p:nvPr/>
        </p:nvGrpSpPr>
        <p:grpSpPr>
          <a:xfrm>
            <a:off x="2264848" y="1856887"/>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a:fillRect/>
            </a:stretch>
          </p:blipFill>
          <p:spPr>
            <a:xfrm>
              <a:off x="2906617" y="1968106"/>
              <a:ext cx="710920" cy="499184"/>
            </a:xfrm>
            <a:prstGeom prst="rect">
              <a:avLst/>
            </a:prstGeom>
          </p:spPr>
        </p:pic>
      </p:grpSp>
      <p:sp>
        <p:nvSpPr>
          <p:cNvPr id="12" name="TextBox 11">
            <a:extLst>
              <a:ext uri="{FF2B5EF4-FFF2-40B4-BE49-F238E27FC236}">
                <a16:creationId xmlns:a16="http://schemas.microsoft.com/office/drawing/2014/main" xmlns="" id="{32C64ECB-F430-46EC-8C8F-AF6F1D9287D6}"/>
              </a:ext>
            </a:extLst>
          </p:cNvPr>
          <p:cNvSpPr txBox="1"/>
          <p:nvPr/>
        </p:nvSpPr>
        <p:spPr>
          <a:xfrm>
            <a:off x="2404835" y="295599"/>
            <a:ext cx="8549174"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982663" algn="l"/>
              </a:tabLst>
            </a:pPr>
            <a:fld id="{73D1DD74-912C-4BD9-BFB2-9144CFB73BD9}" type="datetime2">
              <a:rPr lang="en-US" altLang="vi-VN" sz="3600" b="1" smtClean="0">
                <a:solidFill>
                  <a:srgbClr val="000099"/>
                </a:solidFill>
                <a:latin typeface="Arial" panose="020B0604020202020204" pitchFamily="34" charset="0"/>
              </a:rPr>
              <a:pPr>
                <a:tabLst>
                  <a:tab pos="982663" algn="l"/>
                </a:tabLst>
              </a:pPr>
              <a:t>Monday, January 20, 2025</a:t>
            </a:fld>
            <a:endParaRPr lang="vi-VN" sz="3600" dirty="0">
              <a:solidFill>
                <a:srgbClr val="000099"/>
              </a:solidFill>
            </a:endParaRPr>
          </a:p>
        </p:txBody>
      </p:sp>
    </p:spTree>
    <p:extLst>
      <p:ext uri="{BB962C8B-B14F-4D97-AF65-F5344CB8AC3E}">
        <p14:creationId xmlns:p14="http://schemas.microsoft.com/office/powerpoint/2010/main" val="2502202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7" presetClass="entr" presetSubtype="0" fill="hold" grpId="1"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7" presetClass="entr" presetSubtype="0" fill="hold" grpId="1"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grpId="1"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7" presetClass="entr" presetSubtype="0" fill="hold" grpId="1"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7" presetClass="entr" presetSubtype="0" fill="hold" grpId="1"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17" grpId="0"/>
      <p:bldP spid="17" grpId="1"/>
      <p:bldP spid="29" grpId="0"/>
      <p:bldP spid="29" grpId="1" animBg="1"/>
      <p:bldP spid="43" grpId="0" animBg="1"/>
      <p:bldP spid="43" grpId="1" animBg="1"/>
      <p:bldP spid="34" grpId="0" animBg="1"/>
      <p:bldP spid="34" grpId="1" animBg="1"/>
      <p:bldP spid="2" grpId="0" animBg="1"/>
      <p:bldP spid="2" grpId="1" animBg="1"/>
      <p:bldP spid="36" grpId="0"/>
      <p:bldP spid="3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FDF156B-8E33-46C3-9C3B-FDC1583181FF}"/>
              </a:ext>
            </a:extLst>
          </p:cNvPr>
          <p:cNvSpPr/>
          <p:nvPr/>
        </p:nvSpPr>
        <p:spPr>
          <a:xfrm>
            <a:off x="1886712" y="1268409"/>
            <a:ext cx="9250680" cy="2850011"/>
          </a:xfrm>
          <a:prstGeom prst="rect">
            <a:avLst/>
          </a:prstGeom>
        </p:spPr>
        <p:txBody>
          <a:bodyPr wrap="square">
            <a:spAutoFit/>
          </a:bodyPr>
          <a:lstStyle/>
          <a:p>
            <a:pPr>
              <a:spcAft>
                <a:spcPts val="0"/>
              </a:spcAft>
            </a:pP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I.  OBJECTIVES</a:t>
            </a:r>
            <a:endParaRPr lang="vi-VN"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fontAlgn="t">
              <a:lnSpc>
                <a:spcPct val="115000"/>
              </a:lnSpc>
              <a:spcAft>
                <a:spcPts val="0"/>
              </a:spcAft>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By the end of this lesson, Ss will be able to:</a:t>
            </a:r>
            <a:endParaRPr lang="vi-VN"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indent="-1270" fontAlgn="t">
              <a:lnSpc>
                <a:spcPct val="115000"/>
              </a:lnSpc>
              <a:spcAft>
                <a:spcPts val="0"/>
              </a:spcAft>
            </a:pP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Knowledge</a:t>
            </a:r>
            <a:endParaRPr lang="vi-VN"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indent="-1270" fontAlgn="t">
              <a:lnSpc>
                <a:spcPct val="115000"/>
              </a:lnSpc>
              <a:spcAft>
                <a:spcPts val="0"/>
              </a:spcAft>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Use the words related to lifestyle</a:t>
            </a:r>
            <a:endParaRPr lang="vi-VN"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indent="-1270" fontAlgn="t">
              <a:lnSpc>
                <a:spcPct val="115000"/>
              </a:lnSpc>
              <a:spcAft>
                <a:spcPts val="0"/>
              </a:spcAft>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Gain vocabulary to talk about changes in lifestyle</a:t>
            </a:r>
            <a:endParaRPr lang="vi-VN" sz="3200" dirty="0">
              <a:solidFill>
                <a:schemeClr val="bg1"/>
              </a:solidFill>
            </a:endParaRPr>
          </a:p>
        </p:txBody>
      </p:sp>
    </p:spTree>
    <p:extLst>
      <p:ext uri="{BB962C8B-B14F-4D97-AF65-F5344CB8AC3E}">
        <p14:creationId xmlns:p14="http://schemas.microsoft.com/office/powerpoint/2010/main" val="727236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196327" y="2517972"/>
            <a:ext cx="4305115" cy="3882767"/>
          </a:xfrm>
          <a:prstGeom prst="rect">
            <a:avLst/>
          </a:prstGeom>
        </p:spPr>
      </p:pic>
      <p:sp>
        <p:nvSpPr>
          <p:cNvPr id="5" name="Rectangle 4"/>
          <p:cNvSpPr/>
          <p:nvPr/>
        </p:nvSpPr>
        <p:spPr>
          <a:xfrm>
            <a:off x="1777465" y="2249185"/>
            <a:ext cx="6096000" cy="815608"/>
          </a:xfrm>
          <a:prstGeom prst="rect">
            <a:avLst/>
          </a:prstGeom>
        </p:spPr>
        <p:txBody>
          <a:bodyPr>
            <a:spAutoFit/>
          </a:bodyPr>
          <a:lstStyle/>
          <a:p>
            <a:r>
              <a:rPr lang="en-US" sz="470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4700" b="1" dirty="0" err="1">
                <a:solidFill>
                  <a:srgbClr val="002060"/>
                </a:solidFill>
                <a:latin typeface="Tahoma" panose="020B0604030504040204" pitchFamily="34" charset="0"/>
                <a:ea typeface="Tahoma" panose="020B0604030504040204" pitchFamily="34" charset="0"/>
                <a:cs typeface="Tahoma" panose="020B0604030504040204" pitchFamily="34" charset="0"/>
              </a:rPr>
              <a:t>l</a:t>
            </a:r>
            <a:r>
              <a:rPr lang="en-US" sz="4700" b="1" dirty="0" err="1">
                <a:solidFill>
                  <a:srgbClr val="002060"/>
                </a:solidFill>
              </a:rPr>
              <a:t>aɪfstaɪl</a:t>
            </a:r>
            <a:r>
              <a:rPr lang="en-US" sz="4700" b="1" dirty="0">
                <a:solidFill>
                  <a:srgbClr val="002060"/>
                </a:solidFill>
              </a:rPr>
              <a:t>/</a:t>
            </a:r>
          </a:p>
        </p:txBody>
      </p:sp>
      <p:sp>
        <p:nvSpPr>
          <p:cNvPr id="6" name="Rectangle 5"/>
          <p:cNvSpPr/>
          <p:nvPr/>
        </p:nvSpPr>
        <p:spPr>
          <a:xfrm>
            <a:off x="859322" y="1106596"/>
            <a:ext cx="6096000" cy="923330"/>
          </a:xfrm>
          <a:prstGeom prst="rect">
            <a:avLst/>
          </a:prstGeom>
        </p:spPr>
        <p:txBody>
          <a:bodyPr>
            <a:spAutoFit/>
          </a:bodyPr>
          <a:lstStyle/>
          <a:p>
            <a:r>
              <a:rPr lang="en-US" sz="5400" b="1" dirty="0">
                <a:solidFill>
                  <a:srgbClr val="C00000"/>
                </a:solidFill>
              </a:rPr>
              <a:t>- Lifestyle (n):</a:t>
            </a:r>
          </a:p>
        </p:txBody>
      </p:sp>
      <p:sp>
        <p:nvSpPr>
          <p:cNvPr id="7" name="Rectangle 6"/>
          <p:cNvSpPr/>
          <p:nvPr/>
        </p:nvSpPr>
        <p:spPr>
          <a:xfrm>
            <a:off x="690557" y="3333580"/>
            <a:ext cx="7042484" cy="1569660"/>
          </a:xfrm>
          <a:prstGeom prst="rect">
            <a:avLst/>
          </a:prstGeom>
        </p:spPr>
        <p:txBody>
          <a:bodyPr wrap="square">
            <a:spAutoFit/>
          </a:bodyPr>
          <a:lstStyle/>
          <a:p>
            <a:r>
              <a:rPr lang="en-US" sz="3200" dirty="0">
                <a:solidFill>
                  <a:srgbClr val="002060"/>
                </a:solidFill>
              </a:rPr>
              <a:t>My family has a healthy lifestyle with regular exercise and a balanced diet. </a:t>
            </a:r>
          </a:p>
        </p:txBody>
      </p:sp>
      <p:pic>
        <p:nvPicPr>
          <p:cNvPr id="8" name="Tiếng Anh 9 Global Success Unit 6 Từ vựng - Tiếng Anh 9 - Global Succ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361" y="1785410"/>
            <a:ext cx="629922" cy="543904"/>
          </a:xfrm>
          <a:prstGeom prst="rect">
            <a:avLst/>
          </a:prstGeom>
        </p:spPr>
      </p:pic>
      <p:sp>
        <p:nvSpPr>
          <p:cNvPr id="9" name="Rectangle 8"/>
          <p:cNvSpPr/>
          <p:nvPr/>
        </p:nvSpPr>
        <p:spPr>
          <a:xfrm>
            <a:off x="5510120" y="1228067"/>
            <a:ext cx="3168794" cy="815608"/>
          </a:xfrm>
          <a:prstGeom prst="rect">
            <a:avLst/>
          </a:prstGeom>
        </p:spPr>
        <p:txBody>
          <a:bodyPr wrap="square">
            <a:spAutoFit/>
          </a:bodyPr>
          <a:lstStyle/>
          <a:p>
            <a:r>
              <a:rPr lang="en-US" sz="4700" b="1" dirty="0" err="1">
                <a:solidFill>
                  <a:srgbClr val="002060"/>
                </a:solidFill>
                <a:latin typeface="Tahoma" panose="020B0604030504040204" pitchFamily="34" charset="0"/>
                <a:ea typeface="Tahoma" panose="020B0604030504040204" pitchFamily="34" charset="0"/>
                <a:cs typeface="Tahoma" panose="020B0604030504040204" pitchFamily="34" charset="0"/>
              </a:rPr>
              <a:t>lối</a:t>
            </a:r>
            <a:r>
              <a:rPr lang="en-US" sz="47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sống</a:t>
            </a:r>
            <a:endParaRPr lang="en-US" sz="4700" b="1" dirty="0">
              <a:solidFill>
                <a:srgbClr val="002060"/>
              </a:solidFill>
            </a:endParaRPr>
          </a:p>
        </p:txBody>
      </p:sp>
      <p:sp>
        <p:nvSpPr>
          <p:cNvPr id="10" name="Rectangle 9">
            <a:extLst>
              <a:ext uri="{FF2B5EF4-FFF2-40B4-BE49-F238E27FC236}">
                <a16:creationId xmlns:a16="http://schemas.microsoft.com/office/drawing/2014/main" xmlns="" id="{01885668-4FCF-497E-9207-B9A955504365}"/>
              </a:ext>
            </a:extLst>
          </p:cNvPr>
          <p:cNvSpPr/>
          <p:nvPr/>
        </p:nvSpPr>
        <p:spPr>
          <a:xfrm>
            <a:off x="583078" y="218202"/>
            <a:ext cx="6096000" cy="646331"/>
          </a:xfrm>
          <a:prstGeom prst="rect">
            <a:avLst/>
          </a:prstGeom>
        </p:spPr>
        <p:txBody>
          <a:bodyPr>
            <a:spAutoFit/>
          </a:bodyPr>
          <a:lstStyle/>
          <a:p>
            <a:r>
              <a:rPr lang="en-US" sz="3600" b="1" dirty="0">
                <a:solidFill>
                  <a:srgbClr val="C00000"/>
                </a:solidFill>
              </a:rPr>
              <a:t>I. New words</a:t>
            </a:r>
          </a:p>
        </p:txBody>
      </p:sp>
    </p:spTree>
    <p:extLst>
      <p:ext uri="{BB962C8B-B14F-4D97-AF65-F5344CB8AC3E}">
        <p14:creationId xmlns:p14="http://schemas.microsoft.com/office/powerpoint/2010/main" val="261129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6"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356136" y="994653"/>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 gene</a:t>
            </a:r>
            <a:r>
              <a:rPr lang="en-US" sz="5400" b="1" dirty="0">
                <a:solidFill>
                  <a:srgbClr val="E55604"/>
                </a:solidFill>
              </a:rPr>
              <a:t>ra</a:t>
            </a:r>
            <a:r>
              <a:rPr lang="en-US" sz="5400" b="1" dirty="0">
                <a:solidFill>
                  <a:srgbClr val="AD4F0F"/>
                </a:solidFill>
              </a:rPr>
              <a:t>tion (n)</a:t>
            </a:r>
            <a:r>
              <a:rPr lang="en-US" sz="5400" b="1" dirty="0"/>
              <a:t> </a:t>
            </a:r>
            <a:endParaRPr lang="en-US" sz="5400" b="1" dirty="0">
              <a:solidFill>
                <a:srgbClr val="AD4F0F"/>
              </a:solidFill>
            </a:endParaRPr>
          </a:p>
        </p:txBody>
      </p:sp>
      <p:sp>
        <p:nvSpPr>
          <p:cNvPr id="12" name="Rectangle 11"/>
          <p:cNvSpPr/>
          <p:nvPr/>
        </p:nvSpPr>
        <p:spPr>
          <a:xfrm>
            <a:off x="1001911" y="3904276"/>
            <a:ext cx="4050892" cy="829945"/>
          </a:xfrm>
          <a:prstGeom prst="rect">
            <a:avLst/>
          </a:prstGeom>
        </p:spPr>
        <p:txBody>
          <a:bodyPr wrap="square">
            <a:spAutoFit/>
          </a:bodyPr>
          <a:lstStyle/>
          <a:p>
            <a:pPr lvl="0" algn="ct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hệ</a:t>
            </a:r>
            <a:endPar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156282" y="2372745"/>
            <a:ext cx="4147289" cy="784830"/>
          </a:xfrm>
          <a:prstGeom prst="rect">
            <a:avLst/>
          </a:prstGeom>
        </p:spPr>
        <p:txBody>
          <a:bodyPr wrap="none">
            <a:spAutoFit/>
          </a:bodyPr>
          <a:lstStyle/>
          <a:p>
            <a:pPr algn="ctr"/>
            <a:r>
              <a:rPr lang="en-US" sz="4500" b="1" dirty="0">
                <a:solidFill>
                  <a:srgbClr val="002060"/>
                </a:solidFill>
              </a:rPr>
              <a:t>/ˌ</a:t>
            </a:r>
            <a:r>
              <a:rPr lang="en-US" sz="4500" b="1" dirty="0" err="1">
                <a:solidFill>
                  <a:srgbClr val="002060"/>
                </a:solidFill>
              </a:rPr>
              <a:t>dʒenəˈreɪʃn</a:t>
            </a:r>
            <a:r>
              <a:rPr lang="en-US" sz="4500" b="1" dirty="0">
                <a:solidFill>
                  <a:srgbClr val="002060"/>
                </a:solidFill>
              </a:rPr>
              <a:t>/</a:t>
            </a:r>
          </a:p>
        </p:txBody>
      </p:sp>
      <p:sp>
        <p:nvSpPr>
          <p:cNvPr id="100" name="Text Box 99"/>
          <p:cNvSpPr txBox="1"/>
          <p:nvPr/>
        </p:nvSpPr>
        <p:spPr>
          <a:xfrm>
            <a:off x="5945188" y="980971"/>
            <a:ext cx="5916930" cy="1384995"/>
          </a:xfrm>
          <a:prstGeom prst="rect">
            <a:avLst/>
          </a:prstGeom>
          <a:noFill/>
          <a:ln w="9525">
            <a:noFill/>
          </a:ln>
        </p:spPr>
        <p:txBody>
          <a:bodyPr wrap="square">
            <a:spAutoFit/>
          </a:bodyPr>
          <a:lstStyle/>
          <a:p>
            <a:pPr marL="635" indent="-635" algn="just"/>
            <a:r>
              <a:rPr lang="en-US" sz="4200" b="0" dirty="0">
                <a:solidFill>
                  <a:srgbClr val="000000"/>
                </a:solidFill>
                <a:latin typeface="Times New Roman" panose="02020603050405020304" pitchFamily="18" charset="0"/>
              </a:rPr>
              <a:t>all the people of about the same age within a society</a:t>
            </a:r>
          </a:p>
        </p:txBody>
      </p:sp>
      <p:pic>
        <p:nvPicPr>
          <p:cNvPr id="5" name="gener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946" y="2488248"/>
            <a:ext cx="989965" cy="989965"/>
          </a:xfrm>
          <a:prstGeom prst="rect">
            <a:avLst/>
          </a:prstGeom>
        </p:spPr>
      </p:pic>
      <p:pic>
        <p:nvPicPr>
          <p:cNvPr id="6" name="Content Placeholder 5" descr="114576973-set-of-cute-colorful-line-icons-of-different-houses-and-living-conditions-on-yellow-background"/>
          <p:cNvPicPr>
            <a:picLocks noGrp="1" noChangeAspect="1"/>
          </p:cNvPicPr>
          <p:nvPr>
            <p:ph idx="1"/>
          </p:nvPr>
        </p:nvPicPr>
        <p:blipFill>
          <a:blip r:embed="rId6"/>
          <a:stretch>
            <a:fillRect/>
          </a:stretch>
        </p:blipFill>
        <p:spPr>
          <a:xfrm>
            <a:off x="-4853940" y="4363085"/>
            <a:ext cx="2196465" cy="2196465"/>
          </a:xfrm>
          <a:prstGeom prst="rect">
            <a:avLst/>
          </a:prstGeom>
        </p:spPr>
      </p:pic>
      <p:sp>
        <p:nvSpPr>
          <p:cNvPr id="3" name="TextBox 2"/>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solidFill>
                  <a:srgbClr val="0070C0"/>
                </a:solidFill>
                <a:latin typeface="Arial Black" panose="020B0A04020102020204" pitchFamily="34" charset="0"/>
              </a:rPr>
              <a:t>VOCABULARY</a:t>
            </a:r>
          </a:p>
        </p:txBody>
      </p:sp>
      <p:pic>
        <p:nvPicPr>
          <p:cNvPr id="4" name="Picture 3"/>
          <p:cNvPicPr>
            <a:picLocks noChangeAspect="1"/>
          </p:cNvPicPr>
          <p:nvPr/>
        </p:nvPicPr>
        <p:blipFill>
          <a:blip r:embed="rId7"/>
          <a:stretch>
            <a:fillRect/>
          </a:stretch>
        </p:blipFill>
        <p:spPr>
          <a:xfrm>
            <a:off x="5226518" y="2945331"/>
            <a:ext cx="6795436" cy="324537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0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286385" y="1193196"/>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B06161"/>
                </a:solidFill>
              </a:rPr>
              <a:t>- </a:t>
            </a:r>
            <a:r>
              <a:rPr lang="en-US" sz="5400" b="1" dirty="0">
                <a:solidFill>
                  <a:srgbClr val="E80000"/>
                </a:solidFill>
              </a:rPr>
              <a:t>li</a:t>
            </a:r>
            <a:r>
              <a:rPr lang="en-US" sz="5400" b="1" dirty="0">
                <a:solidFill>
                  <a:srgbClr val="B06161"/>
                </a:solidFill>
              </a:rPr>
              <a:t>ving con</a:t>
            </a:r>
            <a:r>
              <a:rPr lang="en-US" sz="5400" b="1" dirty="0">
                <a:solidFill>
                  <a:srgbClr val="E80000"/>
                </a:solidFill>
              </a:rPr>
              <a:t>di</a:t>
            </a:r>
            <a:r>
              <a:rPr lang="en-US" sz="5400" b="1" dirty="0">
                <a:solidFill>
                  <a:srgbClr val="B06161"/>
                </a:solidFill>
              </a:rPr>
              <a:t>tion</a:t>
            </a:r>
          </a:p>
        </p:txBody>
      </p:sp>
      <p:sp>
        <p:nvSpPr>
          <p:cNvPr id="12" name="Rectangle 11"/>
          <p:cNvSpPr/>
          <p:nvPr/>
        </p:nvSpPr>
        <p:spPr>
          <a:xfrm>
            <a:off x="760339" y="3780155"/>
            <a:ext cx="5015230" cy="784830"/>
          </a:xfrm>
          <a:prstGeom prst="rect">
            <a:avLst/>
          </a:prstGeom>
        </p:spPr>
        <p:txBody>
          <a:bodyPr wrap="square">
            <a:spAutoFit/>
          </a:bodyPr>
          <a:lstStyle/>
          <a:p>
            <a:pPr lvl="0" algn="ct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điều kiện sống</a:t>
            </a:r>
          </a:p>
        </p:txBody>
      </p:sp>
      <p:sp>
        <p:nvSpPr>
          <p:cNvPr id="2" name="Rectangle 1"/>
          <p:cNvSpPr/>
          <p:nvPr/>
        </p:nvSpPr>
        <p:spPr>
          <a:xfrm>
            <a:off x="1180121" y="2310591"/>
            <a:ext cx="5282215" cy="784830"/>
          </a:xfrm>
          <a:prstGeom prst="rect">
            <a:avLst/>
          </a:prstGeom>
        </p:spPr>
        <p:txBody>
          <a:bodyPr wrap="none">
            <a:spAutoFit/>
          </a:bodyPr>
          <a:lstStyle/>
          <a:p>
            <a:pPr algn="ctr"/>
            <a:r>
              <a:rPr lang="en-US" sz="4500" b="1" dirty="0">
                <a:solidFill>
                  <a:srgbClr val="002060"/>
                </a:solidFill>
              </a:rPr>
              <a:t>/ˈ</a:t>
            </a:r>
            <a:r>
              <a:rPr lang="en-US" sz="4500" b="1" dirty="0" err="1">
                <a:solidFill>
                  <a:srgbClr val="002060"/>
                </a:solidFill>
              </a:rPr>
              <a:t>lɪvɪŋ</a:t>
            </a:r>
            <a:r>
              <a:rPr lang="en-US" sz="4500" b="1" dirty="0">
                <a:solidFill>
                  <a:srgbClr val="002060"/>
                </a:solidFill>
              </a:rPr>
              <a:t> </a:t>
            </a:r>
            <a:r>
              <a:rPr lang="en-US" sz="4500" b="1" dirty="0" err="1">
                <a:solidFill>
                  <a:srgbClr val="002060"/>
                </a:solidFill>
              </a:rPr>
              <a:t>kənˈdɪʃənz</a:t>
            </a:r>
            <a:r>
              <a:rPr lang="en-US" sz="4500" b="1" dirty="0">
                <a:solidFill>
                  <a:srgbClr val="002060"/>
                </a:solidFill>
              </a:rPr>
              <a:t>/</a:t>
            </a:r>
          </a:p>
        </p:txBody>
      </p:sp>
      <p:sp>
        <p:nvSpPr>
          <p:cNvPr id="100" name="Text Box 99"/>
          <p:cNvSpPr txBox="1"/>
          <p:nvPr/>
        </p:nvSpPr>
        <p:spPr>
          <a:xfrm>
            <a:off x="6129020" y="619473"/>
            <a:ext cx="5574030" cy="829945"/>
          </a:xfrm>
          <a:prstGeom prst="rect">
            <a:avLst/>
          </a:prstGeom>
          <a:noFill/>
          <a:ln w="9525">
            <a:noFill/>
          </a:ln>
        </p:spPr>
        <p:txBody>
          <a:bodyPr wrap="square">
            <a:spAutoFit/>
          </a:bodyPr>
          <a:lstStyle/>
          <a:p>
            <a:pPr marL="635" indent="-635" algn="just"/>
            <a:r>
              <a:rPr lang="en-US" sz="4800" b="0" dirty="0">
                <a:solidFill>
                  <a:srgbClr val="002060"/>
                </a:solidFill>
                <a:latin typeface="Times New Roman" panose="02020603050405020304" pitchFamily="18" charset="0"/>
              </a:rPr>
              <a:t>standard of living</a:t>
            </a:r>
          </a:p>
        </p:txBody>
      </p:sp>
      <p:pic>
        <p:nvPicPr>
          <p:cNvPr id="3" name="Content Placeholder 2" descr="114576973-set-of-cute-colorful-line-icons-of-different-houses-and-living-conditions-on-yellow-background"/>
          <p:cNvPicPr>
            <a:picLocks noGrp="1" noChangeAspect="1"/>
          </p:cNvPicPr>
          <p:nvPr>
            <p:ph idx="1"/>
          </p:nvPr>
        </p:nvPicPr>
        <p:blipFill>
          <a:blip r:embed="rId5"/>
          <a:stretch>
            <a:fillRect/>
          </a:stretch>
        </p:blipFill>
        <p:spPr>
          <a:xfrm>
            <a:off x="7064944" y="1521807"/>
            <a:ext cx="4167738" cy="4311101"/>
          </a:xfrm>
          <a:prstGeom prst="rect">
            <a:avLst/>
          </a:prstGeom>
        </p:spPr>
      </p:pic>
      <p:pic>
        <p:nvPicPr>
          <p:cNvPr id="8" name="living condition">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2188" y="2310591"/>
            <a:ext cx="1320800" cy="1320800"/>
          </a:xfrm>
          <a:prstGeom prst="rect">
            <a:avLst/>
          </a:prstGeom>
        </p:spPr>
      </p:pic>
      <p:pic>
        <p:nvPicPr>
          <p:cNvPr id="9" name="Content Placeholder 2" descr="96996623-business-concept-hand-offers-opportunity-to-business-woman"/>
          <p:cNvPicPr>
            <a:picLocks noChangeAspect="1"/>
          </p:cNvPicPr>
          <p:nvPr/>
        </p:nvPicPr>
        <p:blipFill>
          <a:blip r:embed="rId7"/>
          <a:stretch>
            <a:fillRect/>
          </a:stretch>
        </p:blipFill>
        <p:spPr>
          <a:xfrm>
            <a:off x="-3898900" y="4385945"/>
            <a:ext cx="2176780" cy="1740535"/>
          </a:xfrm>
          <a:prstGeom prst="rect">
            <a:avLst/>
          </a:prstGeom>
        </p:spPr>
      </p:pic>
      <p:sp>
        <p:nvSpPr>
          <p:cNvPr id="18" name="TextBox 17"/>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solidFill>
                  <a:srgbClr val="0070C0"/>
                </a:solidFill>
                <a:latin typeface="Arial Black" panose="020B0A04020102020204" pitchFamily="34" charset="0"/>
              </a:rPr>
              <a:t>VOCABULARY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7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8"/>
                </p:tgtEl>
              </p:cMediaNode>
            </p:audio>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174316" y="848779"/>
            <a:ext cx="6459566"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 oppor</a:t>
            </a:r>
            <a:r>
              <a:rPr lang="en-US" sz="5400" b="1" dirty="0">
                <a:solidFill>
                  <a:srgbClr val="E80000"/>
                </a:solidFill>
              </a:rPr>
              <a:t>tu</a:t>
            </a:r>
            <a:r>
              <a:rPr lang="en-US" sz="5400" b="1" dirty="0">
                <a:solidFill>
                  <a:srgbClr val="AD4F0F"/>
                </a:solidFill>
              </a:rPr>
              <a:t>nity</a:t>
            </a:r>
            <a:r>
              <a:rPr lang="en-US" sz="5400" b="1" dirty="0"/>
              <a:t> </a:t>
            </a:r>
            <a:r>
              <a:rPr lang="en-US" sz="5400" b="1" dirty="0">
                <a:solidFill>
                  <a:srgbClr val="AD4F0F"/>
                </a:solidFill>
              </a:rPr>
              <a:t>(n)</a:t>
            </a:r>
          </a:p>
        </p:txBody>
      </p:sp>
      <p:sp>
        <p:nvSpPr>
          <p:cNvPr id="12" name="Rectangle 11"/>
          <p:cNvSpPr/>
          <p:nvPr/>
        </p:nvSpPr>
        <p:spPr>
          <a:xfrm>
            <a:off x="1091446" y="3344058"/>
            <a:ext cx="4050892" cy="784830"/>
          </a:xfrm>
          <a:prstGeom prst="rect">
            <a:avLst/>
          </a:prstGeom>
        </p:spPr>
        <p:txBody>
          <a:bodyPr wrap="square">
            <a:spAutoFit/>
          </a:bodyPr>
          <a:lstStyle/>
          <a:p>
            <a:pPr lvl="0" algn="ctr"/>
            <a:r>
              <a:rPr lang="en-US"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cơ</a:t>
            </a:r>
            <a:r>
              <a:rPr lang="en-US"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hội</a:t>
            </a:r>
            <a:endParaRPr lang="en-US"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512271" y="2307908"/>
            <a:ext cx="3996607" cy="784830"/>
          </a:xfrm>
          <a:prstGeom prst="rect">
            <a:avLst/>
          </a:prstGeom>
        </p:spPr>
        <p:txBody>
          <a:bodyPr wrap="none">
            <a:spAutoFit/>
          </a:bodyPr>
          <a:lstStyle/>
          <a:p>
            <a:pPr algn="ctr"/>
            <a:r>
              <a:rPr lang="en-US" sz="4500" b="1" dirty="0">
                <a:solidFill>
                  <a:srgbClr val="67729D"/>
                </a:solidFill>
              </a:rPr>
              <a:t>/ˌ</a:t>
            </a:r>
            <a:r>
              <a:rPr lang="en-US" sz="4500" b="1" dirty="0" err="1">
                <a:solidFill>
                  <a:srgbClr val="67729D"/>
                </a:solidFill>
              </a:rPr>
              <a:t>ɒpəˈtjuːnəti</a:t>
            </a:r>
            <a:r>
              <a:rPr lang="en-US" sz="4500" b="1" dirty="0">
                <a:solidFill>
                  <a:srgbClr val="67729D"/>
                </a:solidFill>
              </a:rPr>
              <a:t>/</a:t>
            </a:r>
          </a:p>
        </p:txBody>
      </p:sp>
      <p:sp>
        <p:nvSpPr>
          <p:cNvPr id="100" name="Text Box 99"/>
          <p:cNvSpPr txBox="1"/>
          <p:nvPr/>
        </p:nvSpPr>
        <p:spPr>
          <a:xfrm>
            <a:off x="6923672" y="937102"/>
            <a:ext cx="5416550" cy="923330"/>
          </a:xfrm>
          <a:prstGeom prst="rect">
            <a:avLst/>
          </a:prstGeom>
          <a:noFill/>
          <a:ln w="9525">
            <a:noFill/>
          </a:ln>
        </p:spPr>
        <p:txBody>
          <a:bodyPr wrap="square">
            <a:spAutoFit/>
          </a:bodyPr>
          <a:lstStyle/>
          <a:p>
            <a:pPr marL="635" indent="-635" algn="just"/>
            <a:r>
              <a:rPr lang="en-US" sz="5400" b="1" dirty="0">
                <a:solidFill>
                  <a:srgbClr val="000000"/>
                </a:solidFill>
                <a:latin typeface="Times New Roman" panose="02020603050405020304" pitchFamily="18" charset="0"/>
              </a:rPr>
              <a:t>chance</a:t>
            </a:r>
          </a:p>
        </p:txBody>
      </p:sp>
      <p:sp>
        <p:nvSpPr>
          <p:cNvPr id="9" name="Text Box 8"/>
          <p:cNvSpPr txBox="1"/>
          <p:nvPr/>
        </p:nvSpPr>
        <p:spPr>
          <a:xfrm>
            <a:off x="2194560" y="5384954"/>
            <a:ext cx="9015663" cy="1200329"/>
          </a:xfrm>
          <a:prstGeom prst="rect">
            <a:avLst/>
          </a:prstGeom>
          <a:noFill/>
          <a:ln w="9525">
            <a:noFill/>
          </a:ln>
        </p:spPr>
        <p:txBody>
          <a:bodyPr wrap="square">
            <a:spAutoFit/>
          </a:bodyPr>
          <a:lstStyle/>
          <a:p>
            <a:pPr marL="635" indent="-635" algn="just"/>
            <a:r>
              <a:rPr lang="en-US" sz="3600" b="1" u="sng" dirty="0">
                <a:solidFill>
                  <a:srgbClr val="000000"/>
                </a:solidFill>
                <a:latin typeface="Times New Roman" panose="02020603050405020304" pitchFamily="18" charset="0"/>
              </a:rPr>
              <a:t>Ex:</a:t>
            </a:r>
            <a:r>
              <a:rPr lang="en-US" sz="3600" b="0" dirty="0">
                <a:solidFill>
                  <a:srgbClr val="000000"/>
                </a:solidFill>
                <a:latin typeface="Times New Roman" panose="02020603050405020304" pitchFamily="18" charset="0"/>
              </a:rPr>
              <a:t> </a:t>
            </a:r>
            <a:r>
              <a:rPr lang="en-US" sz="3600" dirty="0">
                <a:solidFill>
                  <a:srgbClr val="000000"/>
                </a:solidFill>
                <a:latin typeface="Times New Roman" panose="02020603050405020304" pitchFamily="18" charset="0"/>
              </a:rPr>
              <a:t>He had a golden opportunity to score in the first half but squandered it.</a:t>
            </a:r>
          </a:p>
        </p:txBody>
      </p:sp>
      <p:pic>
        <p:nvPicPr>
          <p:cNvPr id="3" name="Content Placeholder 2" descr="96996623-business-concept-hand-offers-opportunity-to-business-woman"/>
          <p:cNvPicPr>
            <a:picLocks noGrp="1" noChangeAspect="1"/>
          </p:cNvPicPr>
          <p:nvPr>
            <p:ph idx="1"/>
          </p:nvPr>
        </p:nvPicPr>
        <p:blipFill>
          <a:blip r:embed="rId5"/>
          <a:stretch>
            <a:fillRect/>
          </a:stretch>
        </p:blipFill>
        <p:spPr>
          <a:xfrm>
            <a:off x="7424386" y="1998422"/>
            <a:ext cx="3619500" cy="3248542"/>
          </a:xfrm>
          <a:prstGeom prst="rect">
            <a:avLst/>
          </a:prstGeom>
        </p:spPr>
      </p:pic>
      <p:pic>
        <p:nvPicPr>
          <p:cNvPr id="5" name="opportunity">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05617" y="1791300"/>
            <a:ext cx="1123950" cy="1123950"/>
          </a:xfrm>
          <a:prstGeom prst="rect">
            <a:avLst/>
          </a:prstGeom>
        </p:spPr>
      </p:pic>
      <p:pic>
        <p:nvPicPr>
          <p:cNvPr id="6" name="Content Placeholder 2" descr="114576973-set-of-cute-colorful-line-icons-of-different-houses-and-living-conditions-on-yellow-background"/>
          <p:cNvPicPr>
            <a:picLocks noChangeAspect="1"/>
          </p:cNvPicPr>
          <p:nvPr/>
        </p:nvPicPr>
        <p:blipFill>
          <a:blip r:embed="rId7"/>
          <a:stretch>
            <a:fillRect/>
          </a:stretch>
        </p:blipFill>
        <p:spPr>
          <a:xfrm>
            <a:off x="12815570" y="4594860"/>
            <a:ext cx="2158365" cy="2158365"/>
          </a:xfrm>
          <a:prstGeom prst="rect">
            <a:avLst/>
          </a:prstGeom>
        </p:spPr>
      </p:pic>
      <p:sp>
        <p:nvSpPr>
          <p:cNvPr id="16" name="TextBox 15"/>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solidFill>
                  <a:srgbClr val="0070C0"/>
                </a:solidFill>
                <a:latin typeface="Arial Black" panose="020B0A04020102020204" pitchFamily="34" charset="0"/>
              </a:rPr>
              <a:t>VOCABULARY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5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5"/>
                </p:tgtEl>
              </p:cMediaNode>
            </p:audio>
          </p:childTnLst>
        </p:cTn>
      </p:par>
    </p:tnLst>
    <p:bldLst>
      <p:bldP spid="7" grpId="0"/>
      <p:bldP spid="12"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095999" y="1357456"/>
            <a:ext cx="5172365" cy="3277657"/>
          </a:xfrm>
          <a:prstGeom prst="rect">
            <a:avLst/>
          </a:prstGeom>
        </p:spPr>
      </p:pic>
      <p:pic>
        <p:nvPicPr>
          <p:cNvPr id="5" name="support-g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0181" y="1683173"/>
            <a:ext cx="475674" cy="455865"/>
          </a:xfrm>
          <a:prstGeom prst="rect">
            <a:avLst/>
          </a:prstGeom>
        </p:spPr>
      </p:pic>
      <p:sp>
        <p:nvSpPr>
          <p:cNvPr id="6" name="Rectangle 5"/>
          <p:cNvSpPr/>
          <p:nvPr/>
        </p:nvSpPr>
        <p:spPr>
          <a:xfrm>
            <a:off x="919017" y="1089377"/>
            <a:ext cx="6096000" cy="923330"/>
          </a:xfrm>
          <a:prstGeom prst="rect">
            <a:avLst/>
          </a:prstGeom>
        </p:spPr>
        <p:txBody>
          <a:bodyPr>
            <a:spAutoFit/>
          </a:bodyPr>
          <a:lstStyle/>
          <a:p>
            <a:r>
              <a:rPr lang="en-US" sz="5400" b="1" dirty="0">
                <a:solidFill>
                  <a:srgbClr val="B06161"/>
                </a:solidFill>
              </a:rPr>
              <a:t>- su</a:t>
            </a:r>
            <a:r>
              <a:rPr lang="en-US" sz="5400" b="1" dirty="0">
                <a:solidFill>
                  <a:srgbClr val="E80000"/>
                </a:solidFill>
              </a:rPr>
              <a:t>pport</a:t>
            </a:r>
            <a:r>
              <a:rPr lang="en-US" sz="5400" b="1" dirty="0">
                <a:solidFill>
                  <a:srgbClr val="B06161"/>
                </a:solidFill>
              </a:rPr>
              <a:t> (v)</a:t>
            </a:r>
          </a:p>
        </p:txBody>
      </p:sp>
      <p:sp>
        <p:nvSpPr>
          <p:cNvPr id="7" name="Rectangle 6"/>
          <p:cNvSpPr/>
          <p:nvPr/>
        </p:nvSpPr>
        <p:spPr>
          <a:xfrm>
            <a:off x="1529894" y="2100498"/>
            <a:ext cx="2821606" cy="815608"/>
          </a:xfrm>
          <a:prstGeom prst="rect">
            <a:avLst/>
          </a:prstGeom>
        </p:spPr>
        <p:txBody>
          <a:bodyPr wrap="none">
            <a:spAutoFit/>
          </a:bodyPr>
          <a:lstStyle/>
          <a:p>
            <a:r>
              <a:rPr lang="en-US" sz="4700" b="1" dirty="0">
                <a:solidFill>
                  <a:schemeClr val="bg1"/>
                </a:solidFill>
              </a:rPr>
              <a:t>/</a:t>
            </a:r>
            <a:r>
              <a:rPr lang="en-US" sz="4700" b="1" dirty="0" err="1">
                <a:solidFill>
                  <a:schemeClr val="bg1"/>
                </a:solidFill>
              </a:rPr>
              <a:t>səˈpɔːt</a:t>
            </a:r>
            <a:r>
              <a:rPr lang="en-US" sz="4700" b="1" dirty="0">
                <a:solidFill>
                  <a:schemeClr val="bg1"/>
                </a:solidFill>
              </a:rPr>
              <a:t>/ </a:t>
            </a:r>
          </a:p>
        </p:txBody>
      </p:sp>
      <p:sp>
        <p:nvSpPr>
          <p:cNvPr id="8" name="Rectangle 7"/>
          <p:cNvSpPr/>
          <p:nvPr/>
        </p:nvSpPr>
        <p:spPr>
          <a:xfrm>
            <a:off x="1529894" y="3161145"/>
            <a:ext cx="2282997" cy="923330"/>
          </a:xfrm>
          <a:prstGeom prst="rect">
            <a:avLst/>
          </a:prstGeom>
        </p:spPr>
        <p:txBody>
          <a:bodyPr wrap="none">
            <a:spAutoFit/>
          </a:bodyPr>
          <a:lstStyle/>
          <a:p>
            <a:pPr lvl="0"/>
            <a:r>
              <a:rPr lang="en-US" sz="5400" b="1" dirty="0" err="1">
                <a:solidFill>
                  <a:srgbClr val="B06161"/>
                </a:solidFill>
                <a:latin typeface="Tahoma" panose="020B0604030504040204" pitchFamily="34" charset="0"/>
                <a:ea typeface="Tahoma" panose="020B0604030504040204" pitchFamily="34" charset="0"/>
                <a:cs typeface="Tahoma" panose="020B0604030504040204" pitchFamily="34" charset="0"/>
              </a:rPr>
              <a:t>hỗ</a:t>
            </a:r>
            <a:r>
              <a:rPr lang="en-US" sz="5400" b="1" dirty="0">
                <a:solidFill>
                  <a:srgbClr val="B06161"/>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B06161"/>
                </a:solidFill>
                <a:latin typeface="Tahoma" panose="020B0604030504040204" pitchFamily="34" charset="0"/>
                <a:ea typeface="Tahoma" panose="020B0604030504040204" pitchFamily="34" charset="0"/>
                <a:cs typeface="Tahoma" panose="020B0604030504040204" pitchFamily="34" charset="0"/>
              </a:rPr>
              <a:t>trợ</a:t>
            </a:r>
            <a:endParaRPr lang="en-US" sz="5400" b="1" dirty="0">
              <a:solidFill>
                <a:srgbClr val="B0616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847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982345" y="1187421"/>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solidFill>
                  <a:srgbClr val="AD4F0F"/>
                </a:solidFill>
              </a:rPr>
              <a:t>- dye (v)</a:t>
            </a:r>
            <a:r>
              <a:rPr lang="en-US" sz="5400" b="1" dirty="0"/>
              <a:t> </a:t>
            </a:r>
            <a:endParaRPr lang="en-US" sz="5400" b="1" dirty="0">
              <a:solidFill>
                <a:srgbClr val="AD4F0F"/>
              </a:solidFill>
            </a:endParaRPr>
          </a:p>
        </p:txBody>
      </p:sp>
      <p:sp>
        <p:nvSpPr>
          <p:cNvPr id="12" name="Rectangle 11"/>
          <p:cNvSpPr/>
          <p:nvPr/>
        </p:nvSpPr>
        <p:spPr>
          <a:xfrm>
            <a:off x="819758" y="3682682"/>
            <a:ext cx="4050892" cy="784830"/>
          </a:xfrm>
          <a:prstGeom prst="rect">
            <a:avLst/>
          </a:prstGeom>
        </p:spPr>
        <p:txBody>
          <a:bodyPr wrap="square">
            <a:spAutoFit/>
          </a:bodyPr>
          <a:lstStyle/>
          <a:p>
            <a:pPr lvl="0" algn="ct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nhuộm</a:t>
            </a:r>
            <a:endPar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018364" y="2432541"/>
            <a:ext cx="1713931" cy="784830"/>
          </a:xfrm>
          <a:prstGeom prst="rect">
            <a:avLst/>
          </a:prstGeom>
        </p:spPr>
        <p:txBody>
          <a:bodyPr wrap="none">
            <a:spAutoFit/>
          </a:bodyPr>
          <a:lstStyle/>
          <a:p>
            <a:pPr algn="ctr"/>
            <a:r>
              <a:rPr lang="en-US" sz="4500" b="1" dirty="0">
                <a:solidFill>
                  <a:srgbClr val="0070C0"/>
                </a:solidFill>
              </a:rPr>
              <a:t>/</a:t>
            </a:r>
            <a:r>
              <a:rPr lang="en-US" sz="4500" b="1" dirty="0" err="1">
                <a:solidFill>
                  <a:srgbClr val="0070C0"/>
                </a:solidFill>
              </a:rPr>
              <a:t>daɪ</a:t>
            </a:r>
            <a:r>
              <a:rPr lang="en-US" sz="4500" b="1" dirty="0">
                <a:solidFill>
                  <a:srgbClr val="0070C0"/>
                </a:solidFill>
              </a:rPr>
              <a:t>/</a:t>
            </a:r>
          </a:p>
        </p:txBody>
      </p:sp>
      <p:sp>
        <p:nvSpPr>
          <p:cNvPr id="100" name="Text Box 99"/>
          <p:cNvSpPr txBox="1"/>
          <p:nvPr/>
        </p:nvSpPr>
        <p:spPr>
          <a:xfrm>
            <a:off x="4938561" y="739183"/>
            <a:ext cx="7025640" cy="1198880"/>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to change the </a:t>
            </a:r>
            <a:r>
              <a:rPr lang="en-US" sz="3600" b="0" dirty="0" err="1">
                <a:solidFill>
                  <a:srgbClr val="000000"/>
                </a:solidFill>
                <a:latin typeface="Times New Roman" panose="02020603050405020304" pitchFamily="18" charset="0"/>
              </a:rPr>
              <a:t>colour</a:t>
            </a:r>
            <a:r>
              <a:rPr lang="en-US" sz="3600" b="0" dirty="0">
                <a:solidFill>
                  <a:srgbClr val="000000"/>
                </a:solidFill>
                <a:latin typeface="Times New Roman" panose="02020603050405020304" pitchFamily="18" charset="0"/>
              </a:rPr>
              <a:t> of </a:t>
            </a:r>
            <a:r>
              <a:rPr lang="en-US" sz="3600" b="0" dirty="0" err="1">
                <a:solidFill>
                  <a:srgbClr val="000000"/>
                </a:solidFill>
                <a:latin typeface="Times New Roman" panose="02020603050405020304" pitchFamily="18" charset="0"/>
              </a:rPr>
              <a:t>sth</a:t>
            </a:r>
            <a:r>
              <a:rPr lang="en-US" sz="3600" b="0" dirty="0">
                <a:solidFill>
                  <a:srgbClr val="000000"/>
                </a:solidFill>
                <a:latin typeface="Times New Roman" panose="02020603050405020304" pitchFamily="18" charset="0"/>
              </a:rPr>
              <a:t> using a special liquid.</a:t>
            </a:r>
          </a:p>
        </p:txBody>
      </p:sp>
      <p:pic>
        <p:nvPicPr>
          <p:cNvPr id="17" name="Content Placeholder 16" descr="high-angle-little-girl-getting-her-hair-dyed"/>
          <p:cNvPicPr>
            <a:picLocks noGrp="1" noChangeAspect="1"/>
          </p:cNvPicPr>
          <p:nvPr>
            <p:ph sz="half" idx="2"/>
          </p:nvPr>
        </p:nvPicPr>
        <p:blipFill>
          <a:blip r:embed="rId5"/>
          <a:stretch>
            <a:fillRect/>
          </a:stretch>
        </p:blipFill>
        <p:spPr>
          <a:xfrm>
            <a:off x="5643244" y="2598821"/>
            <a:ext cx="5753067" cy="3595891"/>
          </a:xfrm>
          <a:prstGeom prst="rect">
            <a:avLst/>
          </a:prstGeom>
        </p:spPr>
      </p:pic>
      <p:pic>
        <p:nvPicPr>
          <p:cNvPr id="10" name="dye">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94957" y="2255697"/>
            <a:ext cx="1374775" cy="1374775"/>
          </a:xfrm>
          <a:prstGeom prst="rect">
            <a:avLst/>
          </a:prstGeom>
        </p:spPr>
      </p:pic>
      <p:sp>
        <p:nvSpPr>
          <p:cNvPr id="14" name="TextBox 13"/>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solidFill>
                  <a:srgbClr val="0070C0"/>
                </a:solidFill>
                <a:latin typeface="Arial Black" panose="020B0A04020102020204" pitchFamily="34" charset="0"/>
              </a:rPr>
              <a:t>VOCABULARY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6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0363" y="1628063"/>
            <a:ext cx="6096000" cy="923330"/>
          </a:xfrm>
          <a:prstGeom prst="rect">
            <a:avLst/>
          </a:prstGeom>
        </p:spPr>
        <p:txBody>
          <a:bodyPr>
            <a:spAutoFit/>
          </a:bodyPr>
          <a:lstStyle/>
          <a:p>
            <a:r>
              <a:rPr lang="en-US" sz="5400" b="1" dirty="0">
                <a:solidFill>
                  <a:srgbClr val="B06161"/>
                </a:solidFill>
              </a:rPr>
              <a:t>- de</a:t>
            </a:r>
            <a:r>
              <a:rPr lang="en-US" sz="5400" b="1" dirty="0">
                <a:solidFill>
                  <a:srgbClr val="E80000"/>
                </a:solidFill>
              </a:rPr>
              <a:t>pend</a:t>
            </a:r>
            <a:r>
              <a:rPr lang="en-US" sz="5400" b="1" dirty="0">
                <a:solidFill>
                  <a:srgbClr val="B06161"/>
                </a:solidFill>
              </a:rPr>
              <a:t> on</a:t>
            </a:r>
            <a:r>
              <a:rPr lang="en-US" sz="5400" dirty="0">
                <a:solidFill>
                  <a:srgbClr val="002060"/>
                </a:solidFill>
              </a:rPr>
              <a:t> </a:t>
            </a:r>
            <a:r>
              <a:rPr lang="en-US" sz="5400" b="1" dirty="0">
                <a:solidFill>
                  <a:srgbClr val="002060"/>
                </a:solidFill>
              </a:rPr>
              <a:t>(v)</a:t>
            </a:r>
          </a:p>
        </p:txBody>
      </p:sp>
      <p:sp>
        <p:nvSpPr>
          <p:cNvPr id="6" name="Rectangle 5"/>
          <p:cNvSpPr/>
          <p:nvPr/>
        </p:nvSpPr>
        <p:spPr>
          <a:xfrm>
            <a:off x="6375454" y="1789678"/>
            <a:ext cx="4818948" cy="784830"/>
          </a:xfrm>
          <a:prstGeom prst="rect">
            <a:avLst/>
          </a:prstGeom>
        </p:spPr>
        <p:txBody>
          <a:bodyPr wrap="none">
            <a:spAutoFit/>
          </a:bodyPr>
          <a:lstStyle/>
          <a:p>
            <a:pPr lvl="0"/>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phụ</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thuộc</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vào</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6"/>
          <p:cNvSpPr/>
          <p:nvPr/>
        </p:nvSpPr>
        <p:spPr>
          <a:xfrm>
            <a:off x="1112783" y="2768424"/>
            <a:ext cx="4055919" cy="784830"/>
          </a:xfrm>
          <a:prstGeom prst="rect">
            <a:avLst/>
          </a:prstGeom>
        </p:spPr>
        <p:txBody>
          <a:bodyPr wrap="none">
            <a:spAutoFit/>
          </a:bodyPr>
          <a:lstStyle/>
          <a:p>
            <a:r>
              <a:rPr lang="en-US" sz="4500" b="1" dirty="0">
                <a:solidFill>
                  <a:srgbClr val="002060"/>
                </a:solidFill>
              </a:rPr>
              <a:t>/</a:t>
            </a:r>
            <a:r>
              <a:rPr lang="en-US" sz="4500" b="1" dirty="0" err="1">
                <a:solidFill>
                  <a:srgbClr val="002060"/>
                </a:solidFill>
              </a:rPr>
              <a:t>dɪˈpend</a:t>
            </a:r>
            <a:r>
              <a:rPr lang="en-US" sz="4500" b="1" dirty="0">
                <a:solidFill>
                  <a:srgbClr val="002060"/>
                </a:solidFill>
              </a:rPr>
              <a:t> </a:t>
            </a:r>
            <a:r>
              <a:rPr lang="en-US" sz="4500" b="1" dirty="0" err="1">
                <a:solidFill>
                  <a:srgbClr val="002060"/>
                </a:solidFill>
              </a:rPr>
              <a:t>ɑːn</a:t>
            </a:r>
            <a:r>
              <a:rPr lang="en-US" sz="4500" b="1" dirty="0">
                <a:solidFill>
                  <a:srgbClr val="002060"/>
                </a:solidFill>
              </a:rPr>
              <a:t>/</a:t>
            </a:r>
            <a:endParaRPr lang="en-US" sz="4500" b="1" dirty="0"/>
          </a:p>
        </p:txBody>
      </p:sp>
      <p:pic>
        <p:nvPicPr>
          <p:cNvPr id="8" name="depend 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7855" y="1221663"/>
            <a:ext cx="406400" cy="406400"/>
          </a:xfrm>
          <a:prstGeom prst="rect">
            <a:avLst/>
          </a:prstGeom>
        </p:spPr>
      </p:pic>
      <p:sp>
        <p:nvSpPr>
          <p:cNvPr id="9" name="TextBox 8"/>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solidFill>
                  <a:srgbClr val="0070C0"/>
                </a:solidFill>
                <a:latin typeface="Arial Black" panose="020B0A04020102020204" pitchFamily="34" charset="0"/>
              </a:rPr>
              <a:t>VOCABULARY</a:t>
            </a:r>
          </a:p>
        </p:txBody>
      </p:sp>
    </p:spTree>
    <p:extLst>
      <p:ext uri="{BB962C8B-B14F-4D97-AF65-F5344CB8AC3E}">
        <p14:creationId xmlns:p14="http://schemas.microsoft.com/office/powerpoint/2010/main" val="78964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27593588"/>
              </p:ext>
            </p:extLst>
          </p:nvPr>
        </p:nvGraphicFramePr>
        <p:xfrm>
          <a:off x="1234439" y="64010"/>
          <a:ext cx="10591638" cy="6375231"/>
        </p:xfrm>
        <a:graphic>
          <a:graphicData uri="http://schemas.openxmlformats.org/drawingml/2006/table">
            <a:tbl>
              <a:tblPr firstRow="1" bandRow="1">
                <a:tableStyleId>{5C22544A-7EE6-4342-B048-85BDC9FD1C3A}</a:tableStyleId>
              </a:tblPr>
              <a:tblGrid>
                <a:gridCol w="4093083">
                  <a:extLst>
                    <a:ext uri="{9D8B030D-6E8A-4147-A177-3AD203B41FA5}">
                      <a16:colId xmlns:a16="http://schemas.microsoft.com/office/drawing/2014/main" xmlns="" val="490951617"/>
                    </a:ext>
                  </a:extLst>
                </a:gridCol>
                <a:gridCol w="3374666">
                  <a:extLst>
                    <a:ext uri="{9D8B030D-6E8A-4147-A177-3AD203B41FA5}">
                      <a16:colId xmlns:a16="http://schemas.microsoft.com/office/drawing/2014/main" xmlns="" val="3488096765"/>
                    </a:ext>
                  </a:extLst>
                </a:gridCol>
                <a:gridCol w="3123889">
                  <a:extLst>
                    <a:ext uri="{9D8B030D-6E8A-4147-A177-3AD203B41FA5}">
                      <a16:colId xmlns:a16="http://schemas.microsoft.com/office/drawing/2014/main" xmlns="" val="1997483737"/>
                    </a:ext>
                  </a:extLst>
                </a:gridCol>
              </a:tblGrid>
              <a:tr h="883116">
                <a:tc>
                  <a:txBody>
                    <a:bodyPr/>
                    <a:lstStyle/>
                    <a:p>
                      <a:pPr algn="ctr">
                        <a:lnSpc>
                          <a:spcPct val="150000"/>
                        </a:lnSpc>
                      </a:pPr>
                      <a:r>
                        <a:rPr lang="en-US" sz="3500" b="1" dirty="0">
                          <a:solidFill>
                            <a:srgbClr val="0070C0"/>
                          </a:solidFill>
                        </a:rPr>
                        <a:t>New words</a:t>
                      </a:r>
                    </a:p>
                  </a:txBody>
                  <a:tcPr anchor="ctr">
                    <a:solidFill>
                      <a:schemeClr val="accent5">
                        <a:lumMod val="20000"/>
                        <a:lumOff val="80000"/>
                      </a:schemeClr>
                    </a:solidFill>
                  </a:tcPr>
                </a:tc>
                <a:tc>
                  <a:txBody>
                    <a:bodyPr/>
                    <a:lstStyle/>
                    <a:p>
                      <a:pPr algn="ctr">
                        <a:lnSpc>
                          <a:spcPct val="150000"/>
                        </a:lnSpc>
                      </a:pPr>
                      <a:r>
                        <a:rPr lang="en-US" sz="3500" b="1" dirty="0">
                          <a:solidFill>
                            <a:srgbClr val="0070C0"/>
                          </a:solidFill>
                        </a:rPr>
                        <a:t>Pronunciation</a:t>
                      </a:r>
                    </a:p>
                  </a:txBody>
                  <a:tcPr anchor="ctr">
                    <a:solidFill>
                      <a:schemeClr val="accent5">
                        <a:lumMod val="20000"/>
                        <a:lumOff val="80000"/>
                      </a:schemeClr>
                    </a:solidFill>
                  </a:tcPr>
                </a:tc>
                <a:tc>
                  <a:txBody>
                    <a:bodyPr/>
                    <a:lstStyle/>
                    <a:p>
                      <a:pPr algn="ctr">
                        <a:lnSpc>
                          <a:spcPct val="150000"/>
                        </a:lnSpc>
                      </a:pPr>
                      <a:r>
                        <a:rPr lang="en-US" sz="3500" b="1" dirty="0">
                          <a:solidFill>
                            <a:srgbClr val="0070C0"/>
                          </a:solidFill>
                        </a:rPr>
                        <a:t>Meaning</a:t>
                      </a:r>
                    </a:p>
                  </a:txBody>
                  <a:tcPr anchor="ctr">
                    <a:solidFill>
                      <a:schemeClr val="accent5">
                        <a:lumMod val="20000"/>
                        <a:lumOff val="80000"/>
                      </a:schemeClr>
                    </a:solidFill>
                  </a:tcPr>
                </a:tc>
                <a:extLst>
                  <a:ext uri="{0D108BD9-81ED-4DB2-BD59-A6C34878D82A}">
                    <a16:rowId xmlns:a16="http://schemas.microsoft.com/office/drawing/2014/main" xmlns="" val="434791525"/>
                  </a:ext>
                </a:extLst>
              </a:tr>
              <a:tr h="509631">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1.</a:t>
                      </a:r>
                      <a:r>
                        <a:rPr lang="en-US" sz="3200" b="1" baseline="0"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Lifestyle (n)</a:t>
                      </a:r>
                    </a:p>
                  </a:txBody>
                  <a:tcPr marL="71755" marR="71755" marT="71755" marB="71755" anchor="ctr"/>
                </a:tc>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3200" b="1" dirty="0">
                          <a:solidFill>
                            <a:schemeClr val="bg1">
                              <a:lumMod val="85000"/>
                              <a:lumOff val="15000"/>
                            </a:schemeClr>
                          </a:solidFill>
                          <a:latin typeface="Adobe Gothic Std B"/>
                          <a:ea typeface="Tahoma" panose="020B0604030504040204" pitchFamily="34" charset="0"/>
                          <a:cs typeface="Times New Roman" panose="02020603050405020304" pitchFamily="18" charset="0"/>
                        </a:rPr>
                        <a:t>/</a:t>
                      </a:r>
                      <a:r>
                        <a:rPr lang="en-US" sz="3200" b="1" dirty="0" err="1">
                          <a:solidFill>
                            <a:schemeClr val="bg1">
                              <a:lumMod val="85000"/>
                              <a:lumOff val="15000"/>
                            </a:schemeClr>
                          </a:solidFill>
                          <a:latin typeface="Adobe Gothic Std B"/>
                          <a:ea typeface="Tahoma" panose="020B0604030504040204" pitchFamily="34" charset="0"/>
                          <a:cs typeface="Times New Roman" panose="02020603050405020304" pitchFamily="18" charset="0"/>
                        </a:rPr>
                        <a:t>l</a:t>
                      </a:r>
                      <a:r>
                        <a:rPr lang="en-US" sz="3200" b="1" dirty="0" err="1">
                          <a:solidFill>
                            <a:schemeClr val="bg1">
                              <a:lumMod val="85000"/>
                              <a:lumOff val="15000"/>
                            </a:schemeClr>
                          </a:solidFill>
                          <a:latin typeface="Adobe Gothic Std B"/>
                          <a:cs typeface="Times New Roman" panose="02020603050405020304" pitchFamily="18" charset="0"/>
                        </a:rPr>
                        <a:t>aɪfstaɪl</a:t>
                      </a:r>
                      <a:r>
                        <a:rPr lang="en-US" sz="3200" b="1" dirty="0">
                          <a:solidFill>
                            <a:schemeClr val="bg1">
                              <a:lumMod val="85000"/>
                              <a:lumOff val="15000"/>
                            </a:schemeClr>
                          </a:solidFill>
                          <a:latin typeface="Adobe Gothic Std B"/>
                          <a:cs typeface="Times New Roman" panose="02020603050405020304" pitchFamily="18" charset="0"/>
                        </a:rPr>
                        <a:t>/</a:t>
                      </a:r>
                    </a:p>
                  </a:txBody>
                  <a:tcPr marL="36195" marR="36195" marT="71755" marB="71755" anchor="ctr"/>
                </a:tc>
                <a:tc>
                  <a:txBody>
                    <a:bodyPr/>
                    <a:lstStyle/>
                    <a:p>
                      <a:pPr>
                        <a:lnSpc>
                          <a:spcPct val="150000"/>
                        </a:lnSpc>
                      </a:pP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latin typeface="Times New Roman" panose="02020603050405020304" pitchFamily="18" charset="0"/>
                          <a:cs typeface="Times New Roman" panose="02020603050405020304" pitchFamily="18" charset="0"/>
                        </a:rPr>
                        <a:t>lối</a:t>
                      </a:r>
                      <a:r>
                        <a:rPr lang="en-US" sz="3200" b="1" baseline="0"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baseline="0" dirty="0" err="1">
                          <a:solidFill>
                            <a:schemeClr val="bg1">
                              <a:lumMod val="85000"/>
                              <a:lumOff val="15000"/>
                            </a:schemeClr>
                          </a:solidFill>
                          <a:latin typeface="Times New Roman" panose="02020603050405020304" pitchFamily="18" charset="0"/>
                          <a:cs typeface="Times New Roman" panose="02020603050405020304" pitchFamily="18" charset="0"/>
                        </a:rPr>
                        <a:t>sống</a:t>
                      </a:r>
                      <a:endParaRPr lang="en-US" sz="3200" b="1"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2290098642"/>
                  </a:ext>
                </a:extLst>
              </a:tr>
              <a:tr h="509631">
                <a:tc>
                  <a:txBody>
                    <a:bodyPr/>
                    <a:lstStyle/>
                    <a:p>
                      <a:pPr marL="144145" marR="0" indent="-144145">
                        <a:lnSpc>
                          <a:spcPct val="150000"/>
                        </a:lnSpc>
                        <a:spcBef>
                          <a:spcPts val="0"/>
                        </a:spcBef>
                        <a:spcAft>
                          <a:spcPts val="0"/>
                        </a:spcAft>
                        <a:buNone/>
                      </a:pP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gene</a:t>
                      </a:r>
                      <a:r>
                        <a:rPr lang="en-US" sz="3200" b="1" dirty="0">
                          <a:solidFill>
                            <a:srgbClr val="E8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tion (n)</a:t>
                      </a:r>
                    </a:p>
                  </a:txBody>
                  <a:tcPr marL="71755" marR="71755" marT="71755" marB="71755" anchor="ctr"/>
                </a:tc>
                <a:tc>
                  <a:txBody>
                    <a:bodyPr/>
                    <a:lstStyle/>
                    <a:p>
                      <a:pPr marL="0" marR="0" algn="l">
                        <a:lnSpc>
                          <a:spcPct val="150000"/>
                        </a:lnSpc>
                        <a:spcBef>
                          <a:spcPts val="0"/>
                        </a:spcBef>
                        <a:spcAft>
                          <a:spcPts val="0"/>
                        </a:spcAft>
                        <a:buNone/>
                      </a:pPr>
                      <a:r>
                        <a:rPr lang="en-US" sz="3200" b="1"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/ˌdʒenəˈreɪʃn/</a:t>
                      </a:r>
                    </a:p>
                  </a:txBody>
                  <a:tcPr marL="36195" marR="36195" marT="71755" marB="71755" anchor="ctr"/>
                </a:tc>
                <a:tc>
                  <a:txBody>
                    <a:bodyPr/>
                    <a:lstStyle/>
                    <a:p>
                      <a:pPr marL="0" marR="0" algn="l">
                        <a:lnSpc>
                          <a:spcPct val="150000"/>
                        </a:lnSpc>
                        <a:spcBef>
                          <a:spcPts val="0"/>
                        </a:spcBef>
                        <a:spcAft>
                          <a:spcPts val="0"/>
                        </a:spcAft>
                        <a:buNone/>
                      </a:pP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hệ</a:t>
                      </a:r>
                      <a:endPar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2894119374"/>
                  </a:ext>
                </a:extLst>
              </a:tr>
              <a:tr h="509631">
                <a:tc>
                  <a:txBody>
                    <a:bodyPr/>
                    <a:lstStyle/>
                    <a:p>
                      <a:pPr marL="144145" marR="0" indent="-144145">
                        <a:lnSpc>
                          <a:spcPct val="150000"/>
                        </a:lnSpc>
                        <a:spcBef>
                          <a:spcPts val="0"/>
                        </a:spcBef>
                        <a:spcAft>
                          <a:spcPts val="0"/>
                        </a:spcAft>
                        <a:buNone/>
                      </a:pP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 living con</a:t>
                      </a:r>
                      <a:r>
                        <a:rPr lang="en-US" sz="3200" b="1" dirty="0">
                          <a:solidFill>
                            <a:srgbClr val="E80000"/>
                          </a:solidFill>
                          <a:effectLst/>
                          <a:latin typeface="Times New Roman" panose="02020603050405020304" pitchFamily="18" charset="0"/>
                          <a:ea typeface="Times New Roman" panose="02020603050405020304" pitchFamily="18" charset="0"/>
                          <a:cs typeface="Times New Roman" panose="02020603050405020304" pitchFamily="18" charset="0"/>
                        </a:rPr>
                        <a:t>di</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tion</a:t>
                      </a:r>
                    </a:p>
                  </a:txBody>
                  <a:tcPr marL="71755" marR="71755" marT="71755" marB="71755" anchor="ctr"/>
                </a:tc>
                <a:tc>
                  <a:txBody>
                    <a:bodyPr/>
                    <a:lstStyle/>
                    <a:p>
                      <a:pPr marL="0" marR="0" algn="l">
                        <a:lnSpc>
                          <a:spcPct val="150000"/>
                        </a:lnSpc>
                        <a:spcBef>
                          <a:spcPts val="0"/>
                        </a:spcBef>
                        <a:spcAft>
                          <a:spcPts val="0"/>
                        </a:spcAft>
                        <a:buNone/>
                      </a:pPr>
                      <a:r>
                        <a:rPr lang="en-US" sz="3200" b="1"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/ˈlɪvɪŋ kənˈdɪʃənz/</a:t>
                      </a:r>
                    </a:p>
                  </a:txBody>
                  <a:tcPr marL="36195" marR="36195" marT="71755" marB="71755" anchor="ctr"/>
                </a:tc>
                <a:tc>
                  <a:txBody>
                    <a:bodyPr/>
                    <a:lstStyle/>
                    <a:p>
                      <a:pPr marL="0" marR="0" algn="l">
                        <a:lnSpc>
                          <a:spcPct val="150000"/>
                        </a:lnSpc>
                        <a:spcBef>
                          <a:spcPts val="0"/>
                        </a:spcBef>
                        <a:spcAft>
                          <a:spcPts val="0"/>
                        </a:spcAft>
                        <a:buNone/>
                      </a:pP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3298249521"/>
                  </a:ext>
                </a:extLst>
              </a:tr>
              <a:tr h="509631">
                <a:tc>
                  <a:txBody>
                    <a:bodyPr/>
                    <a:lstStyle/>
                    <a:p>
                      <a:pPr marL="144145" marR="0" indent="-144145">
                        <a:lnSpc>
                          <a:spcPct val="150000"/>
                        </a:lnSpc>
                        <a:spcBef>
                          <a:spcPts val="0"/>
                        </a:spcBef>
                        <a:spcAft>
                          <a:spcPts val="0"/>
                        </a:spcAft>
                        <a:buNone/>
                      </a:pP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 oppor</a:t>
                      </a:r>
                      <a:r>
                        <a:rPr lang="en-US" sz="3200" b="1" dirty="0">
                          <a:solidFill>
                            <a:srgbClr val="E8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nity (n)</a:t>
                      </a:r>
                    </a:p>
                  </a:txBody>
                  <a:tcPr marL="71755" marR="71755" marT="71755" marB="71755" anchor="ctr"/>
                </a:tc>
                <a:tc>
                  <a:txBody>
                    <a:bodyPr/>
                    <a:lstStyle/>
                    <a:p>
                      <a:pPr marL="0" marR="0" algn="l">
                        <a:lnSpc>
                          <a:spcPct val="150000"/>
                        </a:lnSpc>
                        <a:spcBef>
                          <a:spcPts val="0"/>
                        </a:spcBef>
                        <a:spcAft>
                          <a:spcPts val="0"/>
                        </a:spcAft>
                        <a:buNone/>
                      </a:pPr>
                      <a:r>
                        <a:rPr lang="en-US" sz="3200" b="1"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/ˌɒpəˈtjuːnəti/</a:t>
                      </a:r>
                    </a:p>
                  </a:txBody>
                  <a:tcPr marL="36195" marR="36195" marT="71755" marB="71755" anchor="ctr"/>
                </a:tc>
                <a:tc>
                  <a:txBody>
                    <a:bodyPr/>
                    <a:lstStyle/>
                    <a:p>
                      <a:pPr marL="0" marR="0" algn="l">
                        <a:lnSpc>
                          <a:spcPct val="150000"/>
                        </a:lnSpc>
                        <a:spcBef>
                          <a:spcPts val="0"/>
                        </a:spcBef>
                        <a:spcAft>
                          <a:spcPts val="0"/>
                        </a:spcAft>
                        <a:buNone/>
                      </a:pP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3807260952"/>
                  </a:ext>
                </a:extLst>
              </a:tr>
              <a:tr h="509631">
                <a:tc>
                  <a:txBody>
                    <a:bodyPr/>
                    <a:lstStyle/>
                    <a:p>
                      <a:pPr marL="144145" marR="0" indent="-144145">
                        <a:lnSpc>
                          <a:spcPct val="150000"/>
                        </a:lnSpc>
                        <a:spcBef>
                          <a:spcPts val="0"/>
                        </a:spcBef>
                        <a:spcAft>
                          <a:spcPts val="0"/>
                        </a:spcAft>
                        <a:buNone/>
                      </a:pP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5. dye (v)</a:t>
                      </a:r>
                    </a:p>
                  </a:txBody>
                  <a:tcPr marL="71755" marR="71755" marT="71755" marB="71755" anchor="ctr"/>
                </a:tc>
                <a:tc>
                  <a:txBody>
                    <a:bodyPr/>
                    <a:lstStyle/>
                    <a:p>
                      <a:pPr marL="0" marR="0" algn="l">
                        <a:lnSpc>
                          <a:spcPct val="150000"/>
                        </a:lnSpc>
                        <a:spcBef>
                          <a:spcPts val="0"/>
                        </a:spcBef>
                        <a:spcAft>
                          <a:spcPts val="0"/>
                        </a:spcAft>
                        <a:buNone/>
                      </a:pPr>
                      <a:r>
                        <a:rPr lang="en-US" sz="3200" b="1"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/daɪ/</a:t>
                      </a:r>
                    </a:p>
                  </a:txBody>
                  <a:tcPr marL="36195" marR="36195" marT="71755" marB="71755" anchor="ctr"/>
                </a:tc>
                <a:tc>
                  <a:txBody>
                    <a:bodyPr/>
                    <a:lstStyle/>
                    <a:p>
                      <a:pPr marL="0" marR="0" algn="l">
                        <a:lnSpc>
                          <a:spcPct val="150000"/>
                        </a:lnSpc>
                        <a:spcBef>
                          <a:spcPts val="0"/>
                        </a:spcBef>
                        <a:spcAft>
                          <a:spcPts val="0"/>
                        </a:spcAft>
                        <a:buNone/>
                      </a:pP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nhuộm</a:t>
                      </a:r>
                      <a:endPar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761513741"/>
                  </a:ext>
                </a:extLst>
              </a:tr>
              <a:tr h="509631">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6.</a:t>
                      </a:r>
                      <a:r>
                        <a:rPr lang="en-US" sz="3200" b="1" baseline="0"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de</a:t>
                      </a:r>
                      <a:r>
                        <a:rPr lang="en-US" sz="3200" b="1" dirty="0">
                          <a:solidFill>
                            <a:srgbClr val="E80000"/>
                          </a:solidFill>
                          <a:latin typeface="Times New Roman" panose="02020603050405020304" pitchFamily="18" charset="0"/>
                          <a:cs typeface="Times New Roman" panose="02020603050405020304" pitchFamily="18" charset="0"/>
                        </a:rPr>
                        <a:t>pend</a:t>
                      </a: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 on (v)</a:t>
                      </a:r>
                    </a:p>
                  </a:txBody>
                  <a:tcPr/>
                </a:tc>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3200" b="1" dirty="0">
                          <a:solidFill>
                            <a:schemeClr val="bg1">
                              <a:lumMod val="85000"/>
                              <a:lumOff val="15000"/>
                            </a:schemeClr>
                          </a:solidFill>
                          <a:latin typeface="Adobe Gothic Std B"/>
                          <a:cs typeface="Times New Roman" panose="02020603050405020304" pitchFamily="18" charset="0"/>
                        </a:rPr>
                        <a:t>/ </a:t>
                      </a:r>
                      <a:r>
                        <a:rPr lang="en-US" sz="3200" b="1" dirty="0" err="1">
                          <a:solidFill>
                            <a:schemeClr val="bg1">
                              <a:lumMod val="85000"/>
                              <a:lumOff val="15000"/>
                            </a:schemeClr>
                          </a:solidFill>
                          <a:latin typeface="Adobe Gothic Std B"/>
                          <a:cs typeface="Times New Roman" panose="02020603050405020304" pitchFamily="18" charset="0"/>
                        </a:rPr>
                        <a:t>dɪˈpend</a:t>
                      </a:r>
                      <a:r>
                        <a:rPr lang="en-US" sz="3200" b="1" dirty="0">
                          <a:solidFill>
                            <a:schemeClr val="bg1">
                              <a:lumMod val="85000"/>
                              <a:lumOff val="15000"/>
                            </a:schemeClr>
                          </a:solidFill>
                          <a:latin typeface="Adobe Gothic Std B"/>
                          <a:cs typeface="Times New Roman" panose="02020603050405020304" pitchFamily="18" charset="0"/>
                        </a:rPr>
                        <a:t> </a:t>
                      </a:r>
                      <a:r>
                        <a:rPr lang="en-US" sz="3200" b="1" dirty="0" err="1">
                          <a:solidFill>
                            <a:schemeClr val="bg1">
                              <a:lumMod val="85000"/>
                              <a:lumOff val="15000"/>
                            </a:schemeClr>
                          </a:solidFill>
                          <a:latin typeface="Adobe Gothic Std B"/>
                          <a:cs typeface="Times New Roman" panose="02020603050405020304" pitchFamily="18" charset="0"/>
                        </a:rPr>
                        <a:t>ɑːn</a:t>
                      </a:r>
                      <a:r>
                        <a:rPr lang="en-US" sz="3200" b="1" dirty="0">
                          <a:solidFill>
                            <a:schemeClr val="bg1">
                              <a:lumMod val="85000"/>
                              <a:lumOff val="15000"/>
                            </a:schemeClr>
                          </a:solidFill>
                          <a:latin typeface="Adobe Gothic Std B"/>
                          <a:cs typeface="Times New Roman" panose="02020603050405020304" pitchFamily="18" charset="0"/>
                        </a:rPr>
                        <a:t>/</a:t>
                      </a:r>
                    </a:p>
                  </a:txBody>
                  <a:tcPr/>
                </a:tc>
                <a:tc>
                  <a:txBody>
                    <a:bodyPr/>
                    <a:lstStyle/>
                    <a:p>
                      <a:pPr>
                        <a:lnSpc>
                          <a:spcPct val="150000"/>
                        </a:lnSpc>
                      </a:pPr>
                      <a:r>
                        <a:rPr lang="en-US" sz="3200" b="1" dirty="0" err="1">
                          <a:solidFill>
                            <a:schemeClr val="bg1">
                              <a:lumMod val="85000"/>
                              <a:lumOff val="15000"/>
                            </a:schemeClr>
                          </a:solidFill>
                          <a:latin typeface="Times New Roman" panose="02020603050405020304" pitchFamily="18" charset="0"/>
                          <a:cs typeface="Times New Roman" panose="02020603050405020304" pitchFamily="18" charset="0"/>
                        </a:rPr>
                        <a:t>phụ</a:t>
                      </a: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latin typeface="Times New Roman" panose="02020603050405020304" pitchFamily="18" charset="0"/>
                          <a:cs typeface="Times New Roman" panose="02020603050405020304" pitchFamily="18" charset="0"/>
                        </a:rPr>
                        <a:t>thuộc</a:t>
                      </a:r>
                      <a:r>
                        <a:rPr lang="en-US" sz="3200" b="1" baseline="0"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baseline="0" dirty="0" err="1">
                          <a:solidFill>
                            <a:schemeClr val="bg1">
                              <a:lumMod val="85000"/>
                              <a:lumOff val="15000"/>
                            </a:schemeClr>
                          </a:solidFill>
                          <a:latin typeface="Times New Roman" panose="02020603050405020304" pitchFamily="18" charset="0"/>
                          <a:cs typeface="Times New Roman" panose="02020603050405020304" pitchFamily="18" charset="0"/>
                        </a:rPr>
                        <a:t>vào</a:t>
                      </a:r>
                      <a:r>
                        <a:rPr lang="en-US" sz="3200" b="1" baseline="0" dirty="0">
                          <a:solidFill>
                            <a:schemeClr val="bg1">
                              <a:lumMod val="85000"/>
                              <a:lumOff val="15000"/>
                            </a:schemeClr>
                          </a:solidFill>
                          <a:latin typeface="Times New Roman" panose="02020603050405020304" pitchFamily="18" charset="0"/>
                          <a:cs typeface="Times New Roman" panose="02020603050405020304" pitchFamily="18" charset="0"/>
                        </a:rPr>
                        <a:t>)</a:t>
                      </a:r>
                      <a:endParaRPr lang="en-US" sz="3200" b="1"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51349218"/>
                  </a:ext>
                </a:extLst>
              </a:tr>
              <a:tr h="509631">
                <a:tc>
                  <a:txBody>
                    <a:bodyPr/>
                    <a:lstStyle/>
                    <a:p>
                      <a:pPr>
                        <a:lnSpc>
                          <a:spcPct val="150000"/>
                        </a:lnSpc>
                      </a:pP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7. su</a:t>
                      </a:r>
                      <a:r>
                        <a:rPr lang="en-US" sz="3200" b="1" dirty="0">
                          <a:solidFill>
                            <a:srgbClr val="E80000"/>
                          </a:solidFill>
                          <a:latin typeface="Times New Roman" panose="02020603050405020304" pitchFamily="18" charset="0"/>
                          <a:cs typeface="Times New Roman" panose="02020603050405020304" pitchFamily="18" charset="0"/>
                        </a:rPr>
                        <a:t>pport</a:t>
                      </a: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 (v)</a:t>
                      </a:r>
                    </a:p>
                  </a:txBody>
                  <a:tcPr/>
                </a:tc>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3200" b="1" dirty="0">
                          <a:solidFill>
                            <a:schemeClr val="bg1">
                              <a:lumMod val="85000"/>
                              <a:lumOff val="15000"/>
                            </a:schemeClr>
                          </a:solidFill>
                          <a:latin typeface="Adobe Gothic Std B"/>
                          <a:cs typeface="Times New Roman" panose="02020603050405020304" pitchFamily="18" charset="0"/>
                        </a:rPr>
                        <a:t>/</a:t>
                      </a:r>
                      <a:r>
                        <a:rPr lang="en-US" sz="3200" b="1" dirty="0" err="1">
                          <a:solidFill>
                            <a:schemeClr val="bg1">
                              <a:lumMod val="85000"/>
                              <a:lumOff val="15000"/>
                            </a:schemeClr>
                          </a:solidFill>
                          <a:latin typeface="Adobe Gothic Std B"/>
                          <a:cs typeface="Times New Roman" panose="02020603050405020304" pitchFamily="18" charset="0"/>
                        </a:rPr>
                        <a:t>səˈpɔːt</a:t>
                      </a:r>
                      <a:r>
                        <a:rPr lang="en-US" sz="3200" b="1" dirty="0">
                          <a:solidFill>
                            <a:schemeClr val="bg1">
                              <a:lumMod val="85000"/>
                              <a:lumOff val="15000"/>
                            </a:schemeClr>
                          </a:solidFill>
                          <a:latin typeface="Adobe Gothic Std B"/>
                          <a:cs typeface="Times New Roman" panose="02020603050405020304" pitchFamily="18" charset="0"/>
                        </a:rPr>
                        <a:t>/ </a:t>
                      </a:r>
                    </a:p>
                  </a:txBody>
                  <a:tcPr/>
                </a:tc>
                <a:tc>
                  <a:txBody>
                    <a:bodyPr/>
                    <a:lstStyle/>
                    <a:p>
                      <a:pPr>
                        <a:lnSpc>
                          <a:spcPct val="150000"/>
                        </a:lnSpc>
                      </a:pPr>
                      <a:r>
                        <a:rPr lang="en-US" sz="3200" b="1" dirty="0" err="1">
                          <a:solidFill>
                            <a:schemeClr val="bg1">
                              <a:lumMod val="85000"/>
                              <a:lumOff val="15000"/>
                            </a:schemeClr>
                          </a:solidFill>
                          <a:latin typeface="Times New Roman" panose="02020603050405020304" pitchFamily="18" charset="0"/>
                          <a:cs typeface="Times New Roman" panose="02020603050405020304" pitchFamily="18" charset="0"/>
                        </a:rPr>
                        <a:t>Ủng</a:t>
                      </a: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latin typeface="Times New Roman" panose="02020603050405020304" pitchFamily="18" charset="0"/>
                          <a:cs typeface="Times New Roman" panose="02020603050405020304" pitchFamily="18" charset="0"/>
                        </a:rPr>
                        <a:t>hộ</a:t>
                      </a:r>
                      <a:endParaRPr lang="en-US" sz="3200" b="1"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331847079"/>
                  </a:ext>
                </a:extLst>
              </a:tr>
            </a:tbl>
          </a:graphicData>
        </a:graphic>
      </p:graphicFrame>
      <p:pic>
        <p:nvPicPr>
          <p:cNvPr id="4" name="generation">
            <a:hlinkClick r:id="" action="ppaction://media"/>
            <a:extLst>
              <a:ext uri="{FF2B5EF4-FFF2-40B4-BE49-F238E27FC236}">
                <a16:creationId xmlns:a16="http://schemas.microsoft.com/office/drawing/2014/main" xmlns="" id="{6DD45D1B-66FF-4852-AB19-04773C0A988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28179" y="1861184"/>
            <a:ext cx="1048602" cy="531032"/>
          </a:xfrm>
          <a:prstGeom prst="rect">
            <a:avLst/>
          </a:prstGeom>
        </p:spPr>
      </p:pic>
      <p:pic>
        <p:nvPicPr>
          <p:cNvPr id="6" name="living condition">
            <a:hlinkClick r:id="" action="ppaction://media"/>
            <a:extLst>
              <a:ext uri="{FF2B5EF4-FFF2-40B4-BE49-F238E27FC236}">
                <a16:creationId xmlns:a16="http://schemas.microsoft.com/office/drawing/2014/main" xmlns="" id="{7015296C-978E-4650-964E-7FD0B9C828C9}"/>
              </a:ext>
            </a:extLst>
          </p:cNvPr>
          <p:cNvPicPr/>
          <p:nvPr>
            <a:audioFile r:link="rId4"/>
            <p:extLst>
              <p:ext uri="{DAA4B4D4-6D71-4841-9C94-3DE7FCFB9230}">
                <p14:media xmlns:p14="http://schemas.microsoft.com/office/powerpoint/2010/main" r:embed="rId3"/>
              </p:ext>
            </p:extLst>
          </p:nvPr>
        </p:nvPicPr>
        <p:blipFill>
          <a:blip r:embed="rId17"/>
          <a:stretch>
            <a:fillRect/>
          </a:stretch>
        </p:blipFill>
        <p:spPr>
          <a:xfrm>
            <a:off x="207283" y="2728299"/>
            <a:ext cx="1177998" cy="615276"/>
          </a:xfrm>
          <a:prstGeom prst="rect">
            <a:avLst/>
          </a:prstGeom>
        </p:spPr>
      </p:pic>
      <p:pic>
        <p:nvPicPr>
          <p:cNvPr id="7" name="opportunity">
            <a:hlinkClick r:id="" action="ppaction://media"/>
            <a:extLst>
              <a:ext uri="{FF2B5EF4-FFF2-40B4-BE49-F238E27FC236}">
                <a16:creationId xmlns:a16="http://schemas.microsoft.com/office/drawing/2014/main" xmlns="" id="{2BF291C3-BA25-4E46-A22A-77142AD5D9E0}"/>
              </a:ext>
            </a:extLst>
          </p:cNvPr>
          <p:cNvPicPr/>
          <p:nvPr>
            <a:audioFile r:link="rId6"/>
            <p:extLst>
              <p:ext uri="{DAA4B4D4-6D71-4841-9C94-3DE7FCFB9230}">
                <p14:media xmlns:p14="http://schemas.microsoft.com/office/powerpoint/2010/main" r:embed="rId5"/>
              </p:ext>
            </p:extLst>
          </p:nvPr>
        </p:nvPicPr>
        <p:blipFill>
          <a:blip r:embed="rId17"/>
          <a:stretch>
            <a:fillRect/>
          </a:stretch>
        </p:blipFill>
        <p:spPr>
          <a:xfrm>
            <a:off x="271981" y="3514426"/>
            <a:ext cx="1177998" cy="615276"/>
          </a:xfrm>
          <a:prstGeom prst="rect">
            <a:avLst/>
          </a:prstGeom>
        </p:spPr>
      </p:pic>
      <p:pic>
        <p:nvPicPr>
          <p:cNvPr id="9" name="dye">
            <a:hlinkClick r:id="" action="ppaction://media"/>
            <a:extLst>
              <a:ext uri="{FF2B5EF4-FFF2-40B4-BE49-F238E27FC236}">
                <a16:creationId xmlns:a16="http://schemas.microsoft.com/office/drawing/2014/main" xmlns="" id="{9DFC4FF2-0119-4DCC-90EB-8940A23B21BF}"/>
              </a:ext>
            </a:extLst>
          </p:cNvPr>
          <p:cNvPicPr/>
          <p:nvPr>
            <a:audioFile r:link="rId8"/>
            <p:extLst>
              <p:ext uri="{DAA4B4D4-6D71-4841-9C94-3DE7FCFB9230}">
                <p14:media xmlns:p14="http://schemas.microsoft.com/office/powerpoint/2010/main" r:embed="rId7"/>
              </p:ext>
            </p:extLst>
          </p:nvPr>
        </p:nvPicPr>
        <p:blipFill>
          <a:blip r:embed="rId17"/>
          <a:stretch>
            <a:fillRect/>
          </a:stretch>
        </p:blipFill>
        <p:spPr>
          <a:xfrm>
            <a:off x="207283" y="4300553"/>
            <a:ext cx="1027156" cy="680199"/>
          </a:xfrm>
          <a:prstGeom prst="rect">
            <a:avLst/>
          </a:prstGeom>
        </p:spPr>
      </p:pic>
      <p:pic>
        <p:nvPicPr>
          <p:cNvPr id="10" name="depend on">
            <a:hlinkClick r:id="" action="ppaction://media"/>
            <a:extLst>
              <a:ext uri="{FF2B5EF4-FFF2-40B4-BE49-F238E27FC236}">
                <a16:creationId xmlns:a16="http://schemas.microsoft.com/office/drawing/2014/main" xmlns="" id="{87EA1645-E76C-48FD-BD5A-A1327A1A7E65}"/>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508378" y="5151603"/>
            <a:ext cx="406400" cy="406400"/>
          </a:xfrm>
          <a:prstGeom prst="rect">
            <a:avLst/>
          </a:prstGeom>
        </p:spPr>
      </p:pic>
      <p:pic>
        <p:nvPicPr>
          <p:cNvPr id="11" name="Tiếng Anh 9 Global Success Unit 6 Từ vựng - Tiếng Anh 9 - Global Success">
            <a:hlinkClick r:id="" action="ppaction://media"/>
            <a:extLst>
              <a:ext uri="{FF2B5EF4-FFF2-40B4-BE49-F238E27FC236}">
                <a16:creationId xmlns:a16="http://schemas.microsoft.com/office/drawing/2014/main" xmlns="" id="{D20BEE96-87D2-4EA3-8021-6FD155703EE1}"/>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457463" y="1114683"/>
            <a:ext cx="620797" cy="536025"/>
          </a:xfrm>
          <a:prstGeom prst="rect">
            <a:avLst/>
          </a:prstGeom>
        </p:spPr>
      </p:pic>
      <p:pic>
        <p:nvPicPr>
          <p:cNvPr id="12" name="support-gb">
            <a:hlinkClick r:id="" action="ppaction://media"/>
            <a:extLst>
              <a:ext uri="{FF2B5EF4-FFF2-40B4-BE49-F238E27FC236}">
                <a16:creationId xmlns:a16="http://schemas.microsoft.com/office/drawing/2014/main" xmlns="" id="{0C323608-A5B4-42E3-B464-6E0CA0F38E99}"/>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457463" y="5956204"/>
            <a:ext cx="475674" cy="455865"/>
          </a:xfrm>
          <a:prstGeom prst="rect">
            <a:avLst/>
          </a:prstGeom>
        </p:spPr>
      </p:pic>
    </p:spTree>
    <p:extLst>
      <p:ext uri="{BB962C8B-B14F-4D97-AF65-F5344CB8AC3E}">
        <p14:creationId xmlns:p14="http://schemas.microsoft.com/office/powerpoint/2010/main" val="3438637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32"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764"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1056"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720" fill="hold"/>
                                        <p:tgtEl>
                                          <p:spTgt spid="9"/>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52" fill="hold"/>
                                        <p:tgtEl>
                                          <p:spTgt spid="10"/>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StopAudio" delay="0">
                      <p:tgtEl>
                        <p:sldTgt/>
                      </p:tgtEl>
                    </p:cond>
                  </p:endCondLst>
                </p:cTn>
                <p:tgtEl>
                  <p:spTgt spid="4"/>
                </p:tgtEl>
              </p:cMediaNode>
            </p:audio>
            <p:audio>
              <p:cMediaNode>
                <p:cTn id="32" fill="hold" display="1">
                  <p:stCondLst>
                    <p:cond delay="indefinite"/>
                  </p:stCondLst>
                  <p:endCondLst>
                    <p:cond evt="onStopAudio" delay="0">
                      <p:tgtEl>
                        <p:sldTgt/>
                      </p:tgtEl>
                    </p:cond>
                  </p:endCondLst>
                </p:cTn>
                <p:tgtEl>
                  <p:spTgt spid="6"/>
                </p:tgtEl>
              </p:cMediaNode>
            </p:audio>
            <p:audio>
              <p:cMediaNode>
                <p:cTn id="33" fill="hold" display="1">
                  <p:stCondLst>
                    <p:cond delay="indefinite"/>
                  </p:stCondLst>
                  <p:endCondLst>
                    <p:cond evt="onStopAudio" delay="0">
                      <p:tgtEl>
                        <p:sldTgt/>
                      </p:tgtEl>
                    </p:cond>
                  </p:endCondLst>
                </p:cTn>
                <p:tgtEl>
                  <p:spTgt spid="7"/>
                </p:tgtEl>
              </p:cMediaNode>
            </p:audio>
            <p:audio>
              <p:cMediaNode>
                <p:cTn id="34" fill="hold" display="1">
                  <p:stCondLst>
                    <p:cond delay="indefinite"/>
                  </p:stCondLst>
                  <p:endCondLst>
                    <p:cond evt="onStopAudio" delay="0">
                      <p:tgtEl>
                        <p:sldTgt/>
                      </p:tgtEl>
                    </p:cond>
                  </p:endCondLst>
                </p:cTn>
                <p:tgtEl>
                  <p:spTgt spid="9"/>
                </p:tgtEl>
              </p:cMediaNode>
            </p:audio>
            <p:audio>
              <p:cMediaNode vol="80000">
                <p:cTn id="35" fill="hold" display="0">
                  <p:stCondLst>
                    <p:cond delay="indefinite"/>
                  </p:stCondLst>
                  <p:endCondLst>
                    <p:cond evt="onStopAudio" delay="0">
                      <p:tgtEl>
                        <p:sldTgt/>
                      </p:tgtEl>
                    </p:cond>
                  </p:endCondLst>
                </p:cTn>
                <p:tgtEl>
                  <p:spTgt spid="10"/>
                </p:tgtEl>
              </p:cMediaNode>
            </p:audio>
            <p:audio>
              <p:cMediaNode vol="80000">
                <p:cTn id="36" fill="hold" display="0">
                  <p:stCondLst>
                    <p:cond delay="indefinite"/>
                  </p:stCondLst>
                  <p:endCondLst>
                    <p:cond evt="onStopAudio" delay="0">
                      <p:tgtEl>
                        <p:sldTgt/>
                      </p:tgtEl>
                    </p:cond>
                  </p:endCondLst>
                </p:cTn>
                <p:tgtEl>
                  <p:spTgt spid="11"/>
                </p:tgtEl>
              </p:cMediaNode>
            </p:audio>
            <p:audio>
              <p:cMediaNode vol="80000">
                <p:cTn id="3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1949" y="934065"/>
            <a:ext cx="5309420" cy="3392129"/>
          </a:xfrm>
          <a:prstGeom prst="rect">
            <a:avLst/>
          </a:prstGeom>
        </p:spPr>
      </p:pic>
      <p:pic>
        <p:nvPicPr>
          <p:cNvPr id="4" name="Picture 3"/>
          <p:cNvPicPr>
            <a:picLocks noChangeAspect="1"/>
          </p:cNvPicPr>
          <p:nvPr/>
        </p:nvPicPr>
        <p:blipFill>
          <a:blip r:embed="rId3"/>
          <a:stretch>
            <a:fillRect/>
          </a:stretch>
        </p:blipFill>
        <p:spPr>
          <a:xfrm>
            <a:off x="6587614" y="934065"/>
            <a:ext cx="5279922" cy="3392129"/>
          </a:xfrm>
          <a:prstGeom prst="rect">
            <a:avLst/>
          </a:prstGeom>
        </p:spPr>
      </p:pic>
      <p:sp>
        <p:nvSpPr>
          <p:cNvPr id="2" name="Rectangle 1"/>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a:ln>
                  <a:noFill/>
                </a:ln>
                <a:solidFill>
                  <a:schemeClr val="tx1"/>
                </a:solidFill>
                <a:effectLst/>
                <a:latin typeface="Arial Black" panose="020B0A04020102020204" pitchFamily="34" charset="0"/>
              </a:rPr>
              <a:t> </a:t>
            </a:r>
          </a:p>
        </p:txBody>
      </p:sp>
      <p:sp>
        <p:nvSpPr>
          <p:cNvPr id="3" name="Rectangle 2"/>
          <p:cNvSpPr/>
          <p:nvPr/>
        </p:nvSpPr>
        <p:spPr>
          <a:xfrm>
            <a:off x="314633" y="4601517"/>
            <a:ext cx="5606022" cy="461665"/>
          </a:xfrm>
          <a:prstGeom prst="rect">
            <a:avLst/>
          </a:prstGeom>
          <a:solidFill>
            <a:schemeClr val="accent4">
              <a:lumMod val="20000"/>
              <a:lumOff val="80000"/>
            </a:schemeClr>
          </a:solidFill>
        </p:spPr>
        <p:txBody>
          <a:bodyPr wrap="none">
            <a:spAutoFit/>
          </a:bodyPr>
          <a:lstStyle/>
          <a:p>
            <a:pPr marL="342900" indent="-342900">
              <a:buFont typeface="Wingdings" panose="05000000000000000000" pitchFamily="2" charset="2"/>
              <a:buChar char="Ø"/>
            </a:pPr>
            <a:r>
              <a:rPr lang="en-US" sz="2400" b="1" dirty="0">
                <a:solidFill>
                  <a:srgbClr val="E80000"/>
                </a:solidFill>
              </a:rPr>
              <a:t>Relax by taking photos and selfies</a:t>
            </a:r>
          </a:p>
        </p:txBody>
      </p:sp>
      <p:sp>
        <p:nvSpPr>
          <p:cNvPr id="10" name="Rectangle 9"/>
          <p:cNvSpPr/>
          <p:nvPr/>
        </p:nvSpPr>
        <p:spPr>
          <a:xfrm>
            <a:off x="6587614" y="4570739"/>
            <a:ext cx="4941600" cy="461665"/>
          </a:xfrm>
          <a:prstGeom prst="rect">
            <a:avLst/>
          </a:prstGeom>
          <a:solidFill>
            <a:schemeClr val="accent4">
              <a:lumMod val="20000"/>
              <a:lumOff val="80000"/>
            </a:schemeClr>
          </a:solidFill>
        </p:spPr>
        <p:txBody>
          <a:bodyPr wrap="square">
            <a:spAutoFit/>
          </a:bodyPr>
          <a:lstStyle/>
          <a:p>
            <a:pPr marL="457200" indent="-457200">
              <a:buFont typeface="Wingdings" panose="05000000000000000000" pitchFamily="2" charset="2"/>
              <a:buChar char="Ø"/>
            </a:pPr>
            <a:r>
              <a:rPr lang="en-US" sz="2400" b="1" dirty="0">
                <a:solidFill>
                  <a:srgbClr val="E80000"/>
                </a:solidFill>
              </a:rPr>
              <a:t>Relax by reading books</a:t>
            </a:r>
          </a:p>
        </p:txBody>
      </p:sp>
    </p:spTree>
    <p:extLst>
      <p:ext uri="{BB962C8B-B14F-4D97-AF65-F5344CB8AC3E}">
        <p14:creationId xmlns:p14="http://schemas.microsoft.com/office/powerpoint/2010/main" val="4041369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9982" y="179380"/>
            <a:ext cx="5886091" cy="477054"/>
          </a:xfrm>
          <a:prstGeom prst="rect">
            <a:avLst/>
          </a:prstGeom>
          <a:noFill/>
        </p:spPr>
        <p:txBody>
          <a:bodyPr wrap="square" rtlCol="0">
            <a:spAutoFit/>
          </a:bodyPr>
          <a:lstStyle/>
          <a:p>
            <a:pPr marL="457200" indent="-457200">
              <a:buFont typeface="Wingdings" panose="05000000000000000000" pitchFamily="2" charset="2"/>
              <a:buChar char="v"/>
            </a:pPr>
            <a:r>
              <a:rPr lang="en-US" sz="2500" b="1" dirty="0">
                <a:solidFill>
                  <a:srgbClr val="C00000"/>
                </a:solidFill>
                <a:latin typeface="Arial Black" panose="020B0A04020102020204" pitchFamily="34" charset="0"/>
              </a:rPr>
              <a:t>CHECKING VOCABULARY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55216040"/>
              </p:ext>
            </p:extLst>
          </p:nvPr>
        </p:nvGraphicFramePr>
        <p:xfrm>
          <a:off x="1395780" y="893621"/>
          <a:ext cx="7385240" cy="5193242"/>
        </p:xfrm>
        <a:graphic>
          <a:graphicData uri="http://schemas.openxmlformats.org/drawingml/2006/table">
            <a:tbl>
              <a:tblPr firstRow="1" bandRow="1">
                <a:tableStyleId>{5C22544A-7EE6-4342-B048-85BDC9FD1C3A}</a:tableStyleId>
              </a:tblPr>
              <a:tblGrid>
                <a:gridCol w="3692620">
                  <a:extLst>
                    <a:ext uri="{9D8B030D-6E8A-4147-A177-3AD203B41FA5}">
                      <a16:colId xmlns:a16="http://schemas.microsoft.com/office/drawing/2014/main" xmlns="" val="490951617"/>
                    </a:ext>
                  </a:extLst>
                </a:gridCol>
                <a:gridCol w="3692620">
                  <a:extLst>
                    <a:ext uri="{9D8B030D-6E8A-4147-A177-3AD203B41FA5}">
                      <a16:colId xmlns:a16="http://schemas.microsoft.com/office/drawing/2014/main" xmlns="" val="1997483737"/>
                    </a:ext>
                  </a:extLst>
                </a:gridCol>
              </a:tblGrid>
              <a:tr h="883116">
                <a:tc>
                  <a:txBody>
                    <a:bodyPr/>
                    <a:lstStyle/>
                    <a:p>
                      <a:pPr algn="ctr"/>
                      <a:r>
                        <a:rPr lang="en-US" sz="3500" b="1" dirty="0">
                          <a:solidFill>
                            <a:srgbClr val="0070C0"/>
                          </a:solidFill>
                        </a:rPr>
                        <a:t>New words</a:t>
                      </a:r>
                    </a:p>
                  </a:txBody>
                  <a:tcPr anchor="ctr">
                    <a:solidFill>
                      <a:schemeClr val="accent5">
                        <a:lumMod val="20000"/>
                        <a:lumOff val="80000"/>
                      </a:schemeClr>
                    </a:solidFill>
                  </a:tcPr>
                </a:tc>
                <a:tc>
                  <a:txBody>
                    <a:bodyPr/>
                    <a:lstStyle/>
                    <a:p>
                      <a:pPr algn="ctr"/>
                      <a:r>
                        <a:rPr lang="en-US" sz="3500" b="1" dirty="0">
                          <a:solidFill>
                            <a:srgbClr val="0070C0"/>
                          </a:solidFill>
                        </a:rPr>
                        <a:t>Meaning</a:t>
                      </a:r>
                    </a:p>
                  </a:txBody>
                  <a:tcPr anchor="ctr">
                    <a:solidFill>
                      <a:schemeClr val="accent5">
                        <a:lumMod val="20000"/>
                        <a:lumOff val="80000"/>
                      </a:schemeClr>
                    </a:solidFill>
                  </a:tcPr>
                </a:tc>
                <a:extLst>
                  <a:ext uri="{0D108BD9-81ED-4DB2-BD59-A6C34878D82A}">
                    <a16:rowId xmlns:a16="http://schemas.microsoft.com/office/drawing/2014/main" xmlns="" val="434791525"/>
                  </a:ext>
                </a:extLst>
              </a:tr>
              <a:tr h="5096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a:solidFill>
                            <a:schemeClr val="bg1">
                              <a:lumMod val="85000"/>
                              <a:lumOff val="15000"/>
                            </a:schemeClr>
                          </a:solidFill>
                          <a:latin typeface="Times New Roman" panose="02020603050405020304" pitchFamily="18" charset="0"/>
                          <a:cs typeface="Times New Roman" panose="02020603050405020304" pitchFamily="18" charset="0"/>
                        </a:rPr>
                        <a:t>1.</a:t>
                      </a:r>
                      <a:r>
                        <a:rPr lang="en-US" sz="3200" b="0" baseline="0" dirty="0">
                          <a:solidFill>
                            <a:schemeClr val="bg1">
                              <a:lumMod val="85000"/>
                              <a:lumOff val="15000"/>
                            </a:schemeClr>
                          </a:solidFill>
                          <a:latin typeface="Times New Roman" panose="02020603050405020304" pitchFamily="18" charset="0"/>
                          <a:cs typeface="Times New Roman" panose="02020603050405020304" pitchFamily="18" charset="0"/>
                        </a:rPr>
                        <a:t> </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latin typeface="Times New Roman" panose="02020603050405020304" pitchFamily="18" charset="0"/>
                          <a:cs typeface="Times New Roman" panose="02020603050405020304" pitchFamily="18" charset="0"/>
                        </a:rPr>
                        <a:t>lối</a:t>
                      </a:r>
                      <a:r>
                        <a:rPr lang="en-US" sz="3200" b="1" baseline="0"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baseline="0" dirty="0" err="1">
                          <a:solidFill>
                            <a:schemeClr val="bg1">
                              <a:lumMod val="85000"/>
                              <a:lumOff val="15000"/>
                            </a:schemeClr>
                          </a:solidFill>
                          <a:latin typeface="Times New Roman" panose="02020603050405020304" pitchFamily="18" charset="0"/>
                          <a:cs typeface="Times New Roman" panose="02020603050405020304" pitchFamily="18" charset="0"/>
                        </a:rPr>
                        <a:t>sống</a:t>
                      </a:r>
                      <a:endParaRPr lang="en-US" sz="3200" b="1"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2290098642"/>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a:t>
                      </a:r>
                    </a:p>
                  </a:txBody>
                  <a:tcPr marL="71755" marR="71755" marT="71755" marB="71755" anchor="ctr"/>
                </a:tc>
                <a:tc>
                  <a:txBody>
                    <a:bodyPr/>
                    <a:lstStyle/>
                    <a:p>
                      <a:pPr marL="0" marR="0" algn="l">
                        <a:lnSpc>
                          <a:spcPct val="107000"/>
                        </a:lnSpc>
                        <a:spcBef>
                          <a:spcPts val="0"/>
                        </a:spcBef>
                        <a:spcAft>
                          <a:spcPts val="0"/>
                        </a:spcAft>
                        <a:buNone/>
                      </a:pP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hệ</a:t>
                      </a:r>
                      <a:endPar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2894119374"/>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 </a:t>
                      </a:r>
                    </a:p>
                  </a:txBody>
                  <a:tcPr marL="71755" marR="71755" marT="71755" marB="71755" anchor="ctr"/>
                </a:tc>
                <a:tc>
                  <a:txBody>
                    <a:bodyPr/>
                    <a:lstStyle/>
                    <a:p>
                      <a:pPr marL="0" marR="0" algn="l">
                        <a:lnSpc>
                          <a:spcPct val="107000"/>
                        </a:lnSpc>
                        <a:spcBef>
                          <a:spcPts val="0"/>
                        </a:spcBef>
                        <a:spcAft>
                          <a:spcPts val="0"/>
                        </a:spcAft>
                        <a:buNone/>
                      </a:pP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3298249521"/>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 </a:t>
                      </a:r>
                    </a:p>
                  </a:txBody>
                  <a:tcPr marL="71755" marR="71755" marT="71755" marB="71755" anchor="ctr"/>
                </a:tc>
                <a:tc>
                  <a:txBody>
                    <a:bodyPr/>
                    <a:lstStyle/>
                    <a:p>
                      <a:pPr marL="0" marR="0" algn="l">
                        <a:lnSpc>
                          <a:spcPct val="107000"/>
                        </a:lnSpc>
                        <a:spcBef>
                          <a:spcPts val="0"/>
                        </a:spcBef>
                        <a:spcAft>
                          <a:spcPts val="0"/>
                        </a:spcAft>
                        <a:buNone/>
                      </a:pP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3807260952"/>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5. </a:t>
                      </a:r>
                    </a:p>
                  </a:txBody>
                  <a:tcPr marL="71755" marR="71755" marT="71755" marB="71755" anchor="ctr"/>
                </a:tc>
                <a:tc>
                  <a:txBody>
                    <a:bodyPr/>
                    <a:lstStyle/>
                    <a:p>
                      <a:pPr marL="0" marR="0" algn="l">
                        <a:lnSpc>
                          <a:spcPct val="107000"/>
                        </a:lnSpc>
                        <a:spcBef>
                          <a:spcPts val="0"/>
                        </a:spcBef>
                        <a:spcAft>
                          <a:spcPts val="0"/>
                        </a:spcAft>
                        <a:buNone/>
                      </a:pPr>
                      <a:r>
                        <a:rPr lang="en-US" sz="3200" b="1"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nhuộm</a:t>
                      </a:r>
                      <a:endParaRPr lang="en-US" sz="3200" b="1"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761513741"/>
                  </a:ext>
                </a:extLst>
              </a:tr>
              <a:tr h="5096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a:solidFill>
                            <a:schemeClr val="bg1">
                              <a:lumMod val="85000"/>
                              <a:lumOff val="15000"/>
                            </a:schemeClr>
                          </a:solidFill>
                          <a:latin typeface="Times New Roman" panose="02020603050405020304" pitchFamily="18" charset="0"/>
                          <a:cs typeface="Times New Roman" panose="02020603050405020304" pitchFamily="18" charset="0"/>
                        </a:rPr>
                        <a:t>6.</a:t>
                      </a:r>
                      <a:r>
                        <a:rPr lang="en-US" sz="3200" b="0" baseline="0" dirty="0">
                          <a:solidFill>
                            <a:schemeClr val="bg1">
                              <a:lumMod val="85000"/>
                              <a:lumOff val="15000"/>
                            </a:schemeClr>
                          </a:solidFill>
                          <a:latin typeface="Times New Roman" panose="02020603050405020304" pitchFamily="18" charset="0"/>
                          <a:cs typeface="Times New Roman" panose="02020603050405020304" pitchFamily="18" charset="0"/>
                        </a:rPr>
                        <a:t> </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tc>
                  <a:txBody>
                    <a:bodyPr/>
                    <a:lstStyle/>
                    <a:p>
                      <a:r>
                        <a:rPr lang="en-US" sz="3200" b="1" dirty="0" err="1">
                          <a:solidFill>
                            <a:schemeClr val="bg1">
                              <a:lumMod val="85000"/>
                              <a:lumOff val="15000"/>
                            </a:schemeClr>
                          </a:solidFill>
                          <a:latin typeface="Times New Roman" panose="02020603050405020304" pitchFamily="18" charset="0"/>
                          <a:cs typeface="Times New Roman" panose="02020603050405020304" pitchFamily="18" charset="0"/>
                        </a:rPr>
                        <a:t>phụ</a:t>
                      </a: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latin typeface="Times New Roman" panose="02020603050405020304" pitchFamily="18" charset="0"/>
                          <a:cs typeface="Times New Roman" panose="02020603050405020304" pitchFamily="18" charset="0"/>
                        </a:rPr>
                        <a:t>thuộc</a:t>
                      </a:r>
                      <a:r>
                        <a:rPr lang="en-US" sz="3200" b="1" baseline="0"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baseline="0" dirty="0" err="1">
                          <a:solidFill>
                            <a:schemeClr val="bg1">
                              <a:lumMod val="85000"/>
                              <a:lumOff val="15000"/>
                            </a:schemeClr>
                          </a:solidFill>
                          <a:latin typeface="Times New Roman" panose="02020603050405020304" pitchFamily="18" charset="0"/>
                          <a:cs typeface="Times New Roman" panose="02020603050405020304" pitchFamily="18" charset="0"/>
                        </a:rPr>
                        <a:t>vào</a:t>
                      </a:r>
                      <a:r>
                        <a:rPr lang="en-US" sz="3200" b="1" baseline="0" dirty="0">
                          <a:solidFill>
                            <a:schemeClr val="bg1">
                              <a:lumMod val="85000"/>
                              <a:lumOff val="15000"/>
                            </a:schemeClr>
                          </a:solidFill>
                          <a:latin typeface="Times New Roman" panose="02020603050405020304" pitchFamily="18" charset="0"/>
                          <a:cs typeface="Times New Roman" panose="02020603050405020304" pitchFamily="18" charset="0"/>
                        </a:rPr>
                        <a:t>)</a:t>
                      </a:r>
                      <a:endParaRPr lang="en-US" sz="3200" b="1"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51349218"/>
                  </a:ext>
                </a:extLst>
              </a:tr>
              <a:tr h="509631">
                <a:tc>
                  <a:txBody>
                    <a:bodyPr/>
                    <a:lstStyle/>
                    <a:p>
                      <a:r>
                        <a:rPr lang="en-US" sz="3200" b="0" dirty="0">
                          <a:solidFill>
                            <a:schemeClr val="bg1">
                              <a:lumMod val="85000"/>
                              <a:lumOff val="15000"/>
                            </a:schemeClr>
                          </a:solidFill>
                          <a:latin typeface="Times New Roman" panose="02020603050405020304" pitchFamily="18" charset="0"/>
                          <a:cs typeface="Times New Roman" panose="02020603050405020304" pitchFamily="18" charset="0"/>
                        </a:rPr>
                        <a:t>7. </a:t>
                      </a:r>
                    </a:p>
                  </a:txBody>
                  <a:tcPr/>
                </a:tc>
                <a:tc>
                  <a:txBody>
                    <a:bodyPr/>
                    <a:lstStyle/>
                    <a:p>
                      <a:r>
                        <a:rPr lang="en-US" sz="3200" b="1" dirty="0" err="1">
                          <a:solidFill>
                            <a:schemeClr val="bg1">
                              <a:lumMod val="85000"/>
                              <a:lumOff val="15000"/>
                            </a:schemeClr>
                          </a:solidFill>
                          <a:latin typeface="Times New Roman" panose="02020603050405020304" pitchFamily="18" charset="0"/>
                          <a:cs typeface="Times New Roman" panose="02020603050405020304" pitchFamily="18" charset="0"/>
                        </a:rPr>
                        <a:t>Ủng</a:t>
                      </a:r>
                      <a:r>
                        <a:rPr lang="en-US" sz="3200" b="1" dirty="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bg1">
                              <a:lumMod val="85000"/>
                              <a:lumOff val="15000"/>
                            </a:schemeClr>
                          </a:solidFill>
                          <a:latin typeface="Times New Roman" panose="02020603050405020304" pitchFamily="18" charset="0"/>
                          <a:cs typeface="Times New Roman" panose="02020603050405020304" pitchFamily="18" charset="0"/>
                        </a:rPr>
                        <a:t>hộ</a:t>
                      </a:r>
                      <a:endParaRPr lang="en-US" sz="3200" b="1"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331847079"/>
                  </a:ext>
                </a:extLst>
              </a:tr>
            </a:tbl>
          </a:graphicData>
        </a:graphic>
      </p:graphicFrame>
      <p:sp>
        <p:nvSpPr>
          <p:cNvPr id="2" name="Rectangle 1"/>
          <p:cNvSpPr/>
          <p:nvPr/>
        </p:nvSpPr>
        <p:spPr>
          <a:xfrm>
            <a:off x="1862266" y="1723449"/>
            <a:ext cx="2292615" cy="584775"/>
          </a:xfrm>
          <a:prstGeom prst="rect">
            <a:avLst/>
          </a:prstGeom>
        </p:spPr>
        <p:txBody>
          <a:bodyPr wrap="none">
            <a:spAutoFit/>
          </a:bodyPr>
          <a:lstStyle/>
          <a:p>
            <a:pPr lvl="0" defTabSz="457200">
              <a:defRPr/>
            </a:pPr>
            <a:r>
              <a:rPr lang="en-US" sz="3200" b="1" dirty="0">
                <a:solidFill>
                  <a:prstClr val="black">
                    <a:lumMod val="85000"/>
                    <a:lumOff val="15000"/>
                  </a:prstClr>
                </a:solidFill>
                <a:latin typeface="Times New Roman" panose="02020603050405020304" pitchFamily="18" charset="0"/>
                <a:cs typeface="Times New Roman" panose="02020603050405020304" pitchFamily="18" charset="0"/>
              </a:rPr>
              <a:t>Lifestyle (n)</a:t>
            </a:r>
          </a:p>
        </p:txBody>
      </p:sp>
      <p:sp>
        <p:nvSpPr>
          <p:cNvPr id="3" name="Rectangle 2"/>
          <p:cNvSpPr/>
          <p:nvPr/>
        </p:nvSpPr>
        <p:spPr>
          <a:xfrm>
            <a:off x="1862266" y="2308224"/>
            <a:ext cx="2656496" cy="583750"/>
          </a:xfrm>
          <a:prstGeom prst="rect">
            <a:avLst/>
          </a:prstGeom>
        </p:spPr>
        <p:txBody>
          <a:bodyPr wrap="none">
            <a:spAutoFit/>
          </a:bodyPr>
          <a:lstStyle/>
          <a:p>
            <a:pPr marL="144145" lvl="0" indent="-144145" defTabSz="457200">
              <a:lnSpc>
                <a:spcPct val="107000"/>
              </a:lnSpc>
            </a:pPr>
            <a:r>
              <a:rPr lang="en-US" sz="3200" b="1"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gene</a:t>
            </a:r>
            <a:r>
              <a:rPr lang="en-US" sz="3200" b="1" dirty="0">
                <a:solidFill>
                  <a:srgbClr val="E8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tion (n)</a:t>
            </a:r>
          </a:p>
        </p:txBody>
      </p:sp>
      <p:sp>
        <p:nvSpPr>
          <p:cNvPr id="4" name="Rectangle 3"/>
          <p:cNvSpPr/>
          <p:nvPr/>
        </p:nvSpPr>
        <p:spPr>
          <a:xfrm>
            <a:off x="1866613" y="3039992"/>
            <a:ext cx="2906565" cy="583750"/>
          </a:xfrm>
          <a:prstGeom prst="rect">
            <a:avLst/>
          </a:prstGeom>
        </p:spPr>
        <p:txBody>
          <a:bodyPr wrap="none">
            <a:spAutoFit/>
          </a:bodyPr>
          <a:lstStyle/>
          <a:p>
            <a:pPr marL="144145" lvl="0" indent="-144145" defTabSz="457200">
              <a:lnSpc>
                <a:spcPct val="107000"/>
              </a:lnSpc>
            </a:pPr>
            <a:r>
              <a:rPr lang="en-US" sz="3200" b="1" dirty="0">
                <a:solidFill>
                  <a:srgbClr val="E80000"/>
                </a:solidFill>
                <a:latin typeface="Times New Roman" panose="02020603050405020304" pitchFamily="18" charset="0"/>
                <a:ea typeface="Times New Roman" panose="02020603050405020304" pitchFamily="18" charset="0"/>
                <a:cs typeface="Times New Roman" panose="02020603050405020304" pitchFamily="18" charset="0"/>
              </a:rPr>
              <a:t>li</a:t>
            </a:r>
            <a:r>
              <a:rPr lang="en-US" sz="3200" b="1"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ving con</a:t>
            </a:r>
            <a:r>
              <a:rPr lang="en-US" sz="3200" b="1" dirty="0">
                <a:solidFill>
                  <a:srgbClr val="E80000"/>
                </a:solidFill>
                <a:latin typeface="Times New Roman" panose="02020603050405020304" pitchFamily="18" charset="0"/>
                <a:ea typeface="Times New Roman" panose="02020603050405020304" pitchFamily="18" charset="0"/>
                <a:cs typeface="Times New Roman" panose="02020603050405020304" pitchFamily="18" charset="0"/>
              </a:rPr>
              <a:t>di</a:t>
            </a:r>
            <a:r>
              <a:rPr lang="en-US" sz="3200" b="1"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tion</a:t>
            </a:r>
          </a:p>
        </p:txBody>
      </p:sp>
      <p:sp>
        <p:nvSpPr>
          <p:cNvPr id="6" name="Rectangle 5"/>
          <p:cNvSpPr/>
          <p:nvPr/>
        </p:nvSpPr>
        <p:spPr>
          <a:xfrm>
            <a:off x="1904988" y="3659264"/>
            <a:ext cx="2882520" cy="583750"/>
          </a:xfrm>
          <a:prstGeom prst="rect">
            <a:avLst/>
          </a:prstGeom>
        </p:spPr>
        <p:txBody>
          <a:bodyPr wrap="none">
            <a:spAutoFit/>
          </a:bodyPr>
          <a:lstStyle/>
          <a:p>
            <a:pPr marL="144145" lvl="0" indent="-144145" defTabSz="457200">
              <a:lnSpc>
                <a:spcPct val="107000"/>
              </a:lnSpc>
            </a:pPr>
            <a:r>
              <a:rPr lang="en-US" sz="3200" b="1"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oppor</a:t>
            </a:r>
            <a:r>
              <a:rPr lang="en-US" sz="3200" b="1" dirty="0">
                <a:solidFill>
                  <a:srgbClr val="E8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3200" b="1"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nity (n)</a:t>
            </a:r>
          </a:p>
        </p:txBody>
      </p:sp>
      <p:sp>
        <p:nvSpPr>
          <p:cNvPr id="7" name="Rectangle 6"/>
          <p:cNvSpPr/>
          <p:nvPr/>
        </p:nvSpPr>
        <p:spPr>
          <a:xfrm>
            <a:off x="1914963" y="4271040"/>
            <a:ext cx="1380506" cy="583750"/>
          </a:xfrm>
          <a:prstGeom prst="rect">
            <a:avLst/>
          </a:prstGeom>
        </p:spPr>
        <p:txBody>
          <a:bodyPr wrap="none">
            <a:spAutoFit/>
          </a:bodyPr>
          <a:lstStyle/>
          <a:p>
            <a:pPr marL="144145" lvl="0" indent="-144145" defTabSz="457200">
              <a:lnSpc>
                <a:spcPct val="107000"/>
              </a:lnSpc>
            </a:pPr>
            <a:r>
              <a:rPr lang="en-US" sz="3200" b="1"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dye (v)</a:t>
            </a:r>
          </a:p>
        </p:txBody>
      </p:sp>
      <p:sp>
        <p:nvSpPr>
          <p:cNvPr id="9" name="Rectangle 8"/>
          <p:cNvSpPr/>
          <p:nvPr/>
        </p:nvSpPr>
        <p:spPr>
          <a:xfrm>
            <a:off x="1862266" y="5502088"/>
            <a:ext cx="2132315" cy="584775"/>
          </a:xfrm>
          <a:prstGeom prst="rect">
            <a:avLst/>
          </a:prstGeom>
        </p:spPr>
        <p:txBody>
          <a:bodyPr wrap="none">
            <a:spAutoFit/>
          </a:bodyPr>
          <a:lstStyle/>
          <a:p>
            <a:pPr lvl="0" defTabSz="457200"/>
            <a:r>
              <a:rPr lang="en-US" sz="3200" b="1" dirty="0">
                <a:solidFill>
                  <a:prstClr val="black">
                    <a:lumMod val="85000"/>
                    <a:lumOff val="15000"/>
                  </a:prstClr>
                </a:solidFill>
                <a:latin typeface="Times New Roman" panose="02020603050405020304" pitchFamily="18" charset="0"/>
                <a:cs typeface="Times New Roman" panose="02020603050405020304" pitchFamily="18" charset="0"/>
              </a:rPr>
              <a:t>su</a:t>
            </a:r>
            <a:r>
              <a:rPr lang="en-US" sz="3200" b="1" dirty="0">
                <a:solidFill>
                  <a:srgbClr val="E80000"/>
                </a:solidFill>
                <a:latin typeface="Times New Roman" panose="02020603050405020304" pitchFamily="18" charset="0"/>
                <a:cs typeface="Times New Roman" panose="02020603050405020304" pitchFamily="18" charset="0"/>
              </a:rPr>
              <a:t>pport </a:t>
            </a:r>
            <a:r>
              <a:rPr lang="en-US" sz="3200" b="1" dirty="0">
                <a:solidFill>
                  <a:prstClr val="black">
                    <a:lumMod val="85000"/>
                    <a:lumOff val="15000"/>
                  </a:prstClr>
                </a:solidFill>
                <a:latin typeface="Times New Roman" panose="02020603050405020304" pitchFamily="18" charset="0"/>
                <a:cs typeface="Times New Roman" panose="02020603050405020304" pitchFamily="18" charset="0"/>
              </a:rPr>
              <a:t>(v)</a:t>
            </a:r>
          </a:p>
        </p:txBody>
      </p:sp>
      <p:sp>
        <p:nvSpPr>
          <p:cNvPr id="10" name="Rectangle 9">
            <a:extLst>
              <a:ext uri="{FF2B5EF4-FFF2-40B4-BE49-F238E27FC236}">
                <a16:creationId xmlns:a16="http://schemas.microsoft.com/office/drawing/2014/main" xmlns="" id="{CEDDB428-17B5-4649-B57B-87452BD9E204}"/>
              </a:ext>
            </a:extLst>
          </p:cNvPr>
          <p:cNvSpPr/>
          <p:nvPr/>
        </p:nvSpPr>
        <p:spPr>
          <a:xfrm>
            <a:off x="1884721" y="4918339"/>
            <a:ext cx="2282997" cy="523220"/>
          </a:xfrm>
          <a:prstGeom prst="rect">
            <a:avLst/>
          </a:prstGeom>
        </p:spPr>
        <p:txBody>
          <a:bodyPr wrap="none">
            <a:spAutoFit/>
          </a:bodyPr>
          <a:lstStyle/>
          <a:p>
            <a:r>
              <a:rPr lang="en-US" sz="2800" b="1" dirty="0">
                <a:solidFill>
                  <a:schemeClr val="bg1">
                    <a:lumMod val="85000"/>
                    <a:lumOff val="15000"/>
                  </a:schemeClr>
                </a:solidFill>
                <a:latin typeface="Times New Roman" panose="02020603050405020304" pitchFamily="18" charset="0"/>
                <a:cs typeface="Times New Roman" panose="02020603050405020304" pitchFamily="18" charset="0"/>
              </a:rPr>
              <a:t>de</a:t>
            </a:r>
            <a:r>
              <a:rPr lang="en-US" sz="2800" b="1" dirty="0">
                <a:solidFill>
                  <a:srgbClr val="E80000"/>
                </a:solidFill>
                <a:latin typeface="Times New Roman" panose="02020603050405020304" pitchFamily="18" charset="0"/>
                <a:cs typeface="Times New Roman" panose="02020603050405020304" pitchFamily="18" charset="0"/>
              </a:rPr>
              <a:t>pend</a:t>
            </a:r>
            <a:r>
              <a:rPr lang="en-US" sz="2800" b="1" dirty="0">
                <a:solidFill>
                  <a:schemeClr val="bg1">
                    <a:lumMod val="85000"/>
                    <a:lumOff val="15000"/>
                  </a:schemeClr>
                </a:solidFill>
                <a:latin typeface="Times New Roman" panose="02020603050405020304" pitchFamily="18" charset="0"/>
                <a:cs typeface="Times New Roman" panose="02020603050405020304" pitchFamily="18" charset="0"/>
              </a:rPr>
              <a:t> on (v)</a:t>
            </a:r>
            <a:endParaRPr lang="vi-VN" sz="2800" dirty="0"/>
          </a:p>
        </p:txBody>
      </p:sp>
    </p:spTree>
    <p:extLst>
      <p:ext uri="{BB962C8B-B14F-4D97-AF65-F5344CB8AC3E}">
        <p14:creationId xmlns:p14="http://schemas.microsoft.com/office/powerpoint/2010/main" val="13978417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38357" y="639666"/>
            <a:ext cx="11619865" cy="638573"/>
          </a:xfrm>
          <a:prstGeom prst="rect">
            <a:avLst/>
          </a:prstGeom>
          <a:noFill/>
        </p:spPr>
        <p:txBody>
          <a:bodyPr wrap="square">
            <a:spAutoFit/>
          </a:bodyPr>
          <a:lstStyle/>
          <a:p>
            <a:pPr marL="514350" indent="-514350" algn="just">
              <a:lnSpc>
                <a:spcPct val="120000"/>
              </a:lnSpc>
              <a:buFont typeface="Wingdings" panose="05000000000000000000" pitchFamily="2" charset="2"/>
              <a:buChar char="Ø"/>
            </a:pPr>
            <a:r>
              <a:rPr lang="en-US" sz="3200" b="1" dirty="0">
                <a:solidFill>
                  <a:srgbClr val="C00000"/>
                </a:solidFill>
                <a:latin typeface="Comic Sans MS" panose="030F0702030302020204" charset="0"/>
                <a:cs typeface="Comic Sans MS" panose="030F0702030302020204" charset="0"/>
              </a:rPr>
              <a:t>Look at the pictures on pages 60-61 and answer</a:t>
            </a:r>
          </a:p>
        </p:txBody>
      </p:sp>
      <p:sp>
        <p:nvSpPr>
          <p:cNvPr id="3" name="TextBox 10"/>
          <p:cNvSpPr txBox="1"/>
          <p:nvPr/>
        </p:nvSpPr>
        <p:spPr>
          <a:xfrm>
            <a:off x="312248" y="1363194"/>
            <a:ext cx="11619865" cy="2453640"/>
          </a:xfrm>
          <a:prstGeom prst="rect">
            <a:avLst/>
          </a:prstGeom>
          <a:noFill/>
        </p:spPr>
        <p:txBody>
          <a:bodyPr wrap="square">
            <a:spAutoFit/>
          </a:bodyPr>
          <a:lstStyle/>
          <a:p>
            <a:pPr>
              <a:lnSpc>
                <a:spcPct val="120000"/>
              </a:lnSpc>
            </a:pPr>
            <a:r>
              <a:rPr lang="en-US" sz="3200" dirty="0">
                <a:solidFill>
                  <a:srgbClr val="242021"/>
                </a:solidFill>
                <a:latin typeface="Comic Sans MS" panose="030F0702030302020204" charset="0"/>
                <a:cs typeface="Comic Sans MS" panose="030F0702030302020204" charset="0"/>
              </a:rPr>
              <a:t>- What do you think the children / teens in each picture are doing? </a:t>
            </a:r>
          </a:p>
          <a:p>
            <a:pPr algn="just">
              <a:lnSpc>
                <a:spcPct val="120000"/>
              </a:lnSpc>
            </a:pPr>
            <a:r>
              <a:rPr lang="en-US" sz="3200" dirty="0">
                <a:solidFill>
                  <a:srgbClr val="242021"/>
                </a:solidFill>
                <a:latin typeface="Comic Sans MS" panose="030F0702030302020204" charset="0"/>
                <a:cs typeface="Comic Sans MS" panose="030F0702030302020204" charset="0"/>
              </a:rPr>
              <a:t>- Do you think the activity in each picture is popular in the past or present? </a:t>
            </a:r>
          </a:p>
        </p:txBody>
      </p:sp>
      <p:pic>
        <p:nvPicPr>
          <p:cNvPr id="7" name="Picture 6"/>
          <p:cNvPicPr>
            <a:picLocks noChangeAspect="1"/>
          </p:cNvPicPr>
          <p:nvPr/>
        </p:nvPicPr>
        <p:blipFill>
          <a:blip r:embed="rId3"/>
          <a:stretch>
            <a:fillRect/>
          </a:stretch>
        </p:blipFill>
        <p:spPr>
          <a:xfrm>
            <a:off x="8888101" y="4556961"/>
            <a:ext cx="2748447" cy="1597890"/>
          </a:xfrm>
          <a:prstGeom prst="rect">
            <a:avLst/>
          </a:prstGeom>
        </p:spPr>
      </p:pic>
      <p:pic>
        <p:nvPicPr>
          <p:cNvPr id="9" name="Content Placeholder 8"/>
          <p:cNvPicPr>
            <a:picLocks noGrp="1" noChangeAspect="1"/>
          </p:cNvPicPr>
          <p:nvPr>
            <p:ph idx="1"/>
          </p:nvPr>
        </p:nvPicPr>
        <p:blipFill>
          <a:blip r:embed="rId4"/>
          <a:stretch>
            <a:fillRect/>
          </a:stretch>
        </p:blipFill>
        <p:spPr>
          <a:xfrm>
            <a:off x="238357" y="4291583"/>
            <a:ext cx="2902008" cy="2128648"/>
          </a:xfrm>
          <a:prstGeom prst="rect">
            <a:avLst/>
          </a:prstGeom>
        </p:spPr>
      </p:pic>
      <p:pic>
        <p:nvPicPr>
          <p:cNvPr id="10" name="Picture 9"/>
          <p:cNvPicPr>
            <a:picLocks noChangeAspect="1"/>
          </p:cNvPicPr>
          <p:nvPr/>
        </p:nvPicPr>
        <p:blipFill>
          <a:blip r:embed="rId5"/>
          <a:stretch>
            <a:fillRect/>
          </a:stretch>
        </p:blipFill>
        <p:spPr>
          <a:xfrm>
            <a:off x="2998479" y="4291583"/>
            <a:ext cx="2958548" cy="2128648"/>
          </a:xfrm>
          <a:prstGeom prst="rect">
            <a:avLst/>
          </a:prstGeom>
        </p:spPr>
      </p:pic>
      <p:pic>
        <p:nvPicPr>
          <p:cNvPr id="16" name="Picture 15"/>
          <p:cNvPicPr>
            <a:picLocks noChangeAspect="1"/>
          </p:cNvPicPr>
          <p:nvPr/>
        </p:nvPicPr>
        <p:blipFill>
          <a:blip r:embed="rId6"/>
          <a:stretch>
            <a:fillRect/>
          </a:stretch>
        </p:blipFill>
        <p:spPr>
          <a:xfrm>
            <a:off x="6592261" y="4408700"/>
            <a:ext cx="2369512" cy="1894413"/>
          </a:xfrm>
          <a:prstGeom prst="rect">
            <a:avLst/>
          </a:prstGeom>
        </p:spPr>
      </p:pic>
      <p:sp>
        <p:nvSpPr>
          <p:cNvPr id="2" name="TextBox 1"/>
          <p:cNvSpPr txBox="1"/>
          <p:nvPr/>
        </p:nvSpPr>
        <p:spPr>
          <a:xfrm>
            <a:off x="4590472" y="101600"/>
            <a:ext cx="3325091" cy="584775"/>
          </a:xfrm>
          <a:prstGeom prst="rect">
            <a:avLst/>
          </a:prstGeom>
          <a:noFill/>
        </p:spPr>
        <p:txBody>
          <a:bodyPr wrap="square" rtlCol="0">
            <a:spAutoFit/>
          </a:bodyPr>
          <a:lstStyle/>
          <a:p>
            <a:pPr marL="285750" indent="-285750">
              <a:buFont typeface="Wingdings" panose="05000000000000000000" pitchFamily="2" charset="2"/>
              <a:buChar char="q"/>
            </a:pPr>
            <a:r>
              <a:rPr lang="en-US" sz="3200" b="1" dirty="0">
                <a:solidFill>
                  <a:srgbClr val="0070C0"/>
                </a:solidFill>
                <a:latin typeface="Algerian" panose="04020705040A02060702" pitchFamily="82" charset="0"/>
              </a:rPr>
              <a:t> </a:t>
            </a:r>
            <a:r>
              <a:rPr lang="en-US" sz="3200" b="1" u="sng" dirty="0">
                <a:solidFill>
                  <a:srgbClr val="0070C0"/>
                </a:solidFill>
                <a:latin typeface="Algerian" panose="04020705040A02060702" pitchFamily="82" charset="0"/>
              </a:rPr>
              <a:t>PRACTICE</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30794" y="2743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283579" y="171681"/>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 Box 2"/>
          <p:cNvSpPr txBox="1"/>
          <p:nvPr/>
        </p:nvSpPr>
        <p:spPr>
          <a:xfrm>
            <a:off x="230794" y="1102360"/>
            <a:ext cx="11704320" cy="4669155"/>
          </a:xfrm>
          <a:prstGeom prst="rect">
            <a:avLst/>
          </a:prstGeom>
          <a:noFill/>
          <a:ln w="57150">
            <a:solidFill>
              <a:schemeClr val="accent6">
                <a:lumMod val="75000"/>
              </a:schemeClr>
            </a:solidFill>
            <a:prstDash val="dash"/>
          </a:ln>
        </p:spPr>
        <p:txBody>
          <a:bodyPr wrap="square" rtlCol="0" anchor="t">
            <a:noAutofit/>
          </a:bodyPr>
          <a:lstStyle/>
          <a:p>
            <a:pPr algn="just"/>
            <a:r>
              <a:rPr lang="en-US" sz="2800" b="1" dirty="0" err="1">
                <a:solidFill>
                  <a:srgbClr val="E80000"/>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Grandpa, do you mind telling me how our lives are different from yours in the past?</a:t>
            </a:r>
          </a:p>
          <a:p>
            <a:pPr algn="just"/>
            <a:r>
              <a:rPr lang="en-US" sz="2800" b="1" dirty="0">
                <a:solidFill>
                  <a:srgbClr val="E80000"/>
                </a:solidFill>
                <a:latin typeface="Times New Roman" panose="02020603050405020304" pitchFamily="18" charset="0"/>
                <a:cs typeface="Times New Roman" panose="02020603050405020304" pitchFamily="18" charset="0"/>
              </a:rPr>
              <a:t>Grandpa</a:t>
            </a:r>
            <a:r>
              <a:rPr lang="en-US" sz="2800" b="1" dirty="0">
                <a:solidFill>
                  <a:schemeClr val="bg1"/>
                </a:solidFill>
                <a:latin typeface="Times New Roman" panose="02020603050405020304" pitchFamily="18" charset="0"/>
                <a:cs typeface="Times New Roman" panose="02020603050405020304" pitchFamily="18" charset="0"/>
              </a:rPr>
              <a:t>: Well, there are many differences. In my day, we mostly played outdoors. The games were simple and cost little. We made our own toys from natural materials.</a:t>
            </a:r>
          </a:p>
          <a:p>
            <a:pPr algn="just"/>
            <a:r>
              <a:rPr lang="en-US" sz="2800" b="1" dirty="0" err="1">
                <a:solidFill>
                  <a:srgbClr val="E80000"/>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That sounds interesting. Nowadays, most leisure games depend on electronic devices.</a:t>
            </a:r>
          </a:p>
          <a:p>
            <a:pPr algn="just"/>
            <a:r>
              <a:rPr lang="en-US" sz="2800" b="1" dirty="0">
                <a:solidFill>
                  <a:srgbClr val="E80000"/>
                </a:solidFill>
                <a:latin typeface="Times New Roman" panose="02020603050405020304" pitchFamily="18" charset="0"/>
                <a:cs typeface="Times New Roman" panose="02020603050405020304" pitchFamily="18" charset="0"/>
              </a:rPr>
              <a:t>Grandpa</a:t>
            </a:r>
            <a:r>
              <a:rPr lang="en-US" sz="2800" b="1" dirty="0">
                <a:solidFill>
                  <a:schemeClr val="bg1"/>
                </a:solidFill>
                <a:latin typeface="Times New Roman" panose="02020603050405020304" pitchFamily="18" charset="0"/>
                <a:cs typeface="Times New Roman" panose="02020603050405020304" pitchFamily="18" charset="0"/>
              </a:rPr>
              <a:t>: Right, but that is mostly true in the city only. Many children in the countryside still play traditional games.</a:t>
            </a:r>
          </a:p>
          <a:p>
            <a:pPr algn="just"/>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I know.</a:t>
            </a:r>
          </a:p>
          <a:p>
            <a:pPr algn="just"/>
            <a:endParaRPr lang="en-US" sz="2600" b="1" dirty="0">
              <a:solidFill>
                <a:schemeClr val="bg1"/>
              </a:solidFill>
            </a:endParaRPr>
          </a:p>
        </p:txBody>
      </p:sp>
      <p:sp>
        <p:nvSpPr>
          <p:cNvPr id="2" name="TextBox 1"/>
          <p:cNvSpPr txBox="1"/>
          <p:nvPr/>
        </p:nvSpPr>
        <p:spPr>
          <a:xfrm>
            <a:off x="969818" y="274321"/>
            <a:ext cx="3112655" cy="523220"/>
          </a:xfrm>
          <a:prstGeom prst="rect">
            <a:avLst/>
          </a:prstGeom>
          <a:noFill/>
        </p:spPr>
        <p:txBody>
          <a:bodyPr wrap="square" rtlCol="0">
            <a:spAutoFit/>
          </a:bodyPr>
          <a:lstStyle/>
          <a:p>
            <a:r>
              <a:rPr lang="en-US" sz="2800" b="1" dirty="0">
                <a:solidFill>
                  <a:srgbClr val="C00000"/>
                </a:solidFill>
              </a:rPr>
              <a:t>Listen and read</a:t>
            </a:r>
          </a:p>
        </p:txBody>
      </p:sp>
      <p:pic>
        <p:nvPicPr>
          <p:cNvPr id="5" name="33">
            <a:hlinkClick r:id="" action="ppaction://media"/>
            <a:extLst>
              <a:ext uri="{FF2B5EF4-FFF2-40B4-BE49-F238E27FC236}">
                <a16:creationId xmlns:a16="http://schemas.microsoft.com/office/drawing/2014/main" xmlns="" id="{00BC9353-22F9-480D-AA00-5BADD1C3BF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5813" y="310178"/>
            <a:ext cx="487363" cy="48736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283579" y="1094205"/>
            <a:ext cx="11704320" cy="5180965"/>
          </a:xfrm>
          <a:prstGeom prst="rect">
            <a:avLst/>
          </a:prstGeom>
          <a:noFill/>
          <a:ln w="57150">
            <a:solidFill>
              <a:schemeClr val="accent6">
                <a:lumMod val="75000"/>
              </a:schemeClr>
            </a:solidFill>
            <a:prstDash val="dash"/>
          </a:ln>
        </p:spPr>
        <p:txBody>
          <a:bodyPr wrap="square" rtlCol="0" anchor="t">
            <a:noAutofit/>
          </a:bodyPr>
          <a:lstStyle/>
          <a:p>
            <a:pPr algn="just"/>
            <a:r>
              <a:rPr lang="en-US" sz="2600" b="1" dirty="0">
                <a:solidFill>
                  <a:schemeClr val="bg1"/>
                </a:solidFill>
                <a:sym typeface="+mn-ea"/>
              </a:rPr>
              <a:t>Grandpa:</a:t>
            </a:r>
            <a:r>
              <a:rPr lang="en-US" sz="2600" dirty="0">
                <a:solidFill>
                  <a:schemeClr val="bg1"/>
                </a:solidFill>
                <a:sym typeface="+mn-ea"/>
              </a:rPr>
              <a:t> Another thing is that children nowadays have more freedom of choice. </a:t>
            </a:r>
            <a:r>
              <a:rPr lang="en-US" sz="2600" dirty="0">
                <a:solidFill>
                  <a:schemeClr val="bg1"/>
                </a:solidFill>
              </a:rPr>
              <a:t>They wear short dresses and jeans with holes. They also dye their hair purple and green.</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Ha </a:t>
            </a:r>
            <a:r>
              <a:rPr lang="en-US" sz="2600" dirty="0" err="1">
                <a:solidFill>
                  <a:schemeClr val="bg1"/>
                </a:solidFill>
              </a:rPr>
              <a:t>ha</a:t>
            </a:r>
            <a:r>
              <a:rPr lang="en-US" sz="2600" dirty="0">
                <a:solidFill>
                  <a:schemeClr val="bg1"/>
                </a:solidFill>
              </a:rPr>
              <a:t> … Not many, Grandpa.</a:t>
            </a:r>
          </a:p>
          <a:p>
            <a:pPr algn="just"/>
            <a:r>
              <a:rPr lang="en-US" sz="2600" b="1" dirty="0">
                <a:solidFill>
                  <a:schemeClr val="bg1"/>
                </a:solidFill>
              </a:rPr>
              <a:t>Grandpa:</a:t>
            </a:r>
            <a:r>
              <a:rPr lang="en-US" sz="2600" dirty="0">
                <a:solidFill>
                  <a:schemeClr val="bg1"/>
                </a:solidFill>
              </a:rPr>
              <a:t> </a:t>
            </a:r>
            <a:r>
              <a:rPr lang="en-US" sz="2600" dirty="0" err="1">
                <a:solidFill>
                  <a:schemeClr val="bg1"/>
                </a:solidFill>
              </a:rPr>
              <a:t>Hm</a:t>
            </a:r>
            <a:r>
              <a:rPr lang="en-US" sz="2600" dirty="0">
                <a:solidFill>
                  <a:schemeClr val="bg1"/>
                </a:solidFill>
              </a:rPr>
              <a:t> … And many children of my generation left school early to support their families. Moreover, there were not many schools then.</a:t>
            </a:r>
          </a:p>
          <a:p>
            <a:pPr algn="just"/>
            <a:r>
              <a:rPr lang="en-US" sz="2600" b="1" dirty="0" err="1">
                <a:solidFill>
                  <a:schemeClr val="bg1"/>
                </a:solidFill>
              </a:rPr>
              <a:t>Phong</a:t>
            </a:r>
            <a:r>
              <a:rPr lang="en-US" sz="2600" b="1" dirty="0">
                <a:solidFill>
                  <a:schemeClr val="bg1"/>
                </a:solidFill>
              </a:rPr>
              <a:t>: </a:t>
            </a:r>
            <a:r>
              <a:rPr lang="en-US" sz="2600" dirty="0">
                <a:solidFill>
                  <a:schemeClr val="bg1"/>
                </a:solidFill>
              </a:rPr>
              <a:t>You mean we have more opportunities to learn now?</a:t>
            </a:r>
          </a:p>
          <a:p>
            <a:pPr algn="just"/>
            <a:r>
              <a:rPr lang="en-US" sz="2600" b="1" dirty="0">
                <a:solidFill>
                  <a:schemeClr val="bg1"/>
                </a:solidFill>
              </a:rPr>
              <a:t>Grandpa:</a:t>
            </a:r>
            <a:r>
              <a:rPr lang="en-US" sz="2600" dirty="0">
                <a:solidFill>
                  <a:schemeClr val="bg1"/>
                </a:solidFill>
              </a:rPr>
              <a:t> That’s right.</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Do you think these changes are for the better?</a:t>
            </a:r>
          </a:p>
          <a:p>
            <a:pPr algn="just"/>
            <a:r>
              <a:rPr lang="en-US" sz="2600" b="1" dirty="0">
                <a:solidFill>
                  <a:schemeClr val="bg1"/>
                </a:solidFill>
              </a:rPr>
              <a:t>Grandpa:</a:t>
            </a:r>
            <a:r>
              <a:rPr lang="en-US" sz="2600" dirty="0">
                <a:solidFill>
                  <a:schemeClr val="bg1"/>
                </a:solidFill>
              </a:rPr>
              <a:t> Yes, they mostly are. They have improved our living conditions.</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Thank you, Grandpa</a:t>
            </a:r>
          </a:p>
        </p:txBody>
      </p:sp>
      <p:sp>
        <p:nvSpPr>
          <p:cNvPr id="15" name="TextBox 14"/>
          <p:cNvSpPr txBox="1"/>
          <p:nvPr/>
        </p:nvSpPr>
        <p:spPr>
          <a:xfrm>
            <a:off x="969818" y="274321"/>
            <a:ext cx="3112655" cy="523220"/>
          </a:xfrm>
          <a:prstGeom prst="rect">
            <a:avLst/>
          </a:prstGeom>
          <a:noFill/>
        </p:spPr>
        <p:txBody>
          <a:bodyPr wrap="square" rtlCol="0">
            <a:spAutoFit/>
          </a:bodyPr>
          <a:lstStyle/>
          <a:p>
            <a:r>
              <a:rPr lang="en-US" sz="2800" b="1" dirty="0">
                <a:solidFill>
                  <a:srgbClr val="C00000"/>
                </a:solidFill>
              </a:rPr>
              <a:t>Listen and read</a:t>
            </a:r>
          </a:p>
        </p:txBody>
      </p:sp>
      <p:sp>
        <p:nvSpPr>
          <p:cNvPr id="21" name="Rounded Rectangle 20"/>
          <p:cNvSpPr/>
          <p:nvPr/>
        </p:nvSpPr>
        <p:spPr>
          <a:xfrm>
            <a:off x="230794" y="2743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p:cNvSpPr txBox="1"/>
          <p:nvPr/>
        </p:nvSpPr>
        <p:spPr>
          <a:xfrm>
            <a:off x="283579" y="171681"/>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33">
            <a:hlinkClick r:id="" action="ppaction://media"/>
            <a:extLst>
              <a:ext uri="{FF2B5EF4-FFF2-40B4-BE49-F238E27FC236}">
                <a16:creationId xmlns:a16="http://schemas.microsoft.com/office/drawing/2014/main" xmlns="" id="{46B51941-8934-4105-B648-6E9E56FE40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5847" y="125962"/>
            <a:ext cx="487363" cy="48736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4214" y="98422"/>
            <a:ext cx="11357786"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conversation again and circle the correct answers</a:t>
            </a:r>
          </a:p>
        </p:txBody>
      </p:sp>
      <p:sp>
        <p:nvSpPr>
          <p:cNvPr id="32" name="Rounded Rectangle 31"/>
          <p:cNvSpPr/>
          <p:nvPr/>
        </p:nvSpPr>
        <p:spPr>
          <a:xfrm>
            <a:off x="331609" y="1910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384394" y="707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 Box 1"/>
          <p:cNvSpPr txBox="1"/>
          <p:nvPr/>
        </p:nvSpPr>
        <p:spPr>
          <a:xfrm>
            <a:off x="697226" y="621642"/>
            <a:ext cx="11259185" cy="461665"/>
          </a:xfrm>
          <a:prstGeom prst="rect">
            <a:avLst/>
          </a:prstGeom>
          <a:gradFill flip="none" rotWithShape="1">
            <a:gsLst>
              <a:gs pos="83000">
                <a:schemeClr val="accent4">
                  <a:lumMod val="5000"/>
                  <a:lumOff val="95000"/>
                </a:schemeClr>
              </a:gs>
              <a:gs pos="100000">
                <a:srgbClr val="D4EFAD"/>
              </a:gs>
              <a:gs pos="95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nchor="t">
            <a:spAutoFit/>
          </a:bodyPr>
          <a:lstStyle/>
          <a:p>
            <a:r>
              <a:rPr lang="en-US" sz="2400" b="1" dirty="0">
                <a:solidFill>
                  <a:schemeClr val="bg1"/>
                </a:solidFill>
              </a:rPr>
              <a:t>1. </a:t>
            </a:r>
            <a:r>
              <a:rPr lang="en-US" sz="2400" b="1" dirty="0" err="1">
                <a:solidFill>
                  <a:schemeClr val="bg1"/>
                </a:solidFill>
              </a:rPr>
              <a:t>Phong</a:t>
            </a:r>
            <a:r>
              <a:rPr lang="en-US" sz="2400" b="1" dirty="0">
                <a:solidFill>
                  <a:schemeClr val="bg1"/>
                </a:solidFill>
              </a:rPr>
              <a:t> and his grandpa are talking about some differences between____</a:t>
            </a:r>
          </a:p>
        </p:txBody>
      </p:sp>
      <p:sp>
        <p:nvSpPr>
          <p:cNvPr id="6" name="Oval 5"/>
          <p:cNvSpPr/>
          <p:nvPr/>
        </p:nvSpPr>
        <p:spPr>
          <a:xfrm>
            <a:off x="726289" y="1974804"/>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Text Box 1">
            <a:extLst>
              <a:ext uri="{FF2B5EF4-FFF2-40B4-BE49-F238E27FC236}">
                <a16:creationId xmlns:a16="http://schemas.microsoft.com/office/drawing/2014/main" xmlns="" id="{E0A11F8A-F646-4C0F-AF6B-D4059B6F6D3F}"/>
              </a:ext>
            </a:extLst>
          </p:cNvPr>
          <p:cNvSpPr txBox="1"/>
          <p:nvPr/>
        </p:nvSpPr>
        <p:spPr>
          <a:xfrm>
            <a:off x="798489" y="2957067"/>
            <a:ext cx="11259185" cy="461665"/>
          </a:xfrm>
          <a:prstGeom prst="rect">
            <a:avLst/>
          </a:prstGeom>
          <a:solidFill>
            <a:schemeClr val="accent6">
              <a:lumMod val="20000"/>
              <a:lumOff val="80000"/>
            </a:schemeClr>
          </a:solidFill>
        </p:spPr>
        <p:txBody>
          <a:bodyPr wrap="square" rtlCol="0" anchor="t">
            <a:spAutoFit/>
          </a:bodyPr>
          <a:lstStyle/>
          <a:p>
            <a:pPr algn="just"/>
            <a:r>
              <a:rPr lang="en-US" sz="2400" b="1" dirty="0">
                <a:solidFill>
                  <a:schemeClr val="bg1"/>
                </a:solidFill>
              </a:rPr>
              <a:t>2. </a:t>
            </a:r>
            <a:r>
              <a:rPr lang="en-US" sz="2400" b="1" dirty="0" err="1">
                <a:solidFill>
                  <a:schemeClr val="bg1"/>
                </a:solidFill>
              </a:rPr>
              <a:t>Phong’s</a:t>
            </a:r>
            <a:r>
              <a:rPr lang="en-US" sz="2400" b="1" dirty="0">
                <a:solidFill>
                  <a:schemeClr val="bg1"/>
                </a:solidFill>
              </a:rPr>
              <a:t> grandpa mentions _________________differences</a:t>
            </a:r>
          </a:p>
        </p:txBody>
      </p:sp>
      <p:sp>
        <p:nvSpPr>
          <p:cNvPr id="9" name="Text Box 4">
            <a:extLst>
              <a:ext uri="{FF2B5EF4-FFF2-40B4-BE49-F238E27FC236}">
                <a16:creationId xmlns:a16="http://schemas.microsoft.com/office/drawing/2014/main" xmlns="" id="{D7CC8183-2B65-4B26-97CD-E4C2927C556A}"/>
              </a:ext>
            </a:extLst>
          </p:cNvPr>
          <p:cNvSpPr txBox="1"/>
          <p:nvPr/>
        </p:nvSpPr>
        <p:spPr>
          <a:xfrm>
            <a:off x="1508101" y="3555796"/>
            <a:ext cx="2869565" cy="83099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400" b="1" dirty="0">
                <a:solidFill>
                  <a:schemeClr val="bg1"/>
                </a:solidFill>
              </a:rPr>
              <a:t>A. two                      </a:t>
            </a:r>
          </a:p>
          <a:p>
            <a:r>
              <a:rPr lang="en-US" sz="2400" b="1" dirty="0">
                <a:solidFill>
                  <a:schemeClr val="bg1"/>
                </a:solidFill>
              </a:rPr>
              <a:t>C. four                       </a:t>
            </a:r>
          </a:p>
        </p:txBody>
      </p:sp>
      <p:sp>
        <p:nvSpPr>
          <p:cNvPr id="10" name="Text Box 3">
            <a:extLst>
              <a:ext uri="{FF2B5EF4-FFF2-40B4-BE49-F238E27FC236}">
                <a16:creationId xmlns:a16="http://schemas.microsoft.com/office/drawing/2014/main" xmlns="" id="{E0CCB13D-71DD-4C77-BC9B-5CC6C0E5BEE0}"/>
              </a:ext>
            </a:extLst>
          </p:cNvPr>
          <p:cNvSpPr txBox="1"/>
          <p:nvPr/>
        </p:nvSpPr>
        <p:spPr>
          <a:xfrm>
            <a:off x="7489300" y="3584257"/>
            <a:ext cx="2868295" cy="83099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400" b="1" dirty="0">
                <a:solidFill>
                  <a:schemeClr val="bg1"/>
                </a:solidFill>
              </a:rPr>
              <a:t>B. three                        </a:t>
            </a:r>
          </a:p>
          <a:p>
            <a:r>
              <a:rPr lang="en-US" sz="2400" b="1" dirty="0">
                <a:solidFill>
                  <a:schemeClr val="bg1"/>
                </a:solidFill>
              </a:rPr>
              <a:t>D. five</a:t>
            </a:r>
          </a:p>
        </p:txBody>
      </p:sp>
      <p:sp>
        <p:nvSpPr>
          <p:cNvPr id="11" name="Oval 10">
            <a:extLst>
              <a:ext uri="{FF2B5EF4-FFF2-40B4-BE49-F238E27FC236}">
                <a16:creationId xmlns:a16="http://schemas.microsoft.com/office/drawing/2014/main" xmlns="" id="{FCEF46FD-DFBB-4584-88D6-7CD688652706}"/>
              </a:ext>
            </a:extLst>
          </p:cNvPr>
          <p:cNvSpPr/>
          <p:nvPr/>
        </p:nvSpPr>
        <p:spPr>
          <a:xfrm>
            <a:off x="7489300" y="3584257"/>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bg1"/>
              </a:solidFill>
            </a:endParaRPr>
          </a:p>
        </p:txBody>
      </p:sp>
      <p:sp>
        <p:nvSpPr>
          <p:cNvPr id="13" name="Text Box 7">
            <a:extLst>
              <a:ext uri="{FF2B5EF4-FFF2-40B4-BE49-F238E27FC236}">
                <a16:creationId xmlns:a16="http://schemas.microsoft.com/office/drawing/2014/main" xmlns="" id="{8C1DAAA0-8D0E-4B2E-A047-9B5D21D8A493}"/>
              </a:ext>
            </a:extLst>
          </p:cNvPr>
          <p:cNvSpPr txBox="1"/>
          <p:nvPr/>
        </p:nvSpPr>
        <p:spPr>
          <a:xfrm>
            <a:off x="730543" y="4428035"/>
            <a:ext cx="11259185" cy="461665"/>
          </a:xfrm>
          <a:prstGeom prst="rect">
            <a:avLst/>
          </a:prstGeom>
          <a:solidFill>
            <a:schemeClr val="accent6">
              <a:lumMod val="20000"/>
              <a:lumOff val="80000"/>
            </a:schemeClr>
          </a:solidFill>
        </p:spPr>
        <p:txBody>
          <a:bodyPr wrap="square" rtlCol="0" anchor="t">
            <a:spAutoFit/>
          </a:bodyPr>
          <a:lstStyle/>
          <a:p>
            <a:pPr algn="just"/>
            <a:r>
              <a:rPr lang="en-US" sz="2400" b="1" dirty="0">
                <a:solidFill>
                  <a:schemeClr val="bg1"/>
                </a:solidFill>
              </a:rPr>
              <a:t>3. </a:t>
            </a:r>
            <a:r>
              <a:rPr lang="en-US" sz="2400" b="1" dirty="0" err="1">
                <a:solidFill>
                  <a:schemeClr val="bg1"/>
                </a:solidFill>
              </a:rPr>
              <a:t>Phong’s</a:t>
            </a:r>
            <a:r>
              <a:rPr lang="en-US" sz="2400" b="1" dirty="0">
                <a:solidFill>
                  <a:schemeClr val="bg1"/>
                </a:solidFill>
              </a:rPr>
              <a:t> grandpa sees most of the changes as ______________.</a:t>
            </a:r>
          </a:p>
        </p:txBody>
      </p:sp>
      <p:sp>
        <p:nvSpPr>
          <p:cNvPr id="14" name="Text Box 8">
            <a:extLst>
              <a:ext uri="{FF2B5EF4-FFF2-40B4-BE49-F238E27FC236}">
                <a16:creationId xmlns:a16="http://schemas.microsoft.com/office/drawing/2014/main" xmlns="" id="{93CE4E50-C239-4B7A-BE94-417688C32CCE}"/>
              </a:ext>
            </a:extLst>
          </p:cNvPr>
          <p:cNvSpPr txBox="1"/>
          <p:nvPr/>
        </p:nvSpPr>
        <p:spPr>
          <a:xfrm>
            <a:off x="1372211" y="4886624"/>
            <a:ext cx="286956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A. positive                      </a:t>
            </a:r>
          </a:p>
          <a:p>
            <a:r>
              <a:rPr lang="en-US" sz="2800" b="1" dirty="0" err="1">
                <a:solidFill>
                  <a:schemeClr val="bg1"/>
                </a:solidFill>
              </a:rPr>
              <a:t>C.unnecessary</a:t>
            </a:r>
            <a:r>
              <a:rPr lang="en-US" sz="2800" b="1" dirty="0">
                <a:solidFill>
                  <a:schemeClr val="bg1"/>
                </a:solidFill>
              </a:rPr>
              <a:t>                       </a:t>
            </a:r>
          </a:p>
        </p:txBody>
      </p:sp>
      <p:sp>
        <p:nvSpPr>
          <p:cNvPr id="15" name="Text Box 9">
            <a:extLst>
              <a:ext uri="{FF2B5EF4-FFF2-40B4-BE49-F238E27FC236}">
                <a16:creationId xmlns:a16="http://schemas.microsoft.com/office/drawing/2014/main" xmlns="" id="{28F60B5C-8A9F-44AF-99CD-1C7DE95EBAF8}"/>
              </a:ext>
            </a:extLst>
          </p:cNvPr>
          <p:cNvSpPr txBox="1"/>
          <p:nvPr/>
        </p:nvSpPr>
        <p:spPr>
          <a:xfrm>
            <a:off x="7280800" y="4959214"/>
            <a:ext cx="286829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B. negative                        </a:t>
            </a:r>
          </a:p>
          <a:p>
            <a:r>
              <a:rPr lang="en-US" sz="2800" b="1" dirty="0">
                <a:solidFill>
                  <a:schemeClr val="bg1"/>
                </a:solidFill>
              </a:rPr>
              <a:t>D. necessary</a:t>
            </a:r>
          </a:p>
        </p:txBody>
      </p:sp>
      <p:sp>
        <p:nvSpPr>
          <p:cNvPr id="16" name="Oval 15">
            <a:extLst>
              <a:ext uri="{FF2B5EF4-FFF2-40B4-BE49-F238E27FC236}">
                <a16:creationId xmlns:a16="http://schemas.microsoft.com/office/drawing/2014/main" xmlns="" id="{13F400CD-3D58-4E25-BC72-AED4AC291340}"/>
              </a:ext>
            </a:extLst>
          </p:cNvPr>
          <p:cNvSpPr/>
          <p:nvPr/>
        </p:nvSpPr>
        <p:spPr>
          <a:xfrm>
            <a:off x="1372211" y="4941234"/>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bg1"/>
              </a:solidFill>
            </a:endParaRPr>
          </a:p>
        </p:txBody>
      </p:sp>
      <p:sp>
        <p:nvSpPr>
          <p:cNvPr id="4" name="Rectangle 3">
            <a:extLst>
              <a:ext uri="{FF2B5EF4-FFF2-40B4-BE49-F238E27FC236}">
                <a16:creationId xmlns:a16="http://schemas.microsoft.com/office/drawing/2014/main" xmlns="" id="{06DEB739-3442-485D-AEAE-7D8861DA5A4B}"/>
              </a:ext>
            </a:extLst>
          </p:cNvPr>
          <p:cNvSpPr/>
          <p:nvPr/>
        </p:nvSpPr>
        <p:spPr>
          <a:xfrm>
            <a:off x="781429" y="1242603"/>
            <a:ext cx="10776674" cy="1569660"/>
          </a:xfrm>
          <a:prstGeom prst="rect">
            <a:avLst/>
          </a:prstGeom>
        </p:spPr>
        <p:txBody>
          <a:bodyPr wrap="square">
            <a:spAutoFit/>
          </a:bodyPr>
          <a:lstStyle/>
          <a:p>
            <a:pPr marL="342900" indent="-342900">
              <a:buAutoNum type="alphaUcPeriod"/>
            </a:pPr>
            <a:r>
              <a:rPr lang="vi-VN" sz="2400" b="1" dirty="0">
                <a:solidFill>
                  <a:schemeClr val="bg1"/>
                </a:solidFill>
              </a:rPr>
              <a:t>children in the city and the countryside</a:t>
            </a:r>
            <a:endParaRPr lang="en-US" sz="2400" b="1" dirty="0">
              <a:solidFill>
                <a:schemeClr val="bg1"/>
              </a:solidFill>
            </a:endParaRPr>
          </a:p>
          <a:p>
            <a:pPr marL="342900" indent="-342900">
              <a:buAutoNum type="alphaUcPeriod"/>
            </a:pPr>
            <a:r>
              <a:rPr lang="vi-VN" sz="2400" b="1" dirty="0">
                <a:solidFill>
                  <a:schemeClr val="bg1"/>
                </a:solidFill>
              </a:rPr>
              <a:t>the living standards in the past and now</a:t>
            </a:r>
            <a:endParaRPr lang="en-US" sz="2400" b="1" dirty="0">
              <a:solidFill>
                <a:schemeClr val="bg1"/>
              </a:solidFill>
            </a:endParaRPr>
          </a:p>
          <a:p>
            <a:pPr marL="342900" indent="-342900">
              <a:buAutoNum type="alphaUcPeriod"/>
            </a:pPr>
            <a:r>
              <a:rPr lang="vi-VN" sz="2400" b="1" dirty="0">
                <a:solidFill>
                  <a:schemeClr val="bg1"/>
                </a:solidFill>
              </a:rPr>
              <a:t> life in the past and now</a:t>
            </a:r>
            <a:endParaRPr lang="en-US" sz="2400" b="1" dirty="0">
              <a:solidFill>
                <a:schemeClr val="bg1"/>
              </a:solidFill>
            </a:endParaRPr>
          </a:p>
          <a:p>
            <a:pPr marL="342900" indent="-342900">
              <a:buAutoNum type="alphaUcPeriod"/>
            </a:pPr>
            <a:r>
              <a:rPr lang="vi-VN" sz="2400" b="1" dirty="0">
                <a:solidFill>
                  <a:schemeClr val="bg1"/>
                </a:solidFill>
              </a:rPr>
              <a:t>past and present entertainment</a:t>
            </a:r>
          </a:p>
        </p:txBody>
      </p:sp>
      <p:sp>
        <p:nvSpPr>
          <p:cNvPr id="3" name="Rectangle 2">
            <a:extLst>
              <a:ext uri="{FF2B5EF4-FFF2-40B4-BE49-F238E27FC236}">
                <a16:creationId xmlns:a16="http://schemas.microsoft.com/office/drawing/2014/main" xmlns="" id="{44053CE4-A590-4091-9A48-939364807CB8}"/>
              </a:ext>
            </a:extLst>
          </p:cNvPr>
          <p:cNvSpPr/>
          <p:nvPr/>
        </p:nvSpPr>
        <p:spPr>
          <a:xfrm>
            <a:off x="233474" y="6099265"/>
            <a:ext cx="12044343" cy="400110"/>
          </a:xfrm>
          <a:prstGeom prst="rect">
            <a:avLst/>
          </a:prstGeom>
        </p:spPr>
        <p:txBody>
          <a:bodyPr wrap="square">
            <a:spAutoFit/>
          </a:bodyPr>
          <a:lstStyle/>
          <a:p>
            <a:r>
              <a:rPr lang="vi-VN" sz="2000" b="1" dirty="0">
                <a:solidFill>
                  <a:schemeClr val="bg1"/>
                </a:solidFill>
              </a:rPr>
              <a:t>Phong: Grandpa, do you mind telling me how </a:t>
            </a:r>
            <a:r>
              <a:rPr lang="vi-VN" sz="2000" b="1" dirty="0">
                <a:solidFill>
                  <a:srgbClr val="FF0000"/>
                </a:solidFill>
              </a:rPr>
              <a:t>our lives </a:t>
            </a:r>
            <a:r>
              <a:rPr lang="vi-VN" sz="2000" b="1" dirty="0">
                <a:solidFill>
                  <a:schemeClr val="bg1"/>
                </a:solidFill>
              </a:rPr>
              <a:t>are different from </a:t>
            </a:r>
            <a:r>
              <a:rPr lang="vi-VN" sz="2000" b="1" dirty="0">
                <a:solidFill>
                  <a:srgbClr val="FF0000"/>
                </a:solidFill>
              </a:rPr>
              <a:t>yours in the past</a:t>
            </a:r>
            <a:r>
              <a:rPr lang="vi-VN" sz="2000" b="1" dirty="0">
                <a:solidFill>
                  <a:schemeClr val="bg1"/>
                </a:solidFill>
              </a:rPr>
              <a:t>?</a:t>
            </a:r>
          </a:p>
        </p:txBody>
      </p:sp>
      <p:sp>
        <p:nvSpPr>
          <p:cNvPr id="5" name="Rectangle 4">
            <a:extLst>
              <a:ext uri="{FF2B5EF4-FFF2-40B4-BE49-F238E27FC236}">
                <a16:creationId xmlns:a16="http://schemas.microsoft.com/office/drawing/2014/main" xmlns="" id="{8E9DEEDC-49AB-4045-AE7D-725811AE4766}"/>
              </a:ext>
            </a:extLst>
          </p:cNvPr>
          <p:cNvSpPr/>
          <p:nvPr/>
        </p:nvSpPr>
        <p:spPr>
          <a:xfrm>
            <a:off x="233474" y="5860273"/>
            <a:ext cx="10705342" cy="1015663"/>
          </a:xfrm>
          <a:prstGeom prst="rect">
            <a:avLst/>
          </a:prstGeom>
        </p:spPr>
        <p:txBody>
          <a:bodyPr wrap="square">
            <a:spAutoFit/>
          </a:bodyPr>
          <a:lstStyle/>
          <a:p>
            <a:r>
              <a:rPr lang="vi-VN" sz="2000" b="1" dirty="0">
                <a:solidFill>
                  <a:schemeClr val="bg1"/>
                </a:solidFill>
              </a:rPr>
              <a:t> </a:t>
            </a:r>
            <a:r>
              <a:rPr lang="en-US" sz="2000" b="1" dirty="0">
                <a:solidFill>
                  <a:schemeClr val="bg1"/>
                </a:solidFill>
              </a:rPr>
              <a:t>-  </a:t>
            </a:r>
            <a:r>
              <a:rPr lang="vi-VN" sz="2000" b="1" dirty="0">
                <a:solidFill>
                  <a:schemeClr val="bg1"/>
                </a:solidFill>
              </a:rPr>
              <a:t>Well, there are many differences. </a:t>
            </a:r>
            <a:r>
              <a:rPr lang="vi-VN" sz="2000" b="1" dirty="0">
                <a:solidFill>
                  <a:srgbClr val="FF0000"/>
                </a:solidFill>
              </a:rPr>
              <a:t>In my day, we mostly played outdoors</a:t>
            </a:r>
            <a:endParaRPr lang="en-US" sz="2000" b="1" dirty="0">
              <a:solidFill>
                <a:srgbClr val="FF0000"/>
              </a:solidFill>
            </a:endParaRPr>
          </a:p>
          <a:p>
            <a:pPr marL="285750" indent="-285750">
              <a:buFontTx/>
              <a:buChar char="-"/>
            </a:pPr>
            <a:r>
              <a:rPr lang="vi-VN" sz="2000" b="1" dirty="0">
                <a:solidFill>
                  <a:schemeClr val="bg1"/>
                </a:solidFill>
              </a:rPr>
              <a:t>Another thing is that children </a:t>
            </a:r>
            <a:r>
              <a:rPr lang="vi-VN" sz="2000" b="1" dirty="0">
                <a:solidFill>
                  <a:srgbClr val="FF0000"/>
                </a:solidFill>
              </a:rPr>
              <a:t>nowadays have more freedom of choice</a:t>
            </a:r>
            <a:endParaRPr lang="en-US" sz="2000" b="1" dirty="0">
              <a:solidFill>
                <a:srgbClr val="FF0000"/>
              </a:solidFill>
            </a:endParaRPr>
          </a:p>
          <a:p>
            <a:pPr marL="285750" indent="-285750">
              <a:buFontTx/>
              <a:buChar char="-"/>
            </a:pPr>
            <a:r>
              <a:rPr lang="vi-VN" sz="2000" b="1" dirty="0">
                <a:solidFill>
                  <a:srgbClr val="FF0000"/>
                </a:solidFill>
              </a:rPr>
              <a:t>And many children of my generation left school early to support their families</a:t>
            </a:r>
          </a:p>
        </p:txBody>
      </p:sp>
      <p:sp>
        <p:nvSpPr>
          <p:cNvPr id="7" name="Rectangle 6">
            <a:extLst>
              <a:ext uri="{FF2B5EF4-FFF2-40B4-BE49-F238E27FC236}">
                <a16:creationId xmlns:a16="http://schemas.microsoft.com/office/drawing/2014/main" xmlns="" id="{412A8356-3F10-48FD-9AD0-CE6710E59B20}"/>
              </a:ext>
            </a:extLst>
          </p:cNvPr>
          <p:cNvSpPr/>
          <p:nvPr/>
        </p:nvSpPr>
        <p:spPr>
          <a:xfrm>
            <a:off x="623306" y="5822131"/>
            <a:ext cx="11264678" cy="1015663"/>
          </a:xfrm>
          <a:prstGeom prst="rect">
            <a:avLst/>
          </a:prstGeom>
        </p:spPr>
        <p:txBody>
          <a:bodyPr wrap="square">
            <a:spAutoFit/>
          </a:bodyPr>
          <a:lstStyle/>
          <a:p>
            <a:r>
              <a:rPr lang="vi-VN" sz="2000" b="1" dirty="0">
                <a:solidFill>
                  <a:schemeClr val="bg1"/>
                </a:solidFill>
              </a:rPr>
              <a:t>Phong: Do you think these </a:t>
            </a:r>
            <a:r>
              <a:rPr lang="vi-VN" sz="2000" b="1" dirty="0">
                <a:solidFill>
                  <a:srgbClr val="E80000"/>
                </a:solidFill>
              </a:rPr>
              <a:t>changes are for the better</a:t>
            </a:r>
            <a:r>
              <a:rPr lang="en-US" sz="2000" b="1" dirty="0">
                <a:solidFill>
                  <a:srgbClr val="E80000"/>
                </a:solidFill>
              </a:rPr>
              <a:t>? </a:t>
            </a:r>
          </a:p>
          <a:p>
            <a:endParaRPr lang="en-US" sz="2000" b="1" dirty="0">
              <a:solidFill>
                <a:schemeClr val="bg1"/>
              </a:solidFill>
            </a:endParaRPr>
          </a:p>
          <a:p>
            <a:r>
              <a:rPr lang="vi-VN" sz="2000" b="1" dirty="0">
                <a:solidFill>
                  <a:schemeClr val="bg1"/>
                </a:solidFill>
              </a:rPr>
              <a:t>Grandpa: </a:t>
            </a:r>
            <a:r>
              <a:rPr lang="vi-VN" sz="2000" b="1" dirty="0">
                <a:solidFill>
                  <a:srgbClr val="E80000"/>
                </a:solidFill>
              </a:rPr>
              <a:t>Yes, they mostly are. </a:t>
            </a:r>
            <a:r>
              <a:rPr lang="vi-VN" sz="2000" b="1" dirty="0">
                <a:solidFill>
                  <a:schemeClr val="bg1"/>
                </a:solidFill>
              </a:rPr>
              <a:t>They have </a:t>
            </a:r>
            <a:r>
              <a:rPr lang="vi-VN" sz="2000" b="1" dirty="0">
                <a:solidFill>
                  <a:srgbClr val="E80000"/>
                </a:solidFill>
              </a:rPr>
              <a:t>improved our living conditions.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3"/>
                                        </p:tgtEl>
                                        <p:attrNameLst>
                                          <p:attrName>ppt_x</p:attrName>
                                        </p:attrNameLst>
                                      </p:cBhvr>
                                      <p:tavLst>
                                        <p:tav tm="0">
                                          <p:val>
                                            <p:strVal val="ppt_x"/>
                                          </p:val>
                                        </p:tav>
                                        <p:tav tm="100000">
                                          <p:val>
                                            <p:strVal val="ppt_x"/>
                                          </p:val>
                                        </p:tav>
                                      </p:tavLst>
                                    </p:anim>
                                    <p:anim calcmode="lin" valueType="num">
                                      <p:cBhvr additive="base">
                                        <p:cTn id="20" dur="500"/>
                                        <p:tgtEl>
                                          <p:spTgt spid="3"/>
                                        </p:tgtEl>
                                        <p:attrNameLst>
                                          <p:attrName>ppt_y</p:attrName>
                                        </p:attrNameLst>
                                      </p:cBhvr>
                                      <p:tavLst>
                                        <p:tav tm="0">
                                          <p:val>
                                            <p:strVal val="ppt_y"/>
                                          </p:val>
                                        </p:tav>
                                        <p:tav tm="100000">
                                          <p:val>
                                            <p:strVal val="1+ppt_h/2"/>
                                          </p:val>
                                        </p:tav>
                                      </p:tavLst>
                                    </p:anim>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ppt_x"/>
                                          </p:val>
                                        </p:tav>
                                        <p:tav tm="100000">
                                          <p:val>
                                            <p:strVal val="#ppt_x"/>
                                          </p:val>
                                        </p:tav>
                                      </p:tavLst>
                                    </p:anim>
                                    <p:anim calcmode="lin" valueType="num">
                                      <p:cBhvr additive="base">
                                        <p:cTn id="5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6" grpId="0" animBg="1"/>
      <p:bldP spid="6" grpId="1" animBg="1"/>
      <p:bldP spid="8" grpId="1" animBg="1"/>
      <p:bldP spid="9" grpId="1" animBg="1"/>
      <p:bldP spid="10" grpId="1" animBg="1"/>
      <p:bldP spid="11" grpId="0" animBg="1"/>
      <p:bldP spid="11" grpId="1" animBg="1"/>
      <p:bldP spid="13" grpId="1" animBg="1"/>
      <p:bldP spid="14" grpId="1" animBg="1"/>
      <p:bldP spid="15" grpId="1" animBg="1"/>
      <p:bldP spid="16" grpId="0" animBg="1"/>
      <p:bldP spid="16" grpId="1" animBg="1"/>
      <p:bldP spid="3" grpId="0"/>
      <p:bldP spid="3" grpId="1"/>
      <p:bldP spid="5" grpId="0"/>
      <p:bldP spid="5"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232128" y="9120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38" name="TextBox 16"/>
          <p:cNvSpPr txBox="1"/>
          <p:nvPr/>
        </p:nvSpPr>
        <p:spPr>
          <a:xfrm>
            <a:off x="284913" y="0"/>
            <a:ext cx="321479" cy="584775"/>
          </a:xfrm>
          <a:prstGeom prst="rect">
            <a:avLst/>
          </a:prstGeom>
          <a:noFill/>
        </p:spPr>
        <p:txBody>
          <a:bodyPr wrap="square" rtlCol="0">
            <a:spAutoFit/>
          </a:bodyPr>
          <a:lstStyle/>
          <a:p>
            <a:pPr algn="ctr"/>
            <a:r>
              <a:rPr lang="en-US" sz="3200" b="1" dirty="0">
                <a:solidFill>
                  <a:schemeClr val="bg1"/>
                </a:solidFill>
                <a:latin typeface="Myriad Pro" pitchFamily="34" charset="0"/>
              </a:rPr>
              <a:t>3</a:t>
            </a:r>
          </a:p>
        </p:txBody>
      </p:sp>
      <p:graphicFrame>
        <p:nvGraphicFramePr>
          <p:cNvPr id="15" name="Table 14"/>
          <p:cNvGraphicFramePr/>
          <p:nvPr>
            <p:extLst>
              <p:ext uri="{D42A27DB-BD31-4B8C-83A1-F6EECF244321}">
                <p14:modId xmlns:p14="http://schemas.microsoft.com/office/powerpoint/2010/main" val="507196242"/>
              </p:ext>
            </p:extLst>
          </p:nvPr>
        </p:nvGraphicFramePr>
        <p:xfrm>
          <a:off x="284913" y="3011839"/>
          <a:ext cx="11621136" cy="2834640"/>
        </p:xfrm>
        <a:graphic>
          <a:graphicData uri="http://schemas.openxmlformats.org/drawingml/2006/table">
            <a:tbl>
              <a:tblPr firstRow="1" bandRow="1">
                <a:tableStyleId>{5C22544A-7EE6-4342-B048-85BDC9FD1C3A}</a:tableStyleId>
              </a:tblPr>
              <a:tblGrid>
                <a:gridCol w="5810568">
                  <a:extLst>
                    <a:ext uri="{9D8B030D-6E8A-4147-A177-3AD203B41FA5}">
                      <a16:colId xmlns:a16="http://schemas.microsoft.com/office/drawing/2014/main" xmlns="" val="20000"/>
                    </a:ext>
                  </a:extLst>
                </a:gridCol>
                <a:gridCol w="5810568">
                  <a:extLst>
                    <a:ext uri="{9D8B030D-6E8A-4147-A177-3AD203B41FA5}">
                      <a16:colId xmlns:a16="http://schemas.microsoft.com/office/drawing/2014/main" xmlns="" val="20001"/>
                    </a:ext>
                  </a:extLst>
                </a:gridCol>
              </a:tblGrid>
              <a:tr h="548640">
                <a:tc>
                  <a:txBody>
                    <a:bodyPr/>
                    <a:lstStyle/>
                    <a:p>
                      <a:pPr algn="ctr">
                        <a:buNone/>
                      </a:pPr>
                      <a:r>
                        <a:rPr lang="en-US" sz="3000"/>
                        <a:t>THE PAST</a:t>
                      </a:r>
                    </a:p>
                  </a:txBody>
                  <a:tcPr>
                    <a:solidFill>
                      <a:srgbClr val="B06161"/>
                    </a:solidFill>
                  </a:tcPr>
                </a:tc>
                <a:tc>
                  <a:txBody>
                    <a:bodyPr/>
                    <a:lstStyle/>
                    <a:p>
                      <a:pPr algn="ctr">
                        <a:buNone/>
                      </a:pPr>
                      <a:r>
                        <a:rPr lang="en-US" sz="3000" dirty="0"/>
                        <a:t>THE PRESENT</a:t>
                      </a:r>
                    </a:p>
                  </a:txBody>
                  <a:tcPr>
                    <a:solidFill>
                      <a:srgbClr val="B06161"/>
                    </a:solidFill>
                  </a:tcPr>
                </a:tc>
                <a:extLst>
                  <a:ext uri="{0D108BD9-81ED-4DB2-BD59-A6C34878D82A}">
                    <a16:rowId xmlns:a16="http://schemas.microsoft.com/office/drawing/2014/main" xmlns="" val="10000"/>
                  </a:ext>
                </a:extLst>
              </a:tr>
              <a:tr h="20116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extLst>
                  <a:ext uri="{0D108BD9-81ED-4DB2-BD59-A6C34878D82A}">
                    <a16:rowId xmlns:a16="http://schemas.microsoft.com/office/drawing/2014/main" xmlns="" val="10001"/>
                  </a:ext>
                </a:extLst>
              </a:tr>
            </a:tbl>
          </a:graphicData>
        </a:graphic>
      </p:graphicFrame>
      <p:sp>
        <p:nvSpPr>
          <p:cNvPr id="2" name="Text Box 1"/>
          <p:cNvSpPr txBox="1"/>
          <p:nvPr/>
        </p:nvSpPr>
        <p:spPr>
          <a:xfrm>
            <a:off x="305280" y="794456"/>
            <a:ext cx="5119518" cy="523220"/>
          </a:xfrm>
          <a:prstGeom prst="rect">
            <a:avLst/>
          </a:prstGeom>
          <a:solidFill>
            <a:schemeClr val="accent4">
              <a:lumMod val="20000"/>
              <a:lumOff val="80000"/>
            </a:schemeClr>
          </a:solidFill>
        </p:spPr>
        <p:txBody>
          <a:bodyPr wrap="square" rtlCol="0" anchor="t">
            <a:spAutoFit/>
          </a:bodyPr>
          <a:lstStyle/>
          <a:p>
            <a:r>
              <a:rPr lang="en-US" sz="2800" b="1" dirty="0">
                <a:solidFill>
                  <a:schemeClr val="bg1"/>
                </a:solidFill>
                <a:latin typeface="Times New Roman" panose="02020603050405020304" pitchFamily="18" charset="0"/>
                <a:cs typeface="Times New Roman" panose="02020603050405020304" pitchFamily="18" charset="0"/>
              </a:rPr>
              <a:t>a. depend on electronic devices</a:t>
            </a:r>
          </a:p>
        </p:txBody>
      </p:sp>
      <p:sp>
        <p:nvSpPr>
          <p:cNvPr id="7" name="Text Box 6"/>
          <p:cNvSpPr txBox="1"/>
          <p:nvPr/>
        </p:nvSpPr>
        <p:spPr>
          <a:xfrm>
            <a:off x="327435" y="1412294"/>
            <a:ext cx="5097364" cy="523220"/>
          </a:xfrm>
          <a:prstGeom prst="rect">
            <a:avLst/>
          </a:prstGeom>
          <a:solidFill>
            <a:schemeClr val="bg2">
              <a:lumMod val="40000"/>
              <a:lumOff val="60000"/>
            </a:schemeClr>
          </a:solidFill>
        </p:spPr>
        <p:txBody>
          <a:bodyPr wrap="square" rtlCol="0" anchor="t">
            <a:spAutoFit/>
          </a:bodyPr>
          <a:lstStyle/>
          <a:p>
            <a:r>
              <a:rPr lang="en-US" sz="2800" b="1" dirty="0">
                <a:solidFill>
                  <a:schemeClr val="bg1"/>
                </a:solidFill>
                <a:latin typeface="Times New Roman" panose="02020603050405020304" pitchFamily="18" charset="0"/>
                <a:cs typeface="Times New Roman" panose="02020603050405020304" pitchFamily="18" charset="0"/>
              </a:rPr>
              <a:t>b. leave school early</a:t>
            </a:r>
          </a:p>
        </p:txBody>
      </p:sp>
      <p:sp>
        <p:nvSpPr>
          <p:cNvPr id="8" name="Text Box 7"/>
          <p:cNvSpPr txBox="1"/>
          <p:nvPr/>
        </p:nvSpPr>
        <p:spPr>
          <a:xfrm>
            <a:off x="311308" y="2099216"/>
            <a:ext cx="5073881" cy="523220"/>
          </a:xfrm>
          <a:prstGeom prst="rect">
            <a:avLst/>
          </a:prstGeom>
          <a:solidFill>
            <a:schemeClr val="accent4">
              <a:lumMod val="20000"/>
              <a:lumOff val="80000"/>
            </a:schemeClr>
          </a:solidFill>
        </p:spPr>
        <p:txBody>
          <a:bodyPr wrap="square" rtlCol="0" anchor="t">
            <a:spAutoFit/>
          </a:bodyPr>
          <a:lstStyle/>
          <a:p>
            <a:r>
              <a:rPr lang="en-US" sz="2800" b="1" dirty="0">
                <a:solidFill>
                  <a:schemeClr val="bg1"/>
                </a:solidFill>
                <a:latin typeface="Times New Roman" panose="02020603050405020304" pitchFamily="18" charset="0"/>
                <a:cs typeface="Times New Roman" panose="02020603050405020304" pitchFamily="18" charset="0"/>
              </a:rPr>
              <a:t>c. dye their hair</a:t>
            </a:r>
          </a:p>
        </p:txBody>
      </p:sp>
      <p:sp>
        <p:nvSpPr>
          <p:cNvPr id="13" name="Text Box 12"/>
          <p:cNvSpPr txBox="1"/>
          <p:nvPr/>
        </p:nvSpPr>
        <p:spPr>
          <a:xfrm>
            <a:off x="6062755" y="794456"/>
            <a:ext cx="5579963" cy="523220"/>
          </a:xfrm>
          <a:prstGeom prst="rect">
            <a:avLst/>
          </a:prstGeom>
          <a:solidFill>
            <a:schemeClr val="bg2">
              <a:lumMod val="40000"/>
              <a:lumOff val="60000"/>
            </a:schemeClr>
          </a:solidFill>
        </p:spPr>
        <p:txBody>
          <a:bodyPr wrap="square" rtlCol="0" anchor="t">
            <a:spAutoFit/>
          </a:bodyPr>
          <a:lstStyle/>
          <a:p>
            <a:r>
              <a:rPr lang="en-US" sz="2800" b="1" dirty="0">
                <a:solidFill>
                  <a:schemeClr val="bg1"/>
                </a:solidFill>
                <a:latin typeface="Times New Roman" panose="02020603050405020304" pitchFamily="18" charset="0"/>
                <a:cs typeface="Times New Roman" panose="02020603050405020304" pitchFamily="18" charset="0"/>
              </a:rPr>
              <a:t>d. have more opportunities to learn</a:t>
            </a:r>
          </a:p>
        </p:txBody>
      </p:sp>
      <p:sp>
        <p:nvSpPr>
          <p:cNvPr id="14" name="Text Box 13"/>
          <p:cNvSpPr txBox="1"/>
          <p:nvPr/>
        </p:nvSpPr>
        <p:spPr>
          <a:xfrm>
            <a:off x="6062755" y="1469154"/>
            <a:ext cx="5579963" cy="954107"/>
          </a:xfrm>
          <a:prstGeom prst="rect">
            <a:avLst/>
          </a:prstGeom>
          <a:solidFill>
            <a:schemeClr val="accent4">
              <a:lumMod val="20000"/>
              <a:lumOff val="80000"/>
            </a:schemeClr>
          </a:solidFill>
        </p:spPr>
        <p:txBody>
          <a:bodyPr wrap="square" rtlCol="0" anchor="t">
            <a:spAutoFit/>
          </a:bodyPr>
          <a:lstStyle/>
          <a:p>
            <a:r>
              <a:rPr lang="en-US" sz="2800" b="1" dirty="0">
                <a:solidFill>
                  <a:schemeClr val="bg1"/>
                </a:solidFill>
                <a:latin typeface="Times New Roman" panose="02020603050405020304" pitchFamily="18" charset="0"/>
                <a:cs typeface="Times New Roman" panose="02020603050405020304" pitchFamily="18" charset="0"/>
              </a:rPr>
              <a:t>e. make toys from natural materials</a:t>
            </a:r>
          </a:p>
        </p:txBody>
      </p:sp>
      <p:sp>
        <p:nvSpPr>
          <p:cNvPr id="3" name="Text Box 2"/>
          <p:cNvSpPr txBox="1"/>
          <p:nvPr/>
        </p:nvSpPr>
        <p:spPr>
          <a:xfrm>
            <a:off x="322379" y="-2067526"/>
            <a:ext cx="2356485" cy="553085"/>
          </a:xfrm>
          <a:prstGeom prst="rect">
            <a:avLst/>
          </a:prstGeom>
          <a:solidFill>
            <a:srgbClr val="7ED7C1"/>
          </a:solidFill>
        </p:spPr>
        <p:txBody>
          <a:bodyPr wrap="square" rtlCol="0" anchor="t">
            <a:spAutoFit/>
          </a:bodyPr>
          <a:lstStyle/>
          <a:p>
            <a:pPr algn="ctr"/>
            <a:r>
              <a:rPr lang="en-US" sz="3000" dirty="0">
                <a:solidFill>
                  <a:schemeClr val="bg1"/>
                </a:solidFill>
              </a:rPr>
              <a:t>opportunity</a:t>
            </a:r>
          </a:p>
        </p:txBody>
      </p:sp>
      <p:sp>
        <p:nvSpPr>
          <p:cNvPr id="4" name="Text Box 3"/>
          <p:cNvSpPr txBox="1"/>
          <p:nvPr/>
        </p:nvSpPr>
        <p:spPr>
          <a:xfrm>
            <a:off x="2974774" y="-2078956"/>
            <a:ext cx="1897380" cy="553085"/>
          </a:xfrm>
          <a:prstGeom prst="rect">
            <a:avLst/>
          </a:prstGeom>
          <a:solidFill>
            <a:srgbClr val="DC8686"/>
          </a:solidFill>
        </p:spPr>
        <p:txBody>
          <a:bodyPr wrap="square" rtlCol="0" anchor="t">
            <a:spAutoFit/>
          </a:bodyPr>
          <a:lstStyle/>
          <a:p>
            <a:pPr algn="ctr"/>
            <a:r>
              <a:rPr lang="en-US" sz="3000" dirty="0">
                <a:solidFill>
                  <a:schemeClr val="bg1"/>
                </a:solidFill>
              </a:rPr>
              <a:t>freedom</a:t>
            </a:r>
          </a:p>
        </p:txBody>
      </p:sp>
      <p:sp>
        <p:nvSpPr>
          <p:cNvPr id="5" name="Text Box 4"/>
          <p:cNvSpPr txBox="1"/>
          <p:nvPr/>
        </p:nvSpPr>
        <p:spPr>
          <a:xfrm>
            <a:off x="5168064" y="-2078956"/>
            <a:ext cx="1158240" cy="553085"/>
          </a:xfrm>
          <a:prstGeom prst="rect">
            <a:avLst/>
          </a:prstGeom>
          <a:solidFill>
            <a:srgbClr val="7ED7C1"/>
          </a:solidFill>
        </p:spPr>
        <p:txBody>
          <a:bodyPr wrap="square" rtlCol="0" anchor="t">
            <a:spAutoFit/>
          </a:bodyPr>
          <a:lstStyle/>
          <a:p>
            <a:pPr algn="ctr"/>
            <a:r>
              <a:rPr lang="en-US" sz="3000" dirty="0">
                <a:solidFill>
                  <a:schemeClr val="bg1"/>
                </a:solidFill>
              </a:rPr>
              <a:t>dyed</a:t>
            </a:r>
          </a:p>
        </p:txBody>
      </p:sp>
      <p:sp>
        <p:nvSpPr>
          <p:cNvPr id="6" name="Text Box 5"/>
          <p:cNvSpPr txBox="1"/>
          <p:nvPr/>
        </p:nvSpPr>
        <p:spPr>
          <a:xfrm>
            <a:off x="6622214" y="-2071971"/>
            <a:ext cx="2379980" cy="553085"/>
          </a:xfrm>
          <a:prstGeom prst="rect">
            <a:avLst/>
          </a:prstGeom>
          <a:solidFill>
            <a:srgbClr val="DC8686"/>
          </a:solidFill>
        </p:spPr>
        <p:txBody>
          <a:bodyPr wrap="square" rtlCol="0" anchor="t">
            <a:spAutoFit/>
          </a:bodyPr>
          <a:lstStyle/>
          <a:p>
            <a:pPr algn="ctr"/>
            <a:r>
              <a:rPr lang="en-US" sz="3000" dirty="0">
                <a:solidFill>
                  <a:schemeClr val="bg1"/>
                </a:solidFill>
              </a:rPr>
              <a:t>generations</a:t>
            </a:r>
          </a:p>
        </p:txBody>
      </p:sp>
      <p:sp>
        <p:nvSpPr>
          <p:cNvPr id="9" name="Text Box 8"/>
          <p:cNvSpPr txBox="1"/>
          <p:nvPr/>
        </p:nvSpPr>
        <p:spPr>
          <a:xfrm>
            <a:off x="9406689" y="-2093561"/>
            <a:ext cx="1781175" cy="1015663"/>
          </a:xfrm>
          <a:prstGeom prst="rect">
            <a:avLst/>
          </a:prstGeom>
          <a:solidFill>
            <a:srgbClr val="7ED7C1"/>
          </a:solidFill>
        </p:spPr>
        <p:txBody>
          <a:bodyPr wrap="square" rtlCol="0" anchor="t">
            <a:spAutoFit/>
          </a:bodyPr>
          <a:lstStyle/>
          <a:p>
            <a:pPr algn="ctr"/>
            <a:r>
              <a:rPr lang="en-US" sz="3000" dirty="0">
                <a:solidFill>
                  <a:schemeClr val="bg1"/>
                </a:solidFill>
              </a:rPr>
              <a:t>materials</a:t>
            </a:r>
          </a:p>
        </p:txBody>
      </p:sp>
      <p:sp>
        <p:nvSpPr>
          <p:cNvPr id="17" name="Rectangle 16"/>
          <p:cNvSpPr/>
          <p:nvPr/>
        </p:nvSpPr>
        <p:spPr>
          <a:xfrm>
            <a:off x="903562" y="93045"/>
            <a:ext cx="11002487" cy="523220"/>
          </a:xfrm>
          <a:prstGeom prst="rect">
            <a:avLst/>
          </a:prstGeom>
        </p:spPr>
        <p:txBody>
          <a:bodyPr wrap="square">
            <a:spAutoFit/>
          </a:bodyPr>
          <a:lstStyle/>
          <a:p>
            <a:r>
              <a:rPr lang="en-US" sz="2800" b="1" dirty="0">
                <a:solidFill>
                  <a:schemeClr val="bg1"/>
                </a:solidFill>
              </a:rPr>
              <a:t>Write the expressions from the conversation in the correct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4.81481E-6 L 0.48854 0.41296 " pathEditMode="relative" rAng="0" ptsTypes="AA">
                                      <p:cBhvr>
                                        <p:cTn id="6" dur="2000" fill="hold"/>
                                        <p:tgtEl>
                                          <p:spTgt spid="2"/>
                                        </p:tgtEl>
                                        <p:attrNameLst>
                                          <p:attrName>ppt_x</p:attrName>
                                          <p:attrName>ppt_y</p:attrName>
                                        </p:attrNameLst>
                                      </p:cBhvr>
                                      <p:rCtr x="24427" y="2064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56 0.00486 L 0.01419 0.35116 " pathEditMode="relative" rAng="0" ptsTypes="AA">
                                      <p:cBhvr>
                                        <p:cTn id="10" dur="2000" fill="hold"/>
                                        <p:tgtEl>
                                          <p:spTgt spid="7"/>
                                        </p:tgtEl>
                                        <p:attrNameLst>
                                          <p:attrName>ppt_x</p:attrName>
                                          <p:attrName>ppt_y</p:attrName>
                                        </p:attrNameLst>
                                      </p:cBhvr>
                                      <p:rCtr x="625" y="1731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75E-6 -2.96296E-6 L 0.49063 0.30625 " pathEditMode="relative" rAng="0" ptsTypes="AA">
                                      <p:cBhvr>
                                        <p:cTn id="14" dur="2000" fill="hold"/>
                                        <p:tgtEl>
                                          <p:spTgt spid="8"/>
                                        </p:tgtEl>
                                        <p:attrNameLst>
                                          <p:attrName>ppt_x</p:attrName>
                                          <p:attrName>ppt_y</p:attrName>
                                        </p:attrNameLst>
                                      </p:cBhvr>
                                      <p:rCtr x="24531" y="1530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66667E-6 4.81481E-6 L 0.01836 0.60949 " pathEditMode="relative" rAng="0" ptsTypes="AA">
                                      <p:cBhvr>
                                        <p:cTn id="18" dur="2000" fill="hold"/>
                                        <p:tgtEl>
                                          <p:spTgt spid="13"/>
                                        </p:tgtEl>
                                        <p:attrNameLst>
                                          <p:attrName>ppt_x</p:attrName>
                                          <p:attrName>ppt_y</p:attrName>
                                        </p:attrNameLst>
                                      </p:cBhvr>
                                      <p:rCtr x="911" y="3046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4.81481E-6 L -0.4595 0.4426 " pathEditMode="relative" rAng="0" ptsTypes="AA">
                                      <p:cBhvr>
                                        <p:cTn id="22" dur="2000" fill="hold"/>
                                        <p:tgtEl>
                                          <p:spTgt spid="14"/>
                                        </p:tgtEl>
                                        <p:attrNameLst>
                                          <p:attrName>ppt_x</p:attrName>
                                          <p:attrName>ppt_y</p:attrName>
                                        </p:attrNameLst>
                                      </p:cBhvr>
                                      <p:rCtr x="-22982" y="2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0" y="1781003"/>
            <a:ext cx="1219200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1.</a:t>
            </a:r>
            <a:r>
              <a:rPr lang="en-US" sz="2900" dirty="0">
                <a:solidFill>
                  <a:schemeClr val="bg1"/>
                </a:solidFill>
                <a:latin typeface="Times New Roman" panose="02020603050405020304" pitchFamily="18" charset="0"/>
                <a:cs typeface="Times New Roman" panose="02020603050405020304" pitchFamily="18" charset="0"/>
              </a:rPr>
              <a:t> A few teenagers in my village have ____________ their hair brown.</a:t>
            </a:r>
          </a:p>
        </p:txBody>
      </p:sp>
      <p:sp>
        <p:nvSpPr>
          <p:cNvPr id="9" name="Text Box 8"/>
          <p:cNvSpPr txBox="1"/>
          <p:nvPr/>
        </p:nvSpPr>
        <p:spPr>
          <a:xfrm>
            <a:off x="-17780" y="2492835"/>
            <a:ext cx="1220978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2.</a:t>
            </a:r>
            <a:r>
              <a:rPr lang="en-US" sz="2900" dirty="0">
                <a:solidFill>
                  <a:schemeClr val="bg1"/>
                </a:solidFill>
                <a:latin typeface="Times New Roman" panose="02020603050405020304" pitchFamily="18" charset="0"/>
                <a:cs typeface="Times New Roman" panose="02020603050405020304" pitchFamily="18" charset="0"/>
              </a:rPr>
              <a:t> Young people’s lifestyle today is different from that of the previous </a:t>
            </a:r>
            <a:r>
              <a:rPr lang="en-US" sz="2900" dirty="0">
                <a:solidFill>
                  <a:schemeClr val="bg1"/>
                </a:solidFill>
                <a:latin typeface="Times New Roman" panose="02020603050405020304" pitchFamily="18" charset="0"/>
                <a:cs typeface="Times New Roman" panose="02020603050405020304" pitchFamily="18" charset="0"/>
                <a:sym typeface="+mn-ea"/>
              </a:rPr>
              <a:t>________</a:t>
            </a:r>
            <a:r>
              <a:rPr lang="en-US" sz="2900" dirty="0">
                <a:solidFill>
                  <a:schemeClr val="bg1"/>
                </a:solidFill>
                <a:latin typeface="Times New Roman" panose="02020603050405020304" pitchFamily="18" charset="0"/>
                <a:cs typeface="Times New Roman" panose="02020603050405020304" pitchFamily="18" charset="0"/>
              </a:rPr>
              <a:t>.</a:t>
            </a:r>
          </a:p>
        </p:txBody>
      </p:sp>
      <p:sp>
        <p:nvSpPr>
          <p:cNvPr id="10" name="Text Box 9"/>
          <p:cNvSpPr txBox="1"/>
          <p:nvPr/>
        </p:nvSpPr>
        <p:spPr>
          <a:xfrm>
            <a:off x="-17781" y="3297044"/>
            <a:ext cx="12209781"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3.</a:t>
            </a:r>
            <a:r>
              <a:rPr lang="en-US" sz="2900" dirty="0">
                <a:solidFill>
                  <a:schemeClr val="bg1"/>
                </a:solidFill>
                <a:latin typeface="Times New Roman" panose="02020603050405020304" pitchFamily="18" charset="0"/>
                <a:cs typeface="Times New Roman" panose="02020603050405020304" pitchFamily="18" charset="0"/>
              </a:rPr>
              <a:t> Nowadays, nearly all young people have a(n)</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go to school.</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8" name="Text Box 2"/>
          <p:cNvSpPr txBox="1"/>
          <p:nvPr/>
        </p:nvSpPr>
        <p:spPr>
          <a:xfrm>
            <a:off x="17780" y="4011583"/>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4. He wants to live green, so he uses products made from natural </a:t>
            </a:r>
            <a:r>
              <a:rPr lang="en-US" sz="2900" dirty="0">
                <a:solidFill>
                  <a:schemeClr val="bg1"/>
                </a:solidFill>
                <a:latin typeface="Times New Roman" panose="02020603050405020304" pitchFamily="18" charset="0"/>
                <a:cs typeface="Times New Roman" panose="02020603050405020304" pitchFamily="18" charset="0"/>
                <a:sym typeface="+mn-ea"/>
              </a:rPr>
              <a:t>___________ .</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19" name="Text Box 8"/>
          <p:cNvSpPr txBox="1"/>
          <p:nvPr/>
        </p:nvSpPr>
        <p:spPr>
          <a:xfrm>
            <a:off x="-17781" y="4834255"/>
            <a:ext cx="12174220" cy="538609"/>
          </a:xfrm>
          <a:prstGeom prst="rect">
            <a:avLst/>
          </a:prstGeom>
          <a:solidFill>
            <a:schemeClr val="tx1">
              <a:lumMod val="85000"/>
            </a:schemeClr>
          </a:solidFill>
        </p:spPr>
        <p:txBody>
          <a:bodyPr wrap="square" rtlCol="0" anchor="t">
            <a:spAutoFit/>
          </a:bodyPr>
          <a:lstStyle/>
          <a:p>
            <a:pPr algn="just"/>
            <a:r>
              <a:rPr lang="en-US" sz="2900">
                <a:solidFill>
                  <a:schemeClr val="bg1"/>
                </a:solidFill>
                <a:latin typeface="Times New Roman" panose="02020603050405020304" pitchFamily="18" charset="0"/>
                <a:cs typeface="Times New Roman" panose="02020603050405020304" pitchFamily="18" charset="0"/>
              </a:rPr>
              <a:t>5. My parents give me </a:t>
            </a:r>
            <a:r>
              <a:rPr lang="en-US" sz="2900">
                <a:solidFill>
                  <a:schemeClr val="bg1"/>
                </a:solidFill>
                <a:latin typeface="Times New Roman" panose="02020603050405020304" pitchFamily="18" charset="0"/>
                <a:cs typeface="Times New Roman" panose="02020603050405020304" pitchFamily="18" charset="0"/>
                <a:sym typeface="+mn-ea"/>
              </a:rPr>
              <a:t>____________</a:t>
            </a:r>
            <a:r>
              <a:rPr lang="en-US" sz="2900">
                <a:solidFill>
                  <a:schemeClr val="bg1"/>
                </a:solidFill>
                <a:latin typeface="Times New Roman" panose="02020603050405020304" pitchFamily="18" charset="0"/>
                <a:cs typeface="Times New Roman" panose="02020603050405020304" pitchFamily="18" charset="0"/>
              </a:rPr>
              <a:t> to pursue my own interests.</a:t>
            </a:r>
          </a:p>
        </p:txBody>
      </p:sp>
      <p:sp>
        <p:nvSpPr>
          <p:cNvPr id="4" name="Down Arrow Callout 3"/>
          <p:cNvSpPr/>
          <p:nvPr/>
        </p:nvSpPr>
        <p:spPr>
          <a:xfrm>
            <a:off x="10621818" y="6391564"/>
            <a:ext cx="1227779" cy="544945"/>
          </a:xfrm>
          <a:prstGeom prst="downArrowCallou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solidFill>
              </a:rPr>
              <a:t>Game</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0" y="2"/>
            <a:ext cx="12192000" cy="104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6000" b="1" u="sng" dirty="0">
                <a:solidFill>
                  <a:srgbClr val="0099CC"/>
                </a:solidFill>
                <a:latin typeface="Times New Roman" pitchFamily="18" charset="0"/>
              </a:rPr>
              <a:t>Questions:</a:t>
            </a:r>
            <a:r>
              <a:rPr lang="en-US" sz="6000" b="1" dirty="0">
                <a:solidFill>
                  <a:srgbClr val="FF3300"/>
                </a:solidFill>
                <a:latin typeface="Times New Roman" pitchFamily="18" charset="0"/>
              </a:rPr>
              <a:t> </a:t>
            </a:r>
            <a:r>
              <a:rPr lang="en-US" sz="6000" b="1" dirty="0">
                <a:solidFill>
                  <a:srgbClr val="B06161"/>
                </a:solidFill>
                <a:latin typeface="Times New Roman" pitchFamily="18" charset="0"/>
              </a:rPr>
              <a:t>Lucky numbers</a:t>
            </a:r>
          </a:p>
        </p:txBody>
      </p:sp>
      <p:sp>
        <p:nvSpPr>
          <p:cNvPr id="22533" name="Rectangle 5">
            <a:hlinkClick r:id="rId3" action="ppaction://hlinksldjump"/>
          </p:cNvPr>
          <p:cNvSpPr>
            <a:spLocks noChangeArrowheads="1"/>
          </p:cNvSpPr>
          <p:nvPr/>
        </p:nvSpPr>
        <p:spPr bwMode="auto">
          <a:xfrm>
            <a:off x="2232660" y="1341226"/>
            <a:ext cx="1930400" cy="17526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dirty="0">
                <a:solidFill>
                  <a:srgbClr val="FFFF00"/>
                </a:solidFill>
                <a:latin typeface=".VnTifani HeavyH" pitchFamily="34" charset="0"/>
              </a:rPr>
              <a:t>1</a:t>
            </a:r>
          </a:p>
        </p:txBody>
      </p:sp>
      <p:sp>
        <p:nvSpPr>
          <p:cNvPr id="22534" name="Rectangle 6">
            <a:hlinkClick r:id="rId4" action="ppaction://hlinksldjump"/>
          </p:cNvPr>
          <p:cNvSpPr>
            <a:spLocks noChangeArrowheads="1"/>
          </p:cNvSpPr>
          <p:nvPr/>
        </p:nvSpPr>
        <p:spPr bwMode="auto">
          <a:xfrm>
            <a:off x="8125460" y="1341226"/>
            <a:ext cx="2133600" cy="17526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4</a:t>
            </a:r>
          </a:p>
        </p:txBody>
      </p:sp>
      <p:sp>
        <p:nvSpPr>
          <p:cNvPr id="22535" name="Rectangle 7">
            <a:hlinkClick r:id="rId5" action="ppaction://hlinksldjump"/>
          </p:cNvPr>
          <p:cNvSpPr>
            <a:spLocks noChangeArrowheads="1"/>
          </p:cNvSpPr>
          <p:nvPr/>
        </p:nvSpPr>
        <p:spPr bwMode="auto">
          <a:xfrm>
            <a:off x="4163060" y="1341226"/>
            <a:ext cx="19304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2</a:t>
            </a:r>
          </a:p>
        </p:txBody>
      </p:sp>
      <p:sp>
        <p:nvSpPr>
          <p:cNvPr id="22537" name="Rectangle 9">
            <a:hlinkClick r:id="rId6" action="ppaction://hlinksldjump"/>
          </p:cNvPr>
          <p:cNvSpPr>
            <a:spLocks noChangeArrowheads="1"/>
          </p:cNvSpPr>
          <p:nvPr/>
        </p:nvSpPr>
        <p:spPr bwMode="auto">
          <a:xfrm>
            <a:off x="6093460" y="1341226"/>
            <a:ext cx="2032000" cy="17526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3</a:t>
            </a:r>
          </a:p>
        </p:txBody>
      </p:sp>
      <p:sp>
        <p:nvSpPr>
          <p:cNvPr id="22538" name="Rectangle 10">
            <a:hlinkClick r:id="rId7" action="ppaction://hlinksldjump"/>
          </p:cNvPr>
          <p:cNvSpPr>
            <a:spLocks noChangeArrowheads="1"/>
          </p:cNvSpPr>
          <p:nvPr/>
        </p:nvSpPr>
        <p:spPr bwMode="auto">
          <a:xfrm>
            <a:off x="4061460" y="3093826"/>
            <a:ext cx="20320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6</a:t>
            </a:r>
          </a:p>
        </p:txBody>
      </p:sp>
      <p:sp>
        <p:nvSpPr>
          <p:cNvPr id="22539" name="Rectangle 11">
            <a:hlinkClick r:id="rId8" action="ppaction://hlinksldjump"/>
          </p:cNvPr>
          <p:cNvSpPr>
            <a:spLocks noChangeArrowheads="1"/>
          </p:cNvSpPr>
          <p:nvPr/>
        </p:nvSpPr>
        <p:spPr bwMode="auto">
          <a:xfrm>
            <a:off x="2232660" y="3093826"/>
            <a:ext cx="19304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5</a:t>
            </a:r>
          </a:p>
        </p:txBody>
      </p:sp>
      <p:sp>
        <p:nvSpPr>
          <p:cNvPr id="22541" name="Rectangle 13">
            <a:hlinkClick r:id="rId9" action="ppaction://hlinksldjump"/>
          </p:cNvPr>
          <p:cNvSpPr>
            <a:spLocks noChangeArrowheads="1"/>
          </p:cNvSpPr>
          <p:nvPr/>
        </p:nvSpPr>
        <p:spPr bwMode="auto">
          <a:xfrm>
            <a:off x="6093460" y="3093826"/>
            <a:ext cx="20320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7</a:t>
            </a:r>
          </a:p>
        </p:txBody>
      </p:sp>
      <p:sp>
        <p:nvSpPr>
          <p:cNvPr id="1038" name="Text Box 12"/>
          <p:cNvSpPr txBox="1">
            <a:spLocks noChangeArrowheads="1"/>
          </p:cNvSpPr>
          <p:nvPr/>
        </p:nvSpPr>
        <p:spPr bwMode="auto">
          <a:xfrm>
            <a:off x="7416800" y="5943602"/>
            <a:ext cx="22352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903" tIns="60952" rIns="121903" bIns="6095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sz="4267" b="1">
              <a:solidFill>
                <a:schemeClr val="bg1"/>
              </a:solidFill>
              <a:latin typeface="Times New Roman" pitchFamily="18" charset="0"/>
              <a:cs typeface="Arial" charset="0"/>
            </a:endParaRPr>
          </a:p>
        </p:txBody>
      </p:sp>
      <p:sp>
        <p:nvSpPr>
          <p:cNvPr id="2" name="Rectangle 13">
            <a:hlinkClick r:id="rId10" action="ppaction://hlinksldjump"/>
          </p:cNvPr>
          <p:cNvSpPr>
            <a:spLocks noChangeArrowheads="1"/>
          </p:cNvSpPr>
          <p:nvPr/>
        </p:nvSpPr>
        <p:spPr bwMode="auto">
          <a:xfrm>
            <a:off x="8125460" y="3093826"/>
            <a:ext cx="21336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8</a:t>
            </a:r>
          </a:p>
        </p:txBody>
      </p:sp>
      <p:sp>
        <p:nvSpPr>
          <p:cNvPr id="20" name="Text Box 19"/>
          <p:cNvSpPr txBox="1">
            <a:spLocks noChangeArrowheads="1"/>
          </p:cNvSpPr>
          <p:nvPr/>
        </p:nvSpPr>
        <p:spPr bwMode="auto">
          <a:xfrm>
            <a:off x="431800" y="1601968"/>
            <a:ext cx="1524000" cy="507819"/>
          </a:xfrm>
          <a:prstGeom prst="rect">
            <a:avLst/>
          </a:prstGeom>
          <a:gradFill rotWithShape="1">
            <a:gsLst>
              <a:gs pos="0">
                <a:sysClr val="window" lastClr="FFFFFF"/>
              </a:gs>
              <a:gs pos="100000">
                <a:srgbClr val="00FF00"/>
              </a:gs>
            </a:gsLst>
            <a:path path="shape">
              <a:fillToRect l="50000" t="50000" r="50000" b="50000"/>
            </a:path>
          </a:gradFill>
          <a:ln>
            <a:noFill/>
          </a:ln>
          <a:extLst>
            <a:ext uri="{91240B29-F687-4F45-9708-019B960494DF}">
              <a14:hiddenLine xmlns:a14="http://schemas.microsoft.com/office/drawing/2010/main" w="76200" algn="ctr">
                <a:solidFill>
                  <a:srgbClr val="000000"/>
                </a:solidFill>
                <a:prstDash val="sysDot"/>
                <a:miter lim="800000"/>
                <a:headEnd/>
                <a:tailEnd/>
              </a14:hiddenLine>
            </a:ext>
          </a:extLst>
        </p:spPr>
        <p:txBody>
          <a:bodyPr lIns="91425" tIns="45713" rIns="91425"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267" eaLnBrk="1" fontAlgn="auto" latinLnBrk="0" hangingPunct="1">
              <a:lnSpc>
                <a:spcPct val="100000"/>
              </a:lnSpc>
              <a:spcBef>
                <a:spcPct val="50000"/>
              </a:spcBef>
              <a:spcAft>
                <a:spcPts val="0"/>
              </a:spcAft>
              <a:buClrTx/>
              <a:buSzTx/>
              <a:buFontTx/>
              <a:buNone/>
              <a:tabLst/>
              <a:defRPr/>
            </a:pPr>
            <a:r>
              <a:rPr kumimoji="0" lang="en-US" altLang="en-US" sz="2700" b="1" i="0" u="none" strike="noStrike" kern="0" cap="none" spc="0" normalizeH="0" baseline="0" noProof="0" dirty="0">
                <a:ln>
                  <a:noFill/>
                </a:ln>
                <a:solidFill>
                  <a:srgbClr val="FF0066"/>
                </a:solidFill>
                <a:effectLst/>
                <a:uLnTx/>
                <a:uFillTx/>
                <a:latin typeface="Arial" charset="0"/>
              </a:rPr>
              <a:t>Team A</a:t>
            </a:r>
          </a:p>
        </p:txBody>
      </p:sp>
      <p:sp>
        <p:nvSpPr>
          <p:cNvPr id="21" name="Oval 22"/>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a:ln>
                  <a:noFill/>
                </a:ln>
                <a:solidFill>
                  <a:prstClr val="black"/>
                </a:solidFill>
                <a:effectLst/>
                <a:uLnTx/>
                <a:uFillTx/>
                <a:latin typeface="Calibri"/>
              </a:rPr>
              <a:t>2</a:t>
            </a:r>
          </a:p>
        </p:txBody>
      </p:sp>
      <p:sp>
        <p:nvSpPr>
          <p:cNvPr id="22" name="Oval 25"/>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a:ln>
                  <a:noFill/>
                </a:ln>
                <a:solidFill>
                  <a:prstClr val="black"/>
                </a:solidFill>
                <a:effectLst/>
                <a:uLnTx/>
                <a:uFillTx/>
                <a:latin typeface="Calibri"/>
              </a:rPr>
              <a:t>4</a:t>
            </a:r>
          </a:p>
        </p:txBody>
      </p:sp>
      <p:sp>
        <p:nvSpPr>
          <p:cNvPr id="23" name="Oval 26"/>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a:ln>
                  <a:noFill/>
                </a:ln>
                <a:solidFill>
                  <a:prstClr val="black"/>
                </a:solidFill>
                <a:effectLst/>
                <a:uLnTx/>
                <a:uFillTx/>
                <a:latin typeface="Calibri"/>
              </a:rPr>
              <a:t>6</a:t>
            </a:r>
          </a:p>
        </p:txBody>
      </p:sp>
      <p:sp>
        <p:nvSpPr>
          <p:cNvPr id="24" name="_s3086"/>
          <p:cNvSpPr>
            <a:spLocks noChangeArrowheads="1"/>
          </p:cNvSpPr>
          <p:nvPr/>
        </p:nvSpPr>
        <p:spPr bwMode="auto">
          <a:xfrm>
            <a:off x="708260" y="2449697"/>
            <a:ext cx="786188" cy="720329"/>
          </a:xfrm>
          <a:prstGeom prst="ellipse">
            <a:avLst/>
          </a:prstGeom>
          <a:gradFill rotWithShape="1">
            <a:gsLst>
              <a:gs pos="0">
                <a:srgbClr val="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defTabSz="914267"/>
            <a:r>
              <a:rPr lang="en-US" altLang="en-US" sz="4100" b="1" dirty="0">
                <a:solidFill>
                  <a:prstClr val="black"/>
                </a:solidFill>
                <a:latin typeface="Calibri"/>
              </a:rPr>
              <a:t>8</a:t>
            </a:r>
          </a:p>
        </p:txBody>
      </p:sp>
      <p:sp>
        <p:nvSpPr>
          <p:cNvPr id="25" name="Oval 32">
            <a:hlinkClick r:id="" action="ppaction://noaction" highlightClick="1">
              <a:snd r:embed="rId11" name="click.wav"/>
            </a:hlinkClick>
          </p:cNvPr>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a:ln>
                  <a:noFill/>
                </a:ln>
                <a:solidFill>
                  <a:prstClr val="black"/>
                </a:solidFill>
                <a:effectLst/>
                <a:uLnTx/>
                <a:uFillTx/>
                <a:latin typeface="Calibri"/>
              </a:rPr>
              <a:t>10</a:t>
            </a:r>
          </a:p>
        </p:txBody>
      </p:sp>
      <p:sp>
        <p:nvSpPr>
          <p:cNvPr id="26" name="Text Box 19"/>
          <p:cNvSpPr txBox="1">
            <a:spLocks noChangeArrowheads="1"/>
          </p:cNvSpPr>
          <p:nvPr/>
        </p:nvSpPr>
        <p:spPr bwMode="auto">
          <a:xfrm>
            <a:off x="10439668" y="1601968"/>
            <a:ext cx="1524000" cy="507819"/>
          </a:xfrm>
          <a:prstGeom prst="rect">
            <a:avLst/>
          </a:prstGeom>
          <a:gradFill rotWithShape="1">
            <a:gsLst>
              <a:gs pos="0">
                <a:sysClr val="window" lastClr="FFFFFF"/>
              </a:gs>
              <a:gs pos="100000">
                <a:srgbClr val="00FF00"/>
              </a:gs>
            </a:gsLst>
            <a:path path="shape">
              <a:fillToRect l="50000" t="50000" r="50000" b="50000"/>
            </a:path>
          </a:gradFill>
          <a:ln>
            <a:noFill/>
          </a:ln>
          <a:extLst>
            <a:ext uri="{91240B29-F687-4F45-9708-019B960494DF}">
              <a14:hiddenLine xmlns:a14="http://schemas.microsoft.com/office/drawing/2010/main" w="76200" algn="ctr">
                <a:solidFill>
                  <a:srgbClr val="000000"/>
                </a:solidFill>
                <a:prstDash val="sysDot"/>
                <a:miter lim="800000"/>
                <a:headEnd/>
                <a:tailEnd/>
              </a14:hiddenLine>
            </a:ext>
          </a:extLst>
        </p:spPr>
        <p:txBody>
          <a:bodyPr lIns="91425" tIns="45713" rIns="91425"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267" eaLnBrk="1" fontAlgn="auto" latinLnBrk="0" hangingPunct="1">
              <a:lnSpc>
                <a:spcPct val="100000"/>
              </a:lnSpc>
              <a:spcBef>
                <a:spcPct val="50000"/>
              </a:spcBef>
              <a:spcAft>
                <a:spcPts val="0"/>
              </a:spcAft>
              <a:buClrTx/>
              <a:buSzTx/>
              <a:buFontTx/>
              <a:buNone/>
              <a:tabLst/>
              <a:defRPr/>
            </a:pPr>
            <a:r>
              <a:rPr kumimoji="0" lang="en-US" altLang="en-US" sz="2700" b="1" i="0" u="none" strike="noStrike" kern="0" cap="none" spc="0" normalizeH="0" baseline="0" noProof="0" dirty="0">
                <a:ln>
                  <a:noFill/>
                </a:ln>
                <a:solidFill>
                  <a:srgbClr val="FF0066"/>
                </a:solidFill>
                <a:effectLst/>
                <a:uLnTx/>
                <a:uFillTx/>
                <a:latin typeface="Arial" charset="0"/>
              </a:rPr>
              <a:t>Team A</a:t>
            </a:r>
          </a:p>
        </p:txBody>
      </p:sp>
      <p:sp>
        <p:nvSpPr>
          <p:cNvPr id="27" name="Oval 22"/>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a:ln>
                  <a:noFill/>
                </a:ln>
                <a:solidFill>
                  <a:prstClr val="black"/>
                </a:solidFill>
                <a:effectLst/>
                <a:uLnTx/>
                <a:uFillTx/>
                <a:latin typeface="Calibri"/>
              </a:rPr>
              <a:t>2</a:t>
            </a:r>
          </a:p>
        </p:txBody>
      </p:sp>
      <p:sp>
        <p:nvSpPr>
          <p:cNvPr id="28" name="Oval 25"/>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a:ln>
                  <a:noFill/>
                </a:ln>
                <a:solidFill>
                  <a:prstClr val="black"/>
                </a:solidFill>
                <a:effectLst/>
                <a:uLnTx/>
                <a:uFillTx/>
                <a:latin typeface="Calibri"/>
              </a:rPr>
              <a:t>4</a:t>
            </a:r>
          </a:p>
        </p:txBody>
      </p:sp>
      <p:sp>
        <p:nvSpPr>
          <p:cNvPr id="29" name="Oval 26"/>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a:ln>
                  <a:noFill/>
                </a:ln>
                <a:solidFill>
                  <a:prstClr val="black"/>
                </a:solidFill>
                <a:effectLst/>
                <a:uLnTx/>
                <a:uFillTx/>
                <a:latin typeface="Calibri"/>
              </a:rPr>
              <a:t>6</a:t>
            </a:r>
          </a:p>
        </p:txBody>
      </p:sp>
      <p:sp>
        <p:nvSpPr>
          <p:cNvPr id="30" name="_s3086"/>
          <p:cNvSpPr>
            <a:spLocks noChangeArrowheads="1"/>
          </p:cNvSpPr>
          <p:nvPr/>
        </p:nvSpPr>
        <p:spPr bwMode="auto">
          <a:xfrm>
            <a:off x="10749281" y="2373497"/>
            <a:ext cx="786188" cy="720329"/>
          </a:xfrm>
          <a:prstGeom prst="ellipse">
            <a:avLst/>
          </a:prstGeom>
          <a:gradFill rotWithShape="1">
            <a:gsLst>
              <a:gs pos="0">
                <a:srgbClr val="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defTabSz="914267"/>
            <a:r>
              <a:rPr lang="en-US" altLang="en-US" sz="4100" b="1" dirty="0">
                <a:solidFill>
                  <a:prstClr val="black"/>
                </a:solidFill>
                <a:latin typeface="Calibri"/>
              </a:rPr>
              <a:t>8</a:t>
            </a:r>
          </a:p>
        </p:txBody>
      </p:sp>
      <p:sp>
        <p:nvSpPr>
          <p:cNvPr id="31" name="Oval 32">
            <a:hlinkClick r:id="" action="ppaction://noaction" highlightClick="1">
              <a:snd r:embed="rId11" name="click.wav"/>
            </a:hlinkClick>
          </p:cNvPr>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a:ln>
                  <a:noFill/>
                </a:ln>
                <a:solidFill>
                  <a:prstClr val="black"/>
                </a:solidFill>
                <a:effectLst/>
                <a:uLnTx/>
                <a:uFillTx/>
                <a:latin typeface="Calibri"/>
              </a:rPr>
              <a:t>10</a:t>
            </a:r>
          </a:p>
        </p:txBody>
      </p:sp>
      <p:sp>
        <p:nvSpPr>
          <p:cNvPr id="6" name="Right Arrow 5">
            <a:hlinkClick r:id="rId12" action="ppaction://hlinksldjump"/>
          </p:cNvPr>
          <p:cNvSpPr/>
          <p:nvPr/>
        </p:nvSpPr>
        <p:spPr>
          <a:xfrm>
            <a:off x="10749281" y="6458552"/>
            <a:ext cx="704782" cy="399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391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7" presetClass="entr" presetSubtype="8" fill="hold" grpId="0" nodeType="after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1000" fill="hold"/>
                                        <p:tgtEl>
                                          <p:spTgt spid="22533"/>
                                        </p:tgtEl>
                                        <p:attrNameLst>
                                          <p:attrName>ppt_x</p:attrName>
                                        </p:attrNameLst>
                                      </p:cBhvr>
                                      <p:tavLst>
                                        <p:tav tm="0">
                                          <p:val>
                                            <p:strVal val="0-#ppt_w/2"/>
                                          </p:val>
                                        </p:tav>
                                        <p:tav tm="100000">
                                          <p:val>
                                            <p:strVal val="#ppt_x"/>
                                          </p:val>
                                        </p:tav>
                                      </p:tavLst>
                                    </p:anim>
                                    <p:anim calcmode="lin" valueType="num">
                                      <p:cBhvr additive="base">
                                        <p:cTn id="8" dur="1000" fill="hold"/>
                                        <p:tgtEl>
                                          <p:spTgt spid="2253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537"/>
                                        </p:tgtEl>
                                        <p:attrNameLst>
                                          <p:attrName>style.visibility</p:attrName>
                                        </p:attrNameLst>
                                      </p:cBhvr>
                                      <p:to>
                                        <p:strVal val="visible"/>
                                      </p:to>
                                    </p:set>
                                    <p:anim calcmode="lin" valueType="num">
                                      <p:cBhvr additive="base">
                                        <p:cTn id="11" dur="1000" fill="hold"/>
                                        <p:tgtEl>
                                          <p:spTgt spid="22537"/>
                                        </p:tgtEl>
                                        <p:attrNameLst>
                                          <p:attrName>ppt_x</p:attrName>
                                        </p:attrNameLst>
                                      </p:cBhvr>
                                      <p:tavLst>
                                        <p:tav tm="0">
                                          <p:val>
                                            <p:strVal val="#ppt_x"/>
                                          </p:val>
                                        </p:tav>
                                        <p:tav tm="100000">
                                          <p:val>
                                            <p:strVal val="#ppt_x"/>
                                          </p:val>
                                        </p:tav>
                                      </p:tavLst>
                                    </p:anim>
                                    <p:anim calcmode="lin" valueType="num">
                                      <p:cBhvr additive="base">
                                        <p:cTn id="12" dur="1000" fill="hold"/>
                                        <p:tgtEl>
                                          <p:spTgt spid="22537"/>
                                        </p:tgtEl>
                                        <p:attrNameLst>
                                          <p:attrName>ppt_y</p:attrName>
                                        </p:attrNameLst>
                                      </p:cBhvr>
                                      <p:tavLst>
                                        <p:tav tm="0">
                                          <p:val>
                                            <p:strVal val="1+#ppt_h/2"/>
                                          </p:val>
                                        </p:tav>
                                        <p:tav tm="100000">
                                          <p:val>
                                            <p:strVal val="#ppt_y"/>
                                          </p:val>
                                        </p:tav>
                                      </p:tavLst>
                                    </p:anim>
                                  </p:childTnLst>
                                </p:cTn>
                              </p:par>
                              <p:par>
                                <p:cTn id="13" presetID="49" presetClass="entr" presetSubtype="0" decel="100000" fill="hold" grpId="0" nodeType="withEffect">
                                  <p:stCondLst>
                                    <p:cond delay="0"/>
                                  </p:stCondLst>
                                  <p:childTnLst>
                                    <p:set>
                                      <p:cBhvr>
                                        <p:cTn id="14" dur="1" fill="hold">
                                          <p:stCondLst>
                                            <p:cond delay="0"/>
                                          </p:stCondLst>
                                        </p:cTn>
                                        <p:tgtEl>
                                          <p:spTgt spid="22534"/>
                                        </p:tgtEl>
                                        <p:attrNameLst>
                                          <p:attrName>style.visibility</p:attrName>
                                        </p:attrNameLst>
                                      </p:cBhvr>
                                      <p:to>
                                        <p:strVal val="visible"/>
                                      </p:to>
                                    </p:set>
                                    <p:anim calcmode="lin" valueType="num">
                                      <p:cBhvr>
                                        <p:cTn id="15" dur="500" fill="hold"/>
                                        <p:tgtEl>
                                          <p:spTgt spid="22534"/>
                                        </p:tgtEl>
                                        <p:attrNameLst>
                                          <p:attrName>ppt_w</p:attrName>
                                        </p:attrNameLst>
                                      </p:cBhvr>
                                      <p:tavLst>
                                        <p:tav tm="0">
                                          <p:val>
                                            <p:fltVal val="0"/>
                                          </p:val>
                                        </p:tav>
                                        <p:tav tm="100000">
                                          <p:val>
                                            <p:strVal val="#ppt_w"/>
                                          </p:val>
                                        </p:tav>
                                      </p:tavLst>
                                    </p:anim>
                                    <p:anim calcmode="lin" valueType="num">
                                      <p:cBhvr>
                                        <p:cTn id="16" dur="500" fill="hold"/>
                                        <p:tgtEl>
                                          <p:spTgt spid="22534"/>
                                        </p:tgtEl>
                                        <p:attrNameLst>
                                          <p:attrName>ppt_h</p:attrName>
                                        </p:attrNameLst>
                                      </p:cBhvr>
                                      <p:tavLst>
                                        <p:tav tm="0">
                                          <p:val>
                                            <p:fltVal val="0"/>
                                          </p:val>
                                        </p:tav>
                                        <p:tav tm="100000">
                                          <p:val>
                                            <p:strVal val="#ppt_h"/>
                                          </p:val>
                                        </p:tav>
                                      </p:tavLst>
                                    </p:anim>
                                    <p:anim calcmode="lin" valueType="num">
                                      <p:cBhvr>
                                        <p:cTn id="17" dur="500" fill="hold"/>
                                        <p:tgtEl>
                                          <p:spTgt spid="22534"/>
                                        </p:tgtEl>
                                        <p:attrNameLst>
                                          <p:attrName>style.rotation</p:attrName>
                                        </p:attrNameLst>
                                      </p:cBhvr>
                                      <p:tavLst>
                                        <p:tav tm="0">
                                          <p:val>
                                            <p:fltVal val="360"/>
                                          </p:val>
                                        </p:tav>
                                        <p:tav tm="100000">
                                          <p:val>
                                            <p:fltVal val="0"/>
                                          </p:val>
                                        </p:tav>
                                      </p:tavLst>
                                    </p:anim>
                                    <p:animEffect transition="in" filter="fade">
                                      <p:cBhvr>
                                        <p:cTn id="18" dur="500"/>
                                        <p:tgtEl>
                                          <p:spTgt spid="2253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22539"/>
                                        </p:tgtEl>
                                        <p:attrNameLst>
                                          <p:attrName>style.visibility</p:attrName>
                                        </p:attrNameLst>
                                      </p:cBhvr>
                                      <p:to>
                                        <p:strVal val="visible"/>
                                      </p:to>
                                    </p:set>
                                    <p:anim calcmode="lin" valueType="num">
                                      <p:cBhvr>
                                        <p:cTn id="21" dur="1000" fill="hold"/>
                                        <p:tgtEl>
                                          <p:spTgt spid="22539"/>
                                        </p:tgtEl>
                                        <p:attrNameLst>
                                          <p:attrName>ppt_w</p:attrName>
                                        </p:attrNameLst>
                                      </p:cBhvr>
                                      <p:tavLst>
                                        <p:tav tm="0">
                                          <p:val>
                                            <p:fltVal val="0"/>
                                          </p:val>
                                        </p:tav>
                                        <p:tav tm="100000">
                                          <p:val>
                                            <p:strVal val="#ppt_w"/>
                                          </p:val>
                                        </p:tav>
                                      </p:tavLst>
                                    </p:anim>
                                    <p:anim calcmode="lin" valueType="num">
                                      <p:cBhvr>
                                        <p:cTn id="22" dur="1000" fill="hold"/>
                                        <p:tgtEl>
                                          <p:spTgt spid="22539"/>
                                        </p:tgtEl>
                                        <p:attrNameLst>
                                          <p:attrName>ppt_h</p:attrName>
                                        </p:attrNameLst>
                                      </p:cBhvr>
                                      <p:tavLst>
                                        <p:tav tm="0">
                                          <p:val>
                                            <p:fltVal val="0"/>
                                          </p:val>
                                        </p:tav>
                                        <p:tav tm="100000">
                                          <p:val>
                                            <p:strVal val="#ppt_h"/>
                                          </p:val>
                                        </p:tav>
                                      </p:tavLst>
                                    </p:anim>
                                    <p:anim calcmode="lin" valueType="num">
                                      <p:cBhvr>
                                        <p:cTn id="23" dur="1000" fill="hold"/>
                                        <p:tgtEl>
                                          <p:spTgt spid="22539"/>
                                        </p:tgtEl>
                                        <p:attrNameLst>
                                          <p:attrName>style.rotation</p:attrName>
                                        </p:attrNameLst>
                                      </p:cBhvr>
                                      <p:tavLst>
                                        <p:tav tm="0">
                                          <p:val>
                                            <p:fltVal val="360"/>
                                          </p:val>
                                        </p:tav>
                                        <p:tav tm="100000">
                                          <p:val>
                                            <p:fltVal val="0"/>
                                          </p:val>
                                        </p:tav>
                                      </p:tavLst>
                                    </p:anim>
                                    <p:animEffect transition="in" filter="fade">
                                      <p:cBhvr>
                                        <p:cTn id="24" dur="1000"/>
                                        <p:tgtEl>
                                          <p:spTgt spid="22539"/>
                                        </p:tgtEl>
                                      </p:cBhvr>
                                    </p:animEffect>
                                  </p:childTnLst>
                                </p:cTn>
                              </p:par>
                              <p:par>
                                <p:cTn id="25" presetID="51" presetClass="entr" presetSubtype="0" fill="hold" grpId="0" nodeType="withEffect">
                                  <p:stCondLst>
                                    <p:cond delay="0"/>
                                  </p:stCondLst>
                                  <p:childTnLst>
                                    <p:set>
                                      <p:cBhvr>
                                        <p:cTn id="26" dur="1" fill="hold">
                                          <p:stCondLst>
                                            <p:cond delay="0"/>
                                          </p:stCondLst>
                                        </p:cTn>
                                        <p:tgtEl>
                                          <p:spTgt spid="22538"/>
                                        </p:tgtEl>
                                        <p:attrNameLst>
                                          <p:attrName>style.visibility</p:attrName>
                                        </p:attrNameLst>
                                      </p:cBhvr>
                                      <p:to>
                                        <p:strVal val="visible"/>
                                      </p:to>
                                    </p:set>
                                    <p:animEffect transition="in" filter="fade">
                                      <p:cBhvr>
                                        <p:cTn id="27" dur="385" decel="100000"/>
                                        <p:tgtEl>
                                          <p:spTgt spid="22538"/>
                                        </p:tgtEl>
                                      </p:cBhvr>
                                    </p:animEffect>
                                    <p:animScale>
                                      <p:cBhvr>
                                        <p:cTn id="28" dur="385" decel="100000"/>
                                        <p:tgtEl>
                                          <p:spTgt spid="22538"/>
                                        </p:tgtEl>
                                      </p:cBhvr>
                                      <p:from x="10000" y="10000"/>
                                      <p:to x="200000" y="450000"/>
                                    </p:animScale>
                                    <p:animScale>
                                      <p:cBhvr>
                                        <p:cTn id="29" dur="615" accel="100000" fill="hold">
                                          <p:stCondLst>
                                            <p:cond delay="385"/>
                                          </p:stCondLst>
                                        </p:cTn>
                                        <p:tgtEl>
                                          <p:spTgt spid="22538"/>
                                        </p:tgtEl>
                                      </p:cBhvr>
                                      <p:from x="200000" y="450000"/>
                                      <p:to x="100000" y="100000"/>
                                    </p:animScale>
                                    <p:set>
                                      <p:cBhvr>
                                        <p:cTn id="30" dur="385" fill="hold"/>
                                        <p:tgtEl>
                                          <p:spTgt spid="22538"/>
                                        </p:tgtEl>
                                        <p:attrNameLst>
                                          <p:attrName>ppt_x</p:attrName>
                                        </p:attrNameLst>
                                      </p:cBhvr>
                                      <p:to>
                                        <p:strVal val="(0.5)"/>
                                      </p:to>
                                    </p:set>
                                    <p:anim from="(0.5)" to="(#ppt_x)" calcmode="lin" valueType="num">
                                      <p:cBhvr>
                                        <p:cTn id="31" dur="615" accel="100000" fill="hold">
                                          <p:stCondLst>
                                            <p:cond delay="385"/>
                                          </p:stCondLst>
                                        </p:cTn>
                                        <p:tgtEl>
                                          <p:spTgt spid="22538"/>
                                        </p:tgtEl>
                                        <p:attrNameLst>
                                          <p:attrName>ppt_x</p:attrName>
                                        </p:attrNameLst>
                                      </p:cBhvr>
                                    </p:anim>
                                    <p:set>
                                      <p:cBhvr>
                                        <p:cTn id="32" dur="385" fill="hold"/>
                                        <p:tgtEl>
                                          <p:spTgt spid="22538"/>
                                        </p:tgtEl>
                                        <p:attrNameLst>
                                          <p:attrName>ppt_y</p:attrName>
                                        </p:attrNameLst>
                                      </p:cBhvr>
                                      <p:to>
                                        <p:strVal val="(#ppt_y+0.4)"/>
                                      </p:to>
                                    </p:set>
                                    <p:anim from="(#ppt_y+0.4)" to="(#ppt_y)" calcmode="lin" valueType="num">
                                      <p:cBhvr>
                                        <p:cTn id="33" dur="615" accel="100000" fill="hold">
                                          <p:stCondLst>
                                            <p:cond delay="385"/>
                                          </p:stCondLst>
                                        </p:cTn>
                                        <p:tgtEl>
                                          <p:spTgt spid="22538"/>
                                        </p:tgtEl>
                                        <p:attrNameLst>
                                          <p:attrName>ppt_y</p:attrName>
                                        </p:attrNameLst>
                                      </p:cBhvr>
                                    </p:anim>
                                  </p:childTnLst>
                                </p:cTn>
                              </p:par>
                              <p:par>
                                <p:cTn id="34" presetID="49" presetClass="entr" presetSubtype="0" decel="100000" fill="hold" grpId="0" nodeType="withEffect">
                                  <p:stCondLst>
                                    <p:cond delay="0"/>
                                  </p:stCondLst>
                                  <p:childTnLst>
                                    <p:set>
                                      <p:cBhvr>
                                        <p:cTn id="35" dur="1" fill="hold">
                                          <p:stCondLst>
                                            <p:cond delay="0"/>
                                          </p:stCondLst>
                                        </p:cTn>
                                        <p:tgtEl>
                                          <p:spTgt spid="22541"/>
                                        </p:tgtEl>
                                        <p:attrNameLst>
                                          <p:attrName>style.visibility</p:attrName>
                                        </p:attrNameLst>
                                      </p:cBhvr>
                                      <p:to>
                                        <p:strVal val="visible"/>
                                      </p:to>
                                    </p:set>
                                    <p:anim calcmode="lin" valueType="num">
                                      <p:cBhvr>
                                        <p:cTn id="36" dur="1000" fill="hold"/>
                                        <p:tgtEl>
                                          <p:spTgt spid="22541"/>
                                        </p:tgtEl>
                                        <p:attrNameLst>
                                          <p:attrName>ppt_w</p:attrName>
                                        </p:attrNameLst>
                                      </p:cBhvr>
                                      <p:tavLst>
                                        <p:tav tm="0">
                                          <p:val>
                                            <p:fltVal val="0"/>
                                          </p:val>
                                        </p:tav>
                                        <p:tav tm="100000">
                                          <p:val>
                                            <p:strVal val="#ppt_w"/>
                                          </p:val>
                                        </p:tav>
                                      </p:tavLst>
                                    </p:anim>
                                    <p:anim calcmode="lin" valueType="num">
                                      <p:cBhvr>
                                        <p:cTn id="37" dur="1000" fill="hold"/>
                                        <p:tgtEl>
                                          <p:spTgt spid="22541"/>
                                        </p:tgtEl>
                                        <p:attrNameLst>
                                          <p:attrName>ppt_h</p:attrName>
                                        </p:attrNameLst>
                                      </p:cBhvr>
                                      <p:tavLst>
                                        <p:tav tm="0">
                                          <p:val>
                                            <p:fltVal val="0"/>
                                          </p:val>
                                        </p:tav>
                                        <p:tav tm="100000">
                                          <p:val>
                                            <p:strVal val="#ppt_h"/>
                                          </p:val>
                                        </p:tav>
                                      </p:tavLst>
                                    </p:anim>
                                    <p:anim calcmode="lin" valueType="num">
                                      <p:cBhvr>
                                        <p:cTn id="38" dur="1000" fill="hold"/>
                                        <p:tgtEl>
                                          <p:spTgt spid="22541"/>
                                        </p:tgtEl>
                                        <p:attrNameLst>
                                          <p:attrName>style.rotation</p:attrName>
                                        </p:attrNameLst>
                                      </p:cBhvr>
                                      <p:tavLst>
                                        <p:tav tm="0">
                                          <p:val>
                                            <p:fltVal val="360"/>
                                          </p:val>
                                        </p:tav>
                                        <p:tav tm="100000">
                                          <p:val>
                                            <p:fltVal val="0"/>
                                          </p:val>
                                        </p:tav>
                                      </p:tavLst>
                                    </p:anim>
                                    <p:animEffect transition="in" filter="fade">
                                      <p:cBhvr>
                                        <p:cTn id="39" dur="1000"/>
                                        <p:tgtEl>
                                          <p:spTgt spid="22541"/>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22535"/>
                                        </p:tgtEl>
                                        <p:attrNameLst>
                                          <p:attrName>style.visibility</p:attrName>
                                        </p:attrNameLst>
                                      </p:cBhvr>
                                      <p:to>
                                        <p:strVal val="visible"/>
                                      </p:to>
                                    </p:set>
                                    <p:animEffect transition="in" filter="diamond(in)">
                                      <p:cBhvr>
                                        <p:cTn id="42" dur="1000"/>
                                        <p:tgtEl>
                                          <p:spTgt spid="22535"/>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fltVal val="0"/>
                                          </p:val>
                                        </p:tav>
                                        <p:tav tm="100000">
                                          <p:val>
                                            <p:strVal val="#ppt_w"/>
                                          </p:val>
                                        </p:tav>
                                      </p:tavLst>
                                    </p:anim>
                                    <p:anim calcmode="lin" valueType="num">
                                      <p:cBhvr>
                                        <p:cTn id="46" dur="1000" fill="hold"/>
                                        <p:tgtEl>
                                          <p:spTgt spid="2"/>
                                        </p:tgtEl>
                                        <p:attrNameLst>
                                          <p:attrName>ppt_h</p:attrName>
                                        </p:attrNameLst>
                                      </p:cBhvr>
                                      <p:tavLst>
                                        <p:tav tm="0">
                                          <p:val>
                                            <p:fltVal val="0"/>
                                          </p:val>
                                        </p:tav>
                                        <p:tav tm="100000">
                                          <p:val>
                                            <p:strVal val="#ppt_h"/>
                                          </p:val>
                                        </p:tav>
                                      </p:tavLst>
                                    </p:anim>
                                    <p:anim calcmode="lin" valueType="num">
                                      <p:cBhvr>
                                        <p:cTn id="47" dur="1000" fill="hold"/>
                                        <p:tgtEl>
                                          <p:spTgt spid="2"/>
                                        </p:tgtEl>
                                        <p:attrNameLst>
                                          <p:attrName>style.rotation</p:attrName>
                                        </p:attrNameLst>
                                      </p:cBhvr>
                                      <p:tavLst>
                                        <p:tav tm="0">
                                          <p:val>
                                            <p:fltVal val="360"/>
                                          </p:val>
                                        </p:tav>
                                        <p:tav tm="100000">
                                          <p:val>
                                            <p:fltVal val="0"/>
                                          </p:val>
                                        </p:tav>
                                      </p:tavLst>
                                    </p:anim>
                                    <p:animEffect transition="in" filter="fade">
                                      <p:cBhvr>
                                        <p:cTn id="48" dur="1000"/>
                                        <p:tgtEl>
                                          <p:spTgt spid="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linds(horizont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2533"/>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22533"/>
                                        </p:tgtEl>
                                        <p:attrNameLst>
                                          <p:attrName>ppt_x</p:attrName>
                                        </p:attrNameLst>
                                      </p:cBhvr>
                                      <p:tavLst>
                                        <p:tav tm="0">
                                          <p:val>
                                            <p:strVal val="ppt_x"/>
                                          </p:val>
                                        </p:tav>
                                        <p:tav tm="100000">
                                          <p:val>
                                            <p:strVal val="ppt_x"/>
                                          </p:val>
                                        </p:tav>
                                      </p:tavLst>
                                    </p:anim>
                                    <p:anim calcmode="lin" valueType="num">
                                      <p:cBhvr additive="base">
                                        <p:cTn id="60" dur="500"/>
                                        <p:tgtEl>
                                          <p:spTgt spid="22533"/>
                                        </p:tgtEl>
                                        <p:attrNameLst>
                                          <p:attrName>ppt_y</p:attrName>
                                        </p:attrNameLst>
                                      </p:cBhvr>
                                      <p:tavLst>
                                        <p:tav tm="0">
                                          <p:val>
                                            <p:strVal val="ppt_y"/>
                                          </p:val>
                                        </p:tav>
                                        <p:tav tm="100000">
                                          <p:val>
                                            <p:strVal val="1+ppt_h/2"/>
                                          </p:val>
                                        </p:tav>
                                      </p:tavLst>
                                    </p:anim>
                                    <p:set>
                                      <p:cBhvr>
                                        <p:cTn id="61" dur="1" fill="hold">
                                          <p:stCondLst>
                                            <p:cond delay="499"/>
                                          </p:stCondLst>
                                        </p:cTn>
                                        <p:tgtEl>
                                          <p:spTgt spid="22533"/>
                                        </p:tgtEl>
                                        <p:attrNameLst>
                                          <p:attrName>style.visibility</p:attrName>
                                        </p:attrNameLst>
                                      </p:cBhvr>
                                      <p:to>
                                        <p:strVal val="hidden"/>
                                      </p:to>
                                    </p:set>
                                  </p:childTnLst>
                                </p:cTn>
                              </p:par>
                            </p:childTnLst>
                          </p:cTn>
                        </p:par>
                      </p:childTnLst>
                    </p:cTn>
                  </p:par>
                </p:childTnLst>
              </p:cTn>
              <p:nextCondLst>
                <p:cond evt="onClick" delay="0">
                  <p:tgtEl>
                    <p:spTgt spid="22533"/>
                  </p:tgtEl>
                </p:cond>
              </p:nextCondLst>
            </p:seq>
            <p:seq concurrent="1" nextAc="seek">
              <p:cTn id="62" restart="whenNotActive" fill="hold" evtFilter="cancelBubble" nodeType="interactiveSeq">
                <p:stCondLst>
                  <p:cond evt="onClick" delay="0">
                    <p:tgtEl>
                      <p:spTgt spid="2253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 presetClass="exit" presetSubtype="4" fill="hold" grpId="1" nodeType="clickEffect">
                                  <p:stCondLst>
                                    <p:cond delay="0"/>
                                  </p:stCondLst>
                                  <p:childTnLst>
                                    <p:anim calcmode="lin" valueType="num">
                                      <p:cBhvr additive="base">
                                        <p:cTn id="66" dur="500"/>
                                        <p:tgtEl>
                                          <p:spTgt spid="22535"/>
                                        </p:tgtEl>
                                        <p:attrNameLst>
                                          <p:attrName>ppt_x</p:attrName>
                                        </p:attrNameLst>
                                      </p:cBhvr>
                                      <p:tavLst>
                                        <p:tav tm="0">
                                          <p:val>
                                            <p:strVal val="ppt_x"/>
                                          </p:val>
                                        </p:tav>
                                        <p:tav tm="100000">
                                          <p:val>
                                            <p:strVal val="ppt_x"/>
                                          </p:val>
                                        </p:tav>
                                      </p:tavLst>
                                    </p:anim>
                                    <p:anim calcmode="lin" valueType="num">
                                      <p:cBhvr additive="base">
                                        <p:cTn id="67" dur="500"/>
                                        <p:tgtEl>
                                          <p:spTgt spid="22535"/>
                                        </p:tgtEl>
                                        <p:attrNameLst>
                                          <p:attrName>ppt_y</p:attrName>
                                        </p:attrNameLst>
                                      </p:cBhvr>
                                      <p:tavLst>
                                        <p:tav tm="0">
                                          <p:val>
                                            <p:strVal val="ppt_y"/>
                                          </p:val>
                                        </p:tav>
                                        <p:tav tm="100000">
                                          <p:val>
                                            <p:strVal val="1+ppt_h/2"/>
                                          </p:val>
                                        </p:tav>
                                      </p:tavLst>
                                    </p:anim>
                                    <p:set>
                                      <p:cBhvr>
                                        <p:cTn id="68" dur="1" fill="hold">
                                          <p:stCondLst>
                                            <p:cond delay="499"/>
                                          </p:stCondLst>
                                        </p:cTn>
                                        <p:tgtEl>
                                          <p:spTgt spid="22535"/>
                                        </p:tgtEl>
                                        <p:attrNameLst>
                                          <p:attrName>style.visibility</p:attrName>
                                        </p:attrNameLst>
                                      </p:cBhvr>
                                      <p:to>
                                        <p:strVal val="hidden"/>
                                      </p:to>
                                    </p:set>
                                  </p:childTnLst>
                                </p:cTn>
                              </p:par>
                            </p:childTnLst>
                          </p:cTn>
                        </p:par>
                      </p:childTnLst>
                    </p:cTn>
                  </p:par>
                </p:childTnLst>
              </p:cTn>
              <p:nextCondLst>
                <p:cond evt="onClick" delay="0">
                  <p:tgtEl>
                    <p:spTgt spid="22535"/>
                  </p:tgtEl>
                </p:cond>
              </p:nextCondLst>
            </p:seq>
            <p:seq concurrent="1" nextAc="seek">
              <p:cTn id="69" restart="whenNotActive" fill="hold" evtFilter="cancelBubble" nodeType="interactiveSeq">
                <p:stCondLst>
                  <p:cond evt="onClick" delay="0">
                    <p:tgtEl>
                      <p:spTgt spid="22537"/>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2" presetClass="exit" presetSubtype="4" fill="hold" grpId="1" nodeType="clickEffect">
                                  <p:stCondLst>
                                    <p:cond delay="0"/>
                                  </p:stCondLst>
                                  <p:childTnLst>
                                    <p:anim calcmode="lin" valueType="num">
                                      <p:cBhvr additive="base">
                                        <p:cTn id="73" dur="1000"/>
                                        <p:tgtEl>
                                          <p:spTgt spid="22537"/>
                                        </p:tgtEl>
                                        <p:attrNameLst>
                                          <p:attrName>ppt_x</p:attrName>
                                        </p:attrNameLst>
                                      </p:cBhvr>
                                      <p:tavLst>
                                        <p:tav tm="0">
                                          <p:val>
                                            <p:strVal val="ppt_x"/>
                                          </p:val>
                                        </p:tav>
                                        <p:tav tm="100000">
                                          <p:val>
                                            <p:strVal val="ppt_x"/>
                                          </p:val>
                                        </p:tav>
                                      </p:tavLst>
                                    </p:anim>
                                    <p:anim calcmode="lin" valueType="num">
                                      <p:cBhvr additive="base">
                                        <p:cTn id="74" dur="1000"/>
                                        <p:tgtEl>
                                          <p:spTgt spid="22537"/>
                                        </p:tgtEl>
                                        <p:attrNameLst>
                                          <p:attrName>ppt_y</p:attrName>
                                        </p:attrNameLst>
                                      </p:cBhvr>
                                      <p:tavLst>
                                        <p:tav tm="0">
                                          <p:val>
                                            <p:strVal val="ppt_y"/>
                                          </p:val>
                                        </p:tav>
                                        <p:tav tm="100000">
                                          <p:val>
                                            <p:strVal val="1+ppt_h/2"/>
                                          </p:val>
                                        </p:tav>
                                      </p:tavLst>
                                    </p:anim>
                                    <p:set>
                                      <p:cBhvr>
                                        <p:cTn id="75" dur="1" fill="hold">
                                          <p:stCondLst>
                                            <p:cond delay="999"/>
                                          </p:stCondLst>
                                        </p:cTn>
                                        <p:tgtEl>
                                          <p:spTgt spid="22537"/>
                                        </p:tgtEl>
                                        <p:attrNameLst>
                                          <p:attrName>style.visibility</p:attrName>
                                        </p:attrNameLst>
                                      </p:cBhvr>
                                      <p:to>
                                        <p:strVal val="hidden"/>
                                      </p:to>
                                    </p:set>
                                  </p:childTnLst>
                                </p:cTn>
                              </p:par>
                            </p:childTnLst>
                          </p:cTn>
                        </p:par>
                      </p:childTnLst>
                    </p:cTn>
                  </p:par>
                </p:childTnLst>
              </p:cTn>
              <p:nextCondLst>
                <p:cond evt="onClick" delay="0">
                  <p:tgtEl>
                    <p:spTgt spid="22537"/>
                  </p:tgtEl>
                </p:cond>
              </p:nextCondLst>
            </p:seq>
            <p:seq concurrent="1" nextAc="seek">
              <p:cTn id="76" restart="whenNotActive" fill="hold" evtFilter="cancelBubble" nodeType="interactiveSeq">
                <p:stCondLst>
                  <p:cond evt="onClick" delay="0">
                    <p:tgtEl>
                      <p:spTgt spid="22534"/>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8" presetClass="exit" presetSubtype="16" fill="hold" grpId="1" nodeType="clickEffect">
                                  <p:stCondLst>
                                    <p:cond delay="0"/>
                                  </p:stCondLst>
                                  <p:childTnLst>
                                    <p:animEffect transition="out" filter="diamond(in)">
                                      <p:cBhvr>
                                        <p:cTn id="80" dur="1000"/>
                                        <p:tgtEl>
                                          <p:spTgt spid="22534"/>
                                        </p:tgtEl>
                                      </p:cBhvr>
                                    </p:animEffect>
                                    <p:set>
                                      <p:cBhvr>
                                        <p:cTn id="81" dur="1" fill="hold">
                                          <p:stCondLst>
                                            <p:cond delay="999"/>
                                          </p:stCondLst>
                                        </p:cTn>
                                        <p:tgtEl>
                                          <p:spTgt spid="22534"/>
                                        </p:tgtEl>
                                        <p:attrNameLst>
                                          <p:attrName>style.visibility</p:attrName>
                                        </p:attrNameLst>
                                      </p:cBhvr>
                                      <p:to>
                                        <p:strVal val="hidden"/>
                                      </p:to>
                                    </p:set>
                                  </p:childTnLst>
                                </p:cTn>
                              </p:par>
                            </p:childTnLst>
                          </p:cTn>
                        </p:par>
                      </p:childTnLst>
                    </p:cTn>
                  </p:par>
                </p:childTnLst>
              </p:cTn>
              <p:nextCondLst>
                <p:cond evt="onClick" delay="0">
                  <p:tgtEl>
                    <p:spTgt spid="22534"/>
                  </p:tgtEl>
                </p:cond>
              </p:nextCondLst>
            </p:seq>
            <p:seq concurrent="1" nextAc="seek">
              <p:cTn id="82" restart="whenNotActive" fill="hold" evtFilter="cancelBubble" nodeType="interactiveSeq">
                <p:stCondLst>
                  <p:cond evt="onClick" delay="0">
                    <p:tgtEl>
                      <p:spTgt spid="22539"/>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49" presetClass="exit" presetSubtype="0" accel="100000" fill="hold" grpId="1" nodeType="clickEffect">
                                  <p:stCondLst>
                                    <p:cond delay="0"/>
                                  </p:stCondLst>
                                  <p:childTnLst>
                                    <p:anim calcmode="lin" valueType="num">
                                      <p:cBhvr>
                                        <p:cTn id="86" dur="500"/>
                                        <p:tgtEl>
                                          <p:spTgt spid="22539"/>
                                        </p:tgtEl>
                                        <p:attrNameLst>
                                          <p:attrName>ppt_w</p:attrName>
                                        </p:attrNameLst>
                                      </p:cBhvr>
                                      <p:tavLst>
                                        <p:tav tm="0">
                                          <p:val>
                                            <p:strVal val="ppt_w"/>
                                          </p:val>
                                        </p:tav>
                                        <p:tav tm="100000">
                                          <p:val>
                                            <p:fltVal val="0"/>
                                          </p:val>
                                        </p:tav>
                                      </p:tavLst>
                                    </p:anim>
                                    <p:anim calcmode="lin" valueType="num">
                                      <p:cBhvr>
                                        <p:cTn id="87" dur="500"/>
                                        <p:tgtEl>
                                          <p:spTgt spid="22539"/>
                                        </p:tgtEl>
                                        <p:attrNameLst>
                                          <p:attrName>ppt_h</p:attrName>
                                        </p:attrNameLst>
                                      </p:cBhvr>
                                      <p:tavLst>
                                        <p:tav tm="0">
                                          <p:val>
                                            <p:strVal val="ppt_h"/>
                                          </p:val>
                                        </p:tav>
                                        <p:tav tm="100000">
                                          <p:val>
                                            <p:fltVal val="0"/>
                                          </p:val>
                                        </p:tav>
                                      </p:tavLst>
                                    </p:anim>
                                    <p:anim calcmode="lin" valueType="num">
                                      <p:cBhvr>
                                        <p:cTn id="88" dur="500"/>
                                        <p:tgtEl>
                                          <p:spTgt spid="22539"/>
                                        </p:tgtEl>
                                        <p:attrNameLst>
                                          <p:attrName>style.rotation</p:attrName>
                                        </p:attrNameLst>
                                      </p:cBhvr>
                                      <p:tavLst>
                                        <p:tav tm="0">
                                          <p:val>
                                            <p:fltVal val="0"/>
                                          </p:val>
                                        </p:tav>
                                        <p:tav tm="100000">
                                          <p:val>
                                            <p:fltVal val="360"/>
                                          </p:val>
                                        </p:tav>
                                      </p:tavLst>
                                    </p:anim>
                                    <p:animEffect transition="out" filter="fade">
                                      <p:cBhvr>
                                        <p:cTn id="89" dur="500"/>
                                        <p:tgtEl>
                                          <p:spTgt spid="22539"/>
                                        </p:tgtEl>
                                      </p:cBhvr>
                                    </p:animEffect>
                                    <p:set>
                                      <p:cBhvr>
                                        <p:cTn id="90" dur="1" fill="hold">
                                          <p:stCondLst>
                                            <p:cond delay="499"/>
                                          </p:stCondLst>
                                        </p:cTn>
                                        <p:tgtEl>
                                          <p:spTgt spid="22539"/>
                                        </p:tgtEl>
                                        <p:attrNameLst>
                                          <p:attrName>style.visibility</p:attrName>
                                        </p:attrNameLst>
                                      </p:cBhvr>
                                      <p:to>
                                        <p:strVal val="hidden"/>
                                      </p:to>
                                    </p:set>
                                  </p:childTnLst>
                                </p:cTn>
                              </p:par>
                            </p:childTnLst>
                          </p:cTn>
                        </p:par>
                      </p:childTnLst>
                    </p:cTn>
                  </p:par>
                </p:childTnLst>
              </p:cTn>
              <p:nextCondLst>
                <p:cond evt="onClick" delay="0">
                  <p:tgtEl>
                    <p:spTgt spid="22539"/>
                  </p:tgtEl>
                </p:cond>
              </p:nextCondLst>
            </p:seq>
            <p:seq concurrent="1" nextAc="seek">
              <p:cTn id="91" restart="whenNotActive" fill="hold" evtFilter="cancelBubble" nodeType="interactiveSeq">
                <p:stCondLst>
                  <p:cond evt="onClick" delay="0">
                    <p:tgtEl>
                      <p:spTgt spid="22538"/>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8" presetClass="exit" presetSubtype="16" fill="hold" grpId="1" nodeType="clickEffect">
                                  <p:stCondLst>
                                    <p:cond delay="0"/>
                                  </p:stCondLst>
                                  <p:childTnLst>
                                    <p:animEffect transition="out" filter="diamond(in)">
                                      <p:cBhvr>
                                        <p:cTn id="95" dur="1000"/>
                                        <p:tgtEl>
                                          <p:spTgt spid="22538"/>
                                        </p:tgtEl>
                                      </p:cBhvr>
                                    </p:animEffect>
                                    <p:set>
                                      <p:cBhvr>
                                        <p:cTn id="96" dur="1" fill="hold">
                                          <p:stCondLst>
                                            <p:cond delay="999"/>
                                          </p:stCondLst>
                                        </p:cTn>
                                        <p:tgtEl>
                                          <p:spTgt spid="22538"/>
                                        </p:tgtEl>
                                        <p:attrNameLst>
                                          <p:attrName>style.visibility</p:attrName>
                                        </p:attrNameLst>
                                      </p:cBhvr>
                                      <p:to>
                                        <p:strVal val="hidden"/>
                                      </p:to>
                                    </p:set>
                                  </p:childTnLst>
                                </p:cTn>
                              </p:par>
                            </p:childTnLst>
                          </p:cTn>
                        </p:par>
                      </p:childTnLst>
                    </p:cTn>
                  </p:par>
                </p:childTnLst>
              </p:cTn>
              <p:nextCondLst>
                <p:cond evt="onClick" delay="0">
                  <p:tgtEl>
                    <p:spTgt spid="22538"/>
                  </p:tgtEl>
                </p:cond>
              </p:nextCondLst>
            </p:seq>
            <p:seq concurrent="1" nextAc="seek">
              <p:cTn id="97" restart="whenNotActive" fill="hold" evtFilter="cancelBubble" nodeType="interactiveSeq">
                <p:stCondLst>
                  <p:cond evt="onClick" delay="0">
                    <p:tgtEl>
                      <p:spTgt spid="22541"/>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8" presetClass="exit" presetSubtype="16" fill="hold" grpId="1" nodeType="clickEffect">
                                  <p:stCondLst>
                                    <p:cond delay="0"/>
                                  </p:stCondLst>
                                  <p:childTnLst>
                                    <p:animEffect transition="out" filter="diamond(in)">
                                      <p:cBhvr>
                                        <p:cTn id="101" dur="1000"/>
                                        <p:tgtEl>
                                          <p:spTgt spid="22541"/>
                                        </p:tgtEl>
                                      </p:cBhvr>
                                    </p:animEffect>
                                    <p:set>
                                      <p:cBhvr>
                                        <p:cTn id="102" dur="1" fill="hold">
                                          <p:stCondLst>
                                            <p:cond delay="999"/>
                                          </p:stCondLst>
                                        </p:cTn>
                                        <p:tgtEl>
                                          <p:spTgt spid="22541"/>
                                        </p:tgtEl>
                                        <p:attrNameLst>
                                          <p:attrName>style.visibility</p:attrName>
                                        </p:attrNameLst>
                                      </p:cBhvr>
                                      <p:to>
                                        <p:strVal val="hidden"/>
                                      </p:to>
                                    </p:set>
                                  </p:childTnLst>
                                </p:cTn>
                              </p:par>
                            </p:childTnLst>
                          </p:cTn>
                        </p:par>
                      </p:childTnLst>
                    </p:cTn>
                  </p:par>
                </p:childTnLst>
              </p:cTn>
              <p:nextCondLst>
                <p:cond evt="onClick" delay="0">
                  <p:tgtEl>
                    <p:spTgt spid="22541"/>
                  </p:tgtEl>
                </p:cond>
              </p:nextCondLst>
            </p:seq>
            <p:seq concurrent="1" nextAc="seek">
              <p:cTn id="103" restart="whenNotActive" fill="hold" evtFilter="cancelBubble" nodeType="interactiveSeq">
                <p:stCondLst>
                  <p:cond evt="onClick" delay="0">
                    <p:tgtEl>
                      <p:spTgt spid="2"/>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8" presetClass="exit" presetSubtype="16" fill="hold" grpId="1" nodeType="clickEffect">
                                  <p:stCondLst>
                                    <p:cond delay="0"/>
                                  </p:stCondLst>
                                  <p:childTnLst>
                                    <p:animEffect transition="out" filter="diamond(in)">
                                      <p:cBhvr>
                                        <p:cTn id="107" dur="1000"/>
                                        <p:tgtEl>
                                          <p:spTgt spid="2"/>
                                        </p:tgtEl>
                                      </p:cBhvr>
                                    </p:animEffect>
                                    <p:set>
                                      <p:cBhvr>
                                        <p:cTn id="108"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9" restart="whenNotActive" fill="hold" evtFilter="cancelBubble" nodeType="interactiveSeq">
                <p:stCondLst>
                  <p:cond evt="onClick" delay="0">
                    <p:tgtEl>
                      <p:spTgt spid="20"/>
                    </p:tgtEl>
                  </p:cond>
                </p:stCondLst>
                <p:endSync evt="end" delay="0">
                  <p:rtn val="all"/>
                </p:endSync>
                <p:childTnLst>
                  <p:par>
                    <p:cTn id="110" fill="hold">
                      <p:stCondLst>
                        <p:cond delay="0"/>
                      </p:stCondLst>
                      <p:childTnLst>
                        <p:par>
                          <p:cTn id="111" fill="hold">
                            <p:stCondLst>
                              <p:cond delay="0"/>
                            </p:stCondLst>
                            <p:childTnLst>
                              <p:par>
                                <p:cTn id="112" presetID="3" presetClass="entr" presetSubtype="10"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blinds(horizontal)">
                                      <p:cBhvr>
                                        <p:cTn id="114" dur="500"/>
                                        <p:tgtEl>
                                          <p:spTgt spid="21"/>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grpId="0"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blinds(horizontal)">
                                      <p:cBhvr>
                                        <p:cTn id="119" dur="500"/>
                                        <p:tgtEl>
                                          <p:spTgt spid="22"/>
                                        </p:tgtEl>
                                      </p:cBhvr>
                                    </p:animEffect>
                                  </p:childTnLst>
                                </p:cTn>
                              </p:par>
                              <p:par>
                                <p:cTn id="120" presetID="3" presetClass="exit" presetSubtype="10" fill="hold" grpId="1" nodeType="withEffect">
                                  <p:stCondLst>
                                    <p:cond delay="0"/>
                                  </p:stCondLst>
                                  <p:childTnLst>
                                    <p:animEffect transition="out" filter="blinds(horizontal)">
                                      <p:cBhvr>
                                        <p:cTn id="121" dur="500"/>
                                        <p:tgtEl>
                                          <p:spTgt spid="21"/>
                                        </p:tgtEl>
                                      </p:cBhvr>
                                    </p:animEffect>
                                    <p:set>
                                      <p:cBhvr>
                                        <p:cTn id="122" dur="1" fill="hold">
                                          <p:stCondLst>
                                            <p:cond delay="499"/>
                                          </p:stCondLst>
                                        </p:cTn>
                                        <p:tgtEl>
                                          <p:spTgt spid="2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blinds(horizontal)">
                                      <p:cBhvr>
                                        <p:cTn id="127" dur="500"/>
                                        <p:tgtEl>
                                          <p:spTgt spid="23"/>
                                        </p:tgtEl>
                                      </p:cBhvr>
                                    </p:animEffect>
                                  </p:childTnLst>
                                </p:cTn>
                              </p:par>
                              <p:par>
                                <p:cTn id="128" presetID="3" presetClass="exit" presetSubtype="10" fill="hold" grpId="1" nodeType="withEffect">
                                  <p:stCondLst>
                                    <p:cond delay="0"/>
                                  </p:stCondLst>
                                  <p:childTnLst>
                                    <p:animEffect transition="out" filter="blinds(horizontal)">
                                      <p:cBhvr>
                                        <p:cTn id="129" dur="500"/>
                                        <p:tgtEl>
                                          <p:spTgt spid="22"/>
                                        </p:tgtEl>
                                      </p:cBhvr>
                                    </p:animEffect>
                                    <p:set>
                                      <p:cBhvr>
                                        <p:cTn id="130" dur="1" fill="hold">
                                          <p:stCondLst>
                                            <p:cond delay="499"/>
                                          </p:stCondLst>
                                        </p:cTn>
                                        <p:tgtEl>
                                          <p:spTgt spid="2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blinds(horizontal)">
                                      <p:cBhvr>
                                        <p:cTn id="135" dur="500"/>
                                        <p:tgtEl>
                                          <p:spTgt spid="24"/>
                                        </p:tgtEl>
                                      </p:cBhvr>
                                    </p:animEffect>
                                  </p:childTnLst>
                                </p:cTn>
                              </p:par>
                              <p:par>
                                <p:cTn id="136" presetID="3" presetClass="exit" presetSubtype="10" fill="hold" grpId="1" nodeType="withEffect">
                                  <p:stCondLst>
                                    <p:cond delay="0"/>
                                  </p:stCondLst>
                                  <p:childTnLst>
                                    <p:animEffect transition="out" filter="blinds(horizontal)">
                                      <p:cBhvr>
                                        <p:cTn id="137" dur="500"/>
                                        <p:tgtEl>
                                          <p:spTgt spid="23"/>
                                        </p:tgtEl>
                                      </p:cBhvr>
                                    </p:animEffect>
                                    <p:set>
                                      <p:cBhvr>
                                        <p:cTn id="138" dur="1" fill="hold">
                                          <p:stCondLst>
                                            <p:cond delay="499"/>
                                          </p:stCondLst>
                                        </p:cTn>
                                        <p:tgtEl>
                                          <p:spTgt spid="2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3" presetClass="entr" presetSubtype="10" fill="hold" grpId="0" nodeType="click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blinds(horizontal)">
                                      <p:cBhvr>
                                        <p:cTn id="143" dur="500"/>
                                        <p:tgtEl>
                                          <p:spTgt spid="25"/>
                                        </p:tgtEl>
                                      </p:cBhvr>
                                    </p:animEffect>
                                  </p:childTnLst>
                                </p:cTn>
                              </p:par>
                            </p:childTnLst>
                          </p:cTn>
                        </p:par>
                      </p:childTnLst>
                    </p:cTn>
                  </p:par>
                </p:childTnLst>
              </p:cTn>
              <p:nextCondLst>
                <p:cond evt="onClick" delay="0">
                  <p:tgtEl>
                    <p:spTgt spid="20"/>
                  </p:tgtEl>
                </p:cond>
              </p:nextCondLst>
            </p:seq>
            <p:seq concurrent="1" nextAc="seek">
              <p:cTn id="144" restart="whenNotActive" fill="hold" evtFilter="cancelBubble" nodeType="interactiveSeq">
                <p:stCondLst>
                  <p:cond evt="onClick" delay="0">
                    <p:tgtEl>
                      <p:spTgt spid="26"/>
                    </p:tgtEl>
                  </p:cond>
                </p:stCondLst>
                <p:endSync evt="end" delay="0">
                  <p:rtn val="all"/>
                </p:endSync>
                <p:childTnLst>
                  <p:par>
                    <p:cTn id="145" fill="hold">
                      <p:stCondLst>
                        <p:cond delay="0"/>
                      </p:stCondLst>
                      <p:childTnLst>
                        <p:par>
                          <p:cTn id="146" fill="hold">
                            <p:stCondLst>
                              <p:cond delay="0"/>
                            </p:stCondLst>
                            <p:childTnLst>
                              <p:par>
                                <p:cTn id="147" presetID="3" presetClass="entr" presetSubtype="10" fill="hold" grpId="0" nodeType="clickEffect">
                                  <p:stCondLst>
                                    <p:cond delay="0"/>
                                  </p:stCondLst>
                                  <p:childTnLst>
                                    <p:set>
                                      <p:cBhvr>
                                        <p:cTn id="148" dur="1" fill="hold">
                                          <p:stCondLst>
                                            <p:cond delay="0"/>
                                          </p:stCondLst>
                                        </p:cTn>
                                        <p:tgtEl>
                                          <p:spTgt spid="27"/>
                                        </p:tgtEl>
                                        <p:attrNameLst>
                                          <p:attrName>style.visibility</p:attrName>
                                        </p:attrNameLst>
                                      </p:cBhvr>
                                      <p:to>
                                        <p:strVal val="visible"/>
                                      </p:to>
                                    </p:set>
                                    <p:animEffect transition="in" filter="blinds(horizontal)">
                                      <p:cBhvr>
                                        <p:cTn id="149" dur="500"/>
                                        <p:tgtEl>
                                          <p:spTgt spid="27"/>
                                        </p:tgtEl>
                                      </p:cBhvr>
                                    </p:animEffect>
                                  </p:childTnLst>
                                </p:cTn>
                              </p:par>
                            </p:childTnLst>
                          </p:cTn>
                        </p:par>
                      </p:childTnLst>
                    </p:cTn>
                  </p:par>
                  <p:par>
                    <p:cTn id="150" fill="hold">
                      <p:stCondLst>
                        <p:cond delay="indefinite"/>
                      </p:stCondLst>
                      <p:childTnLst>
                        <p:par>
                          <p:cTn id="151" fill="hold">
                            <p:stCondLst>
                              <p:cond delay="0"/>
                            </p:stCondLst>
                            <p:childTnLst>
                              <p:par>
                                <p:cTn id="152" presetID="3" presetClass="entr" presetSubtype="10" fill="hold" grpId="0" nodeType="clickEffect">
                                  <p:stCondLst>
                                    <p:cond delay="0"/>
                                  </p:stCondLst>
                                  <p:childTnLst>
                                    <p:set>
                                      <p:cBhvr>
                                        <p:cTn id="153" dur="1" fill="hold">
                                          <p:stCondLst>
                                            <p:cond delay="0"/>
                                          </p:stCondLst>
                                        </p:cTn>
                                        <p:tgtEl>
                                          <p:spTgt spid="28"/>
                                        </p:tgtEl>
                                        <p:attrNameLst>
                                          <p:attrName>style.visibility</p:attrName>
                                        </p:attrNameLst>
                                      </p:cBhvr>
                                      <p:to>
                                        <p:strVal val="visible"/>
                                      </p:to>
                                    </p:set>
                                    <p:animEffect transition="in" filter="blinds(horizontal)">
                                      <p:cBhvr>
                                        <p:cTn id="154" dur="500"/>
                                        <p:tgtEl>
                                          <p:spTgt spid="28"/>
                                        </p:tgtEl>
                                      </p:cBhvr>
                                    </p:animEffect>
                                  </p:childTnLst>
                                </p:cTn>
                              </p:par>
                              <p:par>
                                <p:cTn id="155" presetID="3" presetClass="exit" presetSubtype="10" fill="hold" grpId="1" nodeType="withEffect">
                                  <p:stCondLst>
                                    <p:cond delay="0"/>
                                  </p:stCondLst>
                                  <p:childTnLst>
                                    <p:animEffect transition="out" filter="blinds(horizontal)">
                                      <p:cBhvr>
                                        <p:cTn id="156" dur="500"/>
                                        <p:tgtEl>
                                          <p:spTgt spid="27"/>
                                        </p:tgtEl>
                                      </p:cBhvr>
                                    </p:animEffect>
                                    <p:set>
                                      <p:cBhvr>
                                        <p:cTn id="157" dur="1" fill="hold">
                                          <p:stCondLst>
                                            <p:cond delay="499"/>
                                          </p:stCondLst>
                                        </p:cTn>
                                        <p:tgtEl>
                                          <p:spTgt spid="2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3" presetClass="entr" presetSubtype="10" fill="hold" grpId="0" nodeType="click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blinds(horizontal)">
                                      <p:cBhvr>
                                        <p:cTn id="162" dur="500"/>
                                        <p:tgtEl>
                                          <p:spTgt spid="29"/>
                                        </p:tgtEl>
                                      </p:cBhvr>
                                    </p:animEffect>
                                  </p:childTnLst>
                                </p:cTn>
                              </p:par>
                              <p:par>
                                <p:cTn id="163" presetID="3" presetClass="exit" presetSubtype="10" fill="hold" grpId="1" nodeType="withEffect">
                                  <p:stCondLst>
                                    <p:cond delay="0"/>
                                  </p:stCondLst>
                                  <p:childTnLst>
                                    <p:animEffect transition="out" filter="blinds(horizontal)">
                                      <p:cBhvr>
                                        <p:cTn id="164" dur="500"/>
                                        <p:tgtEl>
                                          <p:spTgt spid="28"/>
                                        </p:tgtEl>
                                      </p:cBhvr>
                                    </p:animEffect>
                                    <p:set>
                                      <p:cBhvr>
                                        <p:cTn id="165" dur="1" fill="hold">
                                          <p:stCondLst>
                                            <p:cond delay="499"/>
                                          </p:stCondLst>
                                        </p:cTn>
                                        <p:tgtEl>
                                          <p:spTgt spid="28"/>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3" presetClass="entr" presetSubtype="10" fill="hold" grpId="0" nodeType="clickEffect">
                                  <p:stCondLst>
                                    <p:cond delay="0"/>
                                  </p:stCondLst>
                                  <p:childTnLst>
                                    <p:set>
                                      <p:cBhvr>
                                        <p:cTn id="169" dur="1" fill="hold">
                                          <p:stCondLst>
                                            <p:cond delay="0"/>
                                          </p:stCondLst>
                                        </p:cTn>
                                        <p:tgtEl>
                                          <p:spTgt spid="30"/>
                                        </p:tgtEl>
                                        <p:attrNameLst>
                                          <p:attrName>style.visibility</p:attrName>
                                        </p:attrNameLst>
                                      </p:cBhvr>
                                      <p:to>
                                        <p:strVal val="visible"/>
                                      </p:to>
                                    </p:set>
                                    <p:animEffect transition="in" filter="blinds(horizontal)">
                                      <p:cBhvr>
                                        <p:cTn id="170" dur="500"/>
                                        <p:tgtEl>
                                          <p:spTgt spid="30"/>
                                        </p:tgtEl>
                                      </p:cBhvr>
                                    </p:animEffect>
                                  </p:childTnLst>
                                </p:cTn>
                              </p:par>
                              <p:par>
                                <p:cTn id="171" presetID="3" presetClass="exit" presetSubtype="10" fill="hold" grpId="1" nodeType="withEffect">
                                  <p:stCondLst>
                                    <p:cond delay="0"/>
                                  </p:stCondLst>
                                  <p:childTnLst>
                                    <p:animEffect transition="out" filter="blinds(horizontal)">
                                      <p:cBhvr>
                                        <p:cTn id="172" dur="500"/>
                                        <p:tgtEl>
                                          <p:spTgt spid="29"/>
                                        </p:tgtEl>
                                      </p:cBhvr>
                                    </p:animEffect>
                                    <p:set>
                                      <p:cBhvr>
                                        <p:cTn id="173" dur="1" fill="hold">
                                          <p:stCondLst>
                                            <p:cond delay="499"/>
                                          </p:stCondLst>
                                        </p:cTn>
                                        <p:tgtEl>
                                          <p:spTgt spid="29"/>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ntr" presetSubtype="10" fill="hold" grpId="0" nodeType="clickEffect">
                                  <p:stCondLst>
                                    <p:cond delay="0"/>
                                  </p:stCondLst>
                                  <p:childTnLst>
                                    <p:set>
                                      <p:cBhvr>
                                        <p:cTn id="177" dur="1" fill="hold">
                                          <p:stCondLst>
                                            <p:cond delay="0"/>
                                          </p:stCondLst>
                                        </p:cTn>
                                        <p:tgtEl>
                                          <p:spTgt spid="31"/>
                                        </p:tgtEl>
                                        <p:attrNameLst>
                                          <p:attrName>style.visibility</p:attrName>
                                        </p:attrNameLst>
                                      </p:cBhvr>
                                      <p:to>
                                        <p:strVal val="visible"/>
                                      </p:to>
                                    </p:set>
                                    <p:animEffect transition="in" filter="blinds(horizontal)">
                                      <p:cBhvr>
                                        <p:cTn id="178" dur="500"/>
                                        <p:tgtEl>
                                          <p:spTgt spid="31"/>
                                        </p:tgtEl>
                                      </p:cBhvr>
                                    </p:animEffect>
                                  </p:childTnLst>
                                </p:cTn>
                              </p:par>
                            </p:childTnLst>
                          </p:cTn>
                        </p:par>
                      </p:childTnLst>
                    </p:cTn>
                  </p:par>
                </p:childTnLst>
              </p:cTn>
              <p:nextCondLst>
                <p:cond evt="onClick" delay="0">
                  <p:tgtEl>
                    <p:spTgt spid="26"/>
                  </p:tgtEl>
                </p:cond>
              </p:nextCondLst>
            </p:seq>
          </p:childTnLst>
        </p:cTn>
      </p:par>
    </p:tnLst>
    <p:bldLst>
      <p:bldP spid="22533" grpId="0" animBg="1"/>
      <p:bldP spid="22533" grpId="1" animBg="1"/>
      <p:bldP spid="22534" grpId="0" animBg="1"/>
      <p:bldP spid="22534" grpId="1" animBg="1"/>
      <p:bldP spid="22535" grpId="0" animBg="1"/>
      <p:bldP spid="22535" grpId="1" animBg="1"/>
      <p:bldP spid="22537" grpId="0" animBg="1"/>
      <p:bldP spid="22537" grpId="1" animBg="1"/>
      <p:bldP spid="22538" grpId="0" animBg="1"/>
      <p:bldP spid="22538" grpId="1" animBg="1"/>
      <p:bldP spid="22539" grpId="0" animBg="1"/>
      <p:bldP spid="22539" grpId="1" animBg="1"/>
      <p:bldP spid="22541" grpId="0" animBg="1"/>
      <p:bldP spid="22541" grpId="1" animBg="1"/>
      <p:bldP spid="2" grpId="0" animBg="1"/>
      <p:bldP spid="2" grpId="1" animBg="1"/>
      <p:bldP spid="20" grpId="0" animBg="1"/>
      <p:bldP spid="21" grpId="0" animBg="1"/>
      <p:bldP spid="21" grpId="1" animBg="1"/>
      <p:bldP spid="22" grpId="0" animBg="1"/>
      <p:bldP spid="22" grpId="1" animBg="1"/>
      <p:bldP spid="23" grpId="0" animBg="1"/>
      <p:bldP spid="23" grpId="1" animBg="1"/>
      <p:bldP spid="24" grpId="0" animBg="1"/>
      <p:bldP spid="25" grpId="0" animBg="1"/>
      <p:bldP spid="26" grpId="0" animBg="1"/>
      <p:bldP spid="27" grpId="0" animBg="1"/>
      <p:bldP spid="27" grpId="1" animBg="1"/>
      <p:bldP spid="28" grpId="0" animBg="1"/>
      <p:bldP spid="28" grpId="1" animBg="1"/>
      <p:bldP spid="29" grpId="0" animBg="1"/>
      <p:bldP spid="29" grpId="1" animBg="1"/>
      <p:bldP spid="30"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0" y="1781003"/>
            <a:ext cx="12192000" cy="553998"/>
          </a:xfrm>
          <a:prstGeom prst="rect">
            <a:avLst/>
          </a:prstGeom>
          <a:solidFill>
            <a:schemeClr val="tx1">
              <a:lumMod val="85000"/>
            </a:schemeClr>
          </a:solidFill>
        </p:spPr>
        <p:txBody>
          <a:bodyPr wrap="square" rtlCol="0" anchor="t">
            <a:spAutoFit/>
          </a:bodyPr>
          <a:lstStyle/>
          <a:p>
            <a:r>
              <a:rPr lang="en-US" sz="3000" b="1" dirty="0">
                <a:solidFill>
                  <a:schemeClr val="bg1"/>
                </a:solidFill>
                <a:latin typeface="Times New Roman" panose="02020603050405020304" pitchFamily="18" charset="0"/>
                <a:cs typeface="Times New Roman" panose="02020603050405020304" pitchFamily="18" charset="0"/>
              </a:rPr>
              <a:t>1.</a:t>
            </a:r>
            <a:r>
              <a:rPr lang="en-US" sz="3000" dirty="0">
                <a:solidFill>
                  <a:schemeClr val="bg1"/>
                </a:solidFill>
                <a:latin typeface="Times New Roman" panose="02020603050405020304" pitchFamily="18" charset="0"/>
                <a:cs typeface="Times New Roman" panose="02020603050405020304" pitchFamily="18" charset="0"/>
              </a:rPr>
              <a:t> A few teenagers in my village have ____________ their hair brown.</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Action Button: Home 3">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514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33333E-6 L 0.03867 0.13634 " pathEditMode="relative" rAng="0" ptsTypes="AA">
                                      <p:cBhvr>
                                        <p:cTn id="6" dur="2000" fill="hold"/>
                                        <p:tgtEl>
                                          <p:spTgt spid="8"/>
                                        </p:tgtEl>
                                        <p:attrNameLst>
                                          <p:attrName>ppt_x</p:attrName>
                                          <p:attrName>ppt_y</p:attrName>
                                        </p:attrNameLst>
                                      </p:cBhvr>
                                      <p:rCtr x="1927" y="6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114383" y="2208909"/>
            <a:ext cx="10586319" cy="1015663"/>
          </a:xfrm>
          <a:prstGeom prst="rect">
            <a:avLst/>
          </a:prstGeom>
          <a:solidFill>
            <a:schemeClr val="tx1">
              <a:lumMod val="85000"/>
            </a:schemeClr>
          </a:solidFill>
        </p:spPr>
        <p:txBody>
          <a:bodyPr wrap="square" rtlCol="0" anchor="t">
            <a:spAutoFit/>
          </a:bodyPr>
          <a:lstStyle/>
          <a:p>
            <a:r>
              <a:rPr lang="en-US" sz="3000" b="1"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Young people’s lifestyle today is different from that of the </a:t>
            </a:r>
          </a:p>
          <a:p>
            <a:r>
              <a:rPr lang="en-US" sz="3000" dirty="0">
                <a:solidFill>
                  <a:schemeClr val="bg1"/>
                </a:solidFill>
                <a:latin typeface="Times New Roman" panose="02020603050405020304" pitchFamily="18" charset="0"/>
                <a:cs typeface="Times New Roman" panose="02020603050405020304" pitchFamily="18" charset="0"/>
              </a:rPr>
              <a:t>   previous </a:t>
            </a:r>
            <a:r>
              <a:rPr lang="en-US" sz="3000" dirty="0">
                <a:solidFill>
                  <a:schemeClr val="bg1"/>
                </a:solidFill>
                <a:latin typeface="Times New Roman" panose="02020603050405020304" pitchFamily="18" charset="0"/>
                <a:cs typeface="Times New Roman" panose="02020603050405020304" pitchFamily="18" charset="0"/>
                <a:sym typeface="+mn-ea"/>
              </a:rPr>
              <a:t>____________</a:t>
            </a:r>
            <a:r>
              <a:rPr lang="en-US" sz="3000" dirty="0">
                <a:solidFill>
                  <a:schemeClr val="bg1"/>
                </a:solidFill>
                <a:latin typeface="Times New Roman" panose="02020603050405020304" pitchFamily="18" charset="0"/>
                <a:cs typeface="Times New Roman" panose="02020603050405020304" pitchFamily="18" charset="0"/>
              </a:rPr>
              <a:t>.</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0768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312 -2.59259E-6 L -0.42097 0.26042 " pathEditMode="relative" rAng="0" ptsTypes="AA">
                                      <p:cBhvr>
                                        <p:cTn id="6" dur="2000" fill="hold"/>
                                        <p:tgtEl>
                                          <p:spTgt spid="13"/>
                                        </p:tgtEl>
                                        <p:attrNameLst>
                                          <p:attrName>ppt_x</p:attrName>
                                          <p:attrName>ppt_y</p:attrName>
                                        </p:attrNameLst>
                                      </p:cBhvr>
                                      <p:rCtr x="-21211" y="1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884" y="1126836"/>
            <a:ext cx="5495371" cy="3445164"/>
          </a:xfrm>
          <a:prstGeom prst="rect">
            <a:avLst/>
          </a:prstGeom>
        </p:spPr>
      </p:pic>
      <p:pic>
        <p:nvPicPr>
          <p:cNvPr id="5" name="Picture 4"/>
          <p:cNvPicPr>
            <a:picLocks noChangeAspect="1"/>
          </p:cNvPicPr>
          <p:nvPr/>
        </p:nvPicPr>
        <p:blipFill>
          <a:blip r:embed="rId3"/>
          <a:stretch>
            <a:fillRect/>
          </a:stretch>
        </p:blipFill>
        <p:spPr>
          <a:xfrm>
            <a:off x="6419271" y="1126836"/>
            <a:ext cx="5292437" cy="3445164"/>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a:ln>
                  <a:noFill/>
                </a:ln>
                <a:solidFill>
                  <a:schemeClr val="tx1"/>
                </a:solidFill>
                <a:effectLst/>
                <a:latin typeface="Arial Black" panose="020B0A04020102020204" pitchFamily="34" charset="0"/>
              </a:rPr>
              <a:t> </a:t>
            </a:r>
          </a:p>
        </p:txBody>
      </p:sp>
      <p:sp>
        <p:nvSpPr>
          <p:cNvPr id="7" name="Rectangle 6"/>
          <p:cNvSpPr/>
          <p:nvPr/>
        </p:nvSpPr>
        <p:spPr>
          <a:xfrm>
            <a:off x="413494" y="4712916"/>
            <a:ext cx="5001690"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Traditional games, folk games</a:t>
            </a:r>
          </a:p>
        </p:txBody>
      </p:sp>
      <p:sp>
        <p:nvSpPr>
          <p:cNvPr id="8" name="Rectangle 7"/>
          <p:cNvSpPr/>
          <p:nvPr/>
        </p:nvSpPr>
        <p:spPr>
          <a:xfrm>
            <a:off x="5269491" y="3244334"/>
            <a:ext cx="1653017" cy="369332"/>
          </a:xfrm>
          <a:prstGeom prst="rect">
            <a:avLst/>
          </a:prstGeom>
        </p:spPr>
        <p:txBody>
          <a:bodyPr wrap="none">
            <a:spAutoFit/>
          </a:bodyPr>
          <a:lstStyle/>
          <a:p>
            <a:r>
              <a:rPr lang="en-US" dirty="0"/>
              <a:t>video games</a:t>
            </a:r>
          </a:p>
        </p:txBody>
      </p:sp>
      <p:sp>
        <p:nvSpPr>
          <p:cNvPr id="9" name="Rectangle 8"/>
          <p:cNvSpPr/>
          <p:nvPr/>
        </p:nvSpPr>
        <p:spPr>
          <a:xfrm>
            <a:off x="7901855" y="4712916"/>
            <a:ext cx="2489784"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video games</a:t>
            </a:r>
          </a:p>
        </p:txBody>
      </p:sp>
    </p:spTree>
    <p:extLst>
      <p:ext uri="{BB962C8B-B14F-4D97-AF65-F5344CB8AC3E}">
        <p14:creationId xmlns:p14="http://schemas.microsoft.com/office/powerpoint/2010/main" val="3751927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2252" y="464024"/>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chemeClr val="accent1">
                    <a:lumMod val="75000"/>
                  </a:scheme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200" b="1" dirty="0">
                <a:solidFill>
                  <a:srgbClr val="FF0000"/>
                </a:solidFill>
              </a:rPr>
              <a:t>you get 2 plus points</a:t>
            </a:r>
            <a:endParaRPr lang="en-US" sz="2200" b="1" dirty="0">
              <a:solidFill>
                <a:srgbClr val="FF0000"/>
              </a:solidFill>
            </a:endParaRPr>
          </a:p>
        </p:txBody>
      </p:sp>
      <p:sp>
        <p:nvSpPr>
          <p:cNvPr id="8" name="Action Button: Home 7">
            <a:hlinkClick r:id="rId5" action="ppaction://hlinksldjump" highlightClick="1"/>
          </p:cNvPr>
          <p:cNvSpPr/>
          <p:nvPr/>
        </p:nvSpPr>
        <p:spPr>
          <a:xfrm>
            <a:off x="10881006" y="5994399"/>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9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2252" y="464024"/>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chemeClr val="accent1">
                    <a:lumMod val="75000"/>
                  </a:scheme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200" b="1" dirty="0">
                <a:solidFill>
                  <a:srgbClr val="FF0000"/>
                </a:solidFill>
              </a:rPr>
              <a:t>you get 2 plus points</a:t>
            </a:r>
            <a:endParaRPr lang="en-US" sz="2200" b="1" dirty="0">
              <a:solidFill>
                <a:srgbClr val="FF0000"/>
              </a:solidFill>
            </a:endParaRPr>
          </a:p>
        </p:txBody>
      </p:sp>
      <p:sp>
        <p:nvSpPr>
          <p:cNvPr id="8" name="Action Button: Home 7">
            <a:hlinkClick r:id="rId5" action="ppaction://hlinksldjump" highlightClick="1"/>
          </p:cNvPr>
          <p:cNvSpPr/>
          <p:nvPr/>
        </p:nvSpPr>
        <p:spPr>
          <a:xfrm>
            <a:off x="11071057" y="608316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49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2252" y="464024"/>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chemeClr val="accent1">
                    <a:lumMod val="75000"/>
                  </a:scheme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200" b="1" dirty="0">
                <a:solidFill>
                  <a:srgbClr val="FF0000"/>
                </a:solidFill>
              </a:rPr>
              <a:t>you get 2 plus points</a:t>
            </a:r>
            <a:endParaRPr lang="en-US" sz="2200" b="1" dirty="0">
              <a:solidFill>
                <a:srgbClr val="FF0000"/>
              </a:solidFill>
            </a:endParaRPr>
          </a:p>
        </p:txBody>
      </p:sp>
      <p:sp>
        <p:nvSpPr>
          <p:cNvPr id="8" name="Action Button: Home 7">
            <a:hlinkClick r:id="rId5" action="ppaction://hlinksldjump" highlightClick="1"/>
          </p:cNvPr>
          <p:cNvSpPr/>
          <p:nvPr/>
        </p:nvSpPr>
        <p:spPr>
          <a:xfrm>
            <a:off x="11209365" y="6092792"/>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24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9"/>
          <p:cNvSpPr txBox="1"/>
          <p:nvPr/>
        </p:nvSpPr>
        <p:spPr>
          <a:xfrm>
            <a:off x="-17781" y="2410353"/>
            <a:ext cx="12209781"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3.</a:t>
            </a:r>
            <a:r>
              <a:rPr lang="en-US" sz="2900" dirty="0">
                <a:solidFill>
                  <a:schemeClr val="bg1"/>
                </a:solidFill>
                <a:latin typeface="Times New Roman" panose="02020603050405020304" pitchFamily="18" charset="0"/>
                <a:cs typeface="Times New Roman" panose="02020603050405020304" pitchFamily="18" charset="0"/>
              </a:rPr>
              <a:t> Nowadays, nearly all young people have a(n)</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go to school.</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783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7 2.96296E-6 L 0.52266 0.22777 " pathEditMode="relative" rAng="0" ptsTypes="AA">
                                      <p:cBhvr>
                                        <p:cTn id="6" dur="2000" fill="hold"/>
                                        <p:tgtEl>
                                          <p:spTgt spid="2"/>
                                        </p:tgtEl>
                                        <p:attrNameLst>
                                          <p:attrName>ppt_x</p:attrName>
                                          <p:attrName>ppt_y</p:attrName>
                                        </p:attrNameLst>
                                      </p:cBhvr>
                                      <p:rCtr x="26133" y="1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p:nvPr/>
        </p:nvSpPr>
        <p:spPr>
          <a:xfrm>
            <a:off x="0" y="2192019"/>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4. He wants to live green, so he uses products made from natural </a:t>
            </a:r>
            <a:r>
              <a:rPr lang="en-US" sz="2900" dirty="0">
                <a:solidFill>
                  <a:schemeClr val="bg1"/>
                </a:solidFill>
                <a:latin typeface="Times New Roman" panose="02020603050405020304" pitchFamily="18" charset="0"/>
                <a:cs typeface="Times New Roman" panose="02020603050405020304" pitchFamily="18" charset="0"/>
                <a:sym typeface="+mn-ea"/>
              </a:rPr>
              <a:t>___________ .</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254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1.85185E-6 L -0.00234 0.19074 " pathEditMode="relative" rAng="0" ptsTypes="AA">
                                      <p:cBhvr>
                                        <p:cTn id="6" dur="2000" fill="hold"/>
                                        <p:tgtEl>
                                          <p:spTgt spid="14"/>
                                        </p:tgtEl>
                                        <p:attrNameLst>
                                          <p:attrName>ppt_x</p:attrName>
                                          <p:attrName>ppt_y</p:attrName>
                                        </p:attrNameLst>
                                      </p:cBhvr>
                                      <p:rCtr x="-117" y="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8"/>
          <p:cNvSpPr txBox="1"/>
          <p:nvPr/>
        </p:nvSpPr>
        <p:spPr>
          <a:xfrm>
            <a:off x="63500" y="2312727"/>
            <a:ext cx="12174220" cy="538609"/>
          </a:xfrm>
          <a:prstGeom prst="rect">
            <a:avLst/>
          </a:prstGeom>
          <a:solidFill>
            <a:schemeClr val="tx1">
              <a:lumMod val="85000"/>
            </a:schemeClr>
          </a:solidFill>
        </p:spPr>
        <p:txBody>
          <a:bodyPr wrap="square" rtlCol="0" anchor="t">
            <a:spAutoFit/>
          </a:bodyPr>
          <a:lstStyle/>
          <a:p>
            <a:pPr algn="just"/>
            <a:r>
              <a:rPr lang="en-US" sz="2900">
                <a:solidFill>
                  <a:schemeClr val="bg1"/>
                </a:solidFill>
                <a:latin typeface="Times New Roman" panose="02020603050405020304" pitchFamily="18" charset="0"/>
                <a:cs typeface="Times New Roman" panose="02020603050405020304" pitchFamily="18" charset="0"/>
              </a:rPr>
              <a:t>5. My parents give me </a:t>
            </a:r>
            <a:r>
              <a:rPr lang="en-US" sz="2900">
                <a:solidFill>
                  <a:schemeClr val="bg1"/>
                </a:solidFill>
                <a:latin typeface="Times New Roman" panose="02020603050405020304" pitchFamily="18" charset="0"/>
                <a:cs typeface="Times New Roman" panose="02020603050405020304" pitchFamily="18" charset="0"/>
                <a:sym typeface="+mn-ea"/>
              </a:rPr>
              <a:t>____________</a:t>
            </a:r>
            <a:r>
              <a:rPr lang="en-US" sz="2900">
                <a:solidFill>
                  <a:schemeClr val="bg1"/>
                </a:solidFill>
                <a:latin typeface="Times New Roman" panose="02020603050405020304" pitchFamily="18" charset="0"/>
                <a:cs typeface="Times New Roman" panose="02020603050405020304" pitchFamily="18" charset="0"/>
              </a:rPr>
              <a:t> to pursue my own interests.</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542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3.33333E-6 L 0.01719 0.20764 " pathEditMode="relative" rAng="0" ptsTypes="AA">
                                      <p:cBhvr>
                                        <p:cTn id="6" dur="1000" fill="hold"/>
                                        <p:tgtEl>
                                          <p:spTgt spid="7"/>
                                        </p:tgtEl>
                                        <p:attrNameLst>
                                          <p:attrName>ppt_x</p:attrName>
                                          <p:attrName>ppt_y</p:attrName>
                                        </p:attrNameLst>
                                      </p:cBhvr>
                                      <p:rCtr x="859" y="10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8"/>
          <p:cNvSpPr txBox="1"/>
          <p:nvPr/>
        </p:nvSpPr>
        <p:spPr>
          <a:xfrm>
            <a:off x="-17781" y="4834255"/>
            <a:ext cx="12174220" cy="538609"/>
          </a:xfrm>
          <a:prstGeom prst="rect">
            <a:avLst/>
          </a:prstGeom>
          <a:solidFill>
            <a:schemeClr val="tx1">
              <a:lumMod val="85000"/>
            </a:schemeClr>
          </a:solidFill>
        </p:spPr>
        <p:txBody>
          <a:bodyPr wrap="square" rtlCol="0" anchor="t">
            <a:spAutoFit/>
          </a:bodyPr>
          <a:lstStyle/>
          <a:p>
            <a:r>
              <a:rPr lang="en-US" sz="2900" dirty="0">
                <a:solidFill>
                  <a:schemeClr val="bg1"/>
                </a:solidFill>
                <a:latin typeface="Times New Roman" panose="02020603050405020304" pitchFamily="18" charset="0"/>
                <a:cs typeface="Times New Roman" panose="02020603050405020304" pitchFamily="18" charset="0"/>
              </a:rPr>
              <a:t>5. My parents give me </a:t>
            </a:r>
            <a:r>
              <a:rPr lang="en-US" sz="2900" dirty="0">
                <a:solidFill>
                  <a:schemeClr val="bg1"/>
                </a:solidFill>
                <a:latin typeface="Times New Roman" panose="02020603050405020304" pitchFamily="18" charset="0"/>
                <a:cs typeface="Times New Roman" panose="02020603050405020304" pitchFamily="18" charset="0"/>
                <a:sym typeface="+mn-ea"/>
              </a:rPr>
              <a:t>__________</a:t>
            </a:r>
            <a:r>
              <a:rPr lang="en-US" sz="2900" dirty="0">
                <a:solidFill>
                  <a:schemeClr val="bg1"/>
                </a:solidFill>
                <a:latin typeface="Times New Roman" panose="02020603050405020304" pitchFamily="18" charset="0"/>
                <a:cs typeface="Times New Roman" panose="02020603050405020304" pitchFamily="18" charset="0"/>
              </a:rPr>
              <a:t> to </a:t>
            </a:r>
            <a:r>
              <a:rPr lang="en-US" sz="2900" u="sng" dirty="0">
                <a:solidFill>
                  <a:schemeClr val="bg1"/>
                </a:solidFill>
                <a:latin typeface="Times New Roman" panose="02020603050405020304" pitchFamily="18" charset="0"/>
                <a:cs typeface="Times New Roman" panose="02020603050405020304" pitchFamily="18" charset="0"/>
              </a:rPr>
              <a:t>pursue</a:t>
            </a:r>
            <a:r>
              <a:rPr lang="en-US" sz="2900" dirty="0">
                <a:solidFill>
                  <a:schemeClr val="bg1"/>
                </a:solidFill>
                <a:latin typeface="Times New Roman" panose="02020603050405020304" pitchFamily="18" charset="0"/>
                <a:cs typeface="Times New Roman" panose="02020603050405020304" pitchFamily="18" charset="0"/>
              </a:rPr>
              <a:t> /</a:t>
            </a:r>
            <a:r>
              <a:rPr lang="vi-VN" sz="2400" dirty="0">
                <a:solidFill>
                  <a:srgbClr val="FF0000"/>
                </a:solidFill>
              </a:rPr>
              <a:t>/pə'su:/</a:t>
            </a:r>
            <a:r>
              <a:rPr lang="en-US" sz="2400" b="1" dirty="0">
                <a:solidFill>
                  <a:srgbClr val="FF0000"/>
                </a:solidFill>
              </a:rPr>
              <a:t> </a:t>
            </a:r>
            <a:r>
              <a:rPr lang="en-US" sz="2900" dirty="0">
                <a:solidFill>
                  <a:schemeClr val="bg1"/>
                </a:solidFill>
                <a:latin typeface="Times New Roman" panose="02020603050405020304" pitchFamily="18" charset="0"/>
                <a:cs typeface="Times New Roman" panose="02020603050405020304" pitchFamily="18" charset="0"/>
              </a:rPr>
              <a:t>my own interests.</a:t>
            </a:r>
          </a:p>
        </p:txBody>
      </p:sp>
      <p:sp>
        <p:nvSpPr>
          <p:cNvPr id="18" name="Text Box 2"/>
          <p:cNvSpPr txBox="1"/>
          <p:nvPr/>
        </p:nvSpPr>
        <p:spPr>
          <a:xfrm>
            <a:off x="17780" y="4011583"/>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4. He wants to live green, so he uses products made from natural </a:t>
            </a:r>
            <a:r>
              <a:rPr lang="en-US" sz="2900" dirty="0">
                <a:solidFill>
                  <a:schemeClr val="bg1"/>
                </a:solidFill>
                <a:latin typeface="Times New Roman" panose="02020603050405020304" pitchFamily="18" charset="0"/>
                <a:cs typeface="Times New Roman" panose="02020603050405020304" pitchFamily="18" charset="0"/>
                <a:sym typeface="+mn-ea"/>
              </a:rPr>
              <a:t>___________ .</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10" name="Text Box 9"/>
          <p:cNvSpPr txBox="1"/>
          <p:nvPr/>
        </p:nvSpPr>
        <p:spPr>
          <a:xfrm>
            <a:off x="-17781" y="3297044"/>
            <a:ext cx="12209781"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3.</a:t>
            </a:r>
            <a:r>
              <a:rPr lang="en-US" sz="2900" dirty="0">
                <a:solidFill>
                  <a:schemeClr val="bg1"/>
                </a:solidFill>
                <a:latin typeface="Times New Roman" panose="02020603050405020304" pitchFamily="18" charset="0"/>
                <a:cs typeface="Times New Roman" panose="02020603050405020304" pitchFamily="18" charset="0"/>
              </a:rPr>
              <a:t> Nowadays, nearly all young people have a(n)</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go to school.</a:t>
            </a:r>
          </a:p>
        </p:txBody>
      </p:sp>
      <p:sp>
        <p:nvSpPr>
          <p:cNvPr id="9" name="Text Box 8"/>
          <p:cNvSpPr txBox="1"/>
          <p:nvPr/>
        </p:nvSpPr>
        <p:spPr>
          <a:xfrm>
            <a:off x="-17780" y="2492835"/>
            <a:ext cx="1220978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2.</a:t>
            </a:r>
            <a:r>
              <a:rPr lang="en-US" sz="2900" dirty="0">
                <a:solidFill>
                  <a:schemeClr val="bg1"/>
                </a:solidFill>
                <a:latin typeface="Times New Roman" panose="02020603050405020304" pitchFamily="18" charset="0"/>
                <a:cs typeface="Times New Roman" panose="02020603050405020304" pitchFamily="18" charset="0"/>
              </a:rPr>
              <a:t> Young people’s lifestyle today is different from that of the previous </a:t>
            </a:r>
            <a:r>
              <a:rPr lang="en-US" sz="2900" dirty="0">
                <a:solidFill>
                  <a:schemeClr val="bg1"/>
                </a:solidFill>
                <a:latin typeface="Times New Roman" panose="02020603050405020304" pitchFamily="18" charset="0"/>
                <a:cs typeface="Times New Roman" panose="02020603050405020304" pitchFamily="18" charset="0"/>
                <a:sym typeface="+mn-ea"/>
              </a:rPr>
              <a:t>________</a:t>
            </a:r>
            <a:r>
              <a:rPr lang="en-US" sz="2900" dirty="0">
                <a:solidFill>
                  <a:schemeClr val="bg1"/>
                </a:solidFill>
                <a:latin typeface="Times New Roman" panose="02020603050405020304" pitchFamily="18" charset="0"/>
                <a:cs typeface="Times New Roman" panose="02020603050405020304" pitchFamily="18" charset="0"/>
              </a:rPr>
              <a:t>.</a:t>
            </a:r>
          </a:p>
        </p:txBody>
      </p:sp>
      <p:sp>
        <p:nvSpPr>
          <p:cNvPr id="3" name="Text Box 2"/>
          <p:cNvSpPr txBox="1"/>
          <p:nvPr/>
        </p:nvSpPr>
        <p:spPr>
          <a:xfrm>
            <a:off x="0" y="1781003"/>
            <a:ext cx="1219200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1.</a:t>
            </a:r>
            <a:r>
              <a:rPr lang="en-US" sz="2900" dirty="0">
                <a:solidFill>
                  <a:schemeClr val="bg1"/>
                </a:solidFill>
                <a:latin typeface="Times New Roman" panose="02020603050405020304" pitchFamily="18" charset="0"/>
                <a:cs typeface="Times New Roman" panose="02020603050405020304" pitchFamily="18" charset="0"/>
              </a:rPr>
              <a:t> A few teenagers in my village have ____________ their hair brown.</a:t>
            </a:r>
          </a:p>
        </p:txBody>
      </p:sp>
      <p:sp>
        <p:nvSpPr>
          <p:cNvPr id="8" name="Text Box 7"/>
          <p:cNvSpPr txBox="1"/>
          <p:nvPr/>
        </p:nvSpPr>
        <p:spPr>
          <a:xfrm>
            <a:off x="5571490" y="881215"/>
            <a:ext cx="115824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dyed</a:t>
            </a:r>
          </a:p>
        </p:txBody>
      </p:sp>
      <p:sp>
        <p:nvSpPr>
          <p:cNvPr id="2" name="Text Box 1"/>
          <p:cNvSpPr txBox="1"/>
          <p:nvPr/>
        </p:nvSpPr>
        <p:spPr>
          <a:xfrm>
            <a:off x="725806" y="892645"/>
            <a:ext cx="224790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opportunity</a:t>
            </a:r>
          </a:p>
        </p:txBody>
      </p:sp>
      <p:sp>
        <p:nvSpPr>
          <p:cNvPr id="14" name="Text Box 13"/>
          <p:cNvSpPr txBox="1"/>
          <p:nvPr/>
        </p:nvSpPr>
        <p:spPr>
          <a:xfrm>
            <a:off x="9810115" y="866610"/>
            <a:ext cx="1781175"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materials</a:t>
            </a:r>
          </a:p>
        </p:txBody>
      </p:sp>
      <p:sp>
        <p:nvSpPr>
          <p:cNvPr id="7" name="Text Box 6"/>
          <p:cNvSpPr txBox="1"/>
          <p:nvPr/>
        </p:nvSpPr>
        <p:spPr>
          <a:xfrm>
            <a:off x="3378200" y="881215"/>
            <a:ext cx="189738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freedom</a:t>
            </a:r>
          </a:p>
        </p:txBody>
      </p:sp>
      <p:sp>
        <p:nvSpPr>
          <p:cNvPr id="13" name="Text Box 12"/>
          <p:cNvSpPr txBox="1"/>
          <p:nvPr/>
        </p:nvSpPr>
        <p:spPr>
          <a:xfrm>
            <a:off x="7025640" y="888200"/>
            <a:ext cx="237998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generation</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Rectangle 3"/>
          <p:cNvSpPr/>
          <p:nvPr/>
        </p:nvSpPr>
        <p:spPr>
          <a:xfrm>
            <a:off x="5944900" y="5426094"/>
            <a:ext cx="1569660" cy="461665"/>
          </a:xfrm>
          <a:prstGeom prst="rect">
            <a:avLst/>
          </a:prstGeom>
        </p:spPr>
        <p:txBody>
          <a:bodyPr wrap="none">
            <a:spAutoFit/>
          </a:bodyPr>
          <a:lstStyle/>
          <a:p>
            <a:r>
              <a:rPr lang="en-US" sz="2400" b="1" i="1" dirty="0" err="1">
                <a:solidFill>
                  <a:schemeClr val="bg1"/>
                </a:solidFill>
              </a:rPr>
              <a:t>theo</a:t>
            </a:r>
            <a:r>
              <a:rPr lang="en-US" sz="2400" b="1" i="1" dirty="0">
                <a:solidFill>
                  <a:schemeClr val="bg1"/>
                </a:solidFill>
              </a:rPr>
              <a:t> </a:t>
            </a:r>
            <a:r>
              <a:rPr lang="en-US" sz="2400" b="1" i="1" dirty="0" err="1">
                <a:solidFill>
                  <a:schemeClr val="bg1"/>
                </a:solidFill>
              </a:rPr>
              <a:t>đuổi</a:t>
            </a:r>
            <a:endParaRPr lang="en-US" sz="2400" b="1" i="1" dirty="0">
              <a:solidFill>
                <a:schemeClr val="bg1"/>
              </a:solidFill>
            </a:endParaRPr>
          </a:p>
        </p:txBody>
      </p:sp>
    </p:spTree>
    <p:extLst>
      <p:ext uri="{BB962C8B-B14F-4D97-AF65-F5344CB8AC3E}">
        <p14:creationId xmlns:p14="http://schemas.microsoft.com/office/powerpoint/2010/main" val="618964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0.00417 L 0.03867 0.1338 " pathEditMode="relative" rAng="0" ptsTypes="AA">
                                      <p:cBhvr>
                                        <p:cTn id="6" dur="1000" fill="hold"/>
                                        <p:tgtEl>
                                          <p:spTgt spid="8"/>
                                        </p:tgtEl>
                                        <p:attrNameLst>
                                          <p:attrName>ppt_x</p:attrName>
                                          <p:attrName>ppt_y</p:attrName>
                                        </p:attrNameLst>
                                      </p:cBhvr>
                                      <p:rCtr x="1927" y="64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2.22222E-6 L 0.25013 0.23773 " pathEditMode="relative" rAng="0" ptsTypes="AA">
                                      <p:cBhvr>
                                        <p:cTn id="10" dur="1000" fill="hold"/>
                                        <p:tgtEl>
                                          <p:spTgt spid="13"/>
                                        </p:tgtEl>
                                        <p:attrNameLst>
                                          <p:attrName>ppt_x</p:attrName>
                                          <p:attrName>ppt_y</p:attrName>
                                        </p:attrNameLst>
                                      </p:cBhvr>
                                      <p:rCtr x="12500" y="118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0833E-6 -2.22222E-6 L 0.52865 0.35787 " pathEditMode="relative" rAng="0" ptsTypes="AA">
                                      <p:cBhvr>
                                        <p:cTn id="14" dur="1000" fill="hold"/>
                                        <p:tgtEl>
                                          <p:spTgt spid="2"/>
                                        </p:tgtEl>
                                        <p:attrNameLst>
                                          <p:attrName>ppt_x</p:attrName>
                                          <p:attrName>ppt_y</p:attrName>
                                        </p:attrNameLst>
                                      </p:cBhvr>
                                      <p:rCtr x="26432" y="1789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375E-6 1.48148E-6 L -0.00234 0.45648 " pathEditMode="relative" rAng="0" ptsTypes="AA">
                                      <p:cBhvr>
                                        <p:cTn id="18" dur="1000" fill="hold"/>
                                        <p:tgtEl>
                                          <p:spTgt spid="14"/>
                                        </p:tgtEl>
                                        <p:attrNameLst>
                                          <p:attrName>ppt_x</p:attrName>
                                          <p:attrName>ppt_y</p:attrName>
                                        </p:attrNameLst>
                                      </p:cBhvr>
                                      <p:rCtr x="-117" y="2282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29167E-6 -1.85185E-6 L 0.00885 0.58079 " pathEditMode="relative" rAng="0" ptsTypes="AA">
                                      <p:cBhvr>
                                        <p:cTn id="22" dur="1000" fill="hold"/>
                                        <p:tgtEl>
                                          <p:spTgt spid="7"/>
                                        </p:tgtEl>
                                        <p:attrNameLst>
                                          <p:attrName>ppt_x</p:attrName>
                                          <p:attrName>ppt_y</p:attrName>
                                        </p:attrNameLst>
                                      </p:cBhvr>
                                      <p:rCtr x="443" y="29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4" grpId="0" animBg="1"/>
      <p:bldP spid="7"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84902" y="748226"/>
            <a:ext cx="10841355" cy="138499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2800" b="1" dirty="0">
                <a:solidFill>
                  <a:schemeClr val="bg1"/>
                </a:solidFill>
                <a:highlight>
                  <a:srgbClr val="0000FF"/>
                </a:highlight>
                <a:latin typeface="+mj-lt"/>
              </a:rPr>
              <a:t>Q</a:t>
            </a:r>
            <a:r>
              <a:rPr lang="en-US" sz="2800" b="1" dirty="0">
                <a:solidFill>
                  <a:schemeClr val="bg1"/>
                </a:solidFill>
                <a:highlight>
                  <a:srgbClr val="FF0000"/>
                </a:highlight>
                <a:latin typeface="+mj-lt"/>
              </a:rPr>
              <a:t>U</a:t>
            </a:r>
            <a:r>
              <a:rPr lang="en-US" sz="2800" b="1" dirty="0">
                <a:solidFill>
                  <a:schemeClr val="bg1"/>
                </a:solidFill>
                <a:highlight>
                  <a:srgbClr val="00FF00"/>
                </a:highlight>
                <a:latin typeface="+mj-lt"/>
              </a:rPr>
              <a:t>I</a:t>
            </a:r>
            <a:r>
              <a:rPr lang="en-US" sz="2800" b="1" dirty="0">
                <a:solidFill>
                  <a:schemeClr val="bg1"/>
                </a:solidFill>
                <a:highlight>
                  <a:srgbClr val="FFFF00"/>
                </a:highlight>
                <a:latin typeface="+mj-lt"/>
              </a:rPr>
              <a:t>Z</a:t>
            </a:r>
            <a:r>
              <a:rPr lang="en-US" sz="2800" b="1" dirty="0">
                <a:solidFill>
                  <a:schemeClr val="bg1"/>
                </a:solidFill>
                <a:latin typeface="+mj-lt"/>
              </a:rPr>
              <a:t>:</a:t>
            </a:r>
            <a:r>
              <a:rPr lang="en-US" sz="2800" b="1" dirty="0">
                <a:latin typeface="+mj-lt"/>
              </a:rPr>
              <a:t> </a:t>
            </a:r>
            <a:r>
              <a:rPr lang="en-US" sz="2800" b="1" dirty="0">
                <a:solidFill>
                  <a:schemeClr val="bg1">
                    <a:lumMod val="65000"/>
                    <a:lumOff val="35000"/>
                  </a:schemeClr>
                </a:solidFill>
                <a:latin typeface="+mj-lt"/>
              </a:rPr>
              <a:t>Work in pairs. Decide if the statements below are </a:t>
            </a:r>
            <a:r>
              <a:rPr lang="en-US" sz="2800" b="1" dirty="0">
                <a:solidFill>
                  <a:srgbClr val="C00000"/>
                </a:solidFill>
                <a:latin typeface="+mj-lt"/>
              </a:rPr>
              <a:t>TRUE</a:t>
            </a:r>
          </a:p>
          <a:p>
            <a:pPr algn="just"/>
            <a:r>
              <a:rPr lang="en-US" sz="2800" b="1" dirty="0">
                <a:solidFill>
                  <a:schemeClr val="bg1">
                    <a:lumMod val="65000"/>
                    <a:lumOff val="35000"/>
                  </a:schemeClr>
                </a:solidFill>
                <a:latin typeface="+mj-lt"/>
              </a:rPr>
              <a:t>or </a:t>
            </a:r>
            <a:r>
              <a:rPr lang="en-US" sz="2800" b="1" dirty="0">
                <a:solidFill>
                  <a:srgbClr val="C00000"/>
                </a:solidFill>
                <a:latin typeface="+mj-lt"/>
              </a:rPr>
              <a:t>FALSE</a:t>
            </a:r>
            <a:r>
              <a:rPr lang="en-US" sz="2800" b="1" dirty="0">
                <a:solidFill>
                  <a:schemeClr val="bg1">
                    <a:lumMod val="65000"/>
                    <a:lumOff val="35000"/>
                  </a:schemeClr>
                </a:solidFill>
                <a:latin typeface="+mj-lt"/>
              </a:rPr>
              <a:t> about life in Viet Nam 40 years ago. Share your answers with the class.</a:t>
            </a:r>
          </a:p>
        </p:txBody>
      </p:sp>
      <p:sp>
        <p:nvSpPr>
          <p:cNvPr id="16" name="Rounded Rectangle 15"/>
          <p:cNvSpPr/>
          <p:nvPr/>
        </p:nvSpPr>
        <p:spPr>
          <a:xfrm>
            <a:off x="232143" y="764378"/>
            <a:ext cx="502606" cy="502606"/>
          </a:xfrm>
          <a:prstGeom prst="roundRect">
            <a:avLst/>
          </a:prstGeom>
          <a:solidFill>
            <a:srgbClr val="96C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solidFill>
                <a:srgbClr val="048DA4"/>
              </a:solidFill>
              <a:latin typeface="+mj-lt"/>
            </a:endParaRPr>
          </a:p>
        </p:txBody>
      </p:sp>
      <p:sp>
        <p:nvSpPr>
          <p:cNvPr id="17" name="TextBox 16"/>
          <p:cNvSpPr txBox="1"/>
          <p:nvPr/>
        </p:nvSpPr>
        <p:spPr>
          <a:xfrm>
            <a:off x="290008" y="684826"/>
            <a:ext cx="397035" cy="630942"/>
          </a:xfrm>
          <a:prstGeom prst="rect">
            <a:avLst/>
          </a:prstGeom>
          <a:noFill/>
        </p:spPr>
        <p:txBody>
          <a:bodyPr wrap="square" rtlCol="0">
            <a:spAutoFit/>
          </a:bodyPr>
          <a:lstStyle/>
          <a:p>
            <a:pPr algn="ctr"/>
            <a:r>
              <a:rPr lang="en-US" sz="3500" b="1" dirty="0">
                <a:solidFill>
                  <a:schemeClr val="bg1"/>
                </a:solidFill>
                <a:latin typeface="+mj-lt"/>
              </a:rPr>
              <a:t>5</a:t>
            </a:r>
          </a:p>
        </p:txBody>
      </p:sp>
      <p:sp>
        <p:nvSpPr>
          <p:cNvPr id="11" name="TextBox 10"/>
          <p:cNvSpPr txBox="1"/>
          <p:nvPr/>
        </p:nvSpPr>
        <p:spPr>
          <a:xfrm>
            <a:off x="3156375" y="113707"/>
            <a:ext cx="4132696" cy="646331"/>
          </a:xfrm>
          <a:prstGeom prst="rect">
            <a:avLst/>
          </a:prstGeom>
          <a:solidFill>
            <a:schemeClr val="accent6">
              <a:lumMod val="20000"/>
              <a:lumOff val="80000"/>
            </a:schemeClr>
          </a:solidFill>
          <a:effectLst/>
        </p:spPr>
        <p:txBody>
          <a:bodyPr wrap="square" rtlCol="0">
            <a:spAutoFit/>
          </a:bodyPr>
          <a:lstStyle/>
          <a:p>
            <a:pPr marL="571500" indent="-571500">
              <a:buFont typeface="Wingdings" panose="05000000000000000000" pitchFamily="2" charset="2"/>
              <a:buChar char="q"/>
            </a:pPr>
            <a:r>
              <a:rPr lang="en-US" sz="3600" b="1" dirty="0">
                <a:solidFill>
                  <a:srgbClr val="00B0F0"/>
                </a:solidFill>
                <a:effectLst>
                  <a:glow rad="88900">
                    <a:schemeClr val="bg1"/>
                  </a:glow>
                </a:effectLst>
                <a:latin typeface="Arial" panose="020B0604020202020204" pitchFamily="34" charset="0"/>
                <a:cs typeface="Arial" panose="020B0604020202020204" pitchFamily="34" charset="0"/>
              </a:rPr>
              <a:t>PRODUCTION</a:t>
            </a:r>
          </a:p>
        </p:txBody>
      </p:sp>
      <p:sp>
        <p:nvSpPr>
          <p:cNvPr id="3" name="Text Box 2"/>
          <p:cNvSpPr txBox="1"/>
          <p:nvPr/>
        </p:nvSpPr>
        <p:spPr>
          <a:xfrm>
            <a:off x="1458538" y="2183081"/>
            <a:ext cx="4570095" cy="523220"/>
          </a:xfrm>
          <a:prstGeom prst="rect">
            <a:avLst/>
          </a:prstGeom>
          <a:noFill/>
        </p:spPr>
        <p:txBody>
          <a:bodyPr wrap="square" rtlCol="0" anchor="t">
            <a:spAutoFit/>
          </a:bodyPr>
          <a:lstStyle/>
          <a:p>
            <a:r>
              <a:rPr lang="en-US" sz="2800" b="1" dirty="0">
                <a:solidFill>
                  <a:srgbClr val="C00000"/>
                </a:solidFill>
                <a:latin typeface="+mj-lt"/>
              </a:rPr>
              <a:t>40 years ago, ______</a:t>
            </a:r>
          </a:p>
        </p:txBody>
      </p:sp>
      <p:sp>
        <p:nvSpPr>
          <p:cNvPr id="4" name="Text Box 3"/>
          <p:cNvSpPr txBox="1"/>
          <p:nvPr/>
        </p:nvSpPr>
        <p:spPr>
          <a:xfrm>
            <a:off x="290008" y="2711037"/>
            <a:ext cx="9476105" cy="3970318"/>
          </a:xfrm>
          <a:prstGeom prst="rect">
            <a:avLst/>
          </a:prstGeom>
          <a:noFill/>
        </p:spPr>
        <p:txBody>
          <a:bodyPr wrap="square" rtlCol="0" anchor="t">
            <a:spAutoFit/>
          </a:bodyPr>
          <a:lstStyle/>
          <a:p>
            <a:pPr>
              <a:lnSpc>
                <a:spcPct val="150000"/>
              </a:lnSpc>
            </a:pPr>
            <a:r>
              <a:rPr lang="en-US" sz="2800" b="1" dirty="0">
                <a:solidFill>
                  <a:schemeClr val="accent6"/>
                </a:solidFill>
                <a:latin typeface="+mj-lt"/>
              </a:rPr>
              <a:t>1. </a:t>
            </a:r>
            <a:r>
              <a:rPr lang="en-US" sz="2800" b="1" dirty="0">
                <a:solidFill>
                  <a:srgbClr val="67729D"/>
                </a:solidFill>
                <a:latin typeface="+mj-lt"/>
              </a:rPr>
              <a:t>school children didn’t wear uniforms.</a:t>
            </a:r>
          </a:p>
          <a:p>
            <a:pPr>
              <a:lnSpc>
                <a:spcPct val="150000"/>
              </a:lnSpc>
            </a:pPr>
            <a:r>
              <a:rPr lang="en-US" sz="2800" b="1" dirty="0">
                <a:solidFill>
                  <a:schemeClr val="accent6"/>
                </a:solidFill>
                <a:latin typeface="+mj-lt"/>
              </a:rPr>
              <a:t>2. </a:t>
            </a:r>
            <a:r>
              <a:rPr lang="en-US" sz="2800" b="1" dirty="0">
                <a:solidFill>
                  <a:srgbClr val="67729D"/>
                </a:solidFill>
                <a:latin typeface="+mj-lt"/>
              </a:rPr>
              <a:t>no Vietnamese student could go and study abroad.</a:t>
            </a:r>
          </a:p>
          <a:p>
            <a:pPr>
              <a:lnSpc>
                <a:spcPct val="150000"/>
              </a:lnSpc>
            </a:pPr>
            <a:r>
              <a:rPr lang="en-US" sz="2800" b="1" dirty="0">
                <a:solidFill>
                  <a:schemeClr val="accent6"/>
                </a:solidFill>
                <a:latin typeface="+mj-lt"/>
              </a:rPr>
              <a:t>3. </a:t>
            </a:r>
            <a:r>
              <a:rPr lang="en-US" sz="2800" b="1" dirty="0">
                <a:solidFill>
                  <a:srgbClr val="67729D"/>
                </a:solidFill>
                <a:latin typeface="+mj-lt"/>
              </a:rPr>
              <a:t>most people wrote letters instead of writing emails or texting messages.</a:t>
            </a:r>
          </a:p>
          <a:p>
            <a:pPr>
              <a:lnSpc>
                <a:spcPct val="150000"/>
              </a:lnSpc>
            </a:pPr>
            <a:r>
              <a:rPr lang="en-US" sz="2800" b="1" dirty="0">
                <a:solidFill>
                  <a:schemeClr val="accent6"/>
                </a:solidFill>
                <a:latin typeface="+mj-lt"/>
              </a:rPr>
              <a:t>4. </a:t>
            </a:r>
            <a:r>
              <a:rPr lang="en-US" sz="2800" b="1" dirty="0">
                <a:solidFill>
                  <a:srgbClr val="67729D"/>
                </a:solidFill>
                <a:latin typeface="+mj-lt"/>
              </a:rPr>
              <a:t>bicycles were the main means of transportation.</a:t>
            </a:r>
          </a:p>
          <a:p>
            <a:pPr>
              <a:lnSpc>
                <a:spcPct val="150000"/>
              </a:lnSpc>
            </a:pPr>
            <a:r>
              <a:rPr lang="en-US" sz="2800" b="1" dirty="0">
                <a:solidFill>
                  <a:schemeClr val="accent6"/>
                </a:solidFill>
                <a:latin typeface="+mj-lt"/>
              </a:rPr>
              <a:t>5. </a:t>
            </a:r>
            <a:r>
              <a:rPr lang="en-US" sz="2800" b="1" dirty="0">
                <a:solidFill>
                  <a:srgbClr val="67729D"/>
                </a:solidFill>
                <a:latin typeface="+mj-lt"/>
              </a:rPr>
              <a:t>people lit </a:t>
            </a:r>
            <a:r>
              <a:rPr lang="en-US" sz="2800" b="1" u="sng" dirty="0">
                <a:solidFill>
                  <a:srgbClr val="FF0000"/>
                </a:solidFill>
                <a:latin typeface="+mj-lt"/>
              </a:rPr>
              <a:t>firecrackers </a:t>
            </a:r>
            <a:r>
              <a:rPr lang="en-US" sz="2800" b="1" dirty="0">
                <a:solidFill>
                  <a:srgbClr val="67729D"/>
                </a:solidFill>
                <a:latin typeface="+mj-lt"/>
              </a:rPr>
              <a:t>at Tet and weddings</a:t>
            </a:r>
          </a:p>
        </p:txBody>
      </p:sp>
      <p:sp>
        <p:nvSpPr>
          <p:cNvPr id="100" name="Text Box 99"/>
          <p:cNvSpPr txBox="1"/>
          <p:nvPr/>
        </p:nvSpPr>
        <p:spPr>
          <a:xfrm>
            <a:off x="10335837" y="2748513"/>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False</a:t>
            </a:r>
          </a:p>
        </p:txBody>
      </p:sp>
      <p:sp>
        <p:nvSpPr>
          <p:cNvPr id="5" name="Text Box 4"/>
          <p:cNvSpPr txBox="1"/>
          <p:nvPr/>
        </p:nvSpPr>
        <p:spPr>
          <a:xfrm>
            <a:off x="10335837" y="3467272"/>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False</a:t>
            </a:r>
          </a:p>
        </p:txBody>
      </p:sp>
      <p:sp>
        <p:nvSpPr>
          <p:cNvPr id="6" name="Text Box 5"/>
          <p:cNvSpPr txBox="1"/>
          <p:nvPr/>
        </p:nvSpPr>
        <p:spPr>
          <a:xfrm>
            <a:off x="10335837" y="4174027"/>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True</a:t>
            </a:r>
          </a:p>
        </p:txBody>
      </p:sp>
      <p:sp>
        <p:nvSpPr>
          <p:cNvPr id="7" name="Text Box 6"/>
          <p:cNvSpPr txBox="1"/>
          <p:nvPr/>
        </p:nvSpPr>
        <p:spPr>
          <a:xfrm>
            <a:off x="10335837" y="5452459"/>
            <a:ext cx="1667510" cy="523220"/>
          </a:xfrm>
          <a:prstGeom prst="rect">
            <a:avLst/>
          </a:prstGeom>
          <a:noFill/>
          <a:ln w="9525">
            <a:noFill/>
          </a:ln>
        </p:spPr>
        <p:txBody>
          <a:bodyPr wrap="square">
            <a:spAutoFit/>
          </a:bodyPr>
          <a:lstStyle/>
          <a:p>
            <a:pPr marL="635" indent="-635"/>
            <a:r>
              <a:rPr lang="en-US" sz="2800" b="1">
                <a:solidFill>
                  <a:schemeClr val="accent6"/>
                </a:solidFill>
                <a:latin typeface="+mj-lt"/>
                <a:cs typeface="Calibri" panose="020F0502020204030204" pitchFamily="34" charset="0"/>
              </a:rPr>
              <a:t>True</a:t>
            </a:r>
          </a:p>
        </p:txBody>
      </p:sp>
      <p:sp>
        <p:nvSpPr>
          <p:cNvPr id="8" name="Text Box 7"/>
          <p:cNvSpPr txBox="1"/>
          <p:nvPr/>
        </p:nvSpPr>
        <p:spPr>
          <a:xfrm>
            <a:off x="10335837" y="6096047"/>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True</a:t>
            </a:r>
          </a:p>
        </p:txBody>
      </p:sp>
      <p:sp>
        <p:nvSpPr>
          <p:cNvPr id="2" name="Rectangle 1"/>
          <p:cNvSpPr/>
          <p:nvPr/>
        </p:nvSpPr>
        <p:spPr>
          <a:xfrm>
            <a:off x="2828477" y="6434601"/>
            <a:ext cx="1406154" cy="461665"/>
          </a:xfrm>
          <a:prstGeom prst="rect">
            <a:avLst/>
          </a:prstGeom>
        </p:spPr>
        <p:txBody>
          <a:bodyPr wrap="none">
            <a:spAutoFit/>
          </a:bodyPr>
          <a:lstStyle/>
          <a:p>
            <a:r>
              <a:rPr lang="en-US" sz="2400" b="1" i="1" dirty="0" err="1">
                <a:solidFill>
                  <a:schemeClr val="bg1"/>
                </a:solidFill>
              </a:rPr>
              <a:t>pháo</a:t>
            </a:r>
            <a:r>
              <a:rPr lang="en-US" sz="2400" b="1" i="1" dirty="0">
                <a:solidFill>
                  <a:schemeClr val="bg1"/>
                </a:solidFill>
              </a:rPr>
              <a:t> </a:t>
            </a:r>
            <a:r>
              <a:rPr lang="en-US" sz="2400" b="1" i="1" dirty="0" err="1">
                <a:solidFill>
                  <a:schemeClr val="bg1"/>
                </a:solidFill>
              </a:rPr>
              <a:t>nổ</a:t>
            </a:r>
            <a:endParaRPr lang="en-US" sz="2400" b="1" i="1" dirty="0">
              <a:solidFill>
                <a:schemeClr val="bg1"/>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74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74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74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74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00" grpId="0"/>
      <p:bldP spid="100" grpId="1"/>
      <p:bldP spid="5" grpId="0"/>
      <p:bldP spid="5" grpId="1"/>
      <p:bldP spid="6" grpId="0"/>
      <p:bldP spid="6" grpId="1"/>
      <p:bldP spid="7" grpId="0"/>
      <p:bldP spid="7" grpId="1"/>
      <p:bldP spid="8"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1531" y="1600676"/>
            <a:ext cx="11438890" cy="4031873"/>
          </a:xfrm>
          <a:prstGeom prst="rect">
            <a:avLst/>
          </a:prstGeom>
          <a:noFill/>
        </p:spPr>
        <p:txBody>
          <a:bodyPr wrap="square" rtlCol="0" anchor="t">
            <a:spAutoFit/>
          </a:bodyPr>
          <a:lstStyle/>
          <a:p>
            <a:r>
              <a:rPr lang="en-US" sz="3200" b="1" dirty="0">
                <a:solidFill>
                  <a:schemeClr val="bg1"/>
                </a:solidFill>
              </a:rPr>
              <a:t>1.</a:t>
            </a:r>
            <a:r>
              <a:rPr lang="en-US" sz="3200" dirty="0">
                <a:solidFill>
                  <a:schemeClr val="bg1"/>
                </a:solidFill>
              </a:rPr>
              <a:t> Many schools in Viet Nam had school uniforms since the 1950s.</a:t>
            </a:r>
          </a:p>
          <a:p>
            <a:r>
              <a:rPr lang="en-US" sz="3200" b="1" dirty="0">
                <a:solidFill>
                  <a:schemeClr val="bg1"/>
                </a:solidFill>
              </a:rPr>
              <a:t>2.</a:t>
            </a:r>
            <a:r>
              <a:rPr lang="en-US" sz="3200" dirty="0">
                <a:solidFill>
                  <a:schemeClr val="bg1"/>
                </a:solidFill>
              </a:rPr>
              <a:t> Students in Viet </a:t>
            </a:r>
            <a:r>
              <a:rPr lang="en-US" sz="3200" dirty="0" err="1">
                <a:solidFill>
                  <a:schemeClr val="bg1"/>
                </a:solidFill>
              </a:rPr>
              <a:t>nam</a:t>
            </a:r>
            <a:r>
              <a:rPr lang="en-US" sz="3200" dirty="0">
                <a:solidFill>
                  <a:schemeClr val="bg1"/>
                </a:solidFill>
              </a:rPr>
              <a:t> could go and study abroad as far back as the 1940s.</a:t>
            </a:r>
          </a:p>
          <a:p>
            <a:pPr algn="just"/>
            <a:r>
              <a:rPr lang="en-US" sz="3200" b="1" dirty="0">
                <a:solidFill>
                  <a:schemeClr val="bg1"/>
                </a:solidFill>
              </a:rPr>
              <a:t>5.</a:t>
            </a:r>
            <a:r>
              <a:rPr lang="en-US" sz="3200" dirty="0">
                <a:solidFill>
                  <a:schemeClr val="bg1"/>
                </a:solidFill>
              </a:rPr>
              <a:t> According to Decision no 406-TTg dated 1 January 1995, there was a complete ban on the production, trade and lighting of firecrackers in Viet Nam </a:t>
            </a:r>
            <a:r>
              <a:rPr lang="en-US" sz="3200" b="1" dirty="0">
                <a:solidFill>
                  <a:schemeClr val="bg1"/>
                </a:solidFill>
              </a:rPr>
              <a:t>(ABOUT 28 YEARS)</a:t>
            </a:r>
            <a:r>
              <a:rPr lang="en-US" sz="3200" dirty="0">
                <a:solidFill>
                  <a:schemeClr val="bg1"/>
                </a:solidFill>
              </a:rPr>
              <a:t> </a:t>
            </a:r>
          </a:p>
        </p:txBody>
      </p:sp>
      <p:sp>
        <p:nvSpPr>
          <p:cNvPr id="2" name="TextBox 11"/>
          <p:cNvSpPr txBox="1"/>
          <p:nvPr/>
        </p:nvSpPr>
        <p:spPr>
          <a:xfrm>
            <a:off x="1134283" y="831116"/>
            <a:ext cx="10841355" cy="58477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pPr algn="ctr"/>
            <a:r>
              <a:rPr lang="en-US" sz="3200" b="1" dirty="0">
                <a:solidFill>
                  <a:schemeClr val="accent6"/>
                </a:solidFill>
                <a:latin typeface="Algerian" panose="04020705040A02060702" pitchFamily="82" charset="0"/>
              </a:rPr>
              <a:t>KNOWLEDGE TIME</a:t>
            </a:r>
          </a:p>
        </p:txBody>
      </p:sp>
      <p:sp>
        <p:nvSpPr>
          <p:cNvPr id="9" name="TextBox 8"/>
          <p:cNvSpPr txBox="1"/>
          <p:nvPr/>
        </p:nvSpPr>
        <p:spPr>
          <a:xfrm>
            <a:off x="3645902" y="0"/>
            <a:ext cx="4132696" cy="646331"/>
          </a:xfrm>
          <a:prstGeom prst="rect">
            <a:avLst/>
          </a:prstGeom>
          <a:solidFill>
            <a:schemeClr val="accent6">
              <a:lumMod val="20000"/>
              <a:lumOff val="80000"/>
            </a:schemeClr>
          </a:solidFill>
          <a:effectLst/>
        </p:spPr>
        <p:txBody>
          <a:bodyPr wrap="square" rtlCol="0">
            <a:spAutoFit/>
          </a:bodyPr>
          <a:lstStyle/>
          <a:p>
            <a:pPr marL="571500" indent="-571500">
              <a:buFont typeface="Wingdings" panose="05000000000000000000" pitchFamily="2" charset="2"/>
              <a:buChar char="q"/>
            </a:pPr>
            <a:r>
              <a:rPr lang="en-US" sz="3600" b="1" dirty="0">
                <a:solidFill>
                  <a:srgbClr val="00B0F0"/>
                </a:solidFill>
                <a:effectLst>
                  <a:glow rad="88900">
                    <a:schemeClr val="bg1"/>
                  </a:glow>
                </a:effectLst>
                <a:latin typeface="Arial" panose="020B0604020202020204" pitchFamily="34" charset="0"/>
                <a:cs typeface="Arial" panose="020B0604020202020204" pitchFamily="34" charset="0"/>
              </a:rPr>
              <a:t>PRODUCTION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609016" y="95569"/>
            <a:ext cx="4971624" cy="646331"/>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CONSOLIDATION</a:t>
            </a:r>
          </a:p>
        </p:txBody>
      </p:sp>
      <p:sp>
        <p:nvSpPr>
          <p:cNvPr id="9" name="TextBox 8"/>
          <p:cNvSpPr txBox="1"/>
          <p:nvPr/>
        </p:nvSpPr>
        <p:spPr>
          <a:xfrm>
            <a:off x="486317" y="1177134"/>
            <a:ext cx="11445622" cy="735779"/>
          </a:xfrm>
          <a:prstGeom prst="rect">
            <a:avLst/>
          </a:prstGeom>
          <a:noFill/>
        </p:spPr>
        <p:txBody>
          <a:bodyPr wrap="square" rtlCol="0">
            <a:spAutoFit/>
          </a:bodyPr>
          <a:lstStyle/>
          <a:p>
            <a:pPr>
              <a:lnSpc>
                <a:spcPct val="150000"/>
              </a:lnSpc>
            </a:pPr>
            <a:r>
              <a:rPr lang="en-US" sz="3200" b="1" dirty="0">
                <a:solidFill>
                  <a:srgbClr val="0070C0"/>
                </a:solidFill>
              </a:rPr>
              <a:t>What have we learnt in this lesson?</a:t>
            </a:r>
            <a:endParaRPr lang="en-US" sz="3200" b="1" dirty="0">
              <a:solidFill>
                <a:schemeClr val="bg1"/>
              </a:solidFill>
            </a:endParaRP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886" y="4520623"/>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1450" y="2277341"/>
            <a:ext cx="11989378" cy="1569660"/>
          </a:xfrm>
          <a:prstGeom prst="rect">
            <a:avLst/>
          </a:prstGeom>
        </p:spPr>
        <p:txBody>
          <a:bodyPr wrap="square">
            <a:spAutoFit/>
          </a:bodyPr>
          <a:lstStyle/>
          <a:p>
            <a:pPr marL="457200" lvl="0" indent="-457200">
              <a:lnSpc>
                <a:spcPct val="150000"/>
              </a:lnSpc>
              <a:buFont typeface="Wingdings" panose="05000000000000000000" pitchFamily="2" charset="2"/>
              <a:buChar char="ü"/>
            </a:pPr>
            <a:r>
              <a:rPr lang="en-US" sz="3200" b="1" dirty="0">
                <a:solidFill>
                  <a:prstClr val="black"/>
                </a:solidFill>
                <a:sym typeface="+mn-ea"/>
              </a:rPr>
              <a:t>Use the words related to the topic remembering the past.</a:t>
            </a:r>
            <a:endParaRPr lang="en-US" sz="3200" b="1" dirty="0">
              <a:solidFill>
                <a:prstClr val="black"/>
              </a:solidFill>
            </a:endParaRPr>
          </a:p>
          <a:p>
            <a:pPr marL="457200" lvl="0" indent="-457200">
              <a:lnSpc>
                <a:spcPct val="150000"/>
              </a:lnSpc>
              <a:buFont typeface="Wingdings" panose="05000000000000000000" pitchFamily="2" charset="2"/>
              <a:buChar char="ü"/>
            </a:pPr>
            <a:r>
              <a:rPr lang="en-US" sz="3200" b="1" dirty="0">
                <a:solidFill>
                  <a:prstClr val="black"/>
                </a:solidFill>
              </a:rPr>
              <a:t>Gain vocabulary to talk about </a:t>
            </a:r>
            <a:r>
              <a:rPr lang="en-US" sz="3200" b="1" dirty="0">
                <a:solidFill>
                  <a:prstClr val="black"/>
                </a:solidFill>
                <a:sym typeface="+mn-ea"/>
              </a:rPr>
              <a:t>some historical places.</a:t>
            </a:r>
            <a:endParaRPr lang="en-US" sz="3200" b="1" dirty="0">
              <a:solidFill>
                <a:prstClr val="black"/>
              </a:solidFill>
            </a:endParaRPr>
          </a:p>
        </p:txBody>
      </p:sp>
    </p:spTree>
    <p:extLst>
      <p:ext uri="{BB962C8B-B14F-4D97-AF65-F5344CB8AC3E}">
        <p14:creationId xmlns:p14="http://schemas.microsoft.com/office/powerpoint/2010/main" val="18233010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396639" y="1330037"/>
            <a:ext cx="5273964" cy="3330718"/>
          </a:xfrm>
          <a:prstGeom prst="rect">
            <a:avLst/>
          </a:prstGeom>
        </p:spPr>
      </p:pic>
      <p:pic>
        <p:nvPicPr>
          <p:cNvPr id="4" name="Picture 3"/>
          <p:cNvPicPr>
            <a:picLocks noChangeAspect="1"/>
          </p:cNvPicPr>
          <p:nvPr/>
        </p:nvPicPr>
        <p:blipFill>
          <a:blip r:embed="rId3"/>
          <a:stretch>
            <a:fillRect/>
          </a:stretch>
        </p:blipFill>
        <p:spPr>
          <a:xfrm>
            <a:off x="581890" y="1330037"/>
            <a:ext cx="5264728" cy="3408218"/>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a:ln>
                  <a:noFill/>
                </a:ln>
                <a:solidFill>
                  <a:schemeClr val="tx1"/>
                </a:solidFill>
                <a:effectLst/>
                <a:latin typeface="Arial Black" panose="020B0A04020102020204" pitchFamily="34" charset="0"/>
              </a:rPr>
              <a:t> </a:t>
            </a:r>
          </a:p>
        </p:txBody>
      </p:sp>
      <p:sp>
        <p:nvSpPr>
          <p:cNvPr id="3" name="Rectangle 2"/>
          <p:cNvSpPr/>
          <p:nvPr/>
        </p:nvSpPr>
        <p:spPr>
          <a:xfrm>
            <a:off x="405018" y="5026951"/>
            <a:ext cx="5682966" cy="430887"/>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200" b="1" dirty="0">
                <a:solidFill>
                  <a:srgbClr val="FF0000"/>
                </a:solidFill>
              </a:rPr>
              <a:t>Watching big screen movies outdoors</a:t>
            </a:r>
          </a:p>
        </p:txBody>
      </p:sp>
      <p:sp>
        <p:nvSpPr>
          <p:cNvPr id="7" name="Rectangle 6"/>
          <p:cNvSpPr/>
          <p:nvPr/>
        </p:nvSpPr>
        <p:spPr>
          <a:xfrm>
            <a:off x="6587927" y="5011561"/>
            <a:ext cx="4815742" cy="430887"/>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200" b="1" dirty="0">
                <a:solidFill>
                  <a:srgbClr val="FF0000"/>
                </a:solidFill>
              </a:rPr>
              <a:t>watching movies in the cinema</a:t>
            </a:r>
          </a:p>
        </p:txBody>
      </p:sp>
    </p:spTree>
    <p:extLst>
      <p:ext uri="{BB962C8B-B14F-4D97-AF65-F5344CB8AC3E}">
        <p14:creationId xmlns:p14="http://schemas.microsoft.com/office/powerpoint/2010/main" val="669163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03638" y="64859"/>
            <a:ext cx="4261307" cy="769441"/>
          </a:xfrm>
          <a:prstGeom prst="rect">
            <a:avLst/>
          </a:prstGeom>
          <a:solidFill>
            <a:srgbClr val="0099CC"/>
          </a:solidFill>
          <a:effectLst/>
        </p:spPr>
        <p:txBody>
          <a:bodyPr wrap="square" rtlCol="0">
            <a:spAutoFit/>
          </a:bodyPr>
          <a:lstStyle/>
          <a:p>
            <a:pPr marL="457200" indent="-457200">
              <a:buFont typeface="Wingdings" panose="05000000000000000000" pitchFamily="2" charset="2"/>
              <a:buChar char="q"/>
            </a:pPr>
            <a:r>
              <a:rPr lang="en-US" sz="4400" b="1" dirty="0">
                <a:effectLst>
                  <a:glow rad="88900">
                    <a:schemeClr val="bg1"/>
                  </a:glow>
                </a:effectLst>
                <a:cs typeface="Arial" panose="020B0604020202020204" pitchFamily="34" charset="0"/>
              </a:rPr>
              <a:t> Homework</a:t>
            </a:r>
          </a:p>
        </p:txBody>
      </p:sp>
      <p:sp>
        <p:nvSpPr>
          <p:cNvPr id="2" name="TextBox 1"/>
          <p:cNvSpPr txBox="1"/>
          <p:nvPr/>
        </p:nvSpPr>
        <p:spPr>
          <a:xfrm>
            <a:off x="422412" y="834300"/>
            <a:ext cx="10257779" cy="1647246"/>
          </a:xfrm>
          <a:prstGeom prst="rect">
            <a:avLst/>
          </a:prstGeom>
          <a:noFill/>
        </p:spPr>
        <p:txBody>
          <a:bodyPr wrap="square" rtlCol="0">
            <a:spAutoFit/>
          </a:bodyPr>
          <a:lstStyle/>
          <a:p>
            <a:pPr>
              <a:lnSpc>
                <a:spcPct val="150000"/>
              </a:lnSpc>
            </a:pPr>
            <a:r>
              <a:rPr lang="en-US" sz="3600" b="1" dirty="0">
                <a:solidFill>
                  <a:schemeClr val="bg1"/>
                </a:solidFill>
              </a:rPr>
              <a:t>- Do ex B1,2 (P. 48, 49) in the workbook.</a:t>
            </a:r>
          </a:p>
          <a:p>
            <a:pPr lvl="0">
              <a:lnSpc>
                <a:spcPct val="150000"/>
              </a:lnSpc>
            </a:pPr>
            <a:r>
              <a:rPr lang="en-US" sz="3600" b="1" dirty="0">
                <a:solidFill>
                  <a:schemeClr val="bg1"/>
                </a:solidFill>
              </a:rPr>
              <a:t>- Prepare for the Project of the unit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265" y="3135745"/>
            <a:ext cx="3407676" cy="340767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2093"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361452" y="5588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b="1" kern="10" dirty="0">
                <a:ln w="9525">
                  <a:solidFill>
                    <a:srgbClr val="008000"/>
                  </a:solidFill>
                  <a:round/>
                  <a:headEnd/>
                  <a:tailEnd/>
                </a:ln>
                <a:solidFill>
                  <a:srgbClr val="0070C0"/>
                </a:solidFill>
                <a:effectLst>
                  <a:outerShdw dist="563972" dir="14049741" sx="125000" sy="125000" algn="tl" rotWithShape="0">
                    <a:srgbClr val="C7DFD3">
                      <a:alpha val="79999"/>
                    </a:srgbClr>
                  </a:outerShdw>
                </a:effectLst>
                <a:latin typeface="Times New Roman"/>
                <a:cs typeface="Times New Roman"/>
              </a:rPr>
              <a:t>Thank you!</a:t>
            </a:r>
          </a:p>
          <a:p>
            <a:pPr algn="ctr"/>
            <a:r>
              <a:rPr lang="en-GB" sz="4800" b="1" kern="10" dirty="0">
                <a:ln w="9525">
                  <a:solidFill>
                    <a:srgbClr val="008000"/>
                  </a:solidFill>
                  <a:round/>
                  <a:headEnd/>
                  <a:tailEnd/>
                </a:ln>
                <a:solidFill>
                  <a:srgbClr val="0070C0"/>
                </a:solid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171451684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424700" y="600826"/>
            <a:ext cx="11146790" cy="1647246"/>
          </a:xfrm>
          <a:prstGeom prst="rect">
            <a:avLst/>
          </a:prstGeom>
          <a:noFill/>
        </p:spPr>
        <p:txBody>
          <a:bodyPr wrap="square" rtlCol="0">
            <a:spAutoFit/>
          </a:bodyPr>
          <a:lstStyle/>
          <a:p>
            <a:pPr algn="just">
              <a:lnSpc>
                <a:spcPct val="150000"/>
              </a:lnSpc>
            </a:pPr>
            <a:r>
              <a:rPr lang="en-US" sz="3600" b="1" dirty="0">
                <a:solidFill>
                  <a:schemeClr val="bg1"/>
                </a:solidFill>
              </a:rPr>
              <a:t>- Open book p.69, look at the picture and say what the topic of the project is </a:t>
            </a:r>
          </a:p>
        </p:txBody>
      </p:sp>
      <p:sp>
        <p:nvSpPr>
          <p:cNvPr id="8" name="TextBox 1"/>
          <p:cNvSpPr txBox="1"/>
          <p:nvPr/>
        </p:nvSpPr>
        <p:spPr>
          <a:xfrm>
            <a:off x="399300" y="2087361"/>
            <a:ext cx="11147425" cy="816249"/>
          </a:xfrm>
          <a:prstGeom prst="rect">
            <a:avLst/>
          </a:prstGeom>
          <a:noFill/>
        </p:spPr>
        <p:txBody>
          <a:bodyPr wrap="square" rtlCol="0">
            <a:spAutoFit/>
          </a:bodyPr>
          <a:lstStyle/>
          <a:p>
            <a:pPr>
              <a:lnSpc>
                <a:spcPct val="150000"/>
              </a:lnSpc>
            </a:pPr>
            <a:r>
              <a:rPr lang="en-US" sz="3600" b="1">
                <a:solidFill>
                  <a:schemeClr val="bg1"/>
                </a:solidFill>
              </a:rPr>
              <a:t>- Work individually  to design a poster.</a:t>
            </a:r>
          </a:p>
        </p:txBody>
      </p:sp>
      <p:sp>
        <p:nvSpPr>
          <p:cNvPr id="13" name="TextBox 1"/>
          <p:cNvSpPr txBox="1"/>
          <p:nvPr/>
        </p:nvSpPr>
        <p:spPr>
          <a:xfrm>
            <a:off x="412000" y="2766176"/>
            <a:ext cx="11147425" cy="1647246"/>
          </a:xfrm>
          <a:prstGeom prst="rect">
            <a:avLst/>
          </a:prstGeom>
          <a:noFill/>
        </p:spPr>
        <p:txBody>
          <a:bodyPr wrap="square" rtlCol="0">
            <a:spAutoFit/>
          </a:bodyPr>
          <a:lstStyle/>
          <a:p>
            <a:pPr>
              <a:lnSpc>
                <a:spcPct val="150000"/>
              </a:lnSpc>
            </a:pPr>
            <a:r>
              <a:rPr lang="en-US" sz="3600" b="1">
                <a:solidFill>
                  <a:schemeClr val="bg1"/>
                </a:solidFill>
              </a:rPr>
              <a:t>- You will show and present in Lesson 7 – Looking back and Project.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3" grpId="0"/>
      <p:bldP spid="13"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65355" y="320993"/>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1:</a:t>
            </a:r>
            <a:r>
              <a:rPr lang="en-US" sz="3000" b="0" dirty="0">
                <a:solidFill>
                  <a:srgbClr val="C00000"/>
                </a:solidFill>
                <a:latin typeface="Calibri" panose="020F0502020204030204" pitchFamily="34" charset="0"/>
                <a:cs typeface="Calibri" panose="020F0502020204030204" pitchFamily="34" charset="0"/>
              </a:rPr>
              <a:t> </a:t>
            </a:r>
            <a:r>
              <a:rPr lang="en-US" sz="3000" b="0" dirty="0">
                <a:solidFill>
                  <a:srgbClr val="000000"/>
                </a:solidFill>
                <a:latin typeface="Calibri" panose="020F0502020204030204" pitchFamily="34" charset="0"/>
                <a:cs typeface="Calibri" panose="020F0502020204030204" pitchFamily="34" charset="0"/>
              </a:rPr>
              <a:t>Ask the interviewee the questions about his / her life in the past They may ask questions about different aspects of life or focus on one aspect. You can ask the questions as suggested in the project or create their own questions. </a:t>
            </a:r>
            <a:r>
              <a:rPr lang="en-US" sz="3000" b="1" dirty="0">
                <a:solidFill>
                  <a:srgbClr val="000000"/>
                </a:solidFill>
                <a:latin typeface="Calibri" panose="020F0502020204030204" pitchFamily="34" charset="0"/>
                <a:cs typeface="Calibri" panose="020F0502020204030204" pitchFamily="34" charset="0"/>
              </a:rPr>
              <a:t>For example (with focus on one aspect)</a:t>
            </a:r>
            <a:r>
              <a:rPr lang="en-US" sz="3000" b="0" dirty="0">
                <a:solidFill>
                  <a:srgbClr val="000000"/>
                </a:solidFill>
                <a:latin typeface="Calibri" panose="020F0502020204030204" pitchFamily="34" charset="0"/>
                <a:cs typeface="Calibri" panose="020F0502020204030204" pitchFamily="34" charset="0"/>
              </a:rPr>
              <a:t>:</a:t>
            </a:r>
          </a:p>
        </p:txBody>
      </p:sp>
      <p:sp>
        <p:nvSpPr>
          <p:cNvPr id="2" name="Text Box 1"/>
          <p:cNvSpPr txBox="1"/>
          <p:nvPr/>
        </p:nvSpPr>
        <p:spPr>
          <a:xfrm>
            <a:off x="964565" y="2503055"/>
            <a:ext cx="9613265" cy="3046095"/>
          </a:xfrm>
          <a:prstGeom prst="rect">
            <a:avLst/>
          </a:prstGeom>
          <a:solidFill>
            <a:schemeClr val="tx1">
              <a:lumMod val="75000"/>
            </a:schemeClr>
          </a:solidFill>
          <a:ln w="9525">
            <a:noFill/>
          </a:ln>
        </p:spPr>
        <p:txBody>
          <a:bodyPr wrap="square">
            <a:spAutoFit/>
          </a:bodyPr>
          <a:lstStyle/>
          <a:p>
            <a:pPr marL="635" indent="-635"/>
            <a:r>
              <a:rPr lang="en-US" sz="3200" b="1" dirty="0">
                <a:solidFill>
                  <a:srgbClr val="67729D"/>
                </a:solidFill>
                <a:latin typeface="Calibri" panose="020F0502020204030204" pitchFamily="34" charset="0"/>
                <a:cs typeface="Calibri" panose="020F0502020204030204" pitchFamily="34" charset="0"/>
              </a:rPr>
              <a:t>- What school did you go to?</a:t>
            </a:r>
          </a:p>
          <a:p>
            <a:pPr marL="635" indent="-635"/>
            <a:r>
              <a:rPr lang="en-US" sz="3200" b="1" dirty="0">
                <a:solidFill>
                  <a:srgbClr val="67729D"/>
                </a:solidFill>
                <a:latin typeface="Calibri" panose="020F0502020204030204" pitchFamily="34" charset="0"/>
                <a:cs typeface="Calibri" panose="020F0502020204030204" pitchFamily="34" charset="0"/>
              </a:rPr>
              <a:t>- Did you have to wear a uniform?</a:t>
            </a:r>
          </a:p>
          <a:p>
            <a:pPr marL="635" indent="-635"/>
            <a:r>
              <a:rPr lang="en-US" sz="3200" b="1" dirty="0">
                <a:solidFill>
                  <a:srgbClr val="67729D"/>
                </a:solidFill>
                <a:latin typeface="Calibri" panose="020F0502020204030204" pitchFamily="34" charset="0"/>
                <a:cs typeface="Calibri" panose="020F0502020204030204" pitchFamily="34" charset="0"/>
              </a:rPr>
              <a:t>- What was learning like then?</a:t>
            </a:r>
          </a:p>
          <a:p>
            <a:pPr marL="635" indent="-635"/>
            <a:r>
              <a:rPr lang="en-US" sz="3200" b="1" dirty="0">
                <a:solidFill>
                  <a:srgbClr val="67729D"/>
                </a:solidFill>
                <a:latin typeface="Calibri" panose="020F0502020204030204" pitchFamily="34" charset="0"/>
                <a:cs typeface="Calibri" panose="020F0502020204030204" pitchFamily="34" charset="0"/>
              </a:rPr>
              <a:t>- How do you describe the relationship between teachers and students then?</a:t>
            </a:r>
          </a:p>
          <a:p>
            <a:pPr marL="635" indent="-635"/>
            <a:r>
              <a:rPr lang="en-US" sz="3200" b="1" dirty="0">
                <a:solidFill>
                  <a:srgbClr val="67729D"/>
                </a:solidFill>
                <a:latin typeface="Calibri" panose="020F0502020204030204" pitchFamily="34" charset="0"/>
                <a:cs typeface="Calibri" panose="020F0502020204030204" pitchFamily="34" charset="0"/>
              </a:rPr>
              <a:t>- How did you spend time after school?</a:t>
            </a:r>
          </a:p>
        </p:txBody>
      </p:sp>
      <p:graphicFrame>
        <p:nvGraphicFramePr>
          <p:cNvPr id="3" name="Table 2"/>
          <p:cNvGraphicFramePr/>
          <p:nvPr/>
        </p:nvGraphicFramePr>
        <p:xfrm>
          <a:off x="753110" y="7962900"/>
          <a:ext cx="11259820" cy="4250055"/>
        </p:xfrm>
        <a:graphic>
          <a:graphicData uri="http://schemas.openxmlformats.org/drawingml/2006/table">
            <a:tbl>
              <a:tblPr/>
              <a:tblGrid>
                <a:gridCol w="2847975">
                  <a:extLst>
                    <a:ext uri="{9D8B030D-6E8A-4147-A177-3AD203B41FA5}">
                      <a16:colId xmlns:a16="http://schemas.microsoft.com/office/drawing/2014/main" xmlns="" val="20000"/>
                    </a:ext>
                  </a:extLst>
                </a:gridCol>
                <a:gridCol w="6011545">
                  <a:extLst>
                    <a:ext uri="{9D8B030D-6E8A-4147-A177-3AD203B41FA5}">
                      <a16:colId xmlns:a16="http://schemas.microsoft.com/office/drawing/2014/main" xmlns="" val="20001"/>
                    </a:ext>
                  </a:extLst>
                </a:gridCol>
                <a:gridCol w="2400300">
                  <a:extLst>
                    <a:ext uri="{9D8B030D-6E8A-4147-A177-3AD203B41FA5}">
                      <a16:colId xmlns:a16="http://schemas.microsoft.com/office/drawing/2014/main" xmlns="" val="20002"/>
                    </a:ext>
                  </a:extLst>
                </a:gridCol>
              </a:tblGrid>
              <a:tr h="592455">
                <a:tc>
                  <a:txBody>
                    <a:bodyPr/>
                    <a:lstStyle/>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3716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9144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11555" y="318308"/>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2: </a:t>
            </a:r>
            <a:r>
              <a:rPr lang="en-US" sz="3000" dirty="0">
                <a:solidFill>
                  <a:srgbClr val="000000"/>
                </a:solidFill>
                <a:latin typeface="Calibri" panose="020F0502020204030204" pitchFamily="34" charset="0"/>
                <a:cs typeface="Calibri" panose="020F0502020204030204" pitchFamily="34" charset="0"/>
              </a:rPr>
              <a:t>Create a table to record their family member’s answers. The table may look like this:</a:t>
            </a:r>
          </a:p>
        </p:txBody>
      </p:sp>
      <p:graphicFrame>
        <p:nvGraphicFramePr>
          <p:cNvPr id="3" name="Table 2"/>
          <p:cNvGraphicFramePr/>
          <p:nvPr>
            <p:extLst>
              <p:ext uri="{D42A27DB-BD31-4B8C-83A1-F6EECF244321}">
                <p14:modId xmlns:p14="http://schemas.microsoft.com/office/powerpoint/2010/main" val="4213786159"/>
              </p:ext>
            </p:extLst>
          </p:nvPr>
        </p:nvGraphicFramePr>
        <p:xfrm>
          <a:off x="398550" y="1751734"/>
          <a:ext cx="11259820" cy="4250055"/>
        </p:xfrm>
        <a:graphic>
          <a:graphicData uri="http://schemas.openxmlformats.org/drawingml/2006/table">
            <a:tbl>
              <a:tblPr/>
              <a:tblGrid>
                <a:gridCol w="2847975">
                  <a:extLst>
                    <a:ext uri="{9D8B030D-6E8A-4147-A177-3AD203B41FA5}">
                      <a16:colId xmlns:a16="http://schemas.microsoft.com/office/drawing/2014/main" xmlns="" val="20000"/>
                    </a:ext>
                  </a:extLst>
                </a:gridCol>
                <a:gridCol w="6011545">
                  <a:extLst>
                    <a:ext uri="{9D8B030D-6E8A-4147-A177-3AD203B41FA5}">
                      <a16:colId xmlns:a16="http://schemas.microsoft.com/office/drawing/2014/main" xmlns="" val="20001"/>
                    </a:ext>
                  </a:extLst>
                </a:gridCol>
                <a:gridCol w="2400300">
                  <a:extLst>
                    <a:ext uri="{9D8B030D-6E8A-4147-A177-3AD203B41FA5}">
                      <a16:colId xmlns:a16="http://schemas.microsoft.com/office/drawing/2014/main" xmlns="" val="20002"/>
                    </a:ext>
                  </a:extLst>
                </a:gridCol>
              </a:tblGrid>
              <a:tr h="592455">
                <a:tc>
                  <a:txBody>
                    <a:bodyPr/>
                    <a:lstStyle/>
                    <a:p>
                      <a:pPr indent="0">
                        <a:buNone/>
                      </a:pPr>
                      <a:r>
                        <a:rPr lang="en-US" sz="3000" b="1">
                          <a:solidFill>
                            <a:schemeClr val="bg1"/>
                          </a:solidFill>
                          <a:latin typeface="Calibri" panose="020F0502020204030204" pitchFamily="34" charset="0"/>
                          <a:cs typeface="Calibri" panose="020F0502020204030204" pitchFamily="34" charset="0"/>
                        </a:rPr>
                        <a:t>Family member</a:t>
                      </a:r>
                      <a:endParaRPr lang="en-US" sz="3000" b="1">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dirty="0">
                          <a:solidFill>
                            <a:schemeClr val="bg1"/>
                          </a:solidFill>
                          <a:latin typeface="Calibri" panose="020F0502020204030204" pitchFamily="34" charset="0"/>
                          <a:cs typeface="Calibri" panose="020F0502020204030204" pitchFamily="34" charset="0"/>
                        </a:rPr>
                        <a:t>Questions</a:t>
                      </a:r>
                      <a:endParaRPr lang="en-US" sz="30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solidFill>
                            <a:schemeClr val="bg1"/>
                          </a:solidFill>
                          <a:latin typeface="Calibri" panose="020F0502020204030204" pitchFamily="34" charset="0"/>
                          <a:cs typeface="Calibri" panose="020F0502020204030204" pitchFamily="34" charset="0"/>
                        </a:rPr>
                        <a:t>Answers</a:t>
                      </a:r>
                      <a:endParaRPr lang="en-US" sz="3000" b="1">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572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What school did you goto?</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572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Did you have to wear a uniform?</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572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What was learning like then?</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3716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How do you describe therelationship between teachers and students then?</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9144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How did you spend time after school?</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431627" y="346594"/>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3:</a:t>
            </a:r>
            <a:r>
              <a:rPr lang="en-US" sz="3000" b="1" dirty="0">
                <a:solidFill>
                  <a:srgbClr val="000000"/>
                </a:solidFill>
                <a:latin typeface="Calibri" panose="020F0502020204030204" pitchFamily="34" charset="0"/>
                <a:cs typeface="Calibri" panose="020F0502020204030204" pitchFamily="34" charset="0"/>
              </a:rPr>
              <a:t> </a:t>
            </a:r>
            <a:r>
              <a:rPr lang="en-US" sz="3000" dirty="0">
                <a:solidFill>
                  <a:srgbClr val="000000"/>
                </a:solidFill>
                <a:latin typeface="Calibri" panose="020F0502020204030204" pitchFamily="34" charset="0"/>
                <a:cs typeface="Calibri" panose="020F0502020204030204" pitchFamily="34" charset="0"/>
              </a:rPr>
              <a:t> Make the poster.</a:t>
            </a:r>
          </a:p>
          <a:p>
            <a:pPr marL="635" indent="-635" algn="just"/>
            <a:r>
              <a:rPr lang="en-US" sz="3000" b="1" u="sng" dirty="0">
                <a:solidFill>
                  <a:srgbClr val="000000"/>
                </a:solidFill>
                <a:latin typeface="Calibri" panose="020F0502020204030204" pitchFamily="34" charset="0"/>
                <a:cs typeface="Calibri" panose="020F0502020204030204" pitchFamily="34" charset="0"/>
              </a:rPr>
              <a:t>For the text:</a:t>
            </a:r>
            <a:r>
              <a:rPr lang="en-US" sz="3000" dirty="0">
                <a:solidFill>
                  <a:srgbClr val="000000"/>
                </a:solidFill>
                <a:latin typeface="Calibri" panose="020F0502020204030204" pitchFamily="34" charset="0"/>
                <a:cs typeface="Calibri" panose="020F0502020204030204" pitchFamily="34" charset="0"/>
              </a:rPr>
              <a:t> You choose only the key information to present in your poster. They must be in short form. The findings should be grouped and presented according to the order of the questions asked.</a:t>
            </a:r>
          </a:p>
          <a:p>
            <a:pPr marL="635" indent="-635" algn="just"/>
            <a:r>
              <a:rPr lang="en-US" sz="3000" b="1" u="sng" dirty="0">
                <a:solidFill>
                  <a:srgbClr val="000000"/>
                </a:solidFill>
                <a:latin typeface="Calibri" panose="020F0502020204030204" pitchFamily="34" charset="0"/>
                <a:cs typeface="Calibri" panose="020F0502020204030204" pitchFamily="34" charset="0"/>
              </a:rPr>
              <a:t>For the pictures:</a:t>
            </a:r>
            <a:r>
              <a:rPr lang="en-US" sz="3000" dirty="0">
                <a:solidFill>
                  <a:srgbClr val="000000"/>
                </a:solidFill>
                <a:latin typeface="Calibri" panose="020F0502020204030204" pitchFamily="34" charset="0"/>
                <a:cs typeface="Calibri" panose="020F0502020204030204" pitchFamily="34" charset="0"/>
              </a:rPr>
              <a:t> You may have pictures of the family member individually or with family. Whatever they are, they must illustrate the information in the poster.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60045" y="209203"/>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4:</a:t>
            </a:r>
            <a:r>
              <a:rPr lang="en-US" sz="3000" b="1" dirty="0">
                <a:solidFill>
                  <a:srgbClr val="000000"/>
                </a:solidFill>
                <a:latin typeface="Calibri" panose="020F0502020204030204" pitchFamily="34" charset="0"/>
                <a:cs typeface="Calibri" panose="020F0502020204030204" pitchFamily="34" charset="0"/>
              </a:rPr>
              <a:t> </a:t>
            </a:r>
            <a:r>
              <a:rPr lang="en-US" sz="3000" dirty="0">
                <a:solidFill>
                  <a:srgbClr val="000000"/>
                </a:solidFill>
                <a:latin typeface="Calibri" panose="020F0502020204030204" pitchFamily="34" charset="0"/>
                <a:cs typeface="Calibri" panose="020F0502020204030204" pitchFamily="34" charset="0"/>
              </a:rPr>
              <a:t> How to report:</a:t>
            </a:r>
          </a:p>
          <a:p>
            <a:pPr marL="635" indent="-635" algn="just"/>
            <a:r>
              <a:rPr lang="en-US" sz="3000" dirty="0">
                <a:solidFill>
                  <a:srgbClr val="000000"/>
                </a:solidFill>
                <a:latin typeface="Calibri" panose="020F0502020204030204" pitchFamily="34" charset="0"/>
                <a:cs typeface="Calibri" panose="020F0502020204030204" pitchFamily="34" charset="0"/>
              </a:rPr>
              <a:t>I have interviewed my______ about his / her life in the past when he / she was my age. Here are the findings.”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solidFill>
                  <a:srgbClr val="002060"/>
                </a:solidFill>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solidFill>
                  <a:srgbClr val="002060"/>
                </a:solidFill>
                <a:effectLst>
                  <a:glow rad="88900">
                    <a:schemeClr val="bg1"/>
                  </a:glow>
                </a:effectLst>
                <a:latin typeface="Arial" panose="020B0604020202020204" pitchFamily="34" charset="0"/>
                <a:cs typeface="Arial" panose="020B0604020202020204" pitchFamily="34" charset="0"/>
              </a:rPr>
              <a:t>OPTION 2</a:t>
            </a:r>
          </a:p>
        </p:txBody>
      </p:sp>
      <p:graphicFrame>
        <p:nvGraphicFramePr>
          <p:cNvPr id="6" name="Table 5"/>
          <p:cNvGraphicFramePr/>
          <p:nvPr/>
        </p:nvGraphicFramePr>
        <p:xfrm>
          <a:off x="1647190" y="9194800"/>
          <a:ext cx="9706610" cy="2632075"/>
        </p:xfrm>
        <a:graphic>
          <a:graphicData uri="http://schemas.openxmlformats.org/drawingml/2006/table">
            <a:tbl>
              <a:tblPr firstRow="1" bandRow="1">
                <a:tableStyleId>{5C22544A-7EE6-4342-B048-85BDC9FD1C3A}</a:tableStyleId>
              </a:tblPr>
              <a:tblGrid>
                <a:gridCol w="4853305">
                  <a:extLst>
                    <a:ext uri="{9D8B030D-6E8A-4147-A177-3AD203B41FA5}">
                      <a16:colId xmlns:a16="http://schemas.microsoft.com/office/drawing/2014/main" xmlns="" val="20000"/>
                    </a:ext>
                  </a:extLst>
                </a:gridCol>
                <a:gridCol w="4853305">
                  <a:extLst>
                    <a:ext uri="{9D8B030D-6E8A-4147-A177-3AD203B41FA5}">
                      <a16:colId xmlns:a16="http://schemas.microsoft.com/office/drawing/2014/main" xmlns="" val="20001"/>
                    </a:ext>
                  </a:extLst>
                </a:gridCol>
              </a:tblGrid>
              <a:tr h="2632075">
                <a:tc>
                  <a:txBody>
                    <a:bodyPr/>
                    <a:lstStyle/>
                    <a:p>
                      <a:pPr algn="ctr">
                        <a:buNone/>
                      </a:pPr>
                      <a:r>
                        <a:rPr lang="en-US" sz="4400" dirty="0">
                          <a:solidFill>
                            <a:srgbClr val="00B050"/>
                          </a:solidFill>
                          <a:sym typeface="+mn-ea"/>
                        </a:rPr>
                        <a:t>Advantages team</a:t>
                      </a:r>
                    </a:p>
                  </a:txBody>
                  <a:tcPr>
                    <a:lnR w="12700" cmpd="sng">
                      <a:solidFill>
                        <a:schemeClr val="tx1"/>
                      </a:solidFill>
                      <a:prstDash val="solid"/>
                    </a:lnR>
                    <a:noFill/>
                  </a:tcPr>
                </a:tc>
                <a:tc>
                  <a:txBody>
                    <a:bodyPr/>
                    <a:lstStyle/>
                    <a:p>
                      <a:pPr>
                        <a:buNone/>
                      </a:pPr>
                      <a:r>
                        <a:rPr lang="en-US" sz="4400" dirty="0">
                          <a:solidFill>
                            <a:srgbClr val="FFC000"/>
                          </a:solidFill>
                          <a:sym typeface="+mn-ea"/>
                        </a:rPr>
                        <a:t>Disadvantages team</a:t>
                      </a:r>
                      <a:endParaRPr lang="en-US" sz="4400" dirty="0">
                        <a:solidFill>
                          <a:schemeClr val="tx1"/>
                        </a:solidFill>
                        <a:sym typeface="+mn-ea"/>
                      </a:endParaRPr>
                    </a:p>
                    <a:p>
                      <a:pPr>
                        <a:buNone/>
                      </a:pPr>
                      <a:endParaRPr lang="en-US" sz="4400">
                        <a:solidFill>
                          <a:schemeClr val="tx1"/>
                        </a:solidFill>
                      </a:endParaRPr>
                    </a:p>
                  </a:txBody>
                  <a:tcPr>
                    <a:lnL w="12700" cmpd="sng">
                      <a:solidFill>
                        <a:schemeClr val="tx1"/>
                      </a:solidFill>
                      <a:prstDash val="solid"/>
                    </a:lnL>
                    <a:noFill/>
                  </a:tcPr>
                </a:tc>
                <a:extLst>
                  <a:ext uri="{0D108BD9-81ED-4DB2-BD59-A6C34878D82A}">
                    <a16:rowId xmlns:a16="http://schemas.microsoft.com/office/drawing/2014/main" xmlns="" val="10000"/>
                  </a:ext>
                </a:extLst>
              </a:tr>
            </a:tbl>
          </a:graphicData>
        </a:graphic>
      </p:graphicFrame>
      <p:sp>
        <p:nvSpPr>
          <p:cNvPr id="8" name="TextBox 3"/>
          <p:cNvSpPr txBox="1"/>
          <p:nvPr/>
        </p:nvSpPr>
        <p:spPr>
          <a:xfrm>
            <a:off x="4892675" y="2486660"/>
            <a:ext cx="7045325" cy="4030980"/>
          </a:xfrm>
          <a:prstGeom prst="rect">
            <a:avLst/>
          </a:prstGeom>
          <a:noFill/>
        </p:spPr>
        <p:txBody>
          <a:bodyPr wrap="square" rtlCol="0">
            <a:spAutoFit/>
          </a:bodyPr>
          <a:lstStyle/>
          <a:p>
            <a:pPr algn="just"/>
            <a:r>
              <a:rPr lang="en-US" sz="3200" dirty="0">
                <a:solidFill>
                  <a:srgbClr val="002060"/>
                </a:solidFill>
              </a:rPr>
              <a:t>- What are some hobbies that you enjoy or want to try?</a:t>
            </a:r>
          </a:p>
          <a:p>
            <a:pPr algn="just"/>
            <a:r>
              <a:rPr lang="en-US" sz="3200" dirty="0">
                <a:solidFill>
                  <a:srgbClr val="002060"/>
                </a:solidFill>
              </a:rPr>
              <a:t>- How do you balance your hobbies and your work or study?</a:t>
            </a:r>
          </a:p>
          <a:p>
            <a:pPr algn="just"/>
            <a:r>
              <a:rPr lang="en-US" sz="3200" dirty="0">
                <a:solidFill>
                  <a:srgbClr val="002060"/>
                </a:solidFill>
              </a:rPr>
              <a:t>- What are some benefits or challenges of having hobbies?</a:t>
            </a:r>
          </a:p>
          <a:p>
            <a:pPr algn="just"/>
            <a:r>
              <a:rPr lang="en-US" sz="3200" dirty="0">
                <a:solidFill>
                  <a:srgbClr val="002060"/>
                </a:solidFill>
              </a:rPr>
              <a:t>- How did you discover or develop your hobbies?</a:t>
            </a:r>
          </a:p>
        </p:txBody>
      </p:sp>
      <p:sp>
        <p:nvSpPr>
          <p:cNvPr id="2" name="TextBox 3"/>
          <p:cNvSpPr txBox="1"/>
          <p:nvPr/>
        </p:nvSpPr>
        <p:spPr>
          <a:xfrm>
            <a:off x="4710430" y="1898015"/>
            <a:ext cx="7045325" cy="706755"/>
          </a:xfrm>
          <a:prstGeom prst="rect">
            <a:avLst/>
          </a:prstGeom>
          <a:noFill/>
        </p:spPr>
        <p:txBody>
          <a:bodyPr wrap="square" rtlCol="0">
            <a:spAutoFit/>
          </a:bodyPr>
          <a:lstStyle/>
          <a:p>
            <a:pPr algn="just"/>
            <a:r>
              <a:rPr lang="en-US" sz="4000" b="1" dirty="0">
                <a:solidFill>
                  <a:srgbClr val="002060"/>
                </a:solidFill>
              </a:rPr>
              <a:t>Questions</a:t>
            </a:r>
          </a:p>
        </p:txBody>
      </p:sp>
      <p:sp>
        <p:nvSpPr>
          <p:cNvPr id="5" name="TextBox 3"/>
          <p:cNvSpPr txBox="1"/>
          <p:nvPr/>
        </p:nvSpPr>
        <p:spPr>
          <a:xfrm>
            <a:off x="4801870" y="1259840"/>
            <a:ext cx="7500620" cy="583565"/>
          </a:xfrm>
          <a:prstGeom prst="rect">
            <a:avLst/>
          </a:prstGeom>
          <a:noFill/>
        </p:spPr>
        <p:txBody>
          <a:bodyPr wrap="square" rtlCol="0">
            <a:spAutoFit/>
          </a:bodyPr>
          <a:lstStyle/>
          <a:p>
            <a:pPr algn="just"/>
            <a:r>
              <a:rPr lang="en-US" sz="3200" dirty="0">
                <a:solidFill>
                  <a:srgbClr val="002060"/>
                </a:solidFill>
                <a:highlight>
                  <a:srgbClr val="FFFF00"/>
                </a:highlight>
              </a:rPr>
              <a:t>Now, share your ideas</a:t>
            </a:r>
            <a:r>
              <a:rPr lang="en-US" sz="3200" dirty="0">
                <a:solidFill>
                  <a:srgbClr val="002060"/>
                </a:solidFill>
              </a:rPr>
              <a:t>.</a:t>
            </a:r>
          </a:p>
        </p:txBody>
      </p:sp>
    </p:spTree>
    <p:extLst>
      <p:ext uri="{BB962C8B-B14F-4D97-AF65-F5344CB8AC3E}">
        <p14:creationId xmlns:p14="http://schemas.microsoft.com/office/powerpoint/2010/main" val="21857554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0515" y="295564"/>
            <a:ext cx="8945245" cy="2876261"/>
          </a:xfrm>
          <a:prstGeom prst="rect">
            <a:avLst/>
          </a:prstGeom>
        </p:spPr>
      </p:pic>
      <p:pic>
        <p:nvPicPr>
          <p:cNvPr id="9" name="Content Placeholder 8"/>
          <p:cNvPicPr>
            <a:picLocks noGrp="1" noChangeAspect="1"/>
          </p:cNvPicPr>
          <p:nvPr>
            <p:ph idx="1"/>
          </p:nvPr>
        </p:nvPicPr>
        <p:blipFill>
          <a:blip r:embed="rId4"/>
          <a:stretch>
            <a:fillRect/>
          </a:stretch>
        </p:blipFill>
        <p:spPr>
          <a:xfrm>
            <a:off x="289098" y="3497580"/>
            <a:ext cx="4064000" cy="2973474"/>
          </a:xfrm>
          <a:prstGeom prst="rect">
            <a:avLst/>
          </a:prstGeom>
        </p:spPr>
      </p:pic>
      <p:pic>
        <p:nvPicPr>
          <p:cNvPr id="10" name="Picture 9"/>
          <p:cNvPicPr>
            <a:picLocks noChangeAspect="1"/>
          </p:cNvPicPr>
          <p:nvPr/>
        </p:nvPicPr>
        <p:blipFill>
          <a:blip r:embed="rId5"/>
          <a:stretch>
            <a:fillRect/>
          </a:stretch>
        </p:blipFill>
        <p:spPr>
          <a:xfrm>
            <a:off x="4830156" y="3497580"/>
            <a:ext cx="3020060" cy="3096895"/>
          </a:xfrm>
          <a:prstGeom prst="rect">
            <a:avLst/>
          </a:prstGeom>
        </p:spPr>
      </p:pic>
      <p:pic>
        <p:nvPicPr>
          <p:cNvPr id="14" name="Picture 13"/>
          <p:cNvPicPr>
            <a:picLocks noChangeAspect="1"/>
          </p:cNvPicPr>
          <p:nvPr/>
        </p:nvPicPr>
        <p:blipFill>
          <a:blip r:embed="rId6"/>
          <a:stretch>
            <a:fillRect/>
          </a:stretch>
        </p:blipFill>
        <p:spPr>
          <a:xfrm>
            <a:off x="8036560" y="3497580"/>
            <a:ext cx="3887470" cy="3357245"/>
          </a:xfrm>
          <a:prstGeom prst="rect">
            <a:avLst/>
          </a:prstGeom>
        </p:spPr>
      </p:pic>
    </p:spTree>
    <p:extLst>
      <p:ext uri="{BB962C8B-B14F-4D97-AF65-F5344CB8AC3E}">
        <p14:creationId xmlns:p14="http://schemas.microsoft.com/office/powerpoint/2010/main" val="29477377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322221130"/>
              </p:ext>
            </p:extLst>
          </p:nvPr>
        </p:nvGraphicFramePr>
        <p:xfrm>
          <a:off x="804545" y="873760"/>
          <a:ext cx="11262995" cy="5409565"/>
        </p:xfrm>
        <a:graphic>
          <a:graphicData uri="http://schemas.openxmlformats.org/drawingml/2006/table">
            <a:tbl>
              <a:tblPr firstRow="1" bandRow="1">
                <a:tableStyleId>{5DA37D80-6434-44D0-A028-1B22A696006F}</a:tableStyleId>
              </a:tblPr>
              <a:tblGrid>
                <a:gridCol w="3979545">
                  <a:extLst>
                    <a:ext uri="{9D8B030D-6E8A-4147-A177-3AD203B41FA5}">
                      <a16:colId xmlns:a16="http://schemas.microsoft.com/office/drawing/2014/main" xmlns="" val="20000"/>
                    </a:ext>
                  </a:extLst>
                </a:gridCol>
                <a:gridCol w="4042276">
                  <a:extLst>
                    <a:ext uri="{9D8B030D-6E8A-4147-A177-3AD203B41FA5}">
                      <a16:colId xmlns:a16="http://schemas.microsoft.com/office/drawing/2014/main" xmlns="" val="20001"/>
                    </a:ext>
                  </a:extLst>
                </a:gridCol>
                <a:gridCol w="3241174">
                  <a:extLst>
                    <a:ext uri="{9D8B030D-6E8A-4147-A177-3AD203B41FA5}">
                      <a16:colId xmlns:a16="http://schemas.microsoft.com/office/drawing/2014/main" xmlns="" val="20002"/>
                    </a:ext>
                  </a:extLst>
                </a:gridCol>
              </a:tblGrid>
              <a:tr h="951865">
                <a:tc>
                  <a:txBody>
                    <a:bodyPr/>
                    <a:lstStyle/>
                    <a:p>
                      <a:pPr algn="ctr"/>
                      <a:r>
                        <a:rPr lang="en-US" sz="4000" b="1" dirty="0">
                          <a:solidFill>
                            <a:srgbClr val="0070C0"/>
                          </a:solidFill>
                        </a:rPr>
                        <a:t>New words</a:t>
                      </a:r>
                    </a:p>
                  </a:txBody>
                  <a:tcPr anchor="ctr"/>
                </a:tc>
                <a:tc>
                  <a:txBody>
                    <a:bodyPr/>
                    <a:lstStyle/>
                    <a:p>
                      <a:pPr algn="ctr"/>
                      <a:r>
                        <a:rPr lang="en-US" sz="4000" b="1" dirty="0">
                          <a:solidFill>
                            <a:srgbClr val="0070C0"/>
                          </a:solidFill>
                        </a:rPr>
                        <a:t>Pronunciation</a:t>
                      </a:r>
                    </a:p>
                  </a:txBody>
                  <a:tcPr anchor="ctr"/>
                </a:tc>
                <a:tc>
                  <a:txBody>
                    <a:bodyPr/>
                    <a:lstStyle/>
                    <a:p>
                      <a:pPr algn="ctr"/>
                      <a:r>
                        <a:rPr lang="en-US" sz="4000" b="1" dirty="0">
                          <a:solidFill>
                            <a:srgbClr val="0070C0"/>
                          </a:solidFill>
                        </a:rPr>
                        <a:t>Meaning</a:t>
                      </a:r>
                    </a:p>
                  </a:txBody>
                  <a:tcPr anchor="ctr"/>
                </a:tc>
                <a:extLst>
                  <a:ext uri="{0D108BD9-81ED-4DB2-BD59-A6C34878D82A}">
                    <a16:rowId xmlns:a16="http://schemas.microsoft.com/office/drawing/2014/main" xmlns="" val="10000"/>
                  </a:ext>
                </a:extLst>
              </a:tr>
              <a:tr h="1002030">
                <a:tc>
                  <a:txBody>
                    <a:bodyPr/>
                    <a:lstStyle/>
                    <a:p>
                      <a:pPr marL="144145" marR="0" indent="-144145">
                        <a:lnSpc>
                          <a:spcPct val="107000"/>
                        </a:lnSpc>
                        <a:spcBef>
                          <a:spcPts val="0"/>
                        </a:spcBef>
                        <a:spcAft>
                          <a:spcPts val="0"/>
                        </a:spcAft>
                        <a:buNone/>
                      </a:pPr>
                      <a:r>
                        <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 gene</a:t>
                      </a:r>
                      <a:r>
                        <a:rPr lang="en-US" sz="4000" b="1" dirty="0">
                          <a:solidFill>
                            <a:srgbClr val="E80000"/>
                          </a:solidFill>
                          <a:effectLst/>
                          <a:latin typeface="Calibri" panose="020F0502020204030204" pitchFamily="34" charset="0"/>
                          <a:ea typeface="Times New Roman" panose="02020603050405020304" pitchFamily="18" charset="0"/>
                          <a:cs typeface="Times New Roman" panose="02020603050405020304" pitchFamily="18" charset="0"/>
                        </a:rPr>
                        <a:t>ra</a:t>
                      </a:r>
                      <a:r>
                        <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tion (n)</a:t>
                      </a:r>
                    </a:p>
                  </a:txBody>
                  <a:tcPr marL="71755" marR="71755" marT="71755" marB="71755" anchor="ctr"/>
                </a:tc>
                <a:tc>
                  <a:txBody>
                    <a:bodyPr/>
                    <a:lstStyle/>
                    <a:p>
                      <a:pPr marL="0" marR="0" algn="ctr">
                        <a:lnSpc>
                          <a:spcPct val="107000"/>
                        </a:lnSpc>
                        <a:spcBef>
                          <a:spcPts val="0"/>
                        </a:spcBef>
                        <a:spcAft>
                          <a:spcPts val="0"/>
                        </a:spcAft>
                        <a:buNone/>
                      </a:pPr>
                      <a:r>
                        <a:rPr lang="en-US" sz="3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/ˌdʒenəˈreɪʃn/</a:t>
                      </a:r>
                    </a:p>
                  </a:txBody>
                  <a:tcPr marL="36195" marR="36195" marT="71755" marB="71755" anchor="ctr"/>
                </a:tc>
                <a:tc>
                  <a:txBody>
                    <a:bodyPr/>
                    <a:lstStyle/>
                    <a:p>
                      <a:pPr marL="0" marR="0" algn="ctr">
                        <a:lnSpc>
                          <a:spcPct val="107000"/>
                        </a:lnSpc>
                        <a:spcBef>
                          <a:spcPts val="0"/>
                        </a:spcBef>
                        <a:spcAft>
                          <a:spcPts val="0"/>
                        </a:spcAft>
                        <a:buNone/>
                      </a:pPr>
                      <a:r>
                        <a:rPr lang="en-US" sz="4000" b="1"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thế</a:t>
                      </a:r>
                      <a:r>
                        <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hệ</a:t>
                      </a:r>
                      <a:endPar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10001"/>
                  </a:ext>
                </a:extLst>
              </a:tr>
              <a:tr h="1453515">
                <a:tc>
                  <a:txBody>
                    <a:bodyPr/>
                    <a:lstStyle/>
                    <a:p>
                      <a:pPr marL="144145" marR="0" indent="-144145">
                        <a:lnSpc>
                          <a:spcPct val="107000"/>
                        </a:lnSpc>
                        <a:spcBef>
                          <a:spcPts val="0"/>
                        </a:spcBef>
                        <a:spcAft>
                          <a:spcPts val="0"/>
                        </a:spcAft>
                        <a:buNone/>
                      </a:pPr>
                      <a:r>
                        <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 </a:t>
                      </a:r>
                      <a:r>
                        <a:rPr lang="en-US" sz="4000" b="1" dirty="0">
                          <a:solidFill>
                            <a:srgbClr val="E80000"/>
                          </a:solidFill>
                          <a:effectLst/>
                          <a:latin typeface="Calibri" panose="020F0502020204030204" pitchFamily="34" charset="0"/>
                          <a:ea typeface="Times New Roman" panose="02020603050405020304" pitchFamily="18" charset="0"/>
                          <a:cs typeface="Times New Roman" panose="02020603050405020304" pitchFamily="18" charset="0"/>
                        </a:rPr>
                        <a:t>li</a:t>
                      </a:r>
                      <a:r>
                        <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ving con</a:t>
                      </a:r>
                      <a:r>
                        <a:rPr lang="en-US" sz="4000" b="1" dirty="0">
                          <a:solidFill>
                            <a:srgbClr val="E80000"/>
                          </a:solidFill>
                          <a:effectLst/>
                          <a:latin typeface="Calibri" panose="020F0502020204030204" pitchFamily="34" charset="0"/>
                          <a:ea typeface="Times New Roman" panose="02020603050405020304" pitchFamily="18" charset="0"/>
                          <a:cs typeface="Times New Roman" panose="02020603050405020304" pitchFamily="18" charset="0"/>
                        </a:rPr>
                        <a:t>di</a:t>
                      </a:r>
                      <a:r>
                        <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tion</a:t>
                      </a:r>
                    </a:p>
                  </a:txBody>
                  <a:tcPr marL="71755" marR="71755" marT="71755" marB="71755" anchor="ctr"/>
                </a:tc>
                <a:tc>
                  <a:txBody>
                    <a:bodyPr/>
                    <a:lstStyle/>
                    <a:p>
                      <a:pPr marL="0" marR="0" algn="ctr">
                        <a:lnSpc>
                          <a:spcPct val="107000"/>
                        </a:lnSpc>
                        <a:spcBef>
                          <a:spcPts val="0"/>
                        </a:spcBef>
                        <a:spcAft>
                          <a:spcPts val="0"/>
                        </a:spcAft>
                        <a:buNone/>
                      </a:pPr>
                      <a:r>
                        <a:rPr lang="en-US" sz="3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/ˈlɪvɪŋ kənˈdɪʃənz/</a:t>
                      </a:r>
                    </a:p>
                  </a:txBody>
                  <a:tcPr marL="36195" marR="36195" marT="71755" marB="71755" anchor="ctr"/>
                </a:tc>
                <a:tc>
                  <a:txBody>
                    <a:bodyPr/>
                    <a:lstStyle/>
                    <a:p>
                      <a:pPr marL="0" marR="0" algn="ctr">
                        <a:lnSpc>
                          <a:spcPct val="107000"/>
                        </a:lnSpc>
                        <a:spcBef>
                          <a:spcPts val="0"/>
                        </a:spcBef>
                        <a:spcAft>
                          <a:spcPts val="0"/>
                        </a:spcAft>
                        <a:buNone/>
                      </a:pPr>
                      <a:r>
                        <a:rPr lang="en-US" sz="40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điều kiện sống</a:t>
                      </a:r>
                    </a:p>
                  </a:txBody>
                  <a:tcPr marL="36195" marR="36195" marT="71755" marB="71755" anchor="ctr"/>
                </a:tc>
                <a:extLst>
                  <a:ext uri="{0D108BD9-81ED-4DB2-BD59-A6C34878D82A}">
                    <a16:rowId xmlns:a16="http://schemas.microsoft.com/office/drawing/2014/main" xmlns="" val="10002"/>
                  </a:ext>
                </a:extLst>
              </a:tr>
              <a:tr h="1001395">
                <a:tc>
                  <a:txBody>
                    <a:bodyPr/>
                    <a:lstStyle/>
                    <a:p>
                      <a:pPr marL="144145" marR="0" indent="-144145">
                        <a:lnSpc>
                          <a:spcPct val="107000"/>
                        </a:lnSpc>
                        <a:spcBef>
                          <a:spcPts val="0"/>
                        </a:spcBef>
                        <a:spcAft>
                          <a:spcPts val="0"/>
                        </a:spcAft>
                        <a:buNone/>
                      </a:pPr>
                      <a:r>
                        <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 oppor</a:t>
                      </a:r>
                      <a:r>
                        <a:rPr lang="en-US" sz="4000" b="1" dirty="0">
                          <a:solidFill>
                            <a:srgbClr val="E80000"/>
                          </a:solidFill>
                          <a:effectLst/>
                          <a:latin typeface="Calibri" panose="020F0502020204030204" pitchFamily="34" charset="0"/>
                          <a:ea typeface="Times New Roman" panose="02020603050405020304" pitchFamily="18" charset="0"/>
                          <a:cs typeface="Times New Roman" panose="02020603050405020304" pitchFamily="18" charset="0"/>
                        </a:rPr>
                        <a:t>tu</a:t>
                      </a:r>
                      <a:r>
                        <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nity (n)</a:t>
                      </a:r>
                    </a:p>
                  </a:txBody>
                  <a:tcPr marL="71755" marR="71755" marT="71755" marB="71755" anchor="ctr"/>
                </a:tc>
                <a:tc>
                  <a:txBody>
                    <a:bodyPr/>
                    <a:lstStyle/>
                    <a:p>
                      <a:pPr marL="0" marR="0" algn="ctr">
                        <a:lnSpc>
                          <a:spcPct val="107000"/>
                        </a:lnSpc>
                        <a:spcBef>
                          <a:spcPts val="0"/>
                        </a:spcBef>
                        <a:spcAft>
                          <a:spcPts val="0"/>
                        </a:spcAft>
                        <a:buNone/>
                      </a:pPr>
                      <a:r>
                        <a:rPr lang="en-US" sz="3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/ˌɒpəˈtjuːnəti/</a:t>
                      </a:r>
                    </a:p>
                  </a:txBody>
                  <a:tcPr marL="36195" marR="36195" marT="71755" marB="71755" anchor="ctr"/>
                </a:tc>
                <a:tc>
                  <a:txBody>
                    <a:bodyPr/>
                    <a:lstStyle/>
                    <a:p>
                      <a:pPr marL="0" marR="0" algn="ctr">
                        <a:lnSpc>
                          <a:spcPct val="107000"/>
                        </a:lnSpc>
                        <a:spcBef>
                          <a:spcPts val="0"/>
                        </a:spcBef>
                        <a:spcAft>
                          <a:spcPts val="0"/>
                        </a:spcAft>
                        <a:buNone/>
                      </a:pPr>
                      <a:r>
                        <a:rPr lang="en-US" sz="40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cơ hội</a:t>
                      </a:r>
                    </a:p>
                  </a:txBody>
                  <a:tcPr marL="36195" marR="36195" marT="71755" marB="71755" anchor="ctr"/>
                </a:tc>
                <a:extLst>
                  <a:ext uri="{0D108BD9-81ED-4DB2-BD59-A6C34878D82A}">
                    <a16:rowId xmlns:a16="http://schemas.microsoft.com/office/drawing/2014/main" xmlns="" val="10003"/>
                  </a:ext>
                </a:extLst>
              </a:tr>
              <a:tr h="1000760">
                <a:tc>
                  <a:txBody>
                    <a:bodyPr/>
                    <a:lstStyle/>
                    <a:p>
                      <a:pPr marL="144145" marR="0" indent="-144145">
                        <a:lnSpc>
                          <a:spcPct val="107000"/>
                        </a:lnSpc>
                        <a:spcBef>
                          <a:spcPts val="0"/>
                        </a:spcBef>
                        <a:spcAft>
                          <a:spcPts val="0"/>
                        </a:spcAft>
                        <a:buNone/>
                      </a:pPr>
                      <a:r>
                        <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 dye (v)</a:t>
                      </a:r>
                    </a:p>
                  </a:txBody>
                  <a:tcPr marL="71755" marR="71755" marT="71755" marB="71755" anchor="ctr"/>
                </a:tc>
                <a:tc>
                  <a:txBody>
                    <a:bodyPr/>
                    <a:lstStyle/>
                    <a:p>
                      <a:pPr marL="0" marR="0" algn="ctr">
                        <a:lnSpc>
                          <a:spcPct val="107000"/>
                        </a:lnSpc>
                        <a:spcBef>
                          <a:spcPts val="0"/>
                        </a:spcBef>
                        <a:spcAft>
                          <a:spcPts val="0"/>
                        </a:spcAft>
                        <a:buNone/>
                      </a:pPr>
                      <a:r>
                        <a:rPr lang="en-US" sz="3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/daɪ/</a:t>
                      </a:r>
                    </a:p>
                  </a:txBody>
                  <a:tcPr marL="36195" marR="36195" marT="71755" marB="71755" anchor="ctr"/>
                </a:tc>
                <a:tc>
                  <a:txBody>
                    <a:bodyPr/>
                    <a:lstStyle/>
                    <a:p>
                      <a:pPr marL="0" marR="0" algn="ctr">
                        <a:lnSpc>
                          <a:spcPct val="107000"/>
                        </a:lnSpc>
                        <a:spcBef>
                          <a:spcPts val="0"/>
                        </a:spcBef>
                        <a:spcAft>
                          <a:spcPts val="0"/>
                        </a:spcAft>
                        <a:buNone/>
                      </a:pPr>
                      <a:r>
                        <a:rPr lang="en-US" sz="4000" b="1"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nhuộm</a:t>
                      </a:r>
                      <a:endParaRPr lang="en-US" sz="4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10004"/>
                  </a:ext>
                </a:extLst>
              </a:tr>
            </a:tbl>
          </a:graphicData>
        </a:graphic>
      </p:graphicFrame>
      <p:pic>
        <p:nvPicPr>
          <p:cNvPr id="15" name="generation">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129665" y="1078029"/>
            <a:ext cx="1048602" cy="615275"/>
          </a:xfrm>
          <a:prstGeom prst="rect">
            <a:avLst/>
          </a:prstGeom>
        </p:spPr>
      </p:pic>
      <p:pic>
        <p:nvPicPr>
          <p:cNvPr id="8" name="living condition">
            <a:hlinkClick r:id="" action="ppaction://media"/>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129665" y="2252164"/>
            <a:ext cx="1177998" cy="712417"/>
          </a:xfrm>
          <a:prstGeom prst="rect">
            <a:avLst/>
          </a:prstGeom>
        </p:spPr>
      </p:pic>
      <p:pic>
        <p:nvPicPr>
          <p:cNvPr id="4" name="opportunity">
            <a:hlinkClick r:id="" action="ppaction://media"/>
          </p:cNvPr>
          <p:cNvPicPr/>
          <p:nvPr>
            <a:audioFile r:link="rId6"/>
            <p:extLst>
              <p:ext uri="{DAA4B4D4-6D71-4841-9C94-3DE7FCFB9230}">
                <p14:media xmlns:p14="http://schemas.microsoft.com/office/powerpoint/2010/main" r:embed="rId5"/>
              </p:ext>
            </p:extLst>
          </p:nvPr>
        </p:nvPicPr>
        <p:blipFill>
          <a:blip r:embed="rId11"/>
          <a:stretch>
            <a:fillRect/>
          </a:stretch>
        </p:blipFill>
        <p:spPr>
          <a:xfrm>
            <a:off x="-129665" y="3554549"/>
            <a:ext cx="1177998" cy="690192"/>
          </a:xfrm>
          <a:prstGeom prst="rect">
            <a:avLst/>
          </a:prstGeom>
        </p:spPr>
      </p:pic>
      <p:pic>
        <p:nvPicPr>
          <p:cNvPr id="3" name="dye">
            <a:hlinkClick r:id="" action="ppaction://media"/>
          </p:cNvPr>
          <p:cNvPicPr/>
          <p:nvPr>
            <a:audioFile r:link="rId8"/>
            <p:extLst>
              <p:ext uri="{DAA4B4D4-6D71-4841-9C94-3DE7FCFB9230}">
                <p14:media xmlns:p14="http://schemas.microsoft.com/office/powerpoint/2010/main" r:embed="rId7"/>
              </p:ext>
            </p:extLst>
          </p:nvPr>
        </p:nvPicPr>
        <p:blipFill>
          <a:blip r:embed="rId11"/>
          <a:stretch>
            <a:fillRect/>
          </a:stretch>
        </p:blipFill>
        <p:spPr>
          <a:xfrm>
            <a:off x="-129665" y="4621349"/>
            <a:ext cx="1177998" cy="680199"/>
          </a:xfrm>
          <a:prstGeom prst="rect">
            <a:avLst/>
          </a:prstGeom>
        </p:spPr>
      </p:pic>
      <p:sp>
        <p:nvSpPr>
          <p:cNvPr id="12" name="TextBox 11"/>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solidFill>
                  <a:srgbClr val="0070C0"/>
                </a:solidFill>
                <a:latin typeface="Arial Black" panose="020B0A04020102020204" pitchFamily="34" charset="0"/>
              </a:rPr>
              <a:t>VOCABULARY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3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76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056"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5"/>
                </p:tgtEl>
              </p:cMediaNode>
            </p:audio>
            <p:audio>
              <p:cMediaNode>
                <p:cTn id="20" fill="hold" display="1">
                  <p:stCondLst>
                    <p:cond delay="indefinite"/>
                  </p:stCondLst>
                  <p:endCondLst>
                    <p:cond evt="onStopAudio" delay="0">
                      <p:tgtEl>
                        <p:sldTgt/>
                      </p:tgtEl>
                    </p:cond>
                  </p:endCondLst>
                </p:cTn>
                <p:tgtEl>
                  <p:spTgt spid="8"/>
                </p:tgtEl>
              </p:cMediaNode>
            </p:audio>
            <p:audio>
              <p:cMediaNode>
                <p:cTn id="21" fill="hold" display="1">
                  <p:stCondLst>
                    <p:cond delay="indefinite"/>
                  </p:stCondLst>
                  <p:endCondLst>
                    <p:cond evt="onStopAudio" delay="0">
                      <p:tgtEl>
                        <p:sldTgt/>
                      </p:tgtEl>
                    </p:cond>
                  </p:endCondLst>
                </p:cTn>
                <p:tgtEl>
                  <p:spTgt spid="4"/>
                </p:tgtEl>
              </p:cMediaNode>
            </p:audio>
            <p:audio>
              <p:cMediaNode>
                <p:cTn id="22" fill="hold" display="1">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9470" y="652605"/>
            <a:ext cx="5436312" cy="3512995"/>
          </a:xfrm>
          <a:prstGeom prst="rect">
            <a:avLst/>
          </a:prstGeom>
        </p:spPr>
      </p:pic>
      <p:pic>
        <p:nvPicPr>
          <p:cNvPr id="5" name="Picture 4"/>
          <p:cNvPicPr>
            <a:picLocks noChangeAspect="1"/>
          </p:cNvPicPr>
          <p:nvPr/>
        </p:nvPicPr>
        <p:blipFill>
          <a:blip r:embed="rId3"/>
          <a:stretch>
            <a:fillRect/>
          </a:stretch>
        </p:blipFill>
        <p:spPr>
          <a:xfrm>
            <a:off x="6557818" y="572655"/>
            <a:ext cx="5320145" cy="3592945"/>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a:ln>
                  <a:noFill/>
                </a:ln>
                <a:solidFill>
                  <a:schemeClr val="tx1"/>
                </a:solidFill>
                <a:effectLst/>
                <a:latin typeface="Arial Black" panose="020B0A04020102020204" pitchFamily="34" charset="0"/>
              </a:rPr>
              <a:t> </a:t>
            </a:r>
          </a:p>
        </p:txBody>
      </p:sp>
      <p:sp>
        <p:nvSpPr>
          <p:cNvPr id="3" name="Rectangle 2"/>
          <p:cNvSpPr/>
          <p:nvPr/>
        </p:nvSpPr>
        <p:spPr>
          <a:xfrm>
            <a:off x="803900" y="4372317"/>
            <a:ext cx="4036682"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Wedding go by bicycle</a:t>
            </a:r>
          </a:p>
        </p:txBody>
      </p:sp>
      <p:sp>
        <p:nvSpPr>
          <p:cNvPr id="7" name="Rectangle 6"/>
          <p:cNvSpPr/>
          <p:nvPr/>
        </p:nvSpPr>
        <p:spPr>
          <a:xfrm>
            <a:off x="7318363" y="4283193"/>
            <a:ext cx="3549370"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Weddings go by car</a:t>
            </a:r>
          </a:p>
        </p:txBody>
      </p:sp>
    </p:spTree>
    <p:extLst>
      <p:ext uri="{BB962C8B-B14F-4D97-AF65-F5344CB8AC3E}">
        <p14:creationId xmlns:p14="http://schemas.microsoft.com/office/powerpoint/2010/main" val="1487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4214" y="98422"/>
            <a:ext cx="11357786"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conversation again and circle the correct answers</a:t>
            </a:r>
          </a:p>
        </p:txBody>
      </p:sp>
      <p:sp>
        <p:nvSpPr>
          <p:cNvPr id="32" name="Rounded Rectangle 31"/>
          <p:cNvSpPr/>
          <p:nvPr/>
        </p:nvSpPr>
        <p:spPr>
          <a:xfrm>
            <a:off x="331609" y="1910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384394" y="707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 Box 1"/>
          <p:cNvSpPr txBox="1"/>
          <p:nvPr/>
        </p:nvSpPr>
        <p:spPr>
          <a:xfrm>
            <a:off x="697226" y="621642"/>
            <a:ext cx="11259185" cy="954107"/>
          </a:xfrm>
          <a:prstGeom prst="rect">
            <a:avLst/>
          </a:prstGeom>
          <a:gradFill flip="none" rotWithShape="1">
            <a:gsLst>
              <a:gs pos="83000">
                <a:schemeClr val="accent4">
                  <a:lumMod val="5000"/>
                  <a:lumOff val="95000"/>
                </a:schemeClr>
              </a:gs>
              <a:gs pos="100000">
                <a:srgbClr val="D4EFAD"/>
              </a:gs>
              <a:gs pos="95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nchor="t">
            <a:spAutoFit/>
          </a:bodyPr>
          <a:lstStyle/>
          <a:p>
            <a:r>
              <a:rPr lang="en-US" sz="2800" b="1" dirty="0">
                <a:solidFill>
                  <a:schemeClr val="bg1"/>
                </a:solidFill>
              </a:rPr>
              <a:t>1. </a:t>
            </a:r>
            <a:r>
              <a:rPr lang="en-US" sz="2800" b="1" dirty="0" err="1">
                <a:solidFill>
                  <a:schemeClr val="bg1"/>
                </a:solidFill>
              </a:rPr>
              <a:t>Phong</a:t>
            </a:r>
            <a:r>
              <a:rPr lang="en-US" sz="2800" b="1" dirty="0">
                <a:solidFill>
                  <a:schemeClr val="bg1"/>
                </a:solidFill>
              </a:rPr>
              <a:t> and his grandpa are talking about some differences between___________________</a:t>
            </a:r>
          </a:p>
        </p:txBody>
      </p:sp>
      <p:sp>
        <p:nvSpPr>
          <p:cNvPr id="5" name="Text Box 4"/>
          <p:cNvSpPr txBox="1"/>
          <p:nvPr/>
        </p:nvSpPr>
        <p:spPr>
          <a:xfrm>
            <a:off x="633897" y="1652880"/>
            <a:ext cx="11123295" cy="2061210"/>
          </a:xfrm>
          <a:prstGeom prst="rect">
            <a:avLst/>
          </a:prstGeom>
          <a:solidFill>
            <a:schemeClr val="accent5">
              <a:lumMod val="20000"/>
              <a:lumOff val="8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dirty="0">
                <a:solidFill>
                  <a:schemeClr val="bg1"/>
                </a:solidFill>
              </a:rPr>
              <a:t>A.</a:t>
            </a:r>
            <a:r>
              <a:rPr lang="en-US" sz="3200" dirty="0">
                <a:solidFill>
                  <a:schemeClr val="bg1"/>
                </a:solidFill>
              </a:rPr>
              <a:t> children in the city and the countryside</a:t>
            </a:r>
          </a:p>
          <a:p>
            <a:r>
              <a:rPr lang="en-US" sz="3200" b="1" dirty="0">
                <a:solidFill>
                  <a:schemeClr val="bg1"/>
                </a:solidFill>
              </a:rPr>
              <a:t>B.</a:t>
            </a:r>
            <a:r>
              <a:rPr lang="en-US" sz="3200" dirty="0">
                <a:solidFill>
                  <a:schemeClr val="bg1"/>
                </a:solidFill>
              </a:rPr>
              <a:t> the living standards in the past and now </a:t>
            </a:r>
          </a:p>
          <a:p>
            <a:r>
              <a:rPr lang="en-US" sz="3200" b="1" dirty="0">
                <a:solidFill>
                  <a:schemeClr val="bg1"/>
                </a:solidFill>
              </a:rPr>
              <a:t>C.</a:t>
            </a:r>
            <a:r>
              <a:rPr lang="en-US" sz="3200" dirty="0">
                <a:solidFill>
                  <a:schemeClr val="bg1"/>
                </a:solidFill>
              </a:rPr>
              <a:t> life in the past and now</a:t>
            </a:r>
          </a:p>
          <a:p>
            <a:r>
              <a:rPr lang="en-US" sz="3200" b="1" dirty="0">
                <a:solidFill>
                  <a:schemeClr val="bg1"/>
                </a:solidFill>
              </a:rPr>
              <a:t>D.</a:t>
            </a:r>
            <a:r>
              <a:rPr lang="en-US" sz="3200" dirty="0">
                <a:solidFill>
                  <a:schemeClr val="bg1"/>
                </a:solidFill>
              </a:rPr>
              <a:t> past and present entertainment</a:t>
            </a:r>
          </a:p>
        </p:txBody>
      </p:sp>
      <p:sp>
        <p:nvSpPr>
          <p:cNvPr id="6" name="Oval 5"/>
          <p:cNvSpPr/>
          <p:nvPr/>
        </p:nvSpPr>
        <p:spPr>
          <a:xfrm>
            <a:off x="633897" y="271333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Text Box 1">
            <a:extLst>
              <a:ext uri="{FF2B5EF4-FFF2-40B4-BE49-F238E27FC236}">
                <a16:creationId xmlns:a16="http://schemas.microsoft.com/office/drawing/2014/main" xmlns="" id="{E0A11F8A-F646-4C0F-AF6B-D4059B6F6D3F}"/>
              </a:ext>
            </a:extLst>
          </p:cNvPr>
          <p:cNvSpPr txBox="1"/>
          <p:nvPr/>
        </p:nvSpPr>
        <p:spPr>
          <a:xfrm>
            <a:off x="633897" y="3808616"/>
            <a:ext cx="11259185" cy="523220"/>
          </a:xfrm>
          <a:prstGeom prst="rect">
            <a:avLst/>
          </a:prstGeom>
          <a:solidFill>
            <a:schemeClr val="accent6">
              <a:lumMod val="20000"/>
              <a:lumOff val="80000"/>
            </a:schemeClr>
          </a:solidFill>
        </p:spPr>
        <p:txBody>
          <a:bodyPr wrap="square" rtlCol="0" anchor="t">
            <a:spAutoFit/>
          </a:bodyPr>
          <a:lstStyle/>
          <a:p>
            <a:pPr algn="just"/>
            <a:r>
              <a:rPr lang="en-US" sz="2800" b="1" dirty="0">
                <a:solidFill>
                  <a:schemeClr val="bg1"/>
                </a:solidFill>
              </a:rPr>
              <a:t>2. </a:t>
            </a:r>
            <a:r>
              <a:rPr lang="en-US" sz="2800" b="1" dirty="0" err="1">
                <a:solidFill>
                  <a:schemeClr val="bg1"/>
                </a:solidFill>
              </a:rPr>
              <a:t>Phong’s</a:t>
            </a:r>
            <a:r>
              <a:rPr lang="en-US" sz="2800" b="1" dirty="0">
                <a:solidFill>
                  <a:schemeClr val="bg1"/>
                </a:solidFill>
              </a:rPr>
              <a:t> grandpa mentions _________________differences</a:t>
            </a:r>
          </a:p>
        </p:txBody>
      </p:sp>
      <p:sp>
        <p:nvSpPr>
          <p:cNvPr id="9" name="Text Box 4">
            <a:extLst>
              <a:ext uri="{FF2B5EF4-FFF2-40B4-BE49-F238E27FC236}">
                <a16:creationId xmlns:a16="http://schemas.microsoft.com/office/drawing/2014/main" xmlns="" id="{D7CC8183-2B65-4B26-97CD-E4C2927C556A}"/>
              </a:ext>
            </a:extLst>
          </p:cNvPr>
          <p:cNvSpPr txBox="1"/>
          <p:nvPr/>
        </p:nvSpPr>
        <p:spPr>
          <a:xfrm>
            <a:off x="1343509" y="4407345"/>
            <a:ext cx="2869565" cy="83099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400" b="1" dirty="0">
                <a:solidFill>
                  <a:schemeClr val="bg1"/>
                </a:solidFill>
              </a:rPr>
              <a:t>A. two                      </a:t>
            </a:r>
          </a:p>
          <a:p>
            <a:r>
              <a:rPr lang="en-US" sz="2400" b="1" dirty="0">
                <a:solidFill>
                  <a:schemeClr val="bg1"/>
                </a:solidFill>
              </a:rPr>
              <a:t>C. four                       </a:t>
            </a:r>
          </a:p>
        </p:txBody>
      </p:sp>
      <p:sp>
        <p:nvSpPr>
          <p:cNvPr id="10" name="Text Box 3">
            <a:extLst>
              <a:ext uri="{FF2B5EF4-FFF2-40B4-BE49-F238E27FC236}">
                <a16:creationId xmlns:a16="http://schemas.microsoft.com/office/drawing/2014/main" xmlns="" id="{E0CCB13D-71DD-4C77-BC9B-5CC6C0E5BEE0}"/>
              </a:ext>
            </a:extLst>
          </p:cNvPr>
          <p:cNvSpPr txBox="1"/>
          <p:nvPr/>
        </p:nvSpPr>
        <p:spPr>
          <a:xfrm>
            <a:off x="7324708" y="4435806"/>
            <a:ext cx="2868295" cy="83099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400" b="1" dirty="0">
                <a:solidFill>
                  <a:schemeClr val="bg1"/>
                </a:solidFill>
              </a:rPr>
              <a:t>B. three                        </a:t>
            </a:r>
          </a:p>
          <a:p>
            <a:r>
              <a:rPr lang="en-US" sz="2400" b="1" dirty="0">
                <a:solidFill>
                  <a:schemeClr val="bg1"/>
                </a:solidFill>
              </a:rPr>
              <a:t>D. five</a:t>
            </a:r>
          </a:p>
        </p:txBody>
      </p:sp>
      <p:sp>
        <p:nvSpPr>
          <p:cNvPr id="11" name="Oval 10">
            <a:extLst>
              <a:ext uri="{FF2B5EF4-FFF2-40B4-BE49-F238E27FC236}">
                <a16:creationId xmlns:a16="http://schemas.microsoft.com/office/drawing/2014/main" xmlns="" id="{FCEF46FD-DFBB-4584-88D6-7CD688652706}"/>
              </a:ext>
            </a:extLst>
          </p:cNvPr>
          <p:cNvSpPr/>
          <p:nvPr/>
        </p:nvSpPr>
        <p:spPr>
          <a:xfrm>
            <a:off x="7324708" y="4435806"/>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bg1"/>
              </a:solidFill>
            </a:endParaRPr>
          </a:p>
        </p:txBody>
      </p:sp>
      <p:sp>
        <p:nvSpPr>
          <p:cNvPr id="13" name="Text Box 7">
            <a:extLst>
              <a:ext uri="{FF2B5EF4-FFF2-40B4-BE49-F238E27FC236}">
                <a16:creationId xmlns:a16="http://schemas.microsoft.com/office/drawing/2014/main" xmlns="" id="{8C1DAAA0-8D0E-4B2E-A047-9B5D21D8A493}"/>
              </a:ext>
            </a:extLst>
          </p:cNvPr>
          <p:cNvSpPr txBox="1"/>
          <p:nvPr/>
        </p:nvSpPr>
        <p:spPr>
          <a:xfrm>
            <a:off x="565951" y="5279584"/>
            <a:ext cx="11259185" cy="523220"/>
          </a:xfrm>
          <a:prstGeom prst="rect">
            <a:avLst/>
          </a:prstGeom>
          <a:solidFill>
            <a:schemeClr val="accent6">
              <a:lumMod val="20000"/>
              <a:lumOff val="80000"/>
            </a:schemeClr>
          </a:solidFill>
        </p:spPr>
        <p:txBody>
          <a:bodyPr wrap="square" rtlCol="0" anchor="t">
            <a:spAutoFit/>
          </a:bodyPr>
          <a:lstStyle/>
          <a:p>
            <a:pPr algn="just"/>
            <a:r>
              <a:rPr lang="en-US" sz="2800" b="1" dirty="0">
                <a:solidFill>
                  <a:schemeClr val="bg1"/>
                </a:solidFill>
              </a:rPr>
              <a:t>3. </a:t>
            </a:r>
            <a:r>
              <a:rPr lang="en-US" sz="2800" b="1" dirty="0" err="1">
                <a:solidFill>
                  <a:schemeClr val="bg1"/>
                </a:solidFill>
              </a:rPr>
              <a:t>Phong’s</a:t>
            </a:r>
            <a:r>
              <a:rPr lang="en-US" sz="2800" b="1" dirty="0">
                <a:solidFill>
                  <a:schemeClr val="bg1"/>
                </a:solidFill>
              </a:rPr>
              <a:t> grandpa sees most of the changes as ______________.</a:t>
            </a:r>
          </a:p>
        </p:txBody>
      </p:sp>
      <p:sp>
        <p:nvSpPr>
          <p:cNvPr id="14" name="Text Box 8">
            <a:extLst>
              <a:ext uri="{FF2B5EF4-FFF2-40B4-BE49-F238E27FC236}">
                <a16:creationId xmlns:a16="http://schemas.microsoft.com/office/drawing/2014/main" xmlns="" id="{93CE4E50-C239-4B7A-BE94-417688C32CCE}"/>
              </a:ext>
            </a:extLst>
          </p:cNvPr>
          <p:cNvSpPr txBox="1"/>
          <p:nvPr/>
        </p:nvSpPr>
        <p:spPr>
          <a:xfrm>
            <a:off x="1207619" y="5738173"/>
            <a:ext cx="286956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A. positive                      </a:t>
            </a:r>
          </a:p>
          <a:p>
            <a:r>
              <a:rPr lang="en-US" sz="2800" b="1" dirty="0" err="1">
                <a:solidFill>
                  <a:schemeClr val="bg1"/>
                </a:solidFill>
              </a:rPr>
              <a:t>C.unnecessary</a:t>
            </a:r>
            <a:r>
              <a:rPr lang="en-US" sz="2800" b="1" dirty="0">
                <a:solidFill>
                  <a:schemeClr val="bg1"/>
                </a:solidFill>
              </a:rPr>
              <a:t>                       </a:t>
            </a:r>
          </a:p>
        </p:txBody>
      </p:sp>
      <p:sp>
        <p:nvSpPr>
          <p:cNvPr id="15" name="Text Box 9">
            <a:extLst>
              <a:ext uri="{FF2B5EF4-FFF2-40B4-BE49-F238E27FC236}">
                <a16:creationId xmlns:a16="http://schemas.microsoft.com/office/drawing/2014/main" xmlns="" id="{28F60B5C-8A9F-44AF-99CD-1C7DE95EBAF8}"/>
              </a:ext>
            </a:extLst>
          </p:cNvPr>
          <p:cNvSpPr txBox="1"/>
          <p:nvPr/>
        </p:nvSpPr>
        <p:spPr>
          <a:xfrm>
            <a:off x="7116208" y="5810763"/>
            <a:ext cx="286829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B. negative                        </a:t>
            </a:r>
          </a:p>
          <a:p>
            <a:r>
              <a:rPr lang="en-US" sz="2800" b="1" dirty="0">
                <a:solidFill>
                  <a:schemeClr val="bg1"/>
                </a:solidFill>
              </a:rPr>
              <a:t>D. necessary</a:t>
            </a:r>
          </a:p>
        </p:txBody>
      </p:sp>
      <p:sp>
        <p:nvSpPr>
          <p:cNvPr id="16" name="Oval 15">
            <a:extLst>
              <a:ext uri="{FF2B5EF4-FFF2-40B4-BE49-F238E27FC236}">
                <a16:creationId xmlns:a16="http://schemas.microsoft.com/office/drawing/2014/main" xmlns="" id="{13F400CD-3D58-4E25-BC72-AED4AC291340}"/>
              </a:ext>
            </a:extLst>
          </p:cNvPr>
          <p:cNvSpPr/>
          <p:nvPr/>
        </p:nvSpPr>
        <p:spPr>
          <a:xfrm>
            <a:off x="1207619" y="5792783"/>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bg1"/>
              </a:solidFill>
            </a:endParaRPr>
          </a:p>
        </p:txBody>
      </p:sp>
    </p:spTree>
    <p:extLst>
      <p:ext uri="{BB962C8B-B14F-4D97-AF65-F5344CB8AC3E}">
        <p14:creationId xmlns:p14="http://schemas.microsoft.com/office/powerpoint/2010/main" val="35563611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1"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6" grpId="0" animBg="1"/>
      <p:bldP spid="6" grpId="1" animBg="1"/>
      <p:bldP spid="8" grpId="0" animBg="1"/>
      <p:bldP spid="9" grpId="0" animBg="1"/>
      <p:bldP spid="10" grpId="0" animBg="1"/>
      <p:bldP spid="11" grpId="0" animBg="1"/>
      <p:bldP spid="11" grpId="1" animBg="1"/>
      <p:bldP spid="13" grpId="0" animBg="1"/>
      <p:bldP spid="14" grpId="0" animBg="1"/>
      <p:bldP spid="15" grpId="0" animBg="1"/>
      <p:bldP spid="16" grpId="0" animBg="1"/>
      <p:bldP spid="1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88704" y="201529"/>
            <a:ext cx="11146622"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conversation again and circle the correct answers</a:t>
            </a:r>
          </a:p>
        </p:txBody>
      </p:sp>
      <p:sp>
        <p:nvSpPr>
          <p:cNvPr id="32" name="Rounded Rectangle 31"/>
          <p:cNvSpPr/>
          <p:nvPr/>
        </p:nvSpPr>
        <p:spPr>
          <a:xfrm>
            <a:off x="286099" y="257899"/>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338884" y="13764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 Box 1"/>
          <p:cNvSpPr txBox="1"/>
          <p:nvPr/>
        </p:nvSpPr>
        <p:spPr>
          <a:xfrm>
            <a:off x="487079" y="1238713"/>
            <a:ext cx="11259185" cy="523220"/>
          </a:xfrm>
          <a:prstGeom prst="rect">
            <a:avLst/>
          </a:prstGeom>
          <a:solidFill>
            <a:schemeClr val="accent6">
              <a:lumMod val="20000"/>
              <a:lumOff val="80000"/>
            </a:schemeClr>
          </a:solidFill>
        </p:spPr>
        <p:txBody>
          <a:bodyPr wrap="square" rtlCol="0" anchor="t">
            <a:spAutoFit/>
          </a:bodyPr>
          <a:lstStyle/>
          <a:p>
            <a:pPr algn="just"/>
            <a:r>
              <a:rPr lang="en-US" sz="2800" b="1" dirty="0">
                <a:solidFill>
                  <a:schemeClr val="bg1"/>
                </a:solidFill>
              </a:rPr>
              <a:t>2. </a:t>
            </a:r>
            <a:r>
              <a:rPr lang="en-US" sz="2800" b="1" dirty="0" err="1">
                <a:solidFill>
                  <a:schemeClr val="bg1"/>
                </a:solidFill>
              </a:rPr>
              <a:t>Phong’s</a:t>
            </a:r>
            <a:r>
              <a:rPr lang="en-US" sz="2800" b="1" dirty="0">
                <a:solidFill>
                  <a:schemeClr val="bg1"/>
                </a:solidFill>
              </a:rPr>
              <a:t> grandpa mentions _________________differences</a:t>
            </a:r>
          </a:p>
        </p:txBody>
      </p:sp>
      <p:sp>
        <p:nvSpPr>
          <p:cNvPr id="5" name="Text Box 4"/>
          <p:cNvSpPr txBox="1"/>
          <p:nvPr/>
        </p:nvSpPr>
        <p:spPr>
          <a:xfrm>
            <a:off x="1196691" y="1979123"/>
            <a:ext cx="286956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A. two                      </a:t>
            </a:r>
          </a:p>
          <a:p>
            <a:r>
              <a:rPr lang="en-US" sz="2800" b="1" dirty="0">
                <a:solidFill>
                  <a:schemeClr val="bg1"/>
                </a:solidFill>
              </a:rPr>
              <a:t>C. four                       </a:t>
            </a:r>
          </a:p>
        </p:txBody>
      </p:sp>
      <p:sp>
        <p:nvSpPr>
          <p:cNvPr id="4" name="Text Box 3"/>
          <p:cNvSpPr txBox="1"/>
          <p:nvPr/>
        </p:nvSpPr>
        <p:spPr>
          <a:xfrm>
            <a:off x="7177890" y="2007584"/>
            <a:ext cx="286829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B. three                        </a:t>
            </a:r>
          </a:p>
          <a:p>
            <a:r>
              <a:rPr lang="en-US" sz="2800" b="1" dirty="0">
                <a:solidFill>
                  <a:schemeClr val="bg1"/>
                </a:solidFill>
              </a:rPr>
              <a:t>D. five</a:t>
            </a:r>
          </a:p>
        </p:txBody>
      </p:sp>
      <p:sp>
        <p:nvSpPr>
          <p:cNvPr id="7" name="Oval 6"/>
          <p:cNvSpPr/>
          <p:nvPr/>
        </p:nvSpPr>
        <p:spPr>
          <a:xfrm>
            <a:off x="7177890" y="2025707"/>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bg1"/>
              </a:solidFill>
            </a:endParaRPr>
          </a:p>
        </p:txBody>
      </p:sp>
      <p:sp>
        <p:nvSpPr>
          <p:cNvPr id="8" name="Text Box 7"/>
          <p:cNvSpPr txBox="1"/>
          <p:nvPr/>
        </p:nvSpPr>
        <p:spPr>
          <a:xfrm>
            <a:off x="487079" y="3212293"/>
            <a:ext cx="11259185" cy="523220"/>
          </a:xfrm>
          <a:prstGeom prst="rect">
            <a:avLst/>
          </a:prstGeom>
          <a:solidFill>
            <a:schemeClr val="accent6">
              <a:lumMod val="20000"/>
              <a:lumOff val="80000"/>
            </a:schemeClr>
          </a:solidFill>
        </p:spPr>
        <p:txBody>
          <a:bodyPr wrap="square" rtlCol="0" anchor="t">
            <a:spAutoFit/>
          </a:bodyPr>
          <a:lstStyle/>
          <a:p>
            <a:pPr algn="just"/>
            <a:r>
              <a:rPr lang="en-US" sz="2800" b="1" dirty="0">
                <a:solidFill>
                  <a:schemeClr val="bg1"/>
                </a:solidFill>
              </a:rPr>
              <a:t>3. </a:t>
            </a:r>
            <a:r>
              <a:rPr lang="en-US" sz="2800" b="1" dirty="0" err="1">
                <a:solidFill>
                  <a:schemeClr val="bg1"/>
                </a:solidFill>
              </a:rPr>
              <a:t>Phong’s</a:t>
            </a:r>
            <a:r>
              <a:rPr lang="en-US" sz="2800" b="1" dirty="0">
                <a:solidFill>
                  <a:schemeClr val="bg1"/>
                </a:solidFill>
              </a:rPr>
              <a:t> grandpa sees most of the changes as ______________.</a:t>
            </a:r>
          </a:p>
        </p:txBody>
      </p:sp>
      <p:sp>
        <p:nvSpPr>
          <p:cNvPr id="9" name="Text Box 8"/>
          <p:cNvSpPr txBox="1"/>
          <p:nvPr/>
        </p:nvSpPr>
        <p:spPr>
          <a:xfrm>
            <a:off x="1196691" y="4126058"/>
            <a:ext cx="286956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A. positive                      </a:t>
            </a:r>
          </a:p>
          <a:p>
            <a:r>
              <a:rPr lang="en-US" sz="2800" b="1" dirty="0" err="1">
                <a:solidFill>
                  <a:schemeClr val="bg1"/>
                </a:solidFill>
              </a:rPr>
              <a:t>C.unnecessary</a:t>
            </a:r>
            <a:r>
              <a:rPr lang="en-US" sz="2800" b="1" dirty="0">
                <a:solidFill>
                  <a:schemeClr val="bg1"/>
                </a:solidFill>
              </a:rPr>
              <a:t>                       </a:t>
            </a:r>
          </a:p>
        </p:txBody>
      </p:sp>
      <p:sp>
        <p:nvSpPr>
          <p:cNvPr id="10" name="Text Box 9"/>
          <p:cNvSpPr txBox="1"/>
          <p:nvPr/>
        </p:nvSpPr>
        <p:spPr>
          <a:xfrm>
            <a:off x="7043136" y="4126058"/>
            <a:ext cx="286829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B. negative                        </a:t>
            </a:r>
          </a:p>
          <a:p>
            <a:r>
              <a:rPr lang="en-US" sz="2800" b="1" dirty="0">
                <a:solidFill>
                  <a:schemeClr val="bg1"/>
                </a:solidFill>
              </a:rPr>
              <a:t>D. necessary</a:t>
            </a:r>
          </a:p>
        </p:txBody>
      </p:sp>
      <p:sp>
        <p:nvSpPr>
          <p:cNvPr id="13" name="Oval 12"/>
          <p:cNvSpPr/>
          <p:nvPr/>
        </p:nvSpPr>
        <p:spPr>
          <a:xfrm>
            <a:off x="1196691" y="4180668"/>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bg1"/>
              </a:solidFill>
            </a:endParaRPr>
          </a:p>
        </p:txBody>
      </p:sp>
      <p:sp>
        <p:nvSpPr>
          <p:cNvPr id="18" name="Text Box 17"/>
          <p:cNvSpPr txBox="1"/>
          <p:nvPr/>
        </p:nvSpPr>
        <p:spPr>
          <a:xfrm>
            <a:off x="-5136481" y="-2136541"/>
            <a:ext cx="3561080" cy="553085"/>
          </a:xfrm>
          <a:prstGeom prst="rect">
            <a:avLst/>
          </a:prstGeom>
          <a:solidFill>
            <a:srgbClr val="DC8686"/>
          </a:solidFill>
        </p:spPr>
        <p:txBody>
          <a:bodyPr wrap="square" rtlCol="0" anchor="t">
            <a:spAutoFit/>
          </a:bodyPr>
          <a:lstStyle/>
          <a:p>
            <a:r>
              <a:rPr lang="en-US" sz="3000"/>
              <a:t>b. leave school early</a:t>
            </a:r>
          </a:p>
        </p:txBody>
      </p:sp>
      <p:sp>
        <p:nvSpPr>
          <p:cNvPr id="19" name="Text Box 18"/>
          <p:cNvSpPr txBox="1"/>
          <p:nvPr/>
        </p:nvSpPr>
        <p:spPr>
          <a:xfrm>
            <a:off x="-7367236" y="-1504081"/>
            <a:ext cx="6082665" cy="553085"/>
          </a:xfrm>
          <a:prstGeom prst="rect">
            <a:avLst/>
          </a:prstGeom>
          <a:solidFill>
            <a:srgbClr val="DC8686"/>
          </a:solidFill>
        </p:spPr>
        <p:txBody>
          <a:bodyPr wrap="square" rtlCol="0" anchor="t">
            <a:spAutoFit/>
          </a:bodyPr>
          <a:lstStyle/>
          <a:p>
            <a:r>
              <a:rPr lang="en-US" sz="3000"/>
              <a:t>d. have more opportunities to learn</a:t>
            </a:r>
          </a:p>
        </p:txBody>
      </p:sp>
      <p:sp>
        <p:nvSpPr>
          <p:cNvPr id="23" name="Text Box 22"/>
          <p:cNvSpPr txBox="1"/>
          <p:nvPr/>
        </p:nvSpPr>
        <p:spPr>
          <a:xfrm>
            <a:off x="13215654" y="-3209691"/>
            <a:ext cx="5446395" cy="553085"/>
          </a:xfrm>
          <a:prstGeom prst="rect">
            <a:avLst/>
          </a:prstGeom>
          <a:solidFill>
            <a:srgbClr val="7ED7C1"/>
          </a:solidFill>
        </p:spPr>
        <p:txBody>
          <a:bodyPr wrap="square" rtlCol="0" anchor="t">
            <a:spAutoFit/>
          </a:bodyPr>
          <a:lstStyle/>
          <a:p>
            <a:r>
              <a:rPr lang="en-US" sz="3000"/>
              <a:t>a. depend on electronic devices</a:t>
            </a:r>
          </a:p>
        </p:txBody>
      </p:sp>
      <p:sp>
        <p:nvSpPr>
          <p:cNvPr id="24" name="Text Box 23"/>
          <p:cNvSpPr txBox="1"/>
          <p:nvPr/>
        </p:nvSpPr>
        <p:spPr>
          <a:xfrm>
            <a:off x="13215654" y="-2656606"/>
            <a:ext cx="2926080" cy="553085"/>
          </a:xfrm>
          <a:prstGeom prst="rect">
            <a:avLst/>
          </a:prstGeom>
          <a:solidFill>
            <a:srgbClr val="7ED7C1"/>
          </a:solidFill>
        </p:spPr>
        <p:txBody>
          <a:bodyPr wrap="square" rtlCol="0" anchor="t">
            <a:spAutoFit/>
          </a:bodyPr>
          <a:lstStyle/>
          <a:p>
            <a:r>
              <a:rPr lang="en-US" sz="3000"/>
              <a:t>c. dye their hair</a:t>
            </a:r>
          </a:p>
        </p:txBody>
      </p:sp>
      <p:sp>
        <p:nvSpPr>
          <p:cNvPr id="25" name="Text Box 24"/>
          <p:cNvSpPr txBox="1"/>
          <p:nvPr/>
        </p:nvSpPr>
        <p:spPr>
          <a:xfrm>
            <a:off x="13215654" y="-1963821"/>
            <a:ext cx="6139180" cy="553085"/>
          </a:xfrm>
          <a:prstGeom prst="rect">
            <a:avLst/>
          </a:prstGeom>
          <a:solidFill>
            <a:srgbClr val="7ED7C1"/>
          </a:solidFill>
        </p:spPr>
        <p:txBody>
          <a:bodyPr wrap="square" rtlCol="0" anchor="t">
            <a:spAutoFit/>
          </a:bodyPr>
          <a:lstStyle/>
          <a:p>
            <a:r>
              <a:rPr lang="en-US" sz="3000"/>
              <a:t>e. make toys from natural materials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775"/>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par>
                          <p:cTn id="34" fill="hold">
                            <p:stCondLst>
                              <p:cond delay="3575"/>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9"/>
                                        </p:tgtEl>
                                        <p:attrNameLst>
                                          <p:attrName>ppt_y</p:attrName>
                                        </p:attrNameLst>
                                      </p:cBhvr>
                                      <p:tavLst>
                                        <p:tav tm="0">
                                          <p:val>
                                            <p:strVal val="#ppt_y"/>
                                          </p:val>
                                        </p:tav>
                                        <p:tav tm="100000">
                                          <p:val>
                                            <p:strVal val="#ppt_y"/>
                                          </p:val>
                                        </p:tav>
                                      </p:tavLst>
                                    </p:anim>
                                    <p:anim calcmode="lin" valueType="num">
                                      <p:cBhvr>
                                        <p:cTn id="3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9"/>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0"/>
                                        </p:tgtEl>
                                        <p:attrNameLst>
                                          <p:attrName>ppt_y</p:attrName>
                                        </p:attrNameLst>
                                      </p:cBhvr>
                                      <p:tavLst>
                                        <p:tav tm="0">
                                          <p:val>
                                            <p:strVal val="#ppt_y"/>
                                          </p:val>
                                        </p:tav>
                                        <p:tav tm="100000">
                                          <p:val>
                                            <p:strVal val="#ppt_y"/>
                                          </p:val>
                                        </p:tav>
                                      </p:tavLst>
                                    </p:anim>
                                    <p:anim calcmode="lin" valueType="num">
                                      <p:cBhvr>
                                        <p:cTn id="4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2"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2"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4" grpId="0" animBg="1"/>
      <p:bldP spid="4" grpId="1" animBg="1"/>
      <p:bldP spid="7" grpId="1" animBg="1"/>
      <p:bldP spid="7" grpId="2" animBg="1"/>
      <p:bldP spid="8" grpId="0" animBg="1"/>
      <p:bldP spid="8" grpId="1" animBg="1"/>
      <p:bldP spid="9" grpId="0" animBg="1"/>
      <p:bldP spid="9" grpId="1" animBg="1"/>
      <p:bldP spid="10" grpId="0" animBg="1"/>
      <p:bldP spid="10" grpId="1" animBg="1"/>
      <p:bldP spid="13" grpId="1" animBg="1"/>
      <p:bldP spid="13"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5527" y="927695"/>
            <a:ext cx="5567346" cy="3459836"/>
          </a:xfrm>
          <a:prstGeom prst="rect">
            <a:avLst/>
          </a:prstGeom>
        </p:spPr>
      </p:pic>
      <p:pic>
        <p:nvPicPr>
          <p:cNvPr id="5" name="Picture 4"/>
          <p:cNvPicPr>
            <a:picLocks noChangeAspect="1"/>
          </p:cNvPicPr>
          <p:nvPr/>
        </p:nvPicPr>
        <p:blipFill>
          <a:blip r:embed="rId3"/>
          <a:stretch>
            <a:fillRect/>
          </a:stretch>
        </p:blipFill>
        <p:spPr>
          <a:xfrm>
            <a:off x="6640947" y="999686"/>
            <a:ext cx="5024580" cy="3315854"/>
          </a:xfrm>
          <a:prstGeom prst="rect">
            <a:avLst/>
          </a:prstGeom>
        </p:spPr>
      </p:pic>
      <p:sp>
        <p:nvSpPr>
          <p:cNvPr id="6" name="Rectangle 5"/>
          <p:cNvSpPr>
            <a:spLocks noChangeArrowheads="1"/>
          </p:cNvSpPr>
          <p:nvPr/>
        </p:nvSpPr>
        <p:spPr bwMode="auto">
          <a:xfrm>
            <a:off x="0" y="0"/>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a:ln>
                  <a:noFill/>
                </a:ln>
                <a:solidFill>
                  <a:schemeClr val="tx1"/>
                </a:solidFill>
                <a:effectLst/>
                <a:latin typeface="Arial Black" panose="020B0A04020102020204" pitchFamily="34" charset="0"/>
              </a:rPr>
              <a:t> </a:t>
            </a:r>
          </a:p>
        </p:txBody>
      </p:sp>
      <p:sp>
        <p:nvSpPr>
          <p:cNvPr id="3" name="Rectangle 2"/>
          <p:cNvSpPr/>
          <p:nvPr/>
        </p:nvSpPr>
        <p:spPr>
          <a:xfrm>
            <a:off x="445527" y="4772192"/>
            <a:ext cx="5567346" cy="446276"/>
          </a:xfrm>
          <a:prstGeom prst="rect">
            <a:avLst/>
          </a:prstGeom>
          <a:solidFill>
            <a:schemeClr val="accent4">
              <a:lumMod val="40000"/>
              <a:lumOff val="60000"/>
            </a:schemeClr>
          </a:solidFill>
        </p:spPr>
        <p:txBody>
          <a:bodyPr wrap="square">
            <a:spAutoFit/>
          </a:bodyPr>
          <a:lstStyle/>
          <a:p>
            <a:pPr marL="342900" indent="-342900">
              <a:buFont typeface="Wingdings" panose="05000000000000000000" pitchFamily="2" charset="2"/>
              <a:buChar char="Ø"/>
            </a:pPr>
            <a:r>
              <a:rPr lang="en-US" sz="2300" b="1" dirty="0">
                <a:solidFill>
                  <a:srgbClr val="FF0000"/>
                </a:solidFill>
              </a:rPr>
              <a:t>cutting and threshing rice by hand</a:t>
            </a:r>
          </a:p>
        </p:txBody>
      </p:sp>
      <p:sp>
        <p:nvSpPr>
          <p:cNvPr id="7" name="Rectangle 6"/>
          <p:cNvSpPr/>
          <p:nvPr/>
        </p:nvSpPr>
        <p:spPr>
          <a:xfrm>
            <a:off x="6790438" y="4740701"/>
            <a:ext cx="4507965"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Using a combine harvester</a:t>
            </a:r>
          </a:p>
        </p:txBody>
      </p:sp>
    </p:spTree>
    <p:extLst>
      <p:ext uri="{BB962C8B-B14F-4D97-AF65-F5344CB8AC3E}">
        <p14:creationId xmlns:p14="http://schemas.microsoft.com/office/powerpoint/2010/main" val="256876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1447" y="813669"/>
            <a:ext cx="5842952" cy="3743901"/>
          </a:xfrm>
          <a:prstGeom prst="rect">
            <a:avLst/>
          </a:prstGeom>
        </p:spPr>
      </p:pic>
      <p:pic>
        <p:nvPicPr>
          <p:cNvPr id="6" name="Picture 5"/>
          <p:cNvPicPr>
            <a:picLocks noChangeAspect="1"/>
          </p:cNvPicPr>
          <p:nvPr/>
        </p:nvPicPr>
        <p:blipFill>
          <a:blip r:embed="rId3"/>
          <a:stretch>
            <a:fillRect/>
          </a:stretch>
        </p:blipFill>
        <p:spPr>
          <a:xfrm>
            <a:off x="6154043" y="813669"/>
            <a:ext cx="5603848" cy="3651536"/>
          </a:xfrm>
          <a:prstGeom prst="rect">
            <a:avLst/>
          </a:prstGeom>
        </p:spPr>
      </p:pic>
      <p:sp>
        <p:nvSpPr>
          <p:cNvPr id="5" name="Rectangle 4"/>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a:ln>
                  <a:noFill/>
                </a:ln>
                <a:solidFill>
                  <a:schemeClr val="tx1"/>
                </a:solidFill>
                <a:effectLst/>
                <a:latin typeface="Arial Black" panose="020B0A04020102020204" pitchFamily="34" charset="0"/>
              </a:rPr>
              <a:t> </a:t>
            </a:r>
          </a:p>
        </p:txBody>
      </p:sp>
      <p:sp>
        <p:nvSpPr>
          <p:cNvPr id="3" name="Rectangle 2"/>
          <p:cNvSpPr/>
          <p:nvPr/>
        </p:nvSpPr>
        <p:spPr>
          <a:xfrm>
            <a:off x="628028" y="5017716"/>
            <a:ext cx="5116989" cy="1200329"/>
          </a:xfrm>
          <a:prstGeom prst="rect">
            <a:avLst/>
          </a:prstGeom>
          <a:solidFill>
            <a:schemeClr val="tx1">
              <a:lumMod val="85000"/>
            </a:schemeClr>
          </a:solidFill>
        </p:spPr>
        <p:txBody>
          <a:bodyPr wrap="square">
            <a:spAutoFit/>
          </a:bodyPr>
          <a:lstStyle/>
          <a:p>
            <a:pPr marL="342900" indent="-342900">
              <a:lnSpc>
                <a:spcPct val="150000"/>
              </a:lnSpc>
              <a:buFont typeface="Wingdings" panose="05000000000000000000" pitchFamily="2" charset="2"/>
              <a:buChar char="Ø"/>
            </a:pPr>
            <a:r>
              <a:rPr lang="en-US" sz="2400" b="1" dirty="0">
                <a:solidFill>
                  <a:srgbClr val="FF0000"/>
                </a:solidFill>
              </a:rPr>
              <a:t>Classroom is small, simple .</a:t>
            </a:r>
          </a:p>
          <a:p>
            <a:pPr marL="342900" indent="-342900">
              <a:lnSpc>
                <a:spcPct val="150000"/>
              </a:lnSpc>
              <a:buFont typeface="Wingdings" panose="05000000000000000000" pitchFamily="2" charset="2"/>
              <a:buChar char="Ø"/>
            </a:pPr>
            <a:r>
              <a:rPr lang="en-US" sz="2400" b="1" dirty="0">
                <a:solidFill>
                  <a:srgbClr val="FF0000"/>
                </a:solidFill>
              </a:rPr>
              <a:t> Students don’t wear uniform</a:t>
            </a:r>
          </a:p>
        </p:txBody>
      </p:sp>
      <p:sp>
        <p:nvSpPr>
          <p:cNvPr id="7" name="Rectangle 6"/>
          <p:cNvSpPr/>
          <p:nvPr/>
        </p:nvSpPr>
        <p:spPr>
          <a:xfrm>
            <a:off x="6255643" y="5017716"/>
            <a:ext cx="5502248" cy="1200329"/>
          </a:xfrm>
          <a:prstGeom prst="rect">
            <a:avLst/>
          </a:prstGeom>
          <a:solidFill>
            <a:schemeClr val="tx1">
              <a:lumMod val="85000"/>
            </a:schemeClr>
          </a:solidFill>
        </p:spPr>
        <p:txBody>
          <a:bodyPr wrap="square">
            <a:spAutoFit/>
          </a:bodyPr>
          <a:lstStyle/>
          <a:p>
            <a:pPr marL="342900" indent="-342900">
              <a:buFont typeface="Wingdings" panose="05000000000000000000" pitchFamily="2" charset="2"/>
              <a:buChar char="Ø"/>
            </a:pPr>
            <a:r>
              <a:rPr lang="en-US" sz="2400" b="1" dirty="0">
                <a:solidFill>
                  <a:srgbClr val="FF0000"/>
                </a:solidFill>
              </a:rPr>
              <a:t>Classrooms are modern and</a:t>
            </a:r>
          </a:p>
          <a:p>
            <a:r>
              <a:rPr lang="en-US" sz="2400" b="1" dirty="0">
                <a:solidFill>
                  <a:srgbClr val="FF0000"/>
                </a:solidFill>
              </a:rPr>
              <a:t> fully equipped.</a:t>
            </a:r>
          </a:p>
          <a:p>
            <a:pPr marL="342900" indent="-342900">
              <a:buFont typeface="Wingdings" panose="05000000000000000000" pitchFamily="2" charset="2"/>
              <a:buChar char="Ø"/>
            </a:pPr>
            <a:r>
              <a:rPr lang="en-US" sz="2400" b="1" dirty="0">
                <a:solidFill>
                  <a:srgbClr val="FF0000"/>
                </a:solidFill>
              </a:rPr>
              <a:t>Students  wear uniform</a:t>
            </a:r>
          </a:p>
        </p:txBody>
      </p:sp>
    </p:spTree>
    <p:extLst>
      <p:ext uri="{BB962C8B-B14F-4D97-AF65-F5344CB8AC3E}">
        <p14:creationId xmlns:p14="http://schemas.microsoft.com/office/powerpoint/2010/main" val="165946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87048" y="859289"/>
            <a:ext cx="5522626" cy="3435657"/>
          </a:xfrm>
          <a:prstGeom prst="rect">
            <a:avLst/>
          </a:prstGeom>
        </p:spPr>
      </p:pic>
      <p:pic>
        <p:nvPicPr>
          <p:cNvPr id="4" name="Picture 3"/>
          <p:cNvPicPr>
            <a:picLocks noChangeAspect="1"/>
          </p:cNvPicPr>
          <p:nvPr/>
        </p:nvPicPr>
        <p:blipFill>
          <a:blip r:embed="rId3"/>
          <a:stretch>
            <a:fillRect/>
          </a:stretch>
        </p:blipFill>
        <p:spPr>
          <a:xfrm>
            <a:off x="6437745" y="859288"/>
            <a:ext cx="5264727" cy="3435657"/>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a:ln>
                  <a:noFill/>
                </a:ln>
                <a:solidFill>
                  <a:schemeClr val="tx1"/>
                </a:solidFill>
                <a:effectLst/>
                <a:latin typeface="Arial Black" panose="020B0A04020102020204" pitchFamily="34" charset="0"/>
              </a:rPr>
              <a:t> </a:t>
            </a:r>
          </a:p>
        </p:txBody>
      </p:sp>
      <p:sp>
        <p:nvSpPr>
          <p:cNvPr id="3" name="Rectangle 2"/>
          <p:cNvSpPr/>
          <p:nvPr/>
        </p:nvSpPr>
        <p:spPr>
          <a:xfrm>
            <a:off x="153119" y="4606788"/>
            <a:ext cx="6016772" cy="1615827"/>
          </a:xfrm>
          <a:prstGeom prst="rect">
            <a:avLst/>
          </a:prstGeom>
          <a:solidFill>
            <a:schemeClr val="accent4">
              <a:lumMod val="40000"/>
              <a:lumOff val="60000"/>
            </a:schemeClr>
          </a:solidFill>
        </p:spPr>
        <p:txBody>
          <a:bodyPr wrap="square">
            <a:spAutoFit/>
          </a:bodyPr>
          <a:lstStyle/>
          <a:p>
            <a:pPr marL="342900" indent="-342900">
              <a:lnSpc>
                <a:spcPct val="150000"/>
              </a:lnSpc>
              <a:buFont typeface="Wingdings" panose="05000000000000000000" pitchFamily="2" charset="2"/>
              <a:buChar char="Ø"/>
            </a:pPr>
            <a:r>
              <a:rPr lang="en-US" sz="2200" b="1" dirty="0">
                <a:solidFill>
                  <a:srgbClr val="FF0000"/>
                </a:solidFill>
              </a:rPr>
              <a:t>The family sits and eats around a mat</a:t>
            </a:r>
          </a:p>
          <a:p>
            <a:pPr marL="342900" indent="-342900">
              <a:lnSpc>
                <a:spcPct val="150000"/>
              </a:lnSpc>
              <a:buFont typeface="Wingdings" panose="05000000000000000000" pitchFamily="2" charset="2"/>
              <a:buChar char="Ø"/>
            </a:pPr>
            <a:r>
              <a:rPr lang="en-US" sz="2200" b="1" dirty="0">
                <a:solidFill>
                  <a:srgbClr val="FF0000"/>
                </a:solidFill>
              </a:rPr>
              <a:t>The food is simple, and only a few dishes </a:t>
            </a:r>
          </a:p>
          <a:p>
            <a:pPr>
              <a:lnSpc>
                <a:spcPct val="150000"/>
              </a:lnSpc>
            </a:pPr>
            <a:r>
              <a:rPr lang="en-US" sz="2200" b="1" dirty="0">
                <a:solidFill>
                  <a:srgbClr val="FF0000"/>
                </a:solidFill>
              </a:rPr>
              <a:t>in the meal</a:t>
            </a:r>
          </a:p>
        </p:txBody>
      </p:sp>
      <p:sp>
        <p:nvSpPr>
          <p:cNvPr id="7" name="Rectangle 6"/>
          <p:cNvSpPr/>
          <p:nvPr/>
        </p:nvSpPr>
        <p:spPr>
          <a:xfrm>
            <a:off x="6539345" y="4606788"/>
            <a:ext cx="5394037" cy="1546577"/>
          </a:xfrm>
          <a:prstGeom prst="rect">
            <a:avLst/>
          </a:prstGeom>
          <a:solidFill>
            <a:schemeClr val="accent4">
              <a:lumMod val="40000"/>
              <a:lumOff val="60000"/>
            </a:schemeClr>
          </a:solidFill>
        </p:spPr>
        <p:txBody>
          <a:bodyPr wrap="square">
            <a:spAutoFit/>
          </a:bodyPr>
          <a:lstStyle/>
          <a:p>
            <a:pPr marL="342900" indent="-342900">
              <a:lnSpc>
                <a:spcPct val="150000"/>
              </a:lnSpc>
              <a:buFont typeface="Wingdings" panose="05000000000000000000" pitchFamily="2" charset="2"/>
              <a:buChar char="Ø"/>
            </a:pPr>
            <a:r>
              <a:rPr lang="en-US" sz="2100" b="1" dirty="0">
                <a:solidFill>
                  <a:srgbClr val="FF0000"/>
                </a:solidFill>
              </a:rPr>
              <a:t>The family sits and eat around a table</a:t>
            </a:r>
          </a:p>
          <a:p>
            <a:pPr marL="342900" indent="-342900">
              <a:lnSpc>
                <a:spcPct val="150000"/>
              </a:lnSpc>
              <a:buFont typeface="Wingdings" panose="05000000000000000000" pitchFamily="2" charset="2"/>
              <a:buChar char="Ø"/>
            </a:pPr>
            <a:r>
              <a:rPr lang="en-US" sz="2100" b="1" dirty="0">
                <a:solidFill>
                  <a:srgbClr val="FF0000"/>
                </a:solidFill>
              </a:rPr>
              <a:t>The food is very delicious, and many dishes in the meal</a:t>
            </a:r>
          </a:p>
        </p:txBody>
      </p:sp>
    </p:spTree>
    <p:extLst>
      <p:ext uri="{BB962C8B-B14F-4D97-AF65-F5344CB8AC3E}">
        <p14:creationId xmlns:p14="http://schemas.microsoft.com/office/powerpoint/2010/main" val="1493341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noGrp="1" noUngrp="1" noRot="1" noChangeAspect="1" noMove="1" noResize="1"/>
          </p:cNvGrpSpPr>
          <p:nvPr/>
        </p:nvGrpSpPr>
        <p:grpSpPr>
          <a:xfrm>
            <a:off x="0" y="2095500"/>
            <a:ext cx="4466591" cy="3869055"/>
            <a:chOff x="-19221" y="197691"/>
            <a:chExt cx="5378625" cy="6402614"/>
          </a:xfrm>
        </p:grpSpPr>
        <p:sp>
          <p:nvSpPr>
            <p:cNvPr id="2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19220" y="197691"/>
              <a:ext cx="5378624"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solidFill>
                  <a:srgbClr val="00B0F0"/>
                </a:solidFill>
                <a:effectLst>
                  <a:glow rad="88900">
                    <a:schemeClr val="bg1"/>
                  </a:glow>
                </a:effectLst>
                <a:latin typeface="Adobe Gothic Std B"/>
                <a:cs typeface="Arial" panose="020B0604020202020204" pitchFamily="34" charset="0"/>
              </a:rPr>
              <a:t>WARM-UP</a:t>
            </a:r>
          </a:p>
        </p:txBody>
      </p:sp>
      <p:sp>
        <p:nvSpPr>
          <p:cNvPr id="4" name="TextBox 3"/>
          <p:cNvSpPr txBox="1"/>
          <p:nvPr/>
        </p:nvSpPr>
        <p:spPr>
          <a:xfrm>
            <a:off x="5769995" y="670743"/>
            <a:ext cx="5682431" cy="645160"/>
          </a:xfrm>
          <a:prstGeom prst="rect">
            <a:avLst/>
          </a:prstGeom>
          <a:noFill/>
        </p:spPr>
        <p:txBody>
          <a:bodyPr wrap="square" rtlCol="0">
            <a:spAutoFit/>
          </a:bodyPr>
          <a:lstStyle/>
          <a:p>
            <a:r>
              <a:rPr lang="en-US" sz="3600" b="1" dirty="0">
                <a:solidFill>
                  <a:schemeClr val="bg1"/>
                </a:solidFill>
              </a:rPr>
              <a:t>Answer the questions:</a:t>
            </a:r>
          </a:p>
        </p:txBody>
      </p:sp>
      <p:sp>
        <p:nvSpPr>
          <p:cNvPr id="5" name="TextBox 4"/>
          <p:cNvSpPr txBox="1"/>
          <p:nvPr/>
        </p:nvSpPr>
        <p:spPr>
          <a:xfrm>
            <a:off x="416779" y="3417312"/>
            <a:ext cx="2851659"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THINK!</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solidFill>
                  <a:srgbClr val="00B0F0"/>
                </a:solidFill>
                <a:effectLst>
                  <a:glow rad="88900">
                    <a:schemeClr val="bg1"/>
                  </a:glow>
                </a:effectLst>
                <a:latin typeface="Adobe Gothic Std B"/>
                <a:cs typeface="Arial" panose="020B0604020202020204" pitchFamily="34" charset="0"/>
              </a:rPr>
              <a:t>OPTION 1</a:t>
            </a:r>
          </a:p>
        </p:txBody>
      </p:sp>
      <p:sp>
        <p:nvSpPr>
          <p:cNvPr id="2" name="Text Box 1"/>
          <p:cNvSpPr txBox="1"/>
          <p:nvPr/>
        </p:nvSpPr>
        <p:spPr>
          <a:xfrm>
            <a:off x="3268438" y="1398354"/>
            <a:ext cx="8362638" cy="1703351"/>
          </a:xfrm>
          <a:prstGeom prst="rect">
            <a:avLst/>
          </a:prstGeom>
          <a:noFill/>
        </p:spPr>
        <p:txBody>
          <a:bodyPr wrap="square" rtlCol="0" anchor="t">
            <a:spAutoFit/>
          </a:bodyPr>
          <a:lstStyle/>
          <a:p>
            <a:pPr>
              <a:lnSpc>
                <a:spcPct val="120000"/>
              </a:lnSpc>
              <a:spcBef>
                <a:spcPts val="0"/>
              </a:spcBef>
              <a:spcAft>
                <a:spcPts val="0"/>
              </a:spcAft>
            </a:pPr>
            <a:r>
              <a:rPr lang="en-US" sz="3000" b="1" dirty="0">
                <a:solidFill>
                  <a:schemeClr val="bg1"/>
                </a:solidFill>
                <a:latin typeface="Adobe Gothic Std B"/>
                <a:sym typeface="+mn-ea"/>
              </a:rPr>
              <a:t>What aspect of life you think has changed (</a:t>
            </a:r>
            <a:r>
              <a:rPr lang="en-US" sz="3000" b="1" dirty="0" err="1">
                <a:solidFill>
                  <a:schemeClr val="bg1"/>
                </a:solidFill>
                <a:latin typeface="Adobe Gothic Std B"/>
                <a:sym typeface="+mn-ea"/>
              </a:rPr>
              <a:t>transportation,fashion,entertainment</a:t>
            </a:r>
            <a:r>
              <a:rPr lang="en-US" sz="3000" b="1" dirty="0">
                <a:solidFill>
                  <a:schemeClr val="bg1"/>
                </a:solidFill>
                <a:latin typeface="Adobe Gothic Std B"/>
                <a:sym typeface="+mn-ea"/>
              </a:rPr>
              <a:t>, shopping, travelling, learning…)? </a:t>
            </a:r>
          </a:p>
        </p:txBody>
      </p:sp>
      <p:pic>
        <p:nvPicPr>
          <p:cNvPr id="41" name="Content Placeholder 6" descr="QA"/>
          <p:cNvPicPr>
            <a:picLocks noGrp="1" noChangeAspect="1"/>
          </p:cNvPicPr>
          <p:nvPr>
            <p:ph idx="1"/>
          </p:nvPr>
        </p:nvPicPr>
        <p:blipFill>
          <a:blip r:embed="rId3"/>
          <a:stretch>
            <a:fillRect/>
          </a:stretch>
        </p:blipFill>
        <p:spPr>
          <a:xfrm>
            <a:off x="8263689" y="3562672"/>
            <a:ext cx="3928311" cy="317626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1508</TotalTime>
  <Words>2383</Words>
  <Application>Microsoft Office PowerPoint</Application>
  <PresentationFormat>Widescreen</PresentationFormat>
  <Paragraphs>464</Paragraphs>
  <Slides>51</Slides>
  <Notes>34</Notes>
  <HiddenSlides>0</HiddenSlides>
  <MMClips>20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70" baseType="lpstr">
      <vt:lpstr>.VnBahamasB</vt:lpstr>
      <vt:lpstr>.VnTifani HeavyH</vt:lpstr>
      <vt:lpstr>Adobe Gothic Std B</vt:lpstr>
      <vt:lpstr>Algerian</vt:lpstr>
      <vt:lpstr>Arial</vt:lpstr>
      <vt:lpstr>Arial Black</vt:lpstr>
      <vt:lpstr>Bahnschrift SemiBold Condensed</vt:lpstr>
      <vt:lpstr>Berlin Sans FB</vt:lpstr>
      <vt:lpstr>Calibri</vt:lpstr>
      <vt:lpstr>Century Gothic</vt:lpstr>
      <vt:lpstr>Comic Sans MS</vt:lpstr>
      <vt:lpstr>Cooper Black</vt:lpstr>
      <vt:lpstr>Myriad Pro</vt:lpstr>
      <vt:lpstr>Tahoma</vt:lpstr>
      <vt:lpstr>Times New Roman</vt:lpstr>
      <vt:lpstr>Wingdings</vt:lpstr>
      <vt:lpstr>Wingdings 3</vt:lpstr>
      <vt:lpstr>Slice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Laptop MT</cp:lastModifiedBy>
  <cp:revision>317</cp:revision>
  <dcterms:created xsi:type="dcterms:W3CDTF">2020-12-09T02:04:00Z</dcterms:created>
  <dcterms:modified xsi:type="dcterms:W3CDTF">2025-01-20T02:10:24Z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8C7035F1CAF14C38A987F017ED973128_13</vt:lpwstr>
  </property>
  <property fmtid="{D5CDD505-2E9C-101B-9397-08002B2CF9AE}" pid="3" name="KSOProductBuildVer">
    <vt:lpwstr>1033-12.2.0.13306</vt:lpwstr>
  </property>
</Properties>
</file>