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91" r:id="rId2"/>
    <p:sldId id="394" r:id="rId3"/>
    <p:sldId id="328" r:id="rId4"/>
    <p:sldId id="261" r:id="rId5"/>
    <p:sldId id="329" r:id="rId6"/>
    <p:sldId id="366" r:id="rId7"/>
    <p:sldId id="367" r:id="rId8"/>
    <p:sldId id="330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</p:sldIdLst>
  <p:sldSz cx="18288000" cy="10287000"/>
  <p:notesSz cx="6858000" cy="9144000"/>
  <p:embeddedFontLst>
    <p:embeddedFont>
      <p:font typeface="#9Slide04 SFU CenturySchoolbook" panose="020B0604020202020204" charset="0"/>
      <p:regular r:id="rId22"/>
      <p:bold r:id="rId23"/>
      <p:italic r:id="rId24"/>
    </p:embeddedFont>
    <p:embeddedFont>
      <p:font typeface="#9Slide05 SVNCoco FY" panose="020B0604020202020204" charset="0"/>
      <p:regular r:id="rId25"/>
    </p:embeddedFont>
    <p:embeddedFont>
      <p:font typeface="#9Slide06 SVNBrunette" panose="020B0604020202020204" charset="0"/>
      <p:regular r:id="rId26"/>
    </p:embeddedFont>
    <p:embeddedFont>
      <p:font typeface="#9Slide07 SVNAppleberry" panose="02040603050506020204" charset="0"/>
      <p:regular r:id="rId27"/>
    </p:embeddedFont>
    <p:embeddedFont>
      <p:font typeface="#9Slide07 SVNErika Ormig" panose="020B0609050302020204" charset="0"/>
      <p:regular r:id="rId28"/>
    </p:embeddedFont>
    <p:embeddedFont>
      <p:font typeface="Fraunces Light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5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646" autoAdjust="0"/>
  </p:normalViewPr>
  <p:slideViewPr>
    <p:cSldViewPr>
      <p:cViewPr varScale="1">
        <p:scale>
          <a:sx n="47" d="100"/>
          <a:sy n="47" d="100"/>
        </p:scale>
        <p:origin x="5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62F0-84C0-4EC9-9265-CD92CF0BD37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CA9DC-0487-476D-A273-0FC5FF699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CA9DC-0487-476D-A273-0FC5FF699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4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799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89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426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273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99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81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110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758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085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CA9DC-0487-476D-A273-0FC5FF6998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5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01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CA9DC-0487-476D-A273-0FC5FF699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1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CA9DC-0487-476D-A273-0FC5FF699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9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PHT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,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CA9DC-0487-476D-A273-0FC5FF699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0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45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875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CA9DC-0487-476D-A273-0FC5FF6998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08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CA9DC-0487-476D-A273-0FC5FF699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76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F6C2D4-6904-90CC-6950-5577B09088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5" b="80970" l="9973" r="89937">
                        <a14:foregroundMark x1="20575" y1="24970" x2="29919" y2="46909"/>
                        <a14:foregroundMark x1="38095" y1="25939" x2="35400" y2="47394"/>
                        <a14:foregroundMark x1="35400" y1="47394" x2="35220" y2="47394"/>
                        <a14:foregroundMark x1="36029" y1="21333" x2="39173" y2="23273"/>
                        <a14:foregroundMark x1="73944" y1="35394" x2="78437" y2="34303"/>
                        <a14:foregroundMark x1="82120" y1="31758" x2="78706" y2="32970"/>
                        <a14:foregroundMark x1="50225" y1="4485" x2="53100" y2="10909"/>
                        <a14:foregroundMark x1="18778" y1="56000" x2="25157" y2="70182"/>
                        <a14:foregroundMark x1="34232" y1="58788" x2="36658" y2="69939"/>
                        <a14:foregroundMark x1="46271" y1="54667" x2="46631" y2="72485"/>
                        <a14:foregroundMark x1="54537" y1="53576" x2="60198" y2="69212"/>
                      </a14:backgroundRemoval>
                    </a14:imgEffect>
                  </a14:imgLayer>
                </a14:imgProps>
              </a:ext>
            </a:extLst>
          </a:blip>
          <a:srcRect b="10000"/>
          <a:stretch/>
        </p:blipFill>
        <p:spPr>
          <a:xfrm>
            <a:off x="-1447800" y="807098"/>
            <a:ext cx="10114384" cy="5689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906C0-0FF5-7B4D-DA57-3EF60DABE109}"/>
              </a:ext>
            </a:extLst>
          </p:cNvPr>
          <p:cNvSpPr txBox="1"/>
          <p:nvPr/>
        </p:nvSpPr>
        <p:spPr>
          <a:xfrm>
            <a:off x="7010400" y="651819"/>
            <a:ext cx="10668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lục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kịch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F680F02-23EC-F787-D950-EB389D781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35358"/>
              </p:ext>
            </p:extLst>
          </p:nvPr>
        </p:nvGraphicFramePr>
        <p:xfrm>
          <a:off x="457200" y="6824019"/>
          <a:ext cx="172974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0">
                  <a:extLst>
                    <a:ext uri="{9D8B030D-6E8A-4147-A177-3AD203B41FA5}">
                      <a16:colId xmlns:a16="http://schemas.microsoft.com/office/drawing/2014/main" val="1061191136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2591922867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3055168643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442997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375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3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khiến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khiến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DAAFE8F-CE22-C94E-5106-54B3F113C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63103"/>
              </p:ext>
            </p:extLst>
          </p:nvPr>
        </p:nvGraphicFramePr>
        <p:xfrm>
          <a:off x="1143000" y="2356714"/>
          <a:ext cx="16306800" cy="7087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5600">
                  <a:extLst>
                    <a:ext uri="{9D8B030D-6E8A-4147-A177-3AD203B41FA5}">
                      <a16:colId xmlns:a16="http://schemas.microsoft.com/office/drawing/2014/main" val="3558345884"/>
                    </a:ext>
                  </a:extLst>
                </a:gridCol>
                <a:gridCol w="8051800">
                  <a:extLst>
                    <a:ext uri="{9D8B030D-6E8A-4147-A177-3AD203B41FA5}">
                      <a16:colId xmlns:a16="http://schemas.microsoft.com/office/drawing/2014/main" val="328877978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313376648"/>
                    </a:ext>
                  </a:extLst>
                </a:gridCol>
              </a:tblGrid>
              <a:tr h="387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44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nín</a:t>
                      </a:r>
                      <a:r>
                        <a:rPr lang="en-US" sz="4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4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</a:t>
                      </a: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defTabSz="1371600">
                        <a:spcAft>
                          <a:spcPts val="1125"/>
                        </a:spcAft>
                        <a:defRPr/>
                      </a:pP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11555"/>
                  </a:ext>
                </a:extLst>
              </a:tr>
              <a:tr h="3209822">
                <a:tc>
                  <a:txBody>
                    <a:bodyPr/>
                    <a:lstStyle/>
                    <a:p>
                      <a:pPr defTabSz="1371600">
                        <a:spcBef>
                          <a:spcPct val="0"/>
                        </a:spcBef>
                        <a:buNone/>
                      </a:pPr>
                      <a:r>
                        <a:rPr lang="en-US" altLang="en-US" sz="4400" b="0" i="1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Đừng</a:t>
                      </a:r>
                      <a:r>
                        <a:rPr lang="en-US" altLang="en-US" sz="4400" b="0" i="1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b="0" i="1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có</a:t>
                      </a:r>
                      <a:r>
                        <a:rPr lang="en-US" altLang="en-US" sz="4400" b="0" i="1" baseline="0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b="0" i="1" baseline="0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đi</a:t>
                      </a:r>
                      <a:r>
                        <a:rPr lang="en-US" altLang="en-US" sz="4400" b="0" i="1" baseline="0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b="0" i="1" baseline="0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đâu</a:t>
                      </a:r>
                      <a:r>
                        <a:rPr lang="en-US" altLang="en-US" sz="4400" b="0" i="1" baseline="0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b="0" i="1" baseline="0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đấy</a:t>
                      </a:r>
                      <a:r>
                        <a:rPr lang="en-US" altLang="en-US" sz="4400" b="0" i="1" baseline="0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.</a:t>
                      </a:r>
                      <a:endParaRPr lang="en-US" altLang="en-US" sz="4400" b="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1371600"/>
                      <a:endParaRPr lang="en-SG" sz="4400" b="0" dirty="0">
                        <a:solidFill>
                          <a:schemeClr val="tx1"/>
                        </a:solidFill>
                        <a:latin typeface="Arial"/>
                        <a:ea typeface="Arial Unicode MS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7391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C7B7FEB-B554-E201-7A8C-EB5DA7E2D2D9}"/>
              </a:ext>
            </a:extLst>
          </p:cNvPr>
          <p:cNvSpPr txBox="1"/>
          <p:nvPr/>
        </p:nvSpPr>
        <p:spPr>
          <a:xfrm>
            <a:off x="6781800" y="2356714"/>
            <a:ext cx="7767509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”-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CB9B78-E21C-F4AF-F213-72FA93241F12}"/>
              </a:ext>
            </a:extLst>
          </p:cNvPr>
          <p:cNvSpPr txBox="1"/>
          <p:nvPr/>
        </p:nvSpPr>
        <p:spPr>
          <a:xfrm>
            <a:off x="6603118" y="6391161"/>
            <a:ext cx="7767509" cy="2264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khuyên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9D42C9-9396-10A6-7135-C2DDEAC65148}"/>
              </a:ext>
            </a:extLst>
          </p:cNvPr>
          <p:cNvSpPr txBox="1"/>
          <p:nvPr/>
        </p:nvSpPr>
        <p:spPr>
          <a:xfrm>
            <a:off x="14859000" y="7160845"/>
            <a:ext cx="32757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2FB4C4-3DFB-461F-41F2-F6C9AE7F35D7}"/>
              </a:ext>
            </a:extLst>
          </p:cNvPr>
          <p:cNvSpPr txBox="1"/>
          <p:nvPr/>
        </p:nvSpPr>
        <p:spPr>
          <a:xfrm>
            <a:off x="14859000" y="3604496"/>
            <a:ext cx="32757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khiến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khiến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3B51F0-302D-95DF-8FB6-F3F1A0BC00B5}"/>
              </a:ext>
            </a:extLst>
          </p:cNvPr>
          <p:cNvGrpSpPr/>
          <p:nvPr/>
        </p:nvGrpSpPr>
        <p:grpSpPr>
          <a:xfrm>
            <a:off x="457200" y="2247900"/>
            <a:ext cx="14064691" cy="7386495"/>
            <a:chOff x="457200" y="2247900"/>
            <a:chExt cx="14064691" cy="73864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16D3F5-089B-9DF0-E540-EDE3D8BB7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7200" y="2247900"/>
              <a:ext cx="14064691" cy="73864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1828800" y="2705100"/>
              <a:ext cx="12420600" cy="5170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mệnh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lệnh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đề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khuyên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ngăn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cấm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khiến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hãy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đừng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chớ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thúc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dấu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than</a:t>
              </a:r>
            </a:p>
          </p:txBody>
        </p:sp>
      </p:grpSp>
      <p:pic>
        <p:nvPicPr>
          <p:cNvPr id="17" name="Picture 16" descr="A person and children in a classroom&#10;&#10;Description automatically generated">
            <a:extLst>
              <a:ext uri="{FF2B5EF4-FFF2-40B4-BE49-F238E27FC236}">
                <a16:creationId xmlns:a16="http://schemas.microsoft.com/office/drawing/2014/main" id="{22F9E5F7-C596-8C58-094E-027787B2BC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121" y="4696841"/>
            <a:ext cx="6701537" cy="670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Freeform 6">
            <a:extLst>
              <a:ext uri="{FF2B5EF4-FFF2-40B4-BE49-F238E27FC236}">
                <a16:creationId xmlns:a16="http://schemas.microsoft.com/office/drawing/2014/main" id="{F119464C-2495-549D-1319-927319F65D86}"/>
              </a:ext>
            </a:extLst>
          </p:cNvPr>
          <p:cNvSpPr/>
          <p:nvPr/>
        </p:nvSpPr>
        <p:spPr>
          <a:xfrm rot="790328">
            <a:off x="-765128" y="7745593"/>
            <a:ext cx="4069399" cy="4455087"/>
          </a:xfrm>
          <a:custGeom>
            <a:avLst/>
            <a:gdLst/>
            <a:ahLst/>
            <a:cxnLst/>
            <a:rect l="l" t="t" r="r" b="b"/>
            <a:pathLst>
              <a:path w="4069399" h="4455087">
                <a:moveTo>
                  <a:pt x="0" y="0"/>
                </a:moveTo>
                <a:lnTo>
                  <a:pt x="4069399" y="0"/>
                </a:lnTo>
                <a:lnTo>
                  <a:pt x="4069399" y="4455086"/>
                </a:lnTo>
                <a:lnTo>
                  <a:pt x="0" y="4455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A97EC68C-E056-26FD-458D-4604B942EEA5}"/>
              </a:ext>
            </a:extLst>
          </p:cNvPr>
          <p:cNvSpPr/>
          <p:nvPr/>
        </p:nvSpPr>
        <p:spPr>
          <a:xfrm>
            <a:off x="-667431" y="8803865"/>
            <a:ext cx="3144742" cy="2338545"/>
          </a:xfrm>
          <a:custGeom>
            <a:avLst/>
            <a:gdLst/>
            <a:ahLst/>
            <a:cxnLst/>
            <a:rect l="l" t="t" r="r" b="b"/>
            <a:pathLst>
              <a:path w="3144742" h="2338545">
                <a:moveTo>
                  <a:pt x="0" y="0"/>
                </a:moveTo>
                <a:lnTo>
                  <a:pt x="3144742" y="0"/>
                </a:lnTo>
                <a:lnTo>
                  <a:pt x="3144742" y="2338545"/>
                </a:lnTo>
                <a:lnTo>
                  <a:pt x="0" y="2338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A36F8C0-6391-1976-9589-7B1CF15BD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60711"/>
              </p:ext>
            </p:extLst>
          </p:nvPr>
        </p:nvGraphicFramePr>
        <p:xfrm>
          <a:off x="1143000" y="2356714"/>
          <a:ext cx="16306800" cy="7087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5600">
                  <a:extLst>
                    <a:ext uri="{9D8B030D-6E8A-4147-A177-3AD203B41FA5}">
                      <a16:colId xmlns:a16="http://schemas.microsoft.com/office/drawing/2014/main" val="3558345884"/>
                    </a:ext>
                  </a:extLst>
                </a:gridCol>
                <a:gridCol w="8051800">
                  <a:extLst>
                    <a:ext uri="{9D8B030D-6E8A-4147-A177-3AD203B41FA5}">
                      <a16:colId xmlns:a16="http://schemas.microsoft.com/office/drawing/2014/main" val="328877978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313376648"/>
                    </a:ext>
                  </a:extLst>
                </a:gridCol>
              </a:tblGrid>
              <a:tr h="3877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hỏng</a:t>
                      </a:r>
                      <a:r>
                        <a:rPr 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defTabSz="1371600">
                        <a:spcAft>
                          <a:spcPts val="1125"/>
                        </a:spcAft>
                        <a:defRPr/>
                      </a:pP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11555"/>
                  </a:ext>
                </a:extLst>
              </a:tr>
              <a:tr h="3209822">
                <a:tc>
                  <a:txBody>
                    <a:bodyPr/>
                    <a:lstStyle/>
                    <a:p>
                      <a:pPr defTabSz="1371600">
                        <a:spcBef>
                          <a:spcPct val="0"/>
                        </a:spcBef>
                        <a:buNone/>
                      </a:pPr>
                      <a:r>
                        <a:rPr lang="en-US" sz="4400" b="0" i="1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Hỡi</a:t>
                      </a:r>
                      <a:r>
                        <a:rPr lang="en-US" sz="4400" b="0" i="1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0" i="1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4400" b="0" i="1" baseline="0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0" i="1" baseline="0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lão</a:t>
                      </a:r>
                      <a:r>
                        <a:rPr lang="en-US" sz="4400" b="0" i="1" baseline="0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0" i="1" baseline="0" dirty="0" err="1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Hạc</a:t>
                      </a:r>
                      <a:r>
                        <a:rPr lang="en-US" sz="4400" b="0" i="1" baseline="0" dirty="0">
                          <a:solidFill>
                            <a:srgbClr val="8064A2">
                              <a:lumMod val="10000"/>
                            </a:srgb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en-US" altLang="en-US" sz="4400" b="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1371600"/>
                      <a:endParaRPr lang="en-SG" sz="4400" b="0" dirty="0">
                        <a:solidFill>
                          <a:schemeClr val="tx1"/>
                        </a:solidFill>
                        <a:latin typeface="Arial"/>
                        <a:ea typeface="Arial Unicode MS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7391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93E64162-A98A-FE8B-9354-47D73EFA1AE0}"/>
              </a:ext>
            </a:extLst>
          </p:cNvPr>
          <p:cNvSpPr txBox="1"/>
          <p:nvPr/>
        </p:nvSpPr>
        <p:spPr>
          <a:xfrm>
            <a:off x="6781800" y="2594005"/>
            <a:ext cx="7767509" cy="308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484891-B4A7-5AC8-5BD1-F89492B9D256}"/>
              </a:ext>
            </a:extLst>
          </p:cNvPr>
          <p:cNvSpPr txBox="1"/>
          <p:nvPr/>
        </p:nvSpPr>
        <p:spPr>
          <a:xfrm>
            <a:off x="6603118" y="6362700"/>
            <a:ext cx="7767509" cy="308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464D60-EDCB-1875-E8F9-089B1E3E0E27}"/>
              </a:ext>
            </a:extLst>
          </p:cNvPr>
          <p:cNvSpPr txBox="1"/>
          <p:nvPr/>
        </p:nvSpPr>
        <p:spPr>
          <a:xfrm>
            <a:off x="14859000" y="7160845"/>
            <a:ext cx="32757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5DE529-FE29-F8DB-90BF-2A90AF697B54}"/>
              </a:ext>
            </a:extLst>
          </p:cNvPr>
          <p:cNvSpPr txBox="1"/>
          <p:nvPr/>
        </p:nvSpPr>
        <p:spPr>
          <a:xfrm>
            <a:off x="14859000" y="3604496"/>
            <a:ext cx="32757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3.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cảm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 (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cảm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thán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unces Light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FEF3FB61-FF72-DFCB-1D20-9B0EC8E320A2}"/>
              </a:ext>
            </a:extLst>
          </p:cNvPr>
          <p:cNvSpPr/>
          <p:nvPr/>
        </p:nvSpPr>
        <p:spPr>
          <a:xfrm>
            <a:off x="966407" y="3771900"/>
            <a:ext cx="3605593" cy="4114800"/>
          </a:xfrm>
          <a:custGeom>
            <a:avLst/>
            <a:gdLst/>
            <a:ahLst/>
            <a:cxnLst/>
            <a:rect l="l" t="t" r="r" b="b"/>
            <a:pathLst>
              <a:path w="3605593" h="4114800">
                <a:moveTo>
                  <a:pt x="0" y="0"/>
                </a:moveTo>
                <a:lnTo>
                  <a:pt x="3605594" y="0"/>
                </a:lnTo>
                <a:lnTo>
                  <a:pt x="3605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4C769B-6D58-EB32-34CD-C77639986B15}"/>
              </a:ext>
            </a:extLst>
          </p:cNvPr>
          <p:cNvGrpSpPr/>
          <p:nvPr/>
        </p:nvGrpSpPr>
        <p:grpSpPr>
          <a:xfrm>
            <a:off x="4724400" y="2132096"/>
            <a:ext cx="14064691" cy="7386495"/>
            <a:chOff x="4724400" y="2132096"/>
            <a:chExt cx="14064691" cy="73864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882F991-B707-B490-3DB6-89643DB9E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24400" y="2132096"/>
              <a:ext cx="14064691" cy="73864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5562600" y="3238500"/>
              <a:ext cx="12115800" cy="5170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Bộc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lộ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trực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xúc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than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hỡi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chao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ơi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thay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thúc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dấu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than.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9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253B61-74FC-119E-FAB4-7D9107235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567774"/>
              </p:ext>
            </p:extLst>
          </p:nvPr>
        </p:nvGraphicFramePr>
        <p:xfrm>
          <a:off x="1143000" y="2356714"/>
          <a:ext cx="16306800" cy="7802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3558345884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32887797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313376648"/>
                    </a:ext>
                  </a:extLst>
                </a:gridCol>
              </a:tblGrid>
              <a:tr h="489387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xuôi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dốc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huỷ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sỏi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cuội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defTabSz="1371600">
                        <a:spcAft>
                          <a:spcPts val="1125"/>
                        </a:spcAft>
                        <a:defRPr/>
                      </a:pP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11555"/>
                  </a:ext>
                </a:extLst>
              </a:tr>
              <a:tr h="290816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i="1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4400" i="1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4400" i="1" baseline="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baseline="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4400" i="1" baseline="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baseline="0" dirty="0" err="1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4400" i="1" baseline="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defTabSz="1371600">
                        <a:spcAft>
                          <a:spcPts val="1125"/>
                        </a:spcAft>
                        <a:defRPr/>
                      </a:pP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61655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DEFEE19-B651-4783-796E-6AA9D0DCE642}"/>
              </a:ext>
            </a:extLst>
          </p:cNvPr>
          <p:cNvSpPr txBox="1"/>
          <p:nvPr/>
        </p:nvSpPr>
        <p:spPr>
          <a:xfrm>
            <a:off x="7924800" y="2564467"/>
            <a:ext cx="6934200" cy="2941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405741-6EE1-7323-2D00-275617F7E42A}"/>
              </a:ext>
            </a:extLst>
          </p:cNvPr>
          <p:cNvSpPr txBox="1"/>
          <p:nvPr/>
        </p:nvSpPr>
        <p:spPr>
          <a:xfrm>
            <a:off x="15773400" y="3619500"/>
            <a:ext cx="1295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EFEE19-B651-4783-796E-6AA9D0DCE642}"/>
              </a:ext>
            </a:extLst>
          </p:cNvPr>
          <p:cNvSpPr txBox="1"/>
          <p:nvPr/>
        </p:nvSpPr>
        <p:spPr>
          <a:xfrm>
            <a:off x="7924800" y="7216927"/>
            <a:ext cx="7162799" cy="2941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405741-6EE1-7323-2D00-275617F7E42A}"/>
              </a:ext>
            </a:extLst>
          </p:cNvPr>
          <p:cNvSpPr txBox="1"/>
          <p:nvPr/>
        </p:nvSpPr>
        <p:spPr>
          <a:xfrm>
            <a:off x="15544800" y="7579846"/>
            <a:ext cx="1752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CBE702-8E61-9836-769D-58EFE051C57D}"/>
              </a:ext>
            </a:extLst>
          </p:cNvPr>
          <p:cNvGrpSpPr/>
          <p:nvPr/>
        </p:nvGrpSpPr>
        <p:grpSpPr>
          <a:xfrm>
            <a:off x="838200" y="2187514"/>
            <a:ext cx="12449025" cy="7386495"/>
            <a:chOff x="838200" y="2187514"/>
            <a:chExt cx="12449025" cy="73864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75AB53B-43CF-30A8-06F4-EB7793332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8200" y="2187514"/>
              <a:ext cx="12449025" cy="73864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990600" y="2705100"/>
              <a:ext cx="11887200" cy="618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báo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định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 marR="0" lvl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thúc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dấu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than,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lửng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ý: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nhiều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</a:t>
              </a:r>
              <a:r>
                <a:rPr lang="vi-VN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ờng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hợp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trần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thuật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dùng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để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kể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mà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dùng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để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SG" sz="4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khiến</a:t>
              </a:r>
              <a:r>
                <a:rPr lang="en-SG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…</a:t>
              </a:r>
            </a:p>
            <a:p>
              <a:pPr marR="0" lvl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 descr="A person and children in a classroom&#10;&#10;Description automatically generated">
            <a:extLst>
              <a:ext uri="{FF2B5EF4-FFF2-40B4-BE49-F238E27FC236}">
                <a16:creationId xmlns:a16="http://schemas.microsoft.com/office/drawing/2014/main" id="{22F9E5F7-C596-8C58-094E-027787B2BC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121" y="4696841"/>
            <a:ext cx="6701537" cy="670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B55ABB29-2DE8-9110-A4BA-CB29EDF2C0AA}"/>
              </a:ext>
            </a:extLst>
          </p:cNvPr>
          <p:cNvSpPr/>
          <p:nvPr/>
        </p:nvSpPr>
        <p:spPr>
          <a:xfrm rot="15882329">
            <a:off x="10725369" y="-4948540"/>
            <a:ext cx="10062122" cy="10776034"/>
          </a:xfrm>
          <a:custGeom>
            <a:avLst/>
            <a:gdLst/>
            <a:ahLst/>
            <a:cxnLst/>
            <a:rect l="l" t="t" r="r" b="b"/>
            <a:pathLst>
              <a:path w="10062122" h="10776034">
                <a:moveTo>
                  <a:pt x="0" y="0"/>
                </a:moveTo>
                <a:lnTo>
                  <a:pt x="10062122" y="0"/>
                </a:lnTo>
                <a:lnTo>
                  <a:pt x="10062122" y="10776034"/>
                </a:lnTo>
                <a:lnTo>
                  <a:pt x="0" y="10776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D161095C-C7D6-E946-8685-D5367DBE5804}"/>
              </a:ext>
            </a:extLst>
          </p:cNvPr>
          <p:cNvSpPr/>
          <p:nvPr/>
        </p:nvSpPr>
        <p:spPr>
          <a:xfrm rot="3045148">
            <a:off x="12014936" y="-2246789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1A51C3AE-EACF-CD7A-3AC3-5C0415FA8E6B}"/>
              </a:ext>
            </a:extLst>
          </p:cNvPr>
          <p:cNvSpPr/>
          <p:nvPr/>
        </p:nvSpPr>
        <p:spPr>
          <a:xfrm rot="3045148">
            <a:off x="16300661" y="308090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D93859-D4B6-05CD-8A8B-3F575AB87632}"/>
              </a:ext>
            </a:extLst>
          </p:cNvPr>
          <p:cNvGrpSpPr/>
          <p:nvPr/>
        </p:nvGrpSpPr>
        <p:grpSpPr>
          <a:xfrm>
            <a:off x="751053" y="439477"/>
            <a:ext cx="10406252" cy="4528012"/>
            <a:chOff x="7162800" y="152665"/>
            <a:chExt cx="10406252" cy="4528012"/>
          </a:xfrm>
        </p:grpSpPr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id="{86614099-D486-9ACF-6331-4144F9EB387A}"/>
                </a:ext>
              </a:extLst>
            </p:cNvPr>
            <p:cNvGrpSpPr/>
            <p:nvPr/>
          </p:nvGrpSpPr>
          <p:grpSpPr>
            <a:xfrm>
              <a:off x="7162800" y="152665"/>
              <a:ext cx="10406252" cy="4528012"/>
              <a:chOff x="0" y="0"/>
              <a:chExt cx="3704060" cy="1756490"/>
            </a:xfrm>
          </p:grpSpPr>
          <p:sp>
            <p:nvSpPr>
              <p:cNvPr id="11" name="Freeform 17">
                <a:extLst>
                  <a:ext uri="{FF2B5EF4-FFF2-40B4-BE49-F238E27FC236}">
                    <a16:creationId xmlns:a16="http://schemas.microsoft.com/office/drawing/2014/main" id="{D9632926-259F-A28F-94B6-155335AA3329}"/>
                  </a:ext>
                </a:extLst>
              </p:cNvPr>
              <p:cNvSpPr/>
              <p:nvPr/>
            </p:nvSpPr>
            <p:spPr>
              <a:xfrm>
                <a:off x="0" y="0"/>
                <a:ext cx="3704060" cy="1756490"/>
              </a:xfrm>
              <a:custGeom>
                <a:avLst/>
                <a:gdLst/>
                <a:ahLst/>
                <a:cxnLst/>
                <a:rect l="l" t="t" r="r" b="b"/>
                <a:pathLst>
                  <a:path w="3704060" h="1756490">
                    <a:moveTo>
                      <a:pt x="11010" y="0"/>
                    </a:moveTo>
                    <a:lnTo>
                      <a:pt x="3693050" y="0"/>
                    </a:lnTo>
                    <a:cubicBezTo>
                      <a:pt x="3695970" y="0"/>
                      <a:pt x="3698771" y="1160"/>
                      <a:pt x="3700835" y="3225"/>
                    </a:cubicBezTo>
                    <a:cubicBezTo>
                      <a:pt x="3702900" y="5289"/>
                      <a:pt x="3704060" y="8090"/>
                      <a:pt x="3704060" y="11010"/>
                    </a:cubicBezTo>
                    <a:lnTo>
                      <a:pt x="3704060" y="1745480"/>
                    </a:lnTo>
                    <a:cubicBezTo>
                      <a:pt x="3704060" y="1748400"/>
                      <a:pt x="3702900" y="1751200"/>
                      <a:pt x="3700835" y="1753265"/>
                    </a:cubicBezTo>
                    <a:cubicBezTo>
                      <a:pt x="3698771" y="1755330"/>
                      <a:pt x="3695970" y="1756490"/>
                      <a:pt x="3693050" y="1756490"/>
                    </a:cubicBezTo>
                    <a:lnTo>
                      <a:pt x="11010" y="1756490"/>
                    </a:lnTo>
                    <a:cubicBezTo>
                      <a:pt x="8090" y="1756490"/>
                      <a:pt x="5289" y="1755330"/>
                      <a:pt x="3225" y="1753265"/>
                    </a:cubicBezTo>
                    <a:cubicBezTo>
                      <a:pt x="1160" y="1751200"/>
                      <a:pt x="0" y="1748400"/>
                      <a:pt x="0" y="1745480"/>
                    </a:cubicBezTo>
                    <a:lnTo>
                      <a:pt x="0" y="11010"/>
                    </a:lnTo>
                    <a:cubicBezTo>
                      <a:pt x="0" y="8090"/>
                      <a:pt x="1160" y="5289"/>
                      <a:pt x="3225" y="3225"/>
                    </a:cubicBezTo>
                    <a:cubicBezTo>
                      <a:pt x="5289" y="1160"/>
                      <a:pt x="8090" y="0"/>
                      <a:pt x="11010" y="0"/>
                    </a:cubicBezTo>
                    <a:close/>
                  </a:path>
                </a:pathLst>
              </a:custGeom>
              <a:solidFill>
                <a:srgbClr val="DBCAAB">
                  <a:alpha val="49804"/>
                </a:srgbClr>
              </a:solidFill>
            </p:spPr>
          </p:sp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8689F915-C22C-1C2B-13CA-379A691A503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3704060" cy="18136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696200" y="848931"/>
              <a:ext cx="92202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kiểu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nghi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vấn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khiến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cảm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thán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trần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thuật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kiểu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nào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đ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ư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ợc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dùng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nhiều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nhất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vì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sao</a:t>
              </a:r>
              <a:r>
                <a:rPr kumimoji="0" lang="en-SG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sp>
        <p:nvSpPr>
          <p:cNvPr id="13" name="Text Box 12">
            <a:extLst>
              <a:ext uri="{FF2B5EF4-FFF2-40B4-BE49-F238E27FC236}">
                <a16:creationId xmlns:a16="http://schemas.microsoft.com/office/drawing/2014/main" id="{EE67C848-B35A-448F-AB99-DDFEC6D18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53" y="5522737"/>
            <a:ext cx="14554200" cy="35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54" tIns="68578" rIns="137154" bIns="68578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371532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   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Câu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trần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thuật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được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sử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dụng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nhất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.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Vì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trong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cuộc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sống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nhu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cầu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trao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đổi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thông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tin,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trao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đổi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tư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tưởng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tình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cảm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giữa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người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với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người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rất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lớn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mà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chỉ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câu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trần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thuật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mới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đáp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ứng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được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nó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bao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hàm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chức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năng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như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thông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báo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trình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bày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miêu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tả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nhận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định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yêu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cầu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bộc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lộ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tình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cảm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cảm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xúc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.</a:t>
            </a:r>
          </a:p>
        </p:txBody>
      </p:sp>
      <p:pic>
        <p:nvPicPr>
          <p:cNvPr id="14" name="Picture 13" descr="A blue spiral notebook with a yellow pencil&#10;&#10;Description automatically generated">
            <a:extLst>
              <a:ext uri="{FF2B5EF4-FFF2-40B4-BE49-F238E27FC236}">
                <a16:creationId xmlns:a16="http://schemas.microsoft.com/office/drawing/2014/main" id="{89AEFCCE-01F6-71AE-EC22-8C88DB9B84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770" y="26762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65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00000">
            <a:off x="13041101" y="-4085744"/>
            <a:ext cx="10493797" cy="9077134"/>
          </a:xfrm>
          <a:custGeom>
            <a:avLst/>
            <a:gdLst/>
            <a:ahLst/>
            <a:cxnLst/>
            <a:rect l="l" t="t" r="r" b="b"/>
            <a:pathLst>
              <a:path w="10493797" h="9077134">
                <a:moveTo>
                  <a:pt x="0" y="0"/>
                </a:moveTo>
                <a:lnTo>
                  <a:pt x="10493798" y="0"/>
                </a:lnTo>
                <a:lnTo>
                  <a:pt x="10493798" y="9077135"/>
                </a:lnTo>
                <a:lnTo>
                  <a:pt x="0" y="9077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503270">
            <a:off x="11879304" y="158462"/>
            <a:ext cx="15842002" cy="15386545"/>
          </a:xfrm>
          <a:custGeom>
            <a:avLst/>
            <a:gdLst/>
            <a:ahLst/>
            <a:cxnLst/>
            <a:rect l="l" t="t" r="r" b="b"/>
            <a:pathLst>
              <a:path w="15842002" h="15386545">
                <a:moveTo>
                  <a:pt x="0" y="0"/>
                </a:moveTo>
                <a:lnTo>
                  <a:pt x="15842002" y="0"/>
                </a:lnTo>
                <a:lnTo>
                  <a:pt x="15842002" y="15386545"/>
                </a:lnTo>
                <a:lnTo>
                  <a:pt x="0" y="153865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91935" y="6728571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10392" y="9498585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75851" y="3053909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554526" y="-75182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342900"/>
          <a:ext cx="17830801" cy="967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82438856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190110820"/>
                    </a:ext>
                  </a:extLst>
                </a:gridCol>
                <a:gridCol w="8610600">
                  <a:extLst>
                    <a:ext uri="{9D8B030D-6E8A-4147-A177-3AD203B41FA5}">
                      <a16:colId xmlns:a16="http://schemas.microsoft.com/office/drawing/2014/main" val="918433684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3467817456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4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4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4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4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4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4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709577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/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43991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 </a:t>
                      </a:r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mệnh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/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988637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than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hỡi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/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than.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507495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than,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lửng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355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97487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">
            <a:extLst>
              <a:ext uri="{FF2B5EF4-FFF2-40B4-BE49-F238E27FC236}">
                <a16:creationId xmlns:a16="http://schemas.microsoft.com/office/drawing/2014/main" id="{AFF25B87-8645-63AA-508F-611D1D3759EF}"/>
              </a:ext>
            </a:extLst>
          </p:cNvPr>
          <p:cNvSpPr/>
          <p:nvPr/>
        </p:nvSpPr>
        <p:spPr>
          <a:xfrm>
            <a:off x="11680672" y="6667500"/>
            <a:ext cx="6607328" cy="4938978"/>
          </a:xfrm>
          <a:custGeom>
            <a:avLst/>
            <a:gdLst/>
            <a:ahLst/>
            <a:cxnLst/>
            <a:rect l="l" t="t" r="r" b="b"/>
            <a:pathLst>
              <a:path w="6607328" h="4938978">
                <a:moveTo>
                  <a:pt x="0" y="0"/>
                </a:moveTo>
                <a:lnTo>
                  <a:pt x="6607328" y="0"/>
                </a:lnTo>
                <a:lnTo>
                  <a:pt x="6607328" y="4938978"/>
                </a:lnTo>
                <a:lnTo>
                  <a:pt x="0" y="4938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7B84FB0D-A8D6-46F5-977F-1CBAA08C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562" y="571500"/>
            <a:ext cx="12399005" cy="867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291" tIns="57146" rIns="114291" bIns="5714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Coco FY" panose="02000506000000020003" pitchFamily="2" charset="0"/>
                <a:ea typeface="+mn-ea"/>
                <a:cs typeface="+mn-cs"/>
              </a:rPr>
              <a:t>AI NHANH NHẤT?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50" b="1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(1)…..………..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(2)……………,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khuyên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bảo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luôn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niềm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vui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,(3) ……………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vài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(4)……………..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khiến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mọi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xem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muốn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ra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thôi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,(5)……….,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chớ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quên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giục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giã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Chấm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than,(6) …………….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góp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Mong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nhớ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thật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lâu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2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trở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chuyện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buồn</a:t>
            </a:r>
            <a:r>
              <a:rPr kumimoji="0" lang="en-US" altLang="en-US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9760" y="2046170"/>
            <a:ext cx="25026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khiến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0359" y="2781300"/>
            <a:ext cx="1986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65845" y="3467100"/>
            <a:ext cx="1939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lệnh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0513" y="6956336"/>
            <a:ext cx="2534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chấm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0872" y="5528255"/>
            <a:ext cx="1338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đừng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0359" y="4141704"/>
            <a:ext cx="2404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điệu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E2CBB6CA-F11D-F281-C9AA-506F4712B76F}"/>
              </a:ext>
            </a:extLst>
          </p:cNvPr>
          <p:cNvSpPr/>
          <p:nvPr/>
        </p:nvSpPr>
        <p:spPr>
          <a:xfrm>
            <a:off x="13035991" y="4120426"/>
            <a:ext cx="4894718" cy="6166574"/>
          </a:xfrm>
          <a:custGeom>
            <a:avLst/>
            <a:gdLst/>
            <a:ahLst/>
            <a:cxnLst/>
            <a:rect l="l" t="t" r="r" b="b"/>
            <a:pathLst>
              <a:path w="4894718" h="6166574">
                <a:moveTo>
                  <a:pt x="0" y="0"/>
                </a:moveTo>
                <a:lnTo>
                  <a:pt x="4894718" y="0"/>
                </a:lnTo>
                <a:lnTo>
                  <a:pt x="4894718" y="6166573"/>
                </a:lnTo>
                <a:lnTo>
                  <a:pt x="0" y="61665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69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E5B69C-CF72-20A6-0567-8EC1876A6357}"/>
              </a:ext>
            </a:extLst>
          </p:cNvPr>
          <p:cNvSpPr txBox="1"/>
          <p:nvPr/>
        </p:nvSpPr>
        <p:spPr>
          <a:xfrm>
            <a:off x="1371600" y="2400300"/>
            <a:ext cx="15849600" cy="708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học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tạo ra các câu thuộc các loại câu khác nhau liên quan đến một chủ đề cụ thể.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 dụ: Chủ đề "Gia đình"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cầu cầu khiến: "Mẹ bảo em hãy dọn phòng."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cảm: "Tôi rất yêu quý gia đình của mình."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nghi vấn: "Ba đã nấu cơm chưa?"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trần thuật: "Anh trai tôi nói: 'Em đã làm xong bài tập chưa.'"</a:t>
            </a: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542D3DC0-9557-3FE4-9916-67571C390F08}"/>
              </a:ext>
            </a:extLst>
          </p:cNvPr>
          <p:cNvSpPr txBox="1"/>
          <p:nvPr/>
        </p:nvSpPr>
        <p:spPr>
          <a:xfrm>
            <a:off x="3771900" y="1379638"/>
            <a:ext cx="11049000" cy="1533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2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Tạo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 </a:t>
            </a: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câu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 </a:t>
            </a: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theo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 </a:t>
            </a: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chủ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 </a:t>
            </a:r>
            <a:r>
              <a:rPr kumimoji="0" lang="en-US" sz="16600" b="0" i="0" u="none" strike="noStrike" kern="1200" cap="none" spc="0" normalizeH="0" baseline="0" noProof="0" dirty="0" err="1">
                <a:ln>
                  <a:noFill/>
                </a:ln>
                <a:solidFill>
                  <a:srgbClr val="4F5059"/>
                </a:solidFill>
                <a:effectLst/>
                <a:uLnTx/>
                <a:uFillTx/>
                <a:latin typeface="#9Slide06 SVNBrunette" panose="01000000000000000000" pitchFamily="2" charset="0"/>
              </a:rPr>
              <a:t>đề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4F5059"/>
              </a:solidFill>
              <a:effectLst/>
              <a:uLnTx/>
              <a:uFillTx/>
              <a:latin typeface="#9Slide06 SVNBrunette" panose="01000000000000000000" pitchFamily="2" charset="0"/>
            </a:endParaRPr>
          </a:p>
        </p:txBody>
      </p:sp>
      <p:pic>
        <p:nvPicPr>
          <p:cNvPr id="6" name="Picture 5" descr="A cartoon of a child&#10;&#10;Description automatically generated">
            <a:extLst>
              <a:ext uri="{FF2B5EF4-FFF2-40B4-BE49-F238E27FC236}">
                <a16:creationId xmlns:a16="http://schemas.microsoft.com/office/drawing/2014/main" id="{6AD73246-319B-E2E9-3F83-3DE00BD89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3695700"/>
            <a:ext cx="4953000" cy="4953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24600" y="2032523"/>
            <a:ext cx="6705600" cy="45719"/>
          </a:xfrm>
          <a:prstGeom prst="roundRect">
            <a:avLst/>
          </a:prstGeom>
          <a:solidFill>
            <a:srgbClr val="4F50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5577651">
            <a:off x="15089630" y="2202898"/>
            <a:ext cx="3826890" cy="3741411"/>
          </a:xfrm>
          <a:custGeom>
            <a:avLst/>
            <a:gdLst/>
            <a:ahLst/>
            <a:cxnLst/>
            <a:rect l="l" t="t" r="r" b="b"/>
            <a:pathLst>
              <a:path w="3826890" h="3741411">
                <a:moveTo>
                  <a:pt x="0" y="0"/>
                </a:moveTo>
                <a:lnTo>
                  <a:pt x="3826891" y="0"/>
                </a:lnTo>
                <a:lnTo>
                  <a:pt x="3826891" y="3741411"/>
                </a:lnTo>
                <a:lnTo>
                  <a:pt x="0" y="37414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84194" b="-997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34846" y="8900935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503270">
            <a:off x="-3094083" y="-6374289"/>
            <a:ext cx="10940982" cy="10626429"/>
          </a:xfrm>
          <a:custGeom>
            <a:avLst/>
            <a:gdLst/>
            <a:ahLst/>
            <a:cxnLst/>
            <a:rect l="l" t="t" r="r" b="b"/>
            <a:pathLst>
              <a:path w="10940982" h="10626429">
                <a:moveTo>
                  <a:pt x="0" y="0"/>
                </a:moveTo>
                <a:lnTo>
                  <a:pt x="10940983" y="0"/>
                </a:lnTo>
                <a:lnTo>
                  <a:pt x="10940983" y="10626429"/>
                </a:lnTo>
                <a:lnTo>
                  <a:pt x="0" y="106264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-2740471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4672499" y="237681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7" y="0"/>
                </a:lnTo>
                <a:lnTo>
                  <a:pt x="7048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25B47B56-A3D7-780A-230A-71E27C99772C}"/>
              </a:ext>
            </a:extLst>
          </p:cNvPr>
          <p:cNvSpPr/>
          <p:nvPr/>
        </p:nvSpPr>
        <p:spPr>
          <a:xfrm rot="-4087408">
            <a:off x="944622" y="7676541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9DB19E00-ED73-CEC4-39FB-B23A4FD7966A}"/>
              </a:ext>
            </a:extLst>
          </p:cNvPr>
          <p:cNvGrpSpPr/>
          <p:nvPr/>
        </p:nvGrpSpPr>
        <p:grpSpPr>
          <a:xfrm>
            <a:off x="2646542" y="1247291"/>
            <a:ext cx="4023521" cy="1711037"/>
            <a:chOff x="0" y="0"/>
            <a:chExt cx="16549709" cy="1077840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130037D-A7E2-AC3E-547C-AE445651CAD4}"/>
                </a:ext>
              </a:extLst>
            </p:cNvPr>
            <p:cNvSpPr/>
            <p:nvPr/>
          </p:nvSpPr>
          <p:spPr>
            <a:xfrm>
              <a:off x="31750" y="31750"/>
              <a:ext cx="16486209" cy="10714903"/>
            </a:xfrm>
            <a:custGeom>
              <a:avLst/>
              <a:gdLst/>
              <a:ahLst/>
              <a:cxnLst/>
              <a:rect l="l" t="t" r="r" b="b"/>
              <a:pathLst>
                <a:path w="16486209" h="10714903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BF7F1"/>
            </a:solidFill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22ED57B-18A9-001F-0766-23C0D3D234C7}"/>
                </a:ext>
              </a:extLst>
            </p:cNvPr>
            <p:cNvSpPr/>
            <p:nvPr/>
          </p:nvSpPr>
          <p:spPr>
            <a:xfrm>
              <a:off x="0" y="0"/>
              <a:ext cx="16549709" cy="10778404"/>
            </a:xfrm>
            <a:custGeom>
              <a:avLst/>
              <a:gdLst/>
              <a:ahLst/>
              <a:cxnLst/>
              <a:rect l="l" t="t" r="r" b="b"/>
              <a:pathLst>
                <a:path w="16549709" h="10778404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8" name="Freeform 9">
            <a:extLst>
              <a:ext uri="{FF2B5EF4-FFF2-40B4-BE49-F238E27FC236}">
                <a16:creationId xmlns:a16="http://schemas.microsoft.com/office/drawing/2014/main" id="{FF7AB117-0B14-4841-2E2F-918605AA0BA0}"/>
              </a:ext>
            </a:extLst>
          </p:cNvPr>
          <p:cNvSpPr/>
          <p:nvPr/>
        </p:nvSpPr>
        <p:spPr>
          <a:xfrm rot="1508112">
            <a:off x="-699531" y="1829008"/>
            <a:ext cx="2221210" cy="4114800"/>
          </a:xfrm>
          <a:custGeom>
            <a:avLst/>
            <a:gdLst/>
            <a:ahLst/>
            <a:cxnLst/>
            <a:rect l="l" t="t" r="r" b="b"/>
            <a:pathLst>
              <a:path w="2513769" h="4114800">
                <a:moveTo>
                  <a:pt x="0" y="0"/>
                </a:moveTo>
                <a:lnTo>
                  <a:pt x="2513769" y="0"/>
                </a:lnTo>
                <a:lnTo>
                  <a:pt x="2513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3AE1F-63C6-2C8C-3B7B-E4F9FFAA0E66}"/>
              </a:ext>
            </a:extLst>
          </p:cNvPr>
          <p:cNvSpPr txBox="1"/>
          <p:nvPr/>
        </p:nvSpPr>
        <p:spPr>
          <a:xfrm>
            <a:off x="2631896" y="1718088"/>
            <a:ext cx="40235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578F7A-225D-6039-AFAF-108CCC5FFE1D}"/>
              </a:ext>
            </a:extLst>
          </p:cNvPr>
          <p:cNvSpPr txBox="1"/>
          <p:nvPr/>
        </p:nvSpPr>
        <p:spPr>
          <a:xfrm>
            <a:off x="7523342" y="983283"/>
            <a:ext cx="10058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lục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3A7857-560C-0359-D0C4-1948FCAA8DA6}"/>
              </a:ext>
            </a:extLst>
          </p:cNvPr>
          <p:cNvSpPr txBox="1"/>
          <p:nvPr/>
        </p:nvSpPr>
        <p:spPr>
          <a:xfrm>
            <a:off x="7523342" y="2695091"/>
            <a:ext cx="10058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kịch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C54503A-04A3-1CF0-2170-F7C2E3F4CE9F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 flipV="1">
            <a:off x="6655417" y="1706558"/>
            <a:ext cx="867925" cy="396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59A35D-8791-169B-1CB1-A4E91041D761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6655417" y="2102809"/>
            <a:ext cx="875644" cy="1430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4">
            <a:extLst>
              <a:ext uri="{FF2B5EF4-FFF2-40B4-BE49-F238E27FC236}">
                <a16:creationId xmlns:a16="http://schemas.microsoft.com/office/drawing/2014/main" id="{71F8BA0C-D3CB-1646-BDD7-296C294D4300}"/>
              </a:ext>
            </a:extLst>
          </p:cNvPr>
          <p:cNvGrpSpPr/>
          <p:nvPr/>
        </p:nvGrpSpPr>
        <p:grpSpPr>
          <a:xfrm>
            <a:off x="2672371" y="4509688"/>
            <a:ext cx="4023521" cy="1711037"/>
            <a:chOff x="0" y="0"/>
            <a:chExt cx="16549709" cy="10778404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222A47B-04C6-DE6D-F489-DE91A14FEE69}"/>
                </a:ext>
              </a:extLst>
            </p:cNvPr>
            <p:cNvSpPr/>
            <p:nvPr/>
          </p:nvSpPr>
          <p:spPr>
            <a:xfrm>
              <a:off x="31750" y="31750"/>
              <a:ext cx="16486209" cy="10714903"/>
            </a:xfrm>
            <a:custGeom>
              <a:avLst/>
              <a:gdLst/>
              <a:ahLst/>
              <a:cxnLst/>
              <a:rect l="l" t="t" r="r" b="b"/>
              <a:pathLst>
                <a:path w="16486209" h="10714903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BF7F1"/>
            </a:solidFill>
          </p:spPr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6310DF4-4839-F0DE-E834-41B66FB4BE5D}"/>
                </a:ext>
              </a:extLst>
            </p:cNvPr>
            <p:cNvSpPr/>
            <p:nvPr/>
          </p:nvSpPr>
          <p:spPr>
            <a:xfrm>
              <a:off x="0" y="0"/>
              <a:ext cx="16549709" cy="10778404"/>
            </a:xfrm>
            <a:custGeom>
              <a:avLst/>
              <a:gdLst/>
              <a:ahLst/>
              <a:cxnLst/>
              <a:rect l="l" t="t" r="r" b="b"/>
              <a:pathLst>
                <a:path w="16549709" h="10778404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46F0213-AA10-579D-4D5A-15A8B2400E99}"/>
              </a:ext>
            </a:extLst>
          </p:cNvPr>
          <p:cNvSpPr txBox="1"/>
          <p:nvPr/>
        </p:nvSpPr>
        <p:spPr>
          <a:xfrm>
            <a:off x="2657725" y="4634573"/>
            <a:ext cx="40235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852CF-9F87-B732-5AF2-B73D2CCDA81B}"/>
              </a:ext>
            </a:extLst>
          </p:cNvPr>
          <p:cNvSpPr txBox="1"/>
          <p:nvPr/>
        </p:nvSpPr>
        <p:spPr>
          <a:xfrm>
            <a:off x="7549171" y="4245680"/>
            <a:ext cx="1005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AEE214-F623-55E4-133A-3F2C7C78DD95}"/>
              </a:ext>
            </a:extLst>
          </p:cNvPr>
          <p:cNvSpPr txBox="1"/>
          <p:nvPr/>
        </p:nvSpPr>
        <p:spPr>
          <a:xfrm>
            <a:off x="7549171" y="5957488"/>
            <a:ext cx="1005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24E25C2-C7A7-16C2-1514-7E2FC159C0B4}"/>
              </a:ext>
            </a:extLst>
          </p:cNvPr>
          <p:cNvCxnSpPr>
            <a:stCxn id="27" idx="3"/>
            <a:endCxn id="28" idx="1"/>
          </p:cNvCxnSpPr>
          <p:nvPr/>
        </p:nvCxnSpPr>
        <p:spPr>
          <a:xfrm flipV="1">
            <a:off x="6681246" y="4630401"/>
            <a:ext cx="867925" cy="727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8AC7222-5F86-C486-143E-C791B3E3B48A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6681246" y="5357848"/>
            <a:ext cx="875644" cy="1091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4">
            <a:extLst>
              <a:ext uri="{FF2B5EF4-FFF2-40B4-BE49-F238E27FC236}">
                <a16:creationId xmlns:a16="http://schemas.microsoft.com/office/drawing/2014/main" id="{4FE9B392-B63C-64FE-C5D2-09DFBB086BD0}"/>
              </a:ext>
            </a:extLst>
          </p:cNvPr>
          <p:cNvGrpSpPr/>
          <p:nvPr/>
        </p:nvGrpSpPr>
        <p:grpSpPr>
          <a:xfrm>
            <a:off x="2672371" y="7823364"/>
            <a:ext cx="4023521" cy="1711037"/>
            <a:chOff x="0" y="0"/>
            <a:chExt cx="16549709" cy="10778404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179D8745-A2C5-95EF-AB14-98C608697BDD}"/>
                </a:ext>
              </a:extLst>
            </p:cNvPr>
            <p:cNvSpPr/>
            <p:nvPr/>
          </p:nvSpPr>
          <p:spPr>
            <a:xfrm>
              <a:off x="31750" y="31750"/>
              <a:ext cx="16486209" cy="10714903"/>
            </a:xfrm>
            <a:custGeom>
              <a:avLst/>
              <a:gdLst/>
              <a:ahLst/>
              <a:cxnLst/>
              <a:rect l="l" t="t" r="r" b="b"/>
              <a:pathLst>
                <a:path w="16486209" h="10714903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BF7F1"/>
            </a:solidFill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5AB284D5-EFD3-48A9-0689-AE6F235F374C}"/>
                </a:ext>
              </a:extLst>
            </p:cNvPr>
            <p:cNvSpPr/>
            <p:nvPr/>
          </p:nvSpPr>
          <p:spPr>
            <a:xfrm>
              <a:off x="0" y="0"/>
              <a:ext cx="16549709" cy="10778404"/>
            </a:xfrm>
            <a:custGeom>
              <a:avLst/>
              <a:gdLst/>
              <a:ahLst/>
              <a:cxnLst/>
              <a:rect l="l" t="t" r="r" b="b"/>
              <a:pathLst>
                <a:path w="16549709" h="10778404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537BE86-34B0-6C04-841C-DE9A00D5E66A}"/>
              </a:ext>
            </a:extLst>
          </p:cNvPr>
          <p:cNvSpPr txBox="1"/>
          <p:nvPr/>
        </p:nvSpPr>
        <p:spPr>
          <a:xfrm>
            <a:off x="2664652" y="7944779"/>
            <a:ext cx="40235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17B524-ED94-18BC-AE7D-642E460DC450}"/>
              </a:ext>
            </a:extLst>
          </p:cNvPr>
          <p:cNvSpPr txBox="1"/>
          <p:nvPr/>
        </p:nvSpPr>
        <p:spPr>
          <a:xfrm>
            <a:off x="7549171" y="7559356"/>
            <a:ext cx="10058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902646-521F-A333-ABB4-10CD4FA59B2A}"/>
              </a:ext>
            </a:extLst>
          </p:cNvPr>
          <p:cNvSpPr txBox="1"/>
          <p:nvPr/>
        </p:nvSpPr>
        <p:spPr>
          <a:xfrm>
            <a:off x="7549171" y="9271164"/>
            <a:ext cx="1005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628A7FA-F2DD-B2E7-5C99-4FD8C1539509}"/>
              </a:ext>
            </a:extLst>
          </p:cNvPr>
          <p:cNvCxnSpPr>
            <a:stCxn id="35" idx="3"/>
            <a:endCxn id="36" idx="1"/>
          </p:cNvCxnSpPr>
          <p:nvPr/>
        </p:nvCxnSpPr>
        <p:spPr>
          <a:xfrm flipV="1">
            <a:off x="6688173" y="8282631"/>
            <a:ext cx="860998" cy="38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4B36169-AF90-0BE8-2FFC-A00BD25928F2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688173" y="8668054"/>
            <a:ext cx="875644" cy="1091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641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A1B416-8E40-4D53-5E95-9B1587E7DF6E}"/>
              </a:ext>
            </a:extLst>
          </p:cNvPr>
          <p:cNvSpPr txBox="1">
            <a:spLocks/>
          </p:cNvSpPr>
          <p:nvPr/>
        </p:nvSpPr>
        <p:spPr>
          <a:xfrm>
            <a:off x="648461" y="4016828"/>
            <a:ext cx="10818877" cy="2400963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dirty="0">
                <a:latin typeface="#9Slide07 SVNErika Ormig" panose="020B0609050302020204" pitchFamily="49" charset="0"/>
              </a:rPr>
              <a:t>KIẾN THỨC NGỮ VĂN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7FD87DA-35B5-86A0-021B-D29AA31BFEA6}"/>
              </a:ext>
            </a:extLst>
          </p:cNvPr>
          <p:cNvSpPr txBox="1"/>
          <p:nvPr/>
        </p:nvSpPr>
        <p:spPr>
          <a:xfrm>
            <a:off x="914399" y="571500"/>
            <a:ext cx="10287000" cy="2584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8000" dirty="0" err="1">
                <a:solidFill>
                  <a:srgbClr val="3E4466"/>
                </a:solidFill>
                <a:latin typeface="#9Slide07 SVNAppleberry" panose="02040603050506020204" pitchFamily="18" charset="0"/>
              </a:rPr>
              <a:t>Bài</a:t>
            </a:r>
            <a:r>
              <a:rPr lang="en-US" sz="8000" dirty="0">
                <a:solidFill>
                  <a:srgbClr val="3E4466"/>
                </a:solidFill>
                <a:latin typeface="#9Slide07 SVNAppleberry" panose="02040603050506020204" pitchFamily="18" charset="0"/>
              </a:rPr>
              <a:t> 10: </a:t>
            </a:r>
          </a:p>
          <a:p>
            <a:pPr algn="ctr">
              <a:lnSpc>
                <a:spcPct val="110000"/>
              </a:lnSpc>
            </a:pPr>
            <a:r>
              <a:rPr lang="en-US" sz="8000" dirty="0">
                <a:solidFill>
                  <a:srgbClr val="3E4466"/>
                </a:solidFill>
                <a:latin typeface="#9Slide07 SVNAppleberry" panose="02040603050506020204" pitchFamily="18" charset="0"/>
              </a:rPr>
              <a:t>VĂN BẢN THÔNG TIN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8B25818-3326-1E1C-4940-0F2D09E752A8}"/>
              </a:ext>
            </a:extLst>
          </p:cNvPr>
          <p:cNvSpPr/>
          <p:nvPr/>
        </p:nvSpPr>
        <p:spPr>
          <a:xfrm rot="17456771">
            <a:off x="-2410919" y="-2722202"/>
            <a:ext cx="7424057" cy="4187299"/>
          </a:xfrm>
          <a:custGeom>
            <a:avLst/>
            <a:gdLst/>
            <a:ahLst/>
            <a:cxnLst/>
            <a:rect l="l" t="t" r="r" b="b"/>
            <a:pathLst>
              <a:path w="7315200" h="4105656">
                <a:moveTo>
                  <a:pt x="0" y="0"/>
                </a:moveTo>
                <a:lnTo>
                  <a:pt x="7315200" y="0"/>
                </a:lnTo>
                <a:lnTo>
                  <a:pt x="7315200" y="4105656"/>
                </a:lnTo>
                <a:lnTo>
                  <a:pt x="0" y="4105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8815CB0-5608-C85F-ABC7-4E7AB3BAB05F}"/>
              </a:ext>
            </a:extLst>
          </p:cNvPr>
          <p:cNvSpPr/>
          <p:nvPr/>
        </p:nvSpPr>
        <p:spPr>
          <a:xfrm>
            <a:off x="11277600" y="202528"/>
            <a:ext cx="6433457" cy="5093372"/>
          </a:xfrm>
          <a:custGeom>
            <a:avLst/>
            <a:gdLst/>
            <a:ahLst/>
            <a:cxnLst/>
            <a:rect l="l" t="t" r="r" b="b"/>
            <a:pathLst>
              <a:path w="5378824" h="4114800">
                <a:moveTo>
                  <a:pt x="0" y="0"/>
                </a:moveTo>
                <a:lnTo>
                  <a:pt x="5378823" y="0"/>
                </a:lnTo>
                <a:lnTo>
                  <a:pt x="53788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99087B75-9A05-DBE5-02CE-B870170F27A8}"/>
              </a:ext>
            </a:extLst>
          </p:cNvPr>
          <p:cNvSpPr/>
          <p:nvPr/>
        </p:nvSpPr>
        <p:spPr>
          <a:xfrm>
            <a:off x="457200" y="5295900"/>
            <a:ext cx="16459200" cy="5108869"/>
          </a:xfrm>
          <a:custGeom>
            <a:avLst/>
            <a:gdLst/>
            <a:ahLst/>
            <a:cxnLst/>
            <a:rect l="l" t="t" r="r" b="b"/>
            <a:pathLst>
              <a:path w="7315200" h="2084832">
                <a:moveTo>
                  <a:pt x="0" y="0"/>
                </a:moveTo>
                <a:lnTo>
                  <a:pt x="7315200" y="0"/>
                </a:lnTo>
                <a:lnTo>
                  <a:pt x="7315200" y="2084832"/>
                </a:lnTo>
                <a:lnTo>
                  <a:pt x="0" y="20848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3800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48973">
            <a:off x="-1809069" y="1017604"/>
            <a:ext cx="12019706" cy="12786921"/>
          </a:xfrm>
          <a:custGeom>
            <a:avLst/>
            <a:gdLst/>
            <a:ahLst/>
            <a:cxnLst/>
            <a:rect l="l" t="t" r="r" b="b"/>
            <a:pathLst>
              <a:path w="12019706" h="12786921">
                <a:moveTo>
                  <a:pt x="0" y="0"/>
                </a:moveTo>
                <a:lnTo>
                  <a:pt x="12019705" y="0"/>
                </a:lnTo>
                <a:lnTo>
                  <a:pt x="12019705" y="12786922"/>
                </a:lnTo>
                <a:lnTo>
                  <a:pt x="0" y="12786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762504" y="1527149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59816">
            <a:off x="2824112" y="3918769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76330" y="6384746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077200" y="1135949"/>
            <a:ext cx="10030371" cy="3620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79"/>
              </a:lnSpc>
            </a:pPr>
            <a:r>
              <a:rPr lang="en-US" sz="9600" dirty="0">
                <a:solidFill>
                  <a:srgbClr val="1A2750"/>
                </a:solidFill>
                <a:latin typeface="#9Slide04 SFU CenturySchoolbook" panose="00000400000000000000" pitchFamily="2" charset="0"/>
              </a:rPr>
              <a:t>I. </a:t>
            </a:r>
          </a:p>
          <a:p>
            <a:pPr algn="ctr">
              <a:lnSpc>
                <a:spcPts val="14979"/>
              </a:lnSpc>
            </a:pPr>
            <a:r>
              <a:rPr lang="en-US" sz="9600" dirty="0">
                <a:solidFill>
                  <a:srgbClr val="1A2750"/>
                </a:solidFill>
                <a:latin typeface="#9Slide04 SFU CenturySchoolbook" panose="00000400000000000000" pitchFamily="2" charset="0"/>
              </a:rPr>
              <a:t>Văn </a:t>
            </a:r>
            <a:r>
              <a:rPr lang="en-US" sz="9600" dirty="0" err="1">
                <a:solidFill>
                  <a:srgbClr val="1A2750"/>
                </a:solidFill>
                <a:latin typeface="#9Slide04 SFU CenturySchoolbook" panose="00000400000000000000" pitchFamily="2" charset="0"/>
              </a:rPr>
              <a:t>bản</a:t>
            </a:r>
            <a:r>
              <a:rPr lang="en-US" sz="9600" dirty="0">
                <a:solidFill>
                  <a:srgbClr val="1A2750"/>
                </a:solidFill>
                <a:latin typeface="#9Slide04 SFU CenturySchoolbook" panose="00000400000000000000" pitchFamily="2" charset="0"/>
              </a:rPr>
              <a:t> </a:t>
            </a:r>
            <a:r>
              <a:rPr lang="en-US" sz="9600" dirty="0" err="1">
                <a:solidFill>
                  <a:srgbClr val="1A2750"/>
                </a:solidFill>
                <a:latin typeface="#9Slide04 SFU CenturySchoolbook" panose="00000400000000000000" pitchFamily="2" charset="0"/>
              </a:rPr>
              <a:t>thông</a:t>
            </a:r>
            <a:r>
              <a:rPr lang="en-US" sz="9600" dirty="0">
                <a:solidFill>
                  <a:srgbClr val="1A2750"/>
                </a:solidFill>
                <a:latin typeface="#9Slide04 SFU CenturySchoolbook" panose="00000400000000000000" pitchFamily="2" charset="0"/>
              </a:rPr>
              <a:t> tin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53737055-8326-34AD-E974-86FC817FEC61}"/>
              </a:ext>
            </a:extLst>
          </p:cNvPr>
          <p:cNvSpPr/>
          <p:nvPr/>
        </p:nvSpPr>
        <p:spPr>
          <a:xfrm>
            <a:off x="-533400" y="7604124"/>
            <a:ext cx="7315200" cy="4105656"/>
          </a:xfrm>
          <a:custGeom>
            <a:avLst/>
            <a:gdLst/>
            <a:ahLst/>
            <a:cxnLst/>
            <a:rect l="l" t="t" r="r" b="b"/>
            <a:pathLst>
              <a:path w="7315200" h="4105656">
                <a:moveTo>
                  <a:pt x="0" y="0"/>
                </a:moveTo>
                <a:lnTo>
                  <a:pt x="7315200" y="0"/>
                </a:lnTo>
                <a:lnTo>
                  <a:pt x="7315200" y="4105656"/>
                </a:lnTo>
                <a:lnTo>
                  <a:pt x="0" y="4105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F0310B-BA47-AF12-5AC9-0F346948503C}"/>
              </a:ext>
            </a:extLst>
          </p:cNvPr>
          <p:cNvSpPr txBox="1">
            <a:spLocks/>
          </p:cNvSpPr>
          <p:nvPr/>
        </p:nvSpPr>
        <p:spPr>
          <a:xfrm>
            <a:off x="3124200" y="2781300"/>
            <a:ext cx="2743200" cy="566102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002060"/>
                </a:solidFill>
                <a:latin typeface="#9Slide04 SFU CenturySchoolbook" panose="00000400000000000000" pitchFamily="2" charset="0"/>
                <a:cs typeface="Times New Roman" panose="02020603050405020304" pitchFamily="18" charset="0"/>
              </a:rPr>
              <a:t>Báo</a:t>
            </a:r>
            <a:r>
              <a:rPr lang="en-US" sz="6000" b="1" dirty="0">
                <a:solidFill>
                  <a:srgbClr val="002060"/>
                </a:solidFill>
                <a:latin typeface="#9Slide04 SFU CenturySchoolbook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#9Slide04 SFU CenturySchoolbook" panose="00000400000000000000" pitchFamily="2" charset="0"/>
                <a:cs typeface="Times New Roman" panose="02020603050405020304" pitchFamily="18" charset="0"/>
              </a:rPr>
              <a:t>cáo</a:t>
            </a:r>
            <a:r>
              <a:rPr lang="en-US" sz="6000" b="1" dirty="0">
                <a:solidFill>
                  <a:srgbClr val="002060"/>
                </a:solidFill>
                <a:latin typeface="#9Slide04 SFU CenturySchoolbook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#9Slide04 SFU CenturySchoolbook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6000" b="1" dirty="0">
                <a:solidFill>
                  <a:srgbClr val="002060"/>
                </a:solidFill>
                <a:latin typeface="#9Slide04 SFU CenturySchoolbook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#9Slide04 SFU CenturySchoolbook" panose="00000400000000000000" pitchFamily="2" charset="0"/>
                <a:cs typeface="Times New Roman" panose="02020603050405020304" pitchFamily="18" charset="0"/>
              </a:rPr>
              <a:t>phẩm</a:t>
            </a:r>
            <a:endParaRPr lang="en-US" sz="6000" b="1" dirty="0">
              <a:solidFill>
                <a:srgbClr val="002060"/>
              </a:solidFill>
              <a:latin typeface="#9Slide04 SFU CenturySchoolbook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D2300-8331-379F-0A9D-A5A70FC2E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0"/>
            <a:ext cx="723152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E43195-0894-3F10-2932-D72BE15A6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73919"/>
              </p:ext>
            </p:extLst>
          </p:nvPr>
        </p:nvGraphicFramePr>
        <p:xfrm>
          <a:off x="419099" y="214006"/>
          <a:ext cx="17449801" cy="98589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74748">
                  <a:extLst>
                    <a:ext uri="{9D8B030D-6E8A-4147-A177-3AD203B41FA5}">
                      <a16:colId xmlns:a16="http://schemas.microsoft.com/office/drawing/2014/main" val="2398480274"/>
                    </a:ext>
                  </a:extLst>
                </a:gridCol>
                <a:gridCol w="7631160">
                  <a:extLst>
                    <a:ext uri="{9D8B030D-6E8A-4147-A177-3AD203B41FA5}">
                      <a16:colId xmlns:a16="http://schemas.microsoft.com/office/drawing/2014/main" val="4087351967"/>
                    </a:ext>
                  </a:extLst>
                </a:gridCol>
                <a:gridCol w="5743893">
                  <a:extLst>
                    <a:ext uri="{9D8B030D-6E8A-4147-A177-3AD203B41FA5}">
                      <a16:colId xmlns:a16="http://schemas.microsoft.com/office/drawing/2014/main" val="204577350"/>
                    </a:ext>
                  </a:extLst>
                </a:gridCol>
              </a:tblGrid>
              <a:tr h="1469775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THÔNG TIN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GIỚI THIỆU CUỐN SÁCH HOẶC MỘT BỘ PHIM</a:t>
                      </a:r>
                      <a:endParaRPr lang="en-US" sz="44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03996"/>
                  </a:ext>
                </a:extLst>
              </a:tr>
              <a:tr h="150746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44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800" b="1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u="non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4800" b="1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u="non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endParaRPr lang="en-US" sz="4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44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36508"/>
                  </a:ext>
                </a:extLst>
              </a:tr>
              <a:tr h="677635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400" b="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endParaRPr lang="en-US" sz="4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4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b="1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400" b="1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44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</a:t>
                      </a: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5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50485" y="-1476410"/>
            <a:ext cx="13900073" cy="13239819"/>
          </a:xfrm>
          <a:custGeom>
            <a:avLst/>
            <a:gdLst/>
            <a:ahLst/>
            <a:cxnLst/>
            <a:rect l="l" t="t" r="r" b="b"/>
            <a:pathLst>
              <a:path w="13900073" h="13239819">
                <a:moveTo>
                  <a:pt x="0" y="0"/>
                </a:moveTo>
                <a:lnTo>
                  <a:pt x="13900072" y="0"/>
                </a:lnTo>
                <a:lnTo>
                  <a:pt x="13900072" y="13239820"/>
                </a:lnTo>
                <a:lnTo>
                  <a:pt x="0" y="13239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77651">
            <a:off x="10054766" y="1051564"/>
            <a:ext cx="3826890" cy="3741411"/>
          </a:xfrm>
          <a:custGeom>
            <a:avLst/>
            <a:gdLst/>
            <a:ahLst/>
            <a:cxnLst/>
            <a:rect l="l" t="t" r="r" b="b"/>
            <a:pathLst>
              <a:path w="3826890" h="3741411">
                <a:moveTo>
                  <a:pt x="0" y="0"/>
                </a:moveTo>
                <a:lnTo>
                  <a:pt x="3826890" y="0"/>
                </a:lnTo>
                <a:lnTo>
                  <a:pt x="3826890" y="3741411"/>
                </a:lnTo>
                <a:lnTo>
                  <a:pt x="0" y="3741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84194" b="-9979"/>
            </a:stretch>
          </a:blipFill>
        </p:spPr>
      </p:sp>
      <p:sp>
        <p:nvSpPr>
          <p:cNvPr id="5" name="Freeform 5"/>
          <p:cNvSpPr/>
          <p:nvPr/>
        </p:nvSpPr>
        <p:spPr>
          <a:xfrm rot="-5577651">
            <a:off x="15089630" y="2202898"/>
            <a:ext cx="3826890" cy="3741411"/>
          </a:xfrm>
          <a:custGeom>
            <a:avLst/>
            <a:gdLst/>
            <a:ahLst/>
            <a:cxnLst/>
            <a:rect l="l" t="t" r="r" b="b"/>
            <a:pathLst>
              <a:path w="3826890" h="3741411">
                <a:moveTo>
                  <a:pt x="0" y="0"/>
                </a:moveTo>
                <a:lnTo>
                  <a:pt x="3826891" y="0"/>
                </a:lnTo>
                <a:lnTo>
                  <a:pt x="3826891" y="3741411"/>
                </a:lnTo>
                <a:lnTo>
                  <a:pt x="0" y="3741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84194" b="-997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11577" y="4786135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34846" y="8900935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503270">
            <a:off x="-3094083" y="-6374289"/>
            <a:ext cx="10940982" cy="10626429"/>
          </a:xfrm>
          <a:custGeom>
            <a:avLst/>
            <a:gdLst/>
            <a:ahLst/>
            <a:cxnLst/>
            <a:rect l="l" t="t" r="r" b="b"/>
            <a:pathLst>
              <a:path w="10940982" h="10626429">
                <a:moveTo>
                  <a:pt x="0" y="0"/>
                </a:moveTo>
                <a:lnTo>
                  <a:pt x="10940983" y="0"/>
                </a:lnTo>
                <a:lnTo>
                  <a:pt x="10940983" y="10626429"/>
                </a:lnTo>
                <a:lnTo>
                  <a:pt x="0" y="106264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-2740471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8" y="0"/>
                </a:lnTo>
                <a:lnTo>
                  <a:pt x="7048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4672499" y="237681"/>
            <a:ext cx="7048908" cy="4114800"/>
          </a:xfrm>
          <a:custGeom>
            <a:avLst/>
            <a:gdLst/>
            <a:ahLst/>
            <a:cxnLst/>
            <a:rect l="l" t="t" r="r" b="b"/>
            <a:pathLst>
              <a:path w="7048908" h="4114800">
                <a:moveTo>
                  <a:pt x="0" y="0"/>
                </a:moveTo>
                <a:lnTo>
                  <a:pt x="7048907" y="0"/>
                </a:lnTo>
                <a:lnTo>
                  <a:pt x="7048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02DFD574-1DB6-E882-AB67-9C4486DD0C4C}"/>
              </a:ext>
            </a:extLst>
          </p:cNvPr>
          <p:cNvSpPr txBox="1"/>
          <p:nvPr/>
        </p:nvSpPr>
        <p:spPr>
          <a:xfrm>
            <a:off x="392155" y="3114050"/>
            <a:ext cx="10030371" cy="5544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>
                <a:solidFill>
                  <a:srgbClr val="1A2750"/>
                </a:solidFill>
                <a:latin typeface="#9Slide04 SFU CenturySchoolbook" panose="00000400000000000000" pitchFamily="2" charset="0"/>
              </a:rPr>
              <a:t>II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ts val="14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Câu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hỏi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,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câu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khiến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ts val="149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câu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cảm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,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câu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1A2750"/>
                </a:solidFill>
                <a:effectLst/>
                <a:uLnTx/>
                <a:uFillTx/>
                <a:latin typeface="#9Slide04 SFU CenturySchoolbook" panose="00000400000000000000" pitchFamily="2" charset="0"/>
                <a:ea typeface="+mn-ea"/>
                <a:cs typeface="+mn-cs"/>
              </a:rPr>
              <a:t>kể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1A2750"/>
              </a:solidFill>
              <a:effectLst/>
              <a:uLnTx/>
              <a:uFillTx/>
              <a:latin typeface="#9Slide04 SFU CenturySchoolbook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6568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nghi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34881"/>
              </p:ext>
            </p:extLst>
          </p:nvPr>
        </p:nvGraphicFramePr>
        <p:xfrm>
          <a:off x="838200" y="2340385"/>
          <a:ext cx="16306800" cy="7087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5600">
                  <a:extLst>
                    <a:ext uri="{9D8B030D-6E8A-4147-A177-3AD203B41FA5}">
                      <a16:colId xmlns:a16="http://schemas.microsoft.com/office/drawing/2014/main" val="3558345884"/>
                    </a:ext>
                  </a:extLst>
                </a:gridCol>
                <a:gridCol w="8432800">
                  <a:extLst>
                    <a:ext uri="{9D8B030D-6E8A-4147-A177-3AD203B41FA5}">
                      <a16:colId xmlns:a16="http://schemas.microsoft.com/office/drawing/2014/main" val="32887797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13376648"/>
                    </a:ext>
                  </a:extLst>
                </a:gridCol>
              </a:tblGrid>
              <a:tr h="38771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defTabSz="1371600">
                        <a:spcAft>
                          <a:spcPts val="1125"/>
                        </a:spcAft>
                        <a:defRPr/>
                      </a:pPr>
                      <a:endParaRPr lang="en-US" sz="4400" i="1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11555"/>
                  </a:ext>
                </a:extLst>
              </a:tr>
              <a:tr h="3209822">
                <a:tc>
                  <a:txBody>
                    <a:bodyPr/>
                    <a:lstStyle/>
                    <a:p>
                      <a:pPr algn="just" defTabSz="1371600">
                        <a:spcBef>
                          <a:spcPct val="0"/>
                        </a:spcBef>
                        <a:buNone/>
                      </a:pPr>
                      <a:r>
                        <a:rPr lang="en-US" altLang="en-US" sz="4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bạn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thể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nói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nhỏ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hơn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chút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altLang="en-US" sz="44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không</a:t>
                      </a:r>
                      <a:r>
                        <a:rPr lang="en-US" altLang="en-US" sz="4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?</a:t>
                      </a:r>
                      <a:endParaRPr lang="en-US" altLang="en-US" sz="4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1371600"/>
                      <a:endParaRPr lang="en-SG" sz="4400" b="0" dirty="0">
                        <a:solidFill>
                          <a:schemeClr val="tx1"/>
                        </a:solidFill>
                        <a:latin typeface="Arial"/>
                        <a:ea typeface="Arial Unicode MS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7391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741E0E4-F571-DA6E-3E8B-275824473E39}"/>
              </a:ext>
            </a:extLst>
          </p:cNvPr>
          <p:cNvSpPr txBox="1"/>
          <p:nvPr/>
        </p:nvSpPr>
        <p:spPr>
          <a:xfrm>
            <a:off x="6329491" y="2886693"/>
            <a:ext cx="8148509" cy="2941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3C5EDC-0F39-F3E1-533E-E0E7026572E3}"/>
              </a:ext>
            </a:extLst>
          </p:cNvPr>
          <p:cNvSpPr txBox="1"/>
          <p:nvPr/>
        </p:nvSpPr>
        <p:spPr>
          <a:xfrm>
            <a:off x="6298318" y="6374832"/>
            <a:ext cx="817968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+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mạch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thoại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,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altLang="en-US" sz="4400" noProof="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cầu</a:t>
            </a:r>
            <a:endParaRPr lang="en-US" altLang="en-US" sz="4400" noProof="0" dirty="0">
              <a:solidFill>
                <a:prstClr val="black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+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dấu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  <a:sym typeface="Arial"/>
              </a:rPr>
              <a:t>chấm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161BE2-44AF-CA81-0B84-BE5AF7AA9FAC}"/>
              </a:ext>
            </a:extLst>
          </p:cNvPr>
          <p:cNvSpPr txBox="1"/>
          <p:nvPr/>
        </p:nvSpPr>
        <p:spPr>
          <a:xfrm>
            <a:off x="14859866" y="7144516"/>
            <a:ext cx="228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2A7D40-4FC2-46CB-AD91-81239FD4A9E8}"/>
              </a:ext>
            </a:extLst>
          </p:cNvPr>
          <p:cNvSpPr txBox="1"/>
          <p:nvPr/>
        </p:nvSpPr>
        <p:spPr>
          <a:xfrm>
            <a:off x="14859866" y="3588167"/>
            <a:ext cx="32757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32552-EC68-9D38-08CB-5918D764E4FF}"/>
              </a:ext>
            </a:extLst>
          </p:cNvPr>
          <p:cNvGrpSpPr/>
          <p:nvPr/>
        </p:nvGrpSpPr>
        <p:grpSpPr>
          <a:xfrm>
            <a:off x="-304800" y="195293"/>
            <a:ext cx="7083189" cy="1737241"/>
            <a:chOff x="-304800" y="195293"/>
            <a:chExt cx="7083189" cy="1737241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BE57FF67-8F20-64D6-E2F0-F7D08CA8A4B6}"/>
                </a:ext>
              </a:extLst>
            </p:cNvPr>
            <p:cNvGrpSpPr/>
            <p:nvPr/>
          </p:nvGrpSpPr>
          <p:grpSpPr>
            <a:xfrm>
              <a:off x="-304800" y="195293"/>
              <a:ext cx="6907918" cy="1737241"/>
              <a:chOff x="0" y="-57150"/>
              <a:chExt cx="1763966" cy="443612"/>
            </a:xfrm>
          </p:grpSpPr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EFD7A934-E73B-0DC5-DC0A-2596A78E25DC}"/>
                  </a:ext>
                </a:extLst>
              </p:cNvPr>
              <p:cNvSpPr/>
              <p:nvPr/>
            </p:nvSpPr>
            <p:spPr>
              <a:xfrm>
                <a:off x="0" y="0"/>
                <a:ext cx="1763966" cy="386462"/>
              </a:xfrm>
              <a:custGeom>
                <a:avLst/>
                <a:gdLst/>
                <a:ahLst/>
                <a:cxnLst/>
                <a:rect l="l" t="t" r="r" b="b"/>
                <a:pathLst>
                  <a:path w="1763966" h="386462">
                    <a:moveTo>
                      <a:pt x="22415" y="0"/>
                    </a:moveTo>
                    <a:lnTo>
                      <a:pt x="1741551" y="0"/>
                    </a:lnTo>
                    <a:cubicBezTo>
                      <a:pt x="1753931" y="0"/>
                      <a:pt x="1763966" y="10035"/>
                      <a:pt x="1763966" y="22415"/>
                    </a:cubicBezTo>
                    <a:lnTo>
                      <a:pt x="1763966" y="364047"/>
                    </a:lnTo>
                    <a:cubicBezTo>
                      <a:pt x="1763966" y="376426"/>
                      <a:pt x="1753931" y="386462"/>
                      <a:pt x="1741551" y="386462"/>
                    </a:cubicBezTo>
                    <a:lnTo>
                      <a:pt x="22415" y="386462"/>
                    </a:lnTo>
                    <a:cubicBezTo>
                      <a:pt x="16470" y="386462"/>
                      <a:pt x="10769" y="384100"/>
                      <a:pt x="6565" y="379897"/>
                    </a:cubicBezTo>
                    <a:cubicBezTo>
                      <a:pt x="2362" y="375693"/>
                      <a:pt x="0" y="369992"/>
                      <a:pt x="0" y="364047"/>
                    </a:cubicBezTo>
                    <a:lnTo>
                      <a:pt x="0" y="22415"/>
                    </a:lnTo>
                    <a:cubicBezTo>
                      <a:pt x="0" y="10035"/>
                      <a:pt x="10035" y="0"/>
                      <a:pt x="22415" y="0"/>
                    </a:cubicBezTo>
                    <a:close/>
                  </a:path>
                </a:pathLst>
              </a:custGeom>
              <a:solidFill>
                <a:srgbClr val="4F5059"/>
              </a:solidFill>
            </p:spPr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157EFAC8-A24E-EF31-9CA7-6C21F618F24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763966" cy="4436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E7B3EAB9-C06F-A738-169C-7FF277D88576}"/>
                </a:ext>
              </a:extLst>
            </p:cNvPr>
            <p:cNvSpPr txBox="1"/>
            <p:nvPr/>
          </p:nvSpPr>
          <p:spPr>
            <a:xfrm>
              <a:off x="533400" y="843280"/>
              <a:ext cx="6244989" cy="53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1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nghi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FEF3FB61-FF72-DFCB-1D20-9B0EC8E320A2}"/>
              </a:ext>
            </a:extLst>
          </p:cNvPr>
          <p:cNvSpPr/>
          <p:nvPr/>
        </p:nvSpPr>
        <p:spPr>
          <a:xfrm>
            <a:off x="966407" y="3771900"/>
            <a:ext cx="3605593" cy="4114800"/>
          </a:xfrm>
          <a:custGeom>
            <a:avLst/>
            <a:gdLst/>
            <a:ahLst/>
            <a:cxnLst/>
            <a:rect l="l" t="t" r="r" b="b"/>
            <a:pathLst>
              <a:path w="3605593" h="4114800">
                <a:moveTo>
                  <a:pt x="0" y="0"/>
                </a:moveTo>
                <a:lnTo>
                  <a:pt x="3605594" y="0"/>
                </a:lnTo>
                <a:lnTo>
                  <a:pt x="3605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09D721-1521-1900-0C49-3B38D061320E}"/>
              </a:ext>
            </a:extLst>
          </p:cNvPr>
          <p:cNvGrpSpPr/>
          <p:nvPr/>
        </p:nvGrpSpPr>
        <p:grpSpPr>
          <a:xfrm>
            <a:off x="4724400" y="2156341"/>
            <a:ext cx="14064691" cy="7406332"/>
            <a:chOff x="4724400" y="2156341"/>
            <a:chExt cx="14064691" cy="74063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69116D6-2BFA-AF9B-A913-AB02B995F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24400" y="2156341"/>
              <a:ext cx="14064691" cy="738649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5" name="Rectangle 24"/>
            <p:cNvSpPr/>
            <p:nvPr/>
          </p:nvSpPr>
          <p:spPr>
            <a:xfrm>
              <a:off x="5410200" y="2428412"/>
              <a:ext cx="12115800" cy="713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tin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vấn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ai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gì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nào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sao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đâu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bao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bao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nhiêu</a:t>
              </a:r>
              <a:r>
                <a: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thúc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dấu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chấm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Lưu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ý: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nhiều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ư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ờng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hợp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nghi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vấn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dùng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để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hỏi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mà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dùng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để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(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bộc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lộ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cảm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xúc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SG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khiến</a:t>
              </a:r>
              <a:r>
                <a:rPr kumimoji="0" lang="en-SG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…)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1652</Words>
  <Application>Microsoft Office PowerPoint</Application>
  <PresentationFormat>Custom</PresentationFormat>
  <Paragraphs>179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#9Slide06 SVNBrunette</vt:lpstr>
      <vt:lpstr>Arial</vt:lpstr>
      <vt:lpstr>Calibri</vt:lpstr>
      <vt:lpstr>#9Slide07 SVNAppleberry</vt:lpstr>
      <vt:lpstr>#9Slide07 SVNErika Ormig</vt:lpstr>
      <vt:lpstr>Fraunces Light</vt:lpstr>
      <vt:lpstr>Times New Roman</vt:lpstr>
      <vt:lpstr>#9Slide05 SVNCoco FY</vt:lpstr>
      <vt:lpstr>#9Slide04 SFU CenturySchoolbook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Group Project Creative Presentation</dc:title>
  <dc:creator>Dell Inspiron 5320</dc:creator>
  <cp:lastModifiedBy>admin</cp:lastModifiedBy>
  <cp:revision>51</cp:revision>
  <dcterms:created xsi:type="dcterms:W3CDTF">2006-08-16T00:00:00Z</dcterms:created>
  <dcterms:modified xsi:type="dcterms:W3CDTF">2025-05-20T09:09:43Z</dcterms:modified>
  <dc:identifier>DAF9bRlnsCs</dc:identifier>
</cp:coreProperties>
</file>