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98" r:id="rId3"/>
    <p:sldId id="270" r:id="rId4"/>
    <p:sldId id="274" r:id="rId5"/>
    <p:sldId id="281" r:id="rId6"/>
    <p:sldId id="275" r:id="rId7"/>
    <p:sldId id="276" r:id="rId8"/>
    <p:sldId id="273" r:id="rId9"/>
    <p:sldId id="277" r:id="rId10"/>
    <p:sldId id="283" r:id="rId11"/>
    <p:sldId id="282" r:id="rId12"/>
    <p:sldId id="284" r:id="rId13"/>
    <p:sldId id="285" r:id="rId14"/>
    <p:sldId id="286" r:id="rId15"/>
    <p:sldId id="287" r:id="rId16"/>
    <p:sldId id="288" r:id="rId17"/>
    <p:sldId id="289" r:id="rId18"/>
    <p:sldId id="271" r:id="rId19"/>
    <p:sldId id="290" r:id="rId20"/>
    <p:sldId id="291" r:id="rId21"/>
    <p:sldId id="269" r:id="rId22"/>
    <p:sldId id="292" r:id="rId23"/>
    <p:sldId id="294" r:id="rId24"/>
    <p:sldId id="300" r:id="rId25"/>
    <p:sldId id="296" r:id="rId26"/>
  </p:sldIdLst>
  <p:sldSz cx="18288000" cy="10287000"/>
  <p:notesSz cx="6858000" cy="9144000"/>
  <p:embeddedFontLst>
    <p:embeddedFont>
      <p:font typeface="#9Slide05 FS Blonde Script" panose="020B0604020202020204" charset="0"/>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228"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B854B-35CC-4615-994C-01AFD36D236C}"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252E5-28D1-4ECA-90EB-274C871F6B29}" type="slidenum">
              <a:rPr lang="en-US" smtClean="0"/>
              <a:t>‹#›</a:t>
            </a:fld>
            <a:endParaRPr lang="en-US"/>
          </a:p>
        </p:txBody>
      </p:sp>
    </p:spTree>
    <p:extLst>
      <p:ext uri="{BB962C8B-B14F-4D97-AF65-F5344CB8AC3E}">
        <p14:creationId xmlns:p14="http://schemas.microsoft.com/office/powerpoint/2010/main" val="2729635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a:t>
            </a:fld>
            <a:endParaRPr lang="en-US"/>
          </a:p>
        </p:txBody>
      </p:sp>
    </p:spTree>
    <p:extLst>
      <p:ext uri="{BB962C8B-B14F-4D97-AF65-F5344CB8AC3E}">
        <p14:creationId xmlns:p14="http://schemas.microsoft.com/office/powerpoint/2010/main" val="2234486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8252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11</a:t>
            </a:fld>
            <a:endParaRPr lang="en-US"/>
          </a:p>
        </p:txBody>
      </p:sp>
    </p:spTree>
    <p:extLst>
      <p:ext uri="{BB962C8B-B14F-4D97-AF65-F5344CB8AC3E}">
        <p14:creationId xmlns:p14="http://schemas.microsoft.com/office/powerpoint/2010/main" val="26305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12</a:t>
            </a:fld>
            <a:endParaRPr lang="en-US"/>
          </a:p>
        </p:txBody>
      </p:sp>
    </p:spTree>
    <p:extLst>
      <p:ext uri="{BB962C8B-B14F-4D97-AF65-F5344CB8AC3E}">
        <p14:creationId xmlns:p14="http://schemas.microsoft.com/office/powerpoint/2010/main" val="2999989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13</a:t>
            </a:fld>
            <a:endParaRPr lang="en-US"/>
          </a:p>
        </p:txBody>
      </p:sp>
    </p:spTree>
    <p:extLst>
      <p:ext uri="{BB962C8B-B14F-4D97-AF65-F5344CB8AC3E}">
        <p14:creationId xmlns:p14="http://schemas.microsoft.com/office/powerpoint/2010/main" val="1765151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14</a:t>
            </a:fld>
            <a:endParaRPr lang="en-US"/>
          </a:p>
        </p:txBody>
      </p:sp>
    </p:spTree>
    <p:extLst>
      <p:ext uri="{BB962C8B-B14F-4D97-AF65-F5344CB8AC3E}">
        <p14:creationId xmlns:p14="http://schemas.microsoft.com/office/powerpoint/2010/main" val="274996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15</a:t>
            </a:fld>
            <a:endParaRPr lang="en-US"/>
          </a:p>
        </p:txBody>
      </p:sp>
    </p:spTree>
    <p:extLst>
      <p:ext uri="{BB962C8B-B14F-4D97-AF65-F5344CB8AC3E}">
        <p14:creationId xmlns:p14="http://schemas.microsoft.com/office/powerpoint/2010/main" val="2752488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16</a:t>
            </a:fld>
            <a:endParaRPr lang="en-US"/>
          </a:p>
        </p:txBody>
      </p:sp>
    </p:spTree>
    <p:extLst>
      <p:ext uri="{BB962C8B-B14F-4D97-AF65-F5344CB8AC3E}">
        <p14:creationId xmlns:p14="http://schemas.microsoft.com/office/powerpoint/2010/main" val="2932707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17</a:t>
            </a:fld>
            <a:endParaRPr lang="en-US"/>
          </a:p>
        </p:txBody>
      </p:sp>
    </p:spTree>
    <p:extLst>
      <p:ext uri="{BB962C8B-B14F-4D97-AF65-F5344CB8AC3E}">
        <p14:creationId xmlns:p14="http://schemas.microsoft.com/office/powerpoint/2010/main" val="87468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18</a:t>
            </a:fld>
            <a:endParaRPr lang="en-US"/>
          </a:p>
        </p:txBody>
      </p:sp>
    </p:spTree>
    <p:extLst>
      <p:ext uri="{BB962C8B-B14F-4D97-AF65-F5344CB8AC3E}">
        <p14:creationId xmlns:p14="http://schemas.microsoft.com/office/powerpoint/2010/main" val="1584673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19</a:t>
            </a:fld>
            <a:endParaRPr lang="en-US"/>
          </a:p>
        </p:txBody>
      </p:sp>
    </p:spTree>
    <p:extLst>
      <p:ext uri="{BB962C8B-B14F-4D97-AF65-F5344CB8AC3E}">
        <p14:creationId xmlns:p14="http://schemas.microsoft.com/office/powerpoint/2010/main" val="6570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011267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20</a:t>
            </a:fld>
            <a:endParaRPr lang="en-US"/>
          </a:p>
        </p:txBody>
      </p:sp>
    </p:spTree>
    <p:extLst>
      <p:ext uri="{BB962C8B-B14F-4D97-AF65-F5344CB8AC3E}">
        <p14:creationId xmlns:p14="http://schemas.microsoft.com/office/powerpoint/2010/main" val="2105408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21</a:t>
            </a:fld>
            <a:endParaRPr lang="en-US"/>
          </a:p>
        </p:txBody>
      </p:sp>
    </p:spTree>
    <p:extLst>
      <p:ext uri="{BB962C8B-B14F-4D97-AF65-F5344CB8AC3E}">
        <p14:creationId xmlns:p14="http://schemas.microsoft.com/office/powerpoint/2010/main" val="1007513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22</a:t>
            </a:fld>
            <a:endParaRPr lang="en-US"/>
          </a:p>
        </p:txBody>
      </p:sp>
    </p:spTree>
    <p:extLst>
      <p:ext uri="{BB962C8B-B14F-4D97-AF65-F5344CB8AC3E}">
        <p14:creationId xmlns:p14="http://schemas.microsoft.com/office/powerpoint/2010/main" val="438173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23</a:t>
            </a:fld>
            <a:endParaRPr lang="en-US"/>
          </a:p>
        </p:txBody>
      </p:sp>
    </p:spTree>
    <p:extLst>
      <p:ext uri="{BB962C8B-B14F-4D97-AF65-F5344CB8AC3E}">
        <p14:creationId xmlns:p14="http://schemas.microsoft.com/office/powerpoint/2010/main" val="2679772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91824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25</a:t>
            </a:fld>
            <a:endParaRPr lang="en-US"/>
          </a:p>
        </p:txBody>
      </p:sp>
    </p:spTree>
    <p:extLst>
      <p:ext uri="{BB962C8B-B14F-4D97-AF65-F5344CB8AC3E}">
        <p14:creationId xmlns:p14="http://schemas.microsoft.com/office/powerpoint/2010/main" val="238377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3</a:t>
            </a:fld>
            <a:endParaRPr lang="en-US"/>
          </a:p>
        </p:txBody>
      </p:sp>
    </p:spTree>
    <p:extLst>
      <p:ext uri="{BB962C8B-B14F-4D97-AF65-F5344CB8AC3E}">
        <p14:creationId xmlns:p14="http://schemas.microsoft.com/office/powerpoint/2010/main" val="250393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4</a:t>
            </a:fld>
            <a:endParaRPr lang="en-US"/>
          </a:p>
        </p:txBody>
      </p:sp>
    </p:spTree>
    <p:extLst>
      <p:ext uri="{BB962C8B-B14F-4D97-AF65-F5344CB8AC3E}">
        <p14:creationId xmlns:p14="http://schemas.microsoft.com/office/powerpoint/2010/main" val="3562292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5</a:t>
            </a:fld>
            <a:endParaRPr lang="en-US"/>
          </a:p>
        </p:txBody>
      </p:sp>
    </p:spTree>
    <p:extLst>
      <p:ext uri="{BB962C8B-B14F-4D97-AF65-F5344CB8AC3E}">
        <p14:creationId xmlns:p14="http://schemas.microsoft.com/office/powerpoint/2010/main" val="1572730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6</a:t>
            </a:fld>
            <a:endParaRPr lang="en-US"/>
          </a:p>
        </p:txBody>
      </p:sp>
    </p:spTree>
    <p:extLst>
      <p:ext uri="{BB962C8B-B14F-4D97-AF65-F5344CB8AC3E}">
        <p14:creationId xmlns:p14="http://schemas.microsoft.com/office/powerpoint/2010/main" val="230338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7</a:t>
            </a:fld>
            <a:endParaRPr lang="en-US"/>
          </a:p>
        </p:txBody>
      </p:sp>
    </p:spTree>
    <p:extLst>
      <p:ext uri="{BB962C8B-B14F-4D97-AF65-F5344CB8AC3E}">
        <p14:creationId xmlns:p14="http://schemas.microsoft.com/office/powerpoint/2010/main" val="3612549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8</a:t>
            </a:fld>
            <a:endParaRPr lang="en-US"/>
          </a:p>
        </p:txBody>
      </p:sp>
    </p:spTree>
    <p:extLst>
      <p:ext uri="{BB962C8B-B14F-4D97-AF65-F5344CB8AC3E}">
        <p14:creationId xmlns:p14="http://schemas.microsoft.com/office/powerpoint/2010/main" val="263744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9</a:t>
            </a:fld>
            <a:endParaRPr lang="en-US"/>
          </a:p>
        </p:txBody>
      </p:sp>
    </p:spTree>
    <p:extLst>
      <p:ext uri="{BB962C8B-B14F-4D97-AF65-F5344CB8AC3E}">
        <p14:creationId xmlns:p14="http://schemas.microsoft.com/office/powerpoint/2010/main" val="2874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3.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2.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2.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3.sv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1.png"/><Relationship Id="rId7" Type="http://schemas.openxmlformats.org/officeDocument/2006/relationships/image" Target="../media/image52.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60.svg"/></Relationships>
</file>

<file path=ppt/slides/_rels/slide1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sv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9.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0.svg"/></Relationships>
</file>

<file path=ppt/slides/_rels/slide17.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6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67.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66.png"/><Relationship Id="rId5" Type="http://schemas.openxmlformats.org/officeDocument/2006/relationships/image" Target="../media/image73.png"/><Relationship Id="rId15" Type="http://schemas.openxmlformats.org/officeDocument/2006/relationships/image" Target="../media/image60.sv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microsoft.com/office/2007/relationships/hdphoto" Target="../media/hdphoto2.wdp"/><Relationship Id="rId1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29.sv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7.svg"/><Relationship Id="rId10" Type="http://schemas.openxmlformats.org/officeDocument/2006/relationships/image" Target="../media/image23.svg"/><Relationship Id="rId19" Type="http://schemas.openxmlformats.org/officeDocument/2006/relationships/image" Target="../media/image31.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svg"/><Relationship Id="rId11" Type="http://schemas.microsoft.com/office/2007/relationships/hdphoto" Target="../media/hdphoto3.wdp"/><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sv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47.png"/><Relationship Id="rId5" Type="http://schemas.openxmlformats.org/officeDocument/2006/relationships/image" Target="../media/image20.png"/><Relationship Id="rId10" Type="http://schemas.openxmlformats.org/officeDocument/2006/relationships/image" Target="../media/image46.png"/><Relationship Id="rId4" Type="http://schemas.openxmlformats.org/officeDocument/2006/relationships/image" Target="../media/image19.sv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9.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12.png"/><Relationship Id="rId4" Type="http://schemas.openxmlformats.org/officeDocument/2006/relationships/image" Target="../media/image50.sv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55" r="1555"/>
          <a:stretch>
            <a:fillRect/>
          </a:stretch>
        </p:blipFill>
        <p:spPr>
          <a:xfrm>
            <a:off x="0" y="0"/>
            <a:ext cx="18288000" cy="10287000"/>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100000" l="6000" r="100000">
                        <a14:backgroundMark x1="13417" y1="92167" x2="33583" y2="83500"/>
                        <a14:backgroundMark x1="20750" y1="98417" x2="80500" y2="97250"/>
                        <a14:backgroundMark x1="64917" y1="82583" x2="69583" y2="91083"/>
                      </a14:backgroundRemoval>
                    </a14:imgEffect>
                  </a14:imgLayer>
                </a14:imgProps>
              </a:ext>
            </a:extLst>
          </a:blip>
          <a:stretch>
            <a:fillRect/>
          </a:stretch>
        </p:blipFill>
        <p:spPr>
          <a:xfrm>
            <a:off x="9113520" y="0"/>
            <a:ext cx="10264140" cy="10264140"/>
          </a:xfrm>
          <a:prstGeom prst="rect">
            <a:avLst/>
          </a:prstGeom>
        </p:spPr>
      </p:pic>
      <p:pic>
        <p:nvPicPr>
          <p:cNvPr id="18" name="Picture 17"/>
          <p:cNvPicPr>
            <a:picLocks noChangeAspect="1"/>
          </p:cNvPicPr>
          <p:nvPr/>
        </p:nvPicPr>
        <p:blipFill>
          <a:blip r:embed="rId6"/>
          <a:stretch>
            <a:fillRect/>
          </a:stretch>
        </p:blipFill>
        <p:spPr>
          <a:xfrm>
            <a:off x="228600" y="22860"/>
            <a:ext cx="9931633" cy="5355668"/>
          </a:xfrm>
          <a:prstGeom prst="rect">
            <a:avLst/>
          </a:prstGeom>
        </p:spPr>
      </p:pic>
      <p:sp>
        <p:nvSpPr>
          <p:cNvPr id="19" name="TextBox 15"/>
          <p:cNvSpPr txBox="1"/>
          <p:nvPr/>
        </p:nvSpPr>
        <p:spPr>
          <a:xfrm>
            <a:off x="1077220" y="5411548"/>
            <a:ext cx="9362180" cy="3046988"/>
          </a:xfrm>
          <a:prstGeom prst="rect">
            <a:avLst/>
          </a:prstGeom>
        </p:spPr>
        <p:txBody>
          <a:bodyPr wrap="square" lIns="0" tIns="0" rIns="0" bIns="0" rtlCol="0" anchor="t">
            <a:spAutoFit/>
          </a:bodyPr>
          <a:lstStyle/>
          <a:p>
            <a:pPr algn="just">
              <a:lnSpc>
                <a:spcPct val="150000"/>
              </a:lnSpc>
              <a:spcBef>
                <a:spcPct val="0"/>
              </a:spcBef>
            </a:pP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Nếu</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được</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chọn</a:t>
            </a:r>
            <a:r>
              <a:rPr lang="en-US" sz="4400" dirty="0">
                <a:solidFill>
                  <a:srgbClr val="271905"/>
                </a:solidFill>
                <a:latin typeface="Times New Roman" panose="02020603050405020304" pitchFamily="18" charset="0"/>
                <a:cs typeface="Times New Roman" panose="02020603050405020304" pitchFamily="18" charset="0"/>
              </a:rPr>
              <a:t> 5 </a:t>
            </a:r>
            <a:r>
              <a:rPr lang="en-US" sz="4400" dirty="0" err="1">
                <a:solidFill>
                  <a:srgbClr val="271905"/>
                </a:solidFill>
                <a:latin typeface="Times New Roman" panose="02020603050405020304" pitchFamily="18" charset="0"/>
                <a:cs typeface="Times New Roman" panose="02020603050405020304" pitchFamily="18" charset="0"/>
              </a:rPr>
              <a:t>tính</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từ</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để</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miêu</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tả</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về</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mẹ</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em</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sẽ</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chọn</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những</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tính</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từ</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nào</a:t>
            </a:r>
            <a:r>
              <a:rPr lang="en-US" sz="4400" dirty="0">
                <a:solidFill>
                  <a:srgbClr val="271905"/>
                </a:solidFill>
                <a:latin typeface="Times New Roman" panose="02020603050405020304" pitchFamily="18" charset="0"/>
                <a:cs typeface="Times New Roman" panose="02020603050405020304" pitchFamily="18" charset="0"/>
              </a:rPr>
              <a:t>.</a:t>
            </a:r>
          </a:p>
          <a:p>
            <a:pPr algn="just">
              <a:lnSpc>
                <a:spcPct val="150000"/>
              </a:lnSpc>
              <a:spcBef>
                <a:spcPct val="0"/>
              </a:spcBef>
            </a:pP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Hãy</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viết</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ra</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giấy</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và</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gắn</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lên</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cây</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nhé</a:t>
            </a:r>
            <a:r>
              <a:rPr lang="en-US" sz="4400" dirty="0">
                <a:solidFill>
                  <a:srgbClr val="271905"/>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809240" y="-2801303"/>
            <a:ext cx="12954000" cy="12079605"/>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50158" y="3238500"/>
            <a:ext cx="6512442" cy="7246110"/>
          </a:xfrm>
          <a:prstGeom prst="rect">
            <a:avLst/>
          </a:prstGeom>
        </p:spPr>
      </p:pic>
      <p:pic>
        <p:nvPicPr>
          <p:cNvPr id="2" name="Picture 1"/>
          <p:cNvPicPr>
            <a:picLocks noChangeAspect="1"/>
          </p:cNvPicPr>
          <p:nvPr/>
        </p:nvPicPr>
        <p:blipFill>
          <a:blip r:embed="rId6"/>
          <a:stretch>
            <a:fillRect/>
          </a:stretch>
        </p:blipFill>
        <p:spPr>
          <a:xfrm>
            <a:off x="-457200" y="6343002"/>
            <a:ext cx="13280195" cy="2935300"/>
          </a:xfrm>
          <a:prstGeom prst="rect">
            <a:avLst/>
          </a:prstGeom>
        </p:spPr>
      </p:pic>
    </p:spTree>
    <p:extLst>
      <p:ext uri="{BB962C8B-B14F-4D97-AF65-F5344CB8AC3E}">
        <p14:creationId xmlns:p14="http://schemas.microsoft.com/office/powerpoint/2010/main" val="2840950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96285" flipH="1">
            <a:off x="-1389734" y="-1633467"/>
            <a:ext cx="2779467" cy="379449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57430">
            <a:off x="16501429" y="8433390"/>
            <a:ext cx="2361591" cy="2994093"/>
          </a:xfrm>
          <a:prstGeom prst="rect">
            <a:avLst/>
          </a:prstGeom>
        </p:spPr>
      </p:pic>
      <p:pic>
        <p:nvPicPr>
          <p:cNvPr id="24" name="Picture 23"/>
          <p:cNvPicPr>
            <a:picLocks noChangeAspect="1"/>
          </p:cNvPicPr>
          <p:nvPr/>
        </p:nvPicPr>
        <p:blipFill>
          <a:blip r:embed="rId7"/>
          <a:stretch>
            <a:fillRect/>
          </a:stretch>
        </p:blipFill>
        <p:spPr>
          <a:xfrm>
            <a:off x="2667000" y="196375"/>
            <a:ext cx="12173859" cy="1539301"/>
          </a:xfrm>
          <a:prstGeom prst="rect">
            <a:avLst/>
          </a:prstGeom>
        </p:spPr>
      </p:pic>
      <p:pic>
        <p:nvPicPr>
          <p:cNvPr id="43" name="Picture 42"/>
          <p:cNvPicPr>
            <a:picLocks noChangeAspect="1"/>
          </p:cNvPicPr>
          <p:nvPr/>
        </p:nvPicPr>
        <p:blipFill>
          <a:blip r:embed="rId8"/>
          <a:stretch>
            <a:fillRect/>
          </a:stretch>
        </p:blipFill>
        <p:spPr>
          <a:xfrm>
            <a:off x="228600" y="2765147"/>
            <a:ext cx="9467909" cy="3700593"/>
          </a:xfrm>
          <a:prstGeom prst="rect">
            <a:avLst/>
          </a:prstGeom>
        </p:spPr>
      </p:pic>
      <p:sp>
        <p:nvSpPr>
          <p:cNvPr id="44" name="Rectangle 43"/>
          <p:cNvSpPr/>
          <p:nvPr/>
        </p:nvSpPr>
        <p:spPr>
          <a:xfrm>
            <a:off x="1893290" y="4914900"/>
            <a:ext cx="6595728" cy="1938992"/>
          </a:xfrm>
          <a:prstGeom prst="rect">
            <a:avLst/>
          </a:prstGeom>
        </p:spPr>
        <p:txBody>
          <a:bodyPr wrap="square">
            <a:spAutoFit/>
          </a:bodyPr>
          <a:lstStyle/>
          <a:p>
            <a:pPr algn="just">
              <a:lnSpc>
                <a:spcPct val="150000"/>
              </a:lnSpc>
              <a:spcAft>
                <a:spcPts val="0"/>
              </a:spcAft>
            </a:pPr>
            <a:r>
              <a:rPr lang="en-US" sz="4000" b="1" dirty="0" err="1">
                <a:solidFill>
                  <a:srgbClr val="222222"/>
                </a:solidFill>
                <a:latin typeface="Times New Roman" panose="02020603050405020304" pitchFamily="18" charset="0"/>
                <a:cs typeface="Times New Roman" panose="02020603050405020304" pitchFamily="18" charset="0"/>
              </a:rPr>
              <a:t>Yêu</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cầu</a:t>
            </a:r>
            <a:r>
              <a:rPr lang="en-US" sz="4000" b="1"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hoàn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thành</a:t>
            </a:r>
            <a:r>
              <a:rPr lang="en-US" sz="4000" dirty="0">
                <a:solidFill>
                  <a:srgbClr val="222222"/>
                </a:solidFill>
                <a:latin typeface="Times New Roman" panose="02020603050405020304" pitchFamily="18" charset="0"/>
                <a:cs typeface="Times New Roman" panose="02020603050405020304" pitchFamily="18" charset="0"/>
              </a:rPr>
              <a:t> PHT</a:t>
            </a:r>
          </a:p>
          <a:p>
            <a:pPr algn="just">
              <a:lnSpc>
                <a:spcPct val="150000"/>
              </a:lnSpc>
              <a:spcAft>
                <a:spcPts val="0"/>
              </a:spcAft>
            </a:pPr>
            <a:r>
              <a:rPr lang="en-US" sz="4000" b="1" dirty="0" err="1">
                <a:solidFill>
                  <a:srgbClr val="222222"/>
                </a:solidFill>
                <a:latin typeface="Times New Roman" panose="02020603050405020304" pitchFamily="18" charset="0"/>
                <a:cs typeface="Times New Roman" panose="02020603050405020304" pitchFamily="18" charset="0"/>
              </a:rPr>
              <a:t>Thời</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gian</a:t>
            </a:r>
            <a:r>
              <a:rPr lang="en-US" sz="4000" b="1" dirty="0">
                <a:solidFill>
                  <a:srgbClr val="222222"/>
                </a:solidFill>
                <a:latin typeface="Times New Roman" panose="02020603050405020304" pitchFamily="18" charset="0"/>
                <a:cs typeface="Times New Roman" panose="02020603050405020304" pitchFamily="18" charset="0"/>
              </a:rPr>
              <a:t>: </a:t>
            </a:r>
            <a:r>
              <a:rPr lang="en-US" sz="4000" dirty="0">
                <a:solidFill>
                  <a:srgbClr val="222222"/>
                </a:solidFill>
                <a:latin typeface="Times New Roman" panose="02020603050405020304" pitchFamily="18" charset="0"/>
                <a:cs typeface="Times New Roman" panose="02020603050405020304" pitchFamily="18" charset="0"/>
              </a:rPr>
              <a:t>7 </a:t>
            </a:r>
            <a:r>
              <a:rPr lang="en-US" sz="4000" dirty="0" err="1">
                <a:solidFill>
                  <a:srgbClr val="222222"/>
                </a:solidFill>
                <a:latin typeface="Times New Roman" panose="02020603050405020304" pitchFamily="18" charset="0"/>
                <a:cs typeface="Times New Roman" panose="02020603050405020304" pitchFamily="18" charset="0"/>
              </a:rPr>
              <a:t>phút</a:t>
            </a:r>
            <a:endParaRPr lang="en-US" sz="4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9"/>
          <a:srcRect l="30674" r="30673"/>
          <a:stretch/>
        </p:blipFill>
        <p:spPr>
          <a:xfrm>
            <a:off x="10567239" y="1707736"/>
            <a:ext cx="5791200" cy="8423564"/>
          </a:xfrm>
          <a:prstGeom prst="rect">
            <a:avLst/>
          </a:prstGeom>
        </p:spPr>
      </p:pic>
    </p:spTree>
    <p:extLst>
      <p:ext uri="{BB962C8B-B14F-4D97-AF65-F5344CB8AC3E}">
        <p14:creationId xmlns:p14="http://schemas.microsoft.com/office/powerpoint/2010/main" val="72565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9567194"/>
            <a:ext cx="2678349" cy="71980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65561" flipV="1">
            <a:off x="15847678" y="-1449303"/>
            <a:ext cx="2805148" cy="3556448"/>
          </a:xfrm>
          <a:prstGeom prst="rect">
            <a:avLst/>
          </a:prstGeom>
        </p:spPr>
      </p:pic>
      <p:pic>
        <p:nvPicPr>
          <p:cNvPr id="28" name="Picture 27"/>
          <p:cNvPicPr>
            <a:picLocks noChangeAspect="1"/>
          </p:cNvPicPr>
          <p:nvPr/>
        </p:nvPicPr>
        <p:blipFill>
          <a:blip r:embed="rId7"/>
          <a:stretch>
            <a:fillRect/>
          </a:stretch>
        </p:blipFill>
        <p:spPr>
          <a:xfrm>
            <a:off x="2667000" y="196375"/>
            <a:ext cx="12173859" cy="1539301"/>
          </a:xfrm>
          <a:prstGeom prst="rect">
            <a:avLst/>
          </a:prstGeom>
        </p:spPr>
      </p:pic>
      <p:sp>
        <p:nvSpPr>
          <p:cNvPr id="29" name="Rectangle 28"/>
          <p:cNvSpPr/>
          <p:nvPr/>
        </p:nvSpPr>
        <p:spPr>
          <a:xfrm>
            <a:off x="948072" y="1943100"/>
            <a:ext cx="15611714" cy="8402300"/>
          </a:xfrm>
          <a:prstGeom prst="rect">
            <a:avLst/>
          </a:prstGeom>
        </p:spPr>
        <p:txBody>
          <a:bodyPr wrap="square">
            <a:spAutoFit/>
          </a:bodyPr>
          <a:lstStyle/>
          <a:p>
            <a:pPr algn="just">
              <a:lnSpc>
                <a:spcPct val="150000"/>
              </a:lnSpc>
              <a:spcAft>
                <a:spcPts val="0"/>
              </a:spcAft>
            </a:pP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Thể</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loại</a:t>
            </a:r>
            <a:r>
              <a:rPr lang="en-US" sz="4000" b="1"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thơ</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bảy</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chữ</a:t>
            </a:r>
            <a:endParaRPr lang="en-US" sz="4000" dirty="0">
              <a:latin typeface="Times New Roman" panose="02020603050405020304" pitchFamily="18" charset="0"/>
              <a:cs typeface="Times New Roman" panose="02020603050405020304" pitchFamily="18" charset="0"/>
            </a:endParaRPr>
          </a:p>
          <a:p>
            <a:pPr algn="just">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ngắt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3/4, 4/3, 2/5</a:t>
            </a:r>
          </a:p>
          <a:p>
            <a:pPr algn="just">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(song-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phơi</a:t>
            </a:r>
            <a:r>
              <a:rPr lang="en-US" sz="4000" dirty="0">
                <a:latin typeface="Times New Roman" panose="02020603050405020304" pitchFamily="18" charset="0"/>
                <a:cs typeface="Times New Roman" panose="02020603050405020304" pitchFamily="18" charset="0"/>
              </a:rPr>
              <a:t>)</a:t>
            </a:r>
          </a:p>
          <a:p>
            <a:pPr algn="just">
              <a:lnSpc>
                <a:spcPct val="150000"/>
              </a:lnSpc>
              <a:spcAft>
                <a:spcPts val="0"/>
              </a:spcAft>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phần</a:t>
            </a:r>
            <a:endParaRPr lang="en-US" sz="4000" dirty="0">
              <a:latin typeface="Times New Roman" panose="02020603050405020304" pitchFamily="18" charset="0"/>
              <a:cs typeface="Times New Roman" panose="02020603050405020304" pitchFamily="18" charset="0"/>
            </a:endParaRPr>
          </a:p>
          <a:p>
            <a:pPr>
              <a:lnSpc>
                <a:spcPct val="150000"/>
              </a:lnSpc>
            </a:pPr>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Phần 1 </a:t>
            </a:r>
            <a:r>
              <a:rPr lang="vi-VN" sz="4000" dirty="0">
                <a:latin typeface="Times New Roman" panose="02020603050405020304" pitchFamily="18" charset="0"/>
                <a:cs typeface="Times New Roman" panose="02020603050405020304" pitchFamily="18" charset="0"/>
              </a:rPr>
              <a:t>(khổ thơ đầu): bức tranh thiên nhiên “nắng mới”.</a:t>
            </a:r>
          </a:p>
          <a:p>
            <a:pPr>
              <a:lnSpc>
                <a:spcPct val="150000"/>
              </a:lnSpc>
            </a:pPr>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Phần 2 </a:t>
            </a:r>
            <a:r>
              <a:rPr lang="vi-VN" sz="4000" dirty="0">
                <a:latin typeface="Times New Roman" panose="02020603050405020304" pitchFamily="18" charset="0"/>
                <a:cs typeface="Times New Roman" panose="02020603050405020304" pitchFamily="18" charset="0"/>
              </a:rPr>
              <a:t>(khổ 2, 3): nỗi nhớ của nhân vật trữ tình.</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Nắng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mới</a:t>
            </a:r>
            <a:r>
              <a:rPr lang="en-US" sz="4000" i="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vi-VN" sz="4000" dirty="0">
                <a:latin typeface="Times New Roman" panose="02020603050405020304" pitchFamily="18" charset="0"/>
                <a:cs typeface="Times New Roman" panose="02020603050405020304" pitchFamily="18" charset="0"/>
              </a:rPr>
              <a:t>Một hình ảnh gây ấn tượng, khơi nguồn cho cảm xúc của tác giả</a:t>
            </a:r>
          </a:p>
          <a:p>
            <a:pPr algn="just">
              <a:lnSpc>
                <a:spcPct val="150000"/>
              </a:lnSpc>
              <a:spcAft>
                <a:spcPts val="0"/>
              </a:spcAft>
            </a:pPr>
            <a:endParaRPr lang="en-US" sz="4000" dirty="0">
              <a:latin typeface="Times New Roman" panose="02020603050405020304" pitchFamily="18" charset="0"/>
              <a:cs typeface="Times New Roman" panose="02020603050405020304" pitchFamily="18" charset="0"/>
            </a:endParaRPr>
          </a:p>
        </p:txBody>
      </p:sp>
      <p:pic>
        <p:nvPicPr>
          <p:cNvPr id="30" name="Picture 3"/>
          <p:cNvPicPr>
            <a:picLocks noChangeAspect="1"/>
          </p:cNvPicPr>
          <p:nvPr/>
        </p:nvPicPr>
        <p:blipFill>
          <a:blip r:embed="rId8"/>
          <a:srcRect/>
          <a:stretch>
            <a:fillRect/>
          </a:stretch>
        </p:blipFill>
        <p:spPr>
          <a:xfrm>
            <a:off x="10406754" y="-38100"/>
            <a:ext cx="8868209" cy="8269605"/>
          </a:xfrm>
          <a:prstGeom prst="rect">
            <a:avLst/>
          </a:prstGeom>
        </p:spPr>
      </p:pic>
    </p:spTree>
    <p:extLst>
      <p:ext uri="{BB962C8B-B14F-4D97-AF65-F5344CB8AC3E}">
        <p14:creationId xmlns:p14="http://schemas.microsoft.com/office/powerpoint/2010/main" val="330331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barn(inVertic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down)">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barn(inVertic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circle(in)">
                                      <p:cBhvr>
                                        <p:cTn id="22" dur="2000"/>
                                        <p:tgtEl>
                                          <p:spTgt spid="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9">
                                            <p:txEl>
                                              <p:pRg st="4" end="4"/>
                                            </p:txEl>
                                          </p:spTgt>
                                        </p:tgtEl>
                                        <p:attrNameLst>
                                          <p:attrName>style.visibility</p:attrName>
                                        </p:attrNameLst>
                                      </p:cBhvr>
                                      <p:to>
                                        <p:strVal val="visible"/>
                                      </p:to>
                                    </p:set>
                                    <p:animEffect transition="in" filter="fade">
                                      <p:cBhvr>
                                        <p:cTn id="27" dur="1000"/>
                                        <p:tgtEl>
                                          <p:spTgt spid="29">
                                            <p:txEl>
                                              <p:pRg st="4" end="4"/>
                                            </p:txEl>
                                          </p:spTgt>
                                        </p:tgtEl>
                                      </p:cBhvr>
                                    </p:animEffect>
                                    <p:anim calcmode="lin" valueType="num">
                                      <p:cBhvr>
                                        <p:cTn id="28" dur="1000" fill="hold"/>
                                        <p:tgtEl>
                                          <p:spTgt spid="2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9">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
                                            <p:txEl>
                                              <p:pRg st="5" end="5"/>
                                            </p:txEl>
                                          </p:spTgt>
                                        </p:tgtEl>
                                        <p:attrNameLst>
                                          <p:attrName>style.visibility</p:attrName>
                                        </p:attrNameLst>
                                      </p:cBhvr>
                                      <p:to>
                                        <p:strVal val="visible"/>
                                      </p:to>
                                    </p:set>
                                    <p:animEffect transition="in" filter="fade">
                                      <p:cBhvr>
                                        <p:cTn id="32" dur="1000"/>
                                        <p:tgtEl>
                                          <p:spTgt spid="29">
                                            <p:txEl>
                                              <p:pRg st="5" end="5"/>
                                            </p:txEl>
                                          </p:spTgt>
                                        </p:tgtEl>
                                      </p:cBhvr>
                                    </p:animEffect>
                                    <p:anim calcmode="lin" valueType="num">
                                      <p:cBhvr>
                                        <p:cTn id="33" dur="1000" fill="hold"/>
                                        <p:tgtEl>
                                          <p:spTgt spid="29">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9">
                                            <p:txEl>
                                              <p:pRg st="6" end="6"/>
                                            </p:txEl>
                                          </p:spTgt>
                                        </p:tgtEl>
                                        <p:attrNameLst>
                                          <p:attrName>style.visibility</p:attrName>
                                        </p:attrNameLst>
                                      </p:cBhvr>
                                      <p:to>
                                        <p:strVal val="visible"/>
                                      </p:to>
                                    </p:set>
                                    <p:animEffect transition="in" filter="barn(inVertical)">
                                      <p:cBhvr>
                                        <p:cTn id="39" dur="500"/>
                                        <p:tgtEl>
                                          <p:spTgt spid="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9567194"/>
            <a:ext cx="2678349" cy="71980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65561" flipV="1">
            <a:off x="15847678" y="-1449303"/>
            <a:ext cx="2805148" cy="3556448"/>
          </a:xfrm>
          <a:prstGeom prst="rect">
            <a:avLst/>
          </a:prstGeom>
        </p:spPr>
      </p:pic>
      <p:pic>
        <p:nvPicPr>
          <p:cNvPr id="28" name="Picture 27"/>
          <p:cNvPicPr>
            <a:picLocks noChangeAspect="1"/>
          </p:cNvPicPr>
          <p:nvPr/>
        </p:nvPicPr>
        <p:blipFill>
          <a:blip r:embed="rId7"/>
          <a:stretch>
            <a:fillRect/>
          </a:stretch>
        </p:blipFill>
        <p:spPr>
          <a:xfrm>
            <a:off x="2667000" y="196375"/>
            <a:ext cx="12173859" cy="1539301"/>
          </a:xfrm>
          <a:prstGeom prst="rect">
            <a:avLst/>
          </a:prstGeom>
        </p:spPr>
      </p:pic>
      <p:sp>
        <p:nvSpPr>
          <p:cNvPr id="2" name="Rectangle 1"/>
          <p:cNvSpPr/>
          <p:nvPr/>
        </p:nvSpPr>
        <p:spPr>
          <a:xfrm>
            <a:off x="1066800" y="2171700"/>
            <a:ext cx="15544800" cy="5940088"/>
          </a:xfrm>
          <a:prstGeom prst="rect">
            <a:avLst/>
          </a:prstGeom>
        </p:spPr>
        <p:txBody>
          <a:bodyPr wrap="square">
            <a:spAutoFit/>
          </a:bodyPr>
          <a:lstStyle/>
          <a:p>
            <a:pPr algn="just"/>
            <a:r>
              <a:rPr lang="vi-VN" sz="4400" b="1" dirty="0">
                <a:solidFill>
                  <a:srgbClr val="333333"/>
                </a:solidFill>
                <a:latin typeface="+mj-lt"/>
              </a:rPr>
              <a:t>- Mạch cảm xúc:</a:t>
            </a: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2400" dirty="0">
              <a:solidFill>
                <a:srgbClr val="333333"/>
              </a:solidFill>
              <a:latin typeface="+mj-lt"/>
            </a:endParaRPr>
          </a:p>
          <a:p>
            <a:pPr algn="just"/>
            <a:r>
              <a:rPr lang="vi-VN" sz="4400" dirty="0">
                <a:solidFill>
                  <a:srgbClr val="333333"/>
                </a:solidFill>
                <a:latin typeface="+mj-lt"/>
              </a:rPr>
              <a:t>- </a:t>
            </a:r>
            <a:r>
              <a:rPr lang="vi-VN" sz="4400" b="1" dirty="0">
                <a:solidFill>
                  <a:srgbClr val="333333"/>
                </a:solidFill>
                <a:latin typeface="+mj-lt"/>
              </a:rPr>
              <a:t>Cảm hứng chủ đạo</a:t>
            </a:r>
            <a:r>
              <a:rPr lang="en-US" sz="4400" b="1" dirty="0">
                <a:solidFill>
                  <a:srgbClr val="333333"/>
                </a:solidFill>
                <a:latin typeface="+mj-lt"/>
              </a:rPr>
              <a:t>: </a:t>
            </a:r>
            <a:r>
              <a:rPr lang="vi-VN" sz="4400" b="1" dirty="0">
                <a:solidFill>
                  <a:srgbClr val="333333"/>
                </a:solidFill>
                <a:latin typeface="+mj-lt"/>
              </a:rPr>
              <a:t> </a:t>
            </a:r>
            <a:r>
              <a:rPr lang="vi-VN" sz="4400" dirty="0">
                <a:solidFill>
                  <a:srgbClr val="333333"/>
                </a:solidFill>
                <a:latin typeface="+mj-lt"/>
              </a:rPr>
              <a:t>của bài thơ là nỗi nhớ về người mẹ đã đi xa.</a:t>
            </a:r>
            <a:endParaRPr lang="vi-VN" sz="4400" b="0" i="0" dirty="0">
              <a:solidFill>
                <a:srgbClr val="333333"/>
              </a:solidFill>
              <a:effectLst/>
              <a:latin typeface="+mj-lt"/>
            </a:endParaRPr>
          </a:p>
        </p:txBody>
      </p:sp>
      <p:pic>
        <p:nvPicPr>
          <p:cNvPr id="7" name="Picture 4"/>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1600" y="3055538"/>
            <a:ext cx="4876800" cy="3339962"/>
          </a:xfrm>
          <a:prstGeom prst="rect">
            <a:avLst/>
          </a:prstGeom>
        </p:spPr>
      </p:pic>
      <p:pic>
        <p:nvPicPr>
          <p:cNvPr id="9" name="Picture 4"/>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05600" y="3055538"/>
            <a:ext cx="4876800" cy="3339962"/>
          </a:xfrm>
          <a:prstGeom prst="rect">
            <a:avLst/>
          </a:prstGeom>
        </p:spPr>
      </p:pic>
      <p:pic>
        <p:nvPicPr>
          <p:cNvPr id="10" name="Picture 4"/>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39600" y="2818454"/>
            <a:ext cx="4876800" cy="3339962"/>
          </a:xfrm>
          <a:prstGeom prst="rect">
            <a:avLst/>
          </a:prstGeom>
        </p:spPr>
      </p:pic>
      <p:sp>
        <p:nvSpPr>
          <p:cNvPr id="6" name="Rectangle 5"/>
          <p:cNvSpPr/>
          <p:nvPr/>
        </p:nvSpPr>
        <p:spPr>
          <a:xfrm>
            <a:off x="1638300" y="3606492"/>
            <a:ext cx="4343400" cy="2123658"/>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Phần 1: </a:t>
            </a:r>
            <a:r>
              <a:rPr lang="vi-VN" sz="4400" dirty="0">
                <a:solidFill>
                  <a:srgbClr val="333333"/>
                </a:solidFill>
                <a:latin typeface="Times New Roman" panose="02020603050405020304" pitchFamily="18" charset="0"/>
                <a:cs typeface="Times New Roman" panose="02020603050405020304" pitchFamily="18" charset="0"/>
              </a:rPr>
              <a:t>Hoàn cảnh nảy sinh nỗi nhớ mẹ.</a:t>
            </a:r>
          </a:p>
        </p:txBody>
      </p:sp>
      <p:sp>
        <p:nvSpPr>
          <p:cNvPr id="12" name="Rectangle 11"/>
          <p:cNvSpPr/>
          <p:nvPr/>
        </p:nvSpPr>
        <p:spPr>
          <a:xfrm>
            <a:off x="7010400" y="3606492"/>
            <a:ext cx="4343400" cy="2800767"/>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Phần 2: </a:t>
            </a:r>
            <a:r>
              <a:rPr lang="vi-VN" sz="4400" dirty="0">
                <a:solidFill>
                  <a:srgbClr val="333333"/>
                </a:solidFill>
                <a:latin typeface="Times New Roman" panose="02020603050405020304" pitchFamily="18" charset="0"/>
                <a:cs typeface="Times New Roman" panose="02020603050405020304" pitchFamily="18" charset="0"/>
              </a:rPr>
              <a:t>Nỗi nhớ mẹ và hình ảnh người mẹ trong quá khứ.</a:t>
            </a:r>
          </a:p>
        </p:txBody>
      </p:sp>
      <p:sp>
        <p:nvSpPr>
          <p:cNvPr id="13" name="Rectangle 12"/>
          <p:cNvSpPr/>
          <p:nvPr/>
        </p:nvSpPr>
        <p:spPr>
          <a:xfrm>
            <a:off x="12199620" y="3547506"/>
            <a:ext cx="4343400" cy="2800767"/>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Phần 3</a:t>
            </a:r>
            <a:r>
              <a:rPr lang="vi-VN" sz="4400" dirty="0">
                <a:solidFill>
                  <a:srgbClr val="333333"/>
                </a:solidFill>
                <a:latin typeface="Times New Roman" panose="02020603050405020304" pitchFamily="18" charset="0"/>
                <a:cs typeface="Times New Roman" panose="02020603050405020304" pitchFamily="18" charset="0"/>
              </a:rPr>
              <a:t>: Hình ảnh của mẹ trong ký ức người con.</a:t>
            </a:r>
          </a:p>
          <a:p>
            <a:pPr algn="just"/>
            <a:endParaRPr lang="en-US" sz="440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549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80">
                                          <p:stCondLst>
                                            <p:cond delay="0"/>
                                          </p:stCondLst>
                                        </p:cTn>
                                        <p:tgtEl>
                                          <p:spTgt spid="12"/>
                                        </p:tgtEl>
                                      </p:cBhvr>
                                    </p:animEffect>
                                    <p:anim calcmode="lin" valueType="num">
                                      <p:cBhvr>
                                        <p:cTn id="4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2" dur="26">
                                          <p:stCondLst>
                                            <p:cond delay="650"/>
                                          </p:stCondLst>
                                        </p:cTn>
                                        <p:tgtEl>
                                          <p:spTgt spid="12"/>
                                        </p:tgtEl>
                                      </p:cBhvr>
                                      <p:to x="100000" y="60000"/>
                                    </p:animScale>
                                    <p:animScale>
                                      <p:cBhvr>
                                        <p:cTn id="53" dur="166" decel="50000">
                                          <p:stCondLst>
                                            <p:cond delay="676"/>
                                          </p:stCondLst>
                                        </p:cTn>
                                        <p:tgtEl>
                                          <p:spTgt spid="12"/>
                                        </p:tgtEl>
                                      </p:cBhvr>
                                      <p:to x="100000" y="100000"/>
                                    </p:animScale>
                                    <p:animScale>
                                      <p:cBhvr>
                                        <p:cTn id="54" dur="26">
                                          <p:stCondLst>
                                            <p:cond delay="1312"/>
                                          </p:stCondLst>
                                        </p:cTn>
                                        <p:tgtEl>
                                          <p:spTgt spid="12"/>
                                        </p:tgtEl>
                                      </p:cBhvr>
                                      <p:to x="100000" y="80000"/>
                                    </p:animScale>
                                    <p:animScale>
                                      <p:cBhvr>
                                        <p:cTn id="55" dur="166" decel="50000">
                                          <p:stCondLst>
                                            <p:cond delay="1338"/>
                                          </p:stCondLst>
                                        </p:cTn>
                                        <p:tgtEl>
                                          <p:spTgt spid="12"/>
                                        </p:tgtEl>
                                      </p:cBhvr>
                                      <p:to x="100000" y="100000"/>
                                    </p:animScale>
                                    <p:animScale>
                                      <p:cBhvr>
                                        <p:cTn id="56" dur="26">
                                          <p:stCondLst>
                                            <p:cond delay="1642"/>
                                          </p:stCondLst>
                                        </p:cTn>
                                        <p:tgtEl>
                                          <p:spTgt spid="12"/>
                                        </p:tgtEl>
                                      </p:cBhvr>
                                      <p:to x="100000" y="90000"/>
                                    </p:animScale>
                                    <p:animScale>
                                      <p:cBhvr>
                                        <p:cTn id="57" dur="166" decel="50000">
                                          <p:stCondLst>
                                            <p:cond delay="1668"/>
                                          </p:stCondLst>
                                        </p:cTn>
                                        <p:tgtEl>
                                          <p:spTgt spid="12"/>
                                        </p:tgtEl>
                                      </p:cBhvr>
                                      <p:to x="100000" y="100000"/>
                                    </p:animScale>
                                    <p:animScale>
                                      <p:cBhvr>
                                        <p:cTn id="58" dur="26">
                                          <p:stCondLst>
                                            <p:cond delay="1808"/>
                                          </p:stCondLst>
                                        </p:cTn>
                                        <p:tgtEl>
                                          <p:spTgt spid="12"/>
                                        </p:tgtEl>
                                      </p:cBhvr>
                                      <p:to x="100000" y="95000"/>
                                    </p:animScale>
                                    <p:animScale>
                                      <p:cBhvr>
                                        <p:cTn id="59" dur="166" decel="50000">
                                          <p:stCondLst>
                                            <p:cond delay="1834"/>
                                          </p:stCondLst>
                                        </p:cTn>
                                        <p:tgtEl>
                                          <p:spTgt spid="12"/>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80">
                                          <p:stCondLst>
                                            <p:cond delay="0"/>
                                          </p:stCondLst>
                                        </p:cTn>
                                        <p:tgtEl>
                                          <p:spTgt spid="9"/>
                                        </p:tgtEl>
                                      </p:cBhvr>
                                    </p:animEffect>
                                    <p:anim calcmode="lin" valueType="num">
                                      <p:cBhvr>
                                        <p:cTn id="6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8" dur="26">
                                          <p:stCondLst>
                                            <p:cond delay="650"/>
                                          </p:stCondLst>
                                        </p:cTn>
                                        <p:tgtEl>
                                          <p:spTgt spid="9"/>
                                        </p:tgtEl>
                                      </p:cBhvr>
                                      <p:to x="100000" y="60000"/>
                                    </p:animScale>
                                    <p:animScale>
                                      <p:cBhvr>
                                        <p:cTn id="69" dur="166" decel="50000">
                                          <p:stCondLst>
                                            <p:cond delay="676"/>
                                          </p:stCondLst>
                                        </p:cTn>
                                        <p:tgtEl>
                                          <p:spTgt spid="9"/>
                                        </p:tgtEl>
                                      </p:cBhvr>
                                      <p:to x="100000" y="100000"/>
                                    </p:animScale>
                                    <p:animScale>
                                      <p:cBhvr>
                                        <p:cTn id="70" dur="26">
                                          <p:stCondLst>
                                            <p:cond delay="1312"/>
                                          </p:stCondLst>
                                        </p:cTn>
                                        <p:tgtEl>
                                          <p:spTgt spid="9"/>
                                        </p:tgtEl>
                                      </p:cBhvr>
                                      <p:to x="100000" y="80000"/>
                                    </p:animScale>
                                    <p:animScale>
                                      <p:cBhvr>
                                        <p:cTn id="71" dur="166" decel="50000">
                                          <p:stCondLst>
                                            <p:cond delay="1338"/>
                                          </p:stCondLst>
                                        </p:cTn>
                                        <p:tgtEl>
                                          <p:spTgt spid="9"/>
                                        </p:tgtEl>
                                      </p:cBhvr>
                                      <p:to x="100000" y="100000"/>
                                    </p:animScale>
                                    <p:animScale>
                                      <p:cBhvr>
                                        <p:cTn id="72" dur="26">
                                          <p:stCondLst>
                                            <p:cond delay="1642"/>
                                          </p:stCondLst>
                                        </p:cTn>
                                        <p:tgtEl>
                                          <p:spTgt spid="9"/>
                                        </p:tgtEl>
                                      </p:cBhvr>
                                      <p:to x="100000" y="90000"/>
                                    </p:animScale>
                                    <p:animScale>
                                      <p:cBhvr>
                                        <p:cTn id="73" dur="166" decel="50000">
                                          <p:stCondLst>
                                            <p:cond delay="1668"/>
                                          </p:stCondLst>
                                        </p:cTn>
                                        <p:tgtEl>
                                          <p:spTgt spid="9"/>
                                        </p:tgtEl>
                                      </p:cBhvr>
                                      <p:to x="100000" y="100000"/>
                                    </p:animScale>
                                    <p:animScale>
                                      <p:cBhvr>
                                        <p:cTn id="74" dur="26">
                                          <p:stCondLst>
                                            <p:cond delay="1808"/>
                                          </p:stCondLst>
                                        </p:cTn>
                                        <p:tgtEl>
                                          <p:spTgt spid="9"/>
                                        </p:tgtEl>
                                      </p:cBhvr>
                                      <p:to x="100000" y="95000"/>
                                    </p:animScale>
                                    <p:animScale>
                                      <p:cBhvr>
                                        <p:cTn id="75" dur="166" decel="50000">
                                          <p:stCondLst>
                                            <p:cond delay="1834"/>
                                          </p:stCondLst>
                                        </p:cTn>
                                        <p:tgtEl>
                                          <p:spTgt spid="9"/>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down)">
                                      <p:cBhvr>
                                        <p:cTn id="78" dur="580">
                                          <p:stCondLst>
                                            <p:cond delay="0"/>
                                          </p:stCondLst>
                                        </p:cTn>
                                        <p:tgtEl>
                                          <p:spTgt spid="13"/>
                                        </p:tgtEl>
                                      </p:cBhvr>
                                    </p:animEffect>
                                    <p:anim calcmode="lin" valueType="num">
                                      <p:cBhvr>
                                        <p:cTn id="7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4" dur="26">
                                          <p:stCondLst>
                                            <p:cond delay="650"/>
                                          </p:stCondLst>
                                        </p:cTn>
                                        <p:tgtEl>
                                          <p:spTgt spid="13"/>
                                        </p:tgtEl>
                                      </p:cBhvr>
                                      <p:to x="100000" y="60000"/>
                                    </p:animScale>
                                    <p:animScale>
                                      <p:cBhvr>
                                        <p:cTn id="85" dur="166" decel="50000">
                                          <p:stCondLst>
                                            <p:cond delay="676"/>
                                          </p:stCondLst>
                                        </p:cTn>
                                        <p:tgtEl>
                                          <p:spTgt spid="13"/>
                                        </p:tgtEl>
                                      </p:cBhvr>
                                      <p:to x="100000" y="100000"/>
                                    </p:animScale>
                                    <p:animScale>
                                      <p:cBhvr>
                                        <p:cTn id="86" dur="26">
                                          <p:stCondLst>
                                            <p:cond delay="1312"/>
                                          </p:stCondLst>
                                        </p:cTn>
                                        <p:tgtEl>
                                          <p:spTgt spid="13"/>
                                        </p:tgtEl>
                                      </p:cBhvr>
                                      <p:to x="100000" y="80000"/>
                                    </p:animScale>
                                    <p:animScale>
                                      <p:cBhvr>
                                        <p:cTn id="87" dur="166" decel="50000">
                                          <p:stCondLst>
                                            <p:cond delay="1338"/>
                                          </p:stCondLst>
                                        </p:cTn>
                                        <p:tgtEl>
                                          <p:spTgt spid="13"/>
                                        </p:tgtEl>
                                      </p:cBhvr>
                                      <p:to x="100000" y="100000"/>
                                    </p:animScale>
                                    <p:animScale>
                                      <p:cBhvr>
                                        <p:cTn id="88" dur="26">
                                          <p:stCondLst>
                                            <p:cond delay="1642"/>
                                          </p:stCondLst>
                                        </p:cTn>
                                        <p:tgtEl>
                                          <p:spTgt spid="13"/>
                                        </p:tgtEl>
                                      </p:cBhvr>
                                      <p:to x="100000" y="90000"/>
                                    </p:animScale>
                                    <p:animScale>
                                      <p:cBhvr>
                                        <p:cTn id="89" dur="166" decel="50000">
                                          <p:stCondLst>
                                            <p:cond delay="1668"/>
                                          </p:stCondLst>
                                        </p:cTn>
                                        <p:tgtEl>
                                          <p:spTgt spid="13"/>
                                        </p:tgtEl>
                                      </p:cBhvr>
                                      <p:to x="100000" y="100000"/>
                                    </p:animScale>
                                    <p:animScale>
                                      <p:cBhvr>
                                        <p:cTn id="90" dur="26">
                                          <p:stCondLst>
                                            <p:cond delay="1808"/>
                                          </p:stCondLst>
                                        </p:cTn>
                                        <p:tgtEl>
                                          <p:spTgt spid="13"/>
                                        </p:tgtEl>
                                      </p:cBhvr>
                                      <p:to x="100000" y="95000"/>
                                    </p:animScale>
                                    <p:animScale>
                                      <p:cBhvr>
                                        <p:cTn id="91" dur="166" decel="50000">
                                          <p:stCondLst>
                                            <p:cond delay="1834"/>
                                          </p:stCondLst>
                                        </p:cTn>
                                        <p:tgtEl>
                                          <p:spTgt spid="13"/>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10"/>
                                        </p:tgtEl>
                                        <p:attrNameLst>
                                          <p:attrName>style.visibility</p:attrName>
                                        </p:attrNameLst>
                                      </p:cBhvr>
                                      <p:to>
                                        <p:strVal val="visible"/>
                                      </p:to>
                                    </p:set>
                                    <p:animEffect transition="in" filter="wipe(down)">
                                      <p:cBhvr>
                                        <p:cTn id="94" dur="580">
                                          <p:stCondLst>
                                            <p:cond delay="0"/>
                                          </p:stCondLst>
                                        </p:cTn>
                                        <p:tgtEl>
                                          <p:spTgt spid="10"/>
                                        </p:tgtEl>
                                      </p:cBhvr>
                                    </p:animEffect>
                                    <p:anim calcmode="lin" valueType="num">
                                      <p:cBhvr>
                                        <p:cTn id="9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0" dur="26">
                                          <p:stCondLst>
                                            <p:cond delay="650"/>
                                          </p:stCondLst>
                                        </p:cTn>
                                        <p:tgtEl>
                                          <p:spTgt spid="10"/>
                                        </p:tgtEl>
                                      </p:cBhvr>
                                      <p:to x="100000" y="60000"/>
                                    </p:animScale>
                                    <p:animScale>
                                      <p:cBhvr>
                                        <p:cTn id="101" dur="166" decel="50000">
                                          <p:stCondLst>
                                            <p:cond delay="676"/>
                                          </p:stCondLst>
                                        </p:cTn>
                                        <p:tgtEl>
                                          <p:spTgt spid="10"/>
                                        </p:tgtEl>
                                      </p:cBhvr>
                                      <p:to x="100000" y="100000"/>
                                    </p:animScale>
                                    <p:animScale>
                                      <p:cBhvr>
                                        <p:cTn id="102" dur="26">
                                          <p:stCondLst>
                                            <p:cond delay="1312"/>
                                          </p:stCondLst>
                                        </p:cTn>
                                        <p:tgtEl>
                                          <p:spTgt spid="10"/>
                                        </p:tgtEl>
                                      </p:cBhvr>
                                      <p:to x="100000" y="80000"/>
                                    </p:animScale>
                                    <p:animScale>
                                      <p:cBhvr>
                                        <p:cTn id="103" dur="166" decel="50000">
                                          <p:stCondLst>
                                            <p:cond delay="1338"/>
                                          </p:stCondLst>
                                        </p:cTn>
                                        <p:tgtEl>
                                          <p:spTgt spid="10"/>
                                        </p:tgtEl>
                                      </p:cBhvr>
                                      <p:to x="100000" y="100000"/>
                                    </p:animScale>
                                    <p:animScale>
                                      <p:cBhvr>
                                        <p:cTn id="104" dur="26">
                                          <p:stCondLst>
                                            <p:cond delay="1642"/>
                                          </p:stCondLst>
                                        </p:cTn>
                                        <p:tgtEl>
                                          <p:spTgt spid="10"/>
                                        </p:tgtEl>
                                      </p:cBhvr>
                                      <p:to x="100000" y="90000"/>
                                    </p:animScale>
                                    <p:animScale>
                                      <p:cBhvr>
                                        <p:cTn id="105" dur="166" decel="50000">
                                          <p:stCondLst>
                                            <p:cond delay="1668"/>
                                          </p:stCondLst>
                                        </p:cTn>
                                        <p:tgtEl>
                                          <p:spTgt spid="10"/>
                                        </p:tgtEl>
                                      </p:cBhvr>
                                      <p:to x="100000" y="100000"/>
                                    </p:animScale>
                                    <p:animScale>
                                      <p:cBhvr>
                                        <p:cTn id="106" dur="26">
                                          <p:stCondLst>
                                            <p:cond delay="1808"/>
                                          </p:stCondLst>
                                        </p:cTn>
                                        <p:tgtEl>
                                          <p:spTgt spid="10"/>
                                        </p:tgtEl>
                                      </p:cBhvr>
                                      <p:to x="100000" y="95000"/>
                                    </p:animScale>
                                    <p:animScale>
                                      <p:cBhvr>
                                        <p:cTn id="107" dur="166" decel="50000">
                                          <p:stCondLst>
                                            <p:cond delay="1834"/>
                                          </p:stCondLst>
                                        </p:cTn>
                                        <p:tgtEl>
                                          <p:spTgt spid="1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
                                            <p:txEl>
                                              <p:pRg st="8" end="8"/>
                                            </p:txEl>
                                          </p:spTgt>
                                        </p:tgtEl>
                                        <p:attrNameLst>
                                          <p:attrName>style.visibility</p:attrName>
                                        </p:attrNameLst>
                                      </p:cBhvr>
                                      <p:to>
                                        <p:strVal val="visible"/>
                                      </p:to>
                                    </p:set>
                                    <p:animEffect transition="in" filter="barn(inVertical)">
                                      <p:cBhvr>
                                        <p:cTn id="11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7600" y="419100"/>
            <a:ext cx="8303472" cy="1670449"/>
          </a:xfrm>
          <a:prstGeom prst="rect">
            <a:avLst/>
          </a:prstGeom>
        </p:spPr>
      </p:pic>
      <p:sp>
        <p:nvSpPr>
          <p:cNvPr id="5" name="Rectangle 4"/>
          <p:cNvSpPr/>
          <p:nvPr/>
        </p:nvSpPr>
        <p:spPr>
          <a:xfrm>
            <a:off x="762000" y="3406982"/>
            <a:ext cx="16383000" cy="4154984"/>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Thời điểm: </a:t>
            </a:r>
            <a:r>
              <a:rPr lang="vi-VN" sz="4400" dirty="0">
                <a:solidFill>
                  <a:srgbClr val="333333"/>
                </a:solidFill>
                <a:latin typeface="Times New Roman" panose="02020603050405020304" pitchFamily="18" charset="0"/>
                <a:cs typeface="Times New Roman" panose="02020603050405020304" pitchFamily="18" charset="0"/>
              </a:rPr>
              <a:t>mỗi lần, những ngày không, lúc người còn sống.</a:t>
            </a:r>
          </a:p>
          <a:p>
            <a:pPr algn="just"/>
            <a:r>
              <a:rPr lang="vi-VN" sz="4400" b="1" dirty="0">
                <a:solidFill>
                  <a:srgbClr val="333333"/>
                </a:solidFill>
                <a:latin typeface="Times New Roman" panose="02020603050405020304" pitchFamily="18" charset="0"/>
                <a:cs typeface="Times New Roman" panose="02020603050405020304" pitchFamily="18" charset="0"/>
              </a:rPr>
              <a:t>- Hình ảnh: </a:t>
            </a:r>
            <a:r>
              <a:rPr lang="en-US" sz="4400" dirty="0" err="1">
                <a:solidFill>
                  <a:srgbClr val="333333"/>
                </a:solidFill>
                <a:latin typeface="Times New Roman" panose="02020603050405020304" pitchFamily="18" charset="0"/>
                <a:cs typeface="Times New Roman" panose="02020603050405020304" pitchFamily="18" charset="0"/>
              </a:rPr>
              <a:t>làng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quê</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nắng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mới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gà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trưa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liền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Việt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Nam</a:t>
            </a:r>
            <a:endParaRPr lang="vi-VN" sz="4400" dirty="0">
              <a:solidFill>
                <a:srgbClr val="333333"/>
              </a:solidFill>
              <a:latin typeface="Times New Roman" panose="02020603050405020304" pitchFamily="18" charset="0"/>
              <a:cs typeface="Times New Roman" panose="02020603050405020304" pitchFamily="18" charset="0"/>
            </a:endParaRPr>
          </a:p>
          <a:p>
            <a:pPr algn="just"/>
            <a:r>
              <a:rPr lang="vi-VN" sz="4400" b="1" dirty="0">
                <a:solidFill>
                  <a:srgbClr val="333333"/>
                </a:solidFill>
                <a:latin typeface="Times New Roman" panose="02020603050405020304" pitchFamily="18" charset="0"/>
                <a:cs typeface="Times New Roman" panose="02020603050405020304" pitchFamily="18" charset="0"/>
              </a:rPr>
              <a:t>- Âm thanh</a:t>
            </a:r>
            <a:r>
              <a:rPr lang="vi-VN"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xao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xác</a:t>
            </a:r>
            <a:r>
              <a:rPr lang="en-US" sz="4400" dirty="0">
                <a:solidFill>
                  <a:srgbClr val="333333"/>
                </a:solidFill>
                <a:latin typeface="Times New Roman" panose="02020603050405020304" pitchFamily="18" charset="0"/>
                <a:cs typeface="Times New Roman" panose="02020603050405020304" pitchFamily="18" charset="0"/>
              </a:rPr>
              <a:t>, </a:t>
            </a:r>
            <a:r>
              <a:rPr lang="vi-VN" sz="4400" dirty="0">
                <a:solidFill>
                  <a:srgbClr val="333333"/>
                </a:solidFill>
                <a:latin typeface="Times New Roman" panose="02020603050405020304" pitchFamily="18" charset="0"/>
                <a:cs typeface="Times New Roman" panose="02020603050405020304" pitchFamily="18" charset="0"/>
              </a:rPr>
              <a:t>gà trưa “gáy não nùng”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láy</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solidFill>
                <a:srgbClr val="333333"/>
              </a:solidFill>
              <a:latin typeface="Times New Roman" panose="02020603050405020304" pitchFamily="18" charset="0"/>
              <a:cs typeface="Times New Roman" panose="02020603050405020304" pitchFamily="18" charset="0"/>
            </a:endParaRPr>
          </a:p>
          <a:p>
            <a:pPr algn="just"/>
            <a:r>
              <a:rPr lang="vi-VN" sz="4400" b="1" dirty="0">
                <a:solidFill>
                  <a:srgbClr val="333333"/>
                </a:solidFill>
                <a:latin typeface="Times New Roman" panose="02020603050405020304" pitchFamily="18" charset="0"/>
                <a:cs typeface="Times New Roman" panose="02020603050405020304" pitchFamily="18" charset="0"/>
              </a:rPr>
              <a:t>- Tâm trạng: </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lòng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rượi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buồn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chập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chờn</a:t>
            </a:r>
            <a:r>
              <a:rPr lang="en-US" sz="4400" dirty="0">
                <a:solidFill>
                  <a:srgbClr val="333333"/>
                </a:solidFill>
                <a:latin typeface="Times New Roman" panose="02020603050405020304" pitchFamily="18" charset="0"/>
                <a:cs typeface="Times New Roman" panose="02020603050405020304" pitchFamily="18" charset="0"/>
              </a:rPr>
              <a:t> </a:t>
            </a:r>
            <a:endParaRPr lang="vi-VN"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14" name="TextBox 24"/>
          <p:cNvSpPr txBox="1"/>
          <p:nvPr/>
        </p:nvSpPr>
        <p:spPr>
          <a:xfrm>
            <a:off x="762000" y="2107329"/>
            <a:ext cx="14249400" cy="738664"/>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a. </a:t>
            </a:r>
            <a:r>
              <a:rPr lang="en-US" sz="4800" b="1" dirty="0" err="1">
                <a:solidFill>
                  <a:srgbClr val="271905"/>
                </a:solidFill>
                <a:latin typeface="Times New Roman" panose="02020603050405020304" pitchFamily="18" charset="0"/>
                <a:cs typeface="Times New Roman" panose="02020603050405020304" pitchFamily="18" charset="0"/>
              </a:rPr>
              <a:t>Bức</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tranh</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thiên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nhiên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nắng</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mới</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khổ</a:t>
            </a:r>
            <a:r>
              <a:rPr lang="en-US" sz="4800" b="1" dirty="0">
                <a:solidFill>
                  <a:srgbClr val="271905"/>
                </a:solidFill>
                <a:latin typeface="Times New Roman" panose="02020603050405020304" pitchFamily="18" charset="0"/>
                <a:cs typeface="Times New Roman" panose="02020603050405020304" pitchFamily="18" charset="0"/>
              </a:rPr>
              <a:t> 1) </a:t>
            </a:r>
          </a:p>
        </p:txBody>
      </p:sp>
      <p:pic>
        <p:nvPicPr>
          <p:cNvPr id="15"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71561" y="-778479"/>
            <a:ext cx="3287739" cy="3108408"/>
          </a:xfrm>
          <a:prstGeom prst="rect">
            <a:avLst/>
          </a:prstGeom>
        </p:spPr>
      </p:pic>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2596" y="1607882"/>
            <a:ext cx="3588741" cy="1781320"/>
          </a:xfrm>
          <a:prstGeom prst="rect">
            <a:avLst/>
          </a:prstGeom>
        </p:spPr>
      </p:pic>
      <p:pic>
        <p:nvPicPr>
          <p:cNvPr id="21" name="Picture 4"/>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5863" y="7587366"/>
            <a:ext cx="19507200" cy="3339962"/>
          </a:xfrm>
          <a:prstGeom prst="rect">
            <a:avLst/>
          </a:prstGeom>
        </p:spPr>
      </p:pic>
      <p:sp>
        <p:nvSpPr>
          <p:cNvPr id="22" name="TextBox 24"/>
          <p:cNvSpPr txBox="1"/>
          <p:nvPr/>
        </p:nvSpPr>
        <p:spPr>
          <a:xfrm>
            <a:off x="684636" y="8269687"/>
            <a:ext cx="17069964" cy="1477328"/>
          </a:xfrm>
          <a:prstGeom prst="rect">
            <a:avLst/>
          </a:prstGeom>
        </p:spPr>
        <p:txBody>
          <a:bodyPr wrap="square" lIns="0" tIns="0" rIns="0" bIns="0" rtlCol="0" anchor="t">
            <a:spAutoFit/>
          </a:bodyPr>
          <a:lstStyle/>
          <a:p>
            <a:pPr>
              <a:spcBef>
                <a:spcPct val="0"/>
              </a:spcBef>
            </a:pP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Kỉ</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niệm</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ùa</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lung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linh</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màu</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nắng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khơi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nguồn</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xúc</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nhà</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dĩ</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vãng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nhạt</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nhòa</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95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ircle(in)">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1000"/>
                                        <p:tgtEl>
                                          <p:spTgt spid="5">
                                            <p:txEl>
                                              <p:pRg st="3" end="3"/>
                                            </p:txEl>
                                          </p:spTgt>
                                        </p:tgtEl>
                                      </p:cBhvr>
                                    </p:animEffect>
                                    <p:anim calcmode="lin" valueType="num">
                                      <p:cBhvr>
                                        <p:cTn id="3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7053" y="-450934"/>
            <a:ext cx="3934308" cy="307367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10496" y="7810500"/>
            <a:ext cx="3233554" cy="3839946"/>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58060" y="943197"/>
            <a:ext cx="4184786" cy="2328263"/>
          </a:xfrm>
          <a:prstGeom prst="rect">
            <a:avLst/>
          </a:prstGeom>
        </p:spPr>
      </p:pic>
      <p:pic>
        <p:nvPicPr>
          <p:cNvPr id="11" name="Picture 10"/>
          <p:cNvPicPr>
            <a:picLocks noChangeAspect="1"/>
          </p:cNvPicPr>
          <p:nvPr/>
        </p:nvPicPr>
        <p:blipFill>
          <a:blip r:embed="rId9"/>
          <a:stretch>
            <a:fillRect/>
          </a:stretch>
        </p:blipFill>
        <p:spPr>
          <a:xfrm>
            <a:off x="3657600" y="419100"/>
            <a:ext cx="8303472" cy="1670449"/>
          </a:xfrm>
          <a:prstGeom prst="rect">
            <a:avLst/>
          </a:prstGeom>
        </p:spPr>
      </p:pic>
      <p:sp>
        <p:nvSpPr>
          <p:cNvPr id="12" name="TextBox 24"/>
          <p:cNvSpPr txBox="1"/>
          <p:nvPr/>
        </p:nvSpPr>
        <p:spPr>
          <a:xfrm>
            <a:off x="762000" y="2107329"/>
            <a:ext cx="14249400" cy="738664"/>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b. </a:t>
            </a:r>
            <a:r>
              <a:rPr lang="en-US" sz="4800" b="1" dirty="0" err="1">
                <a:solidFill>
                  <a:srgbClr val="271905"/>
                </a:solidFill>
                <a:latin typeface="Times New Roman" panose="02020603050405020304" pitchFamily="18" charset="0"/>
                <a:cs typeface="Times New Roman" panose="02020603050405020304" pitchFamily="18" charset="0"/>
              </a:rPr>
              <a:t>Nỗi</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nhớ</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của</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nhân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vật</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trữ</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tình</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khổ</a:t>
            </a:r>
            <a:r>
              <a:rPr lang="en-US" sz="4800" b="1" dirty="0">
                <a:solidFill>
                  <a:srgbClr val="271905"/>
                </a:solidFill>
                <a:latin typeface="Times New Roman" panose="02020603050405020304" pitchFamily="18" charset="0"/>
                <a:cs typeface="Times New Roman" panose="02020603050405020304" pitchFamily="18" charset="0"/>
              </a:rPr>
              <a:t> 2,3)</a:t>
            </a:r>
          </a:p>
        </p:txBody>
      </p:sp>
      <p:pic>
        <p:nvPicPr>
          <p:cNvPr id="13" name="Picture 12"/>
          <p:cNvPicPr>
            <a:picLocks noChangeAspect="1"/>
          </p:cNvPicPr>
          <p:nvPr/>
        </p:nvPicPr>
        <p:blipFill rotWithShape="1">
          <a:blip r:embed="rId10"/>
          <a:srcRect t="2244"/>
          <a:stretch/>
        </p:blipFill>
        <p:spPr>
          <a:xfrm>
            <a:off x="647701" y="3618043"/>
            <a:ext cx="7238999" cy="5030740"/>
          </a:xfrm>
          <a:prstGeom prst="rect">
            <a:avLst/>
          </a:prstGeom>
        </p:spPr>
      </p:pic>
      <p:sp>
        <p:nvSpPr>
          <p:cNvPr id="14" name="Rectangle 13"/>
          <p:cNvSpPr/>
          <p:nvPr/>
        </p:nvSpPr>
        <p:spPr>
          <a:xfrm>
            <a:off x="8115300" y="3248007"/>
            <a:ext cx="9296400" cy="5770811"/>
          </a:xfrm>
          <a:prstGeom prst="rect">
            <a:avLst/>
          </a:prstGeom>
        </p:spPr>
        <p:txBody>
          <a:bodyPr wrap="square">
            <a:spAutoFit/>
          </a:bodyPr>
          <a:lstStyle/>
          <a:p>
            <a:pPr algn="just">
              <a:lnSpc>
                <a:spcPct val="150000"/>
              </a:lnSpc>
              <a:buSzPts val="2800"/>
              <a:buFont typeface="Calibri"/>
              <a:buChar char="-"/>
            </a:pP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Hình</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thức</a:t>
            </a:r>
            <a:r>
              <a:rPr lang="en-US" sz="4100" b="1" dirty="0">
                <a:latin typeface="Times New Roman" panose="02020603050405020304" pitchFamily="18" charset="0"/>
                <a:cs typeface="Times New Roman" panose="02020603050405020304" pitchFamily="18" charset="0"/>
              </a:rPr>
              <a:t>: </a:t>
            </a:r>
            <a:r>
              <a:rPr lang="en-US" sz="4100" dirty="0">
                <a:latin typeface="Times New Roman" panose="02020603050405020304" pitchFamily="18" charset="0"/>
                <a:cs typeface="Times New Roman" panose="02020603050405020304" pitchFamily="18" charset="0"/>
              </a:rPr>
              <a:t>chia </a:t>
            </a:r>
            <a:r>
              <a:rPr lang="en-US" sz="4100" dirty="0" err="1">
                <a:latin typeface="Times New Roman" panose="02020603050405020304" pitchFamily="18" charset="0"/>
                <a:cs typeface="Times New Roman" panose="02020603050405020304" pitchFamily="18" charset="0"/>
              </a:rPr>
              <a:t>lớp</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làm</a:t>
            </a:r>
            <a:r>
              <a:rPr lang="en-US" sz="4100" dirty="0">
                <a:latin typeface="Times New Roman" panose="02020603050405020304" pitchFamily="18" charset="0"/>
                <a:cs typeface="Times New Roman" panose="02020603050405020304" pitchFamily="18" charset="0"/>
              </a:rPr>
              <a:t> 4 </a:t>
            </a:r>
            <a:r>
              <a:rPr lang="en-US" sz="4100" dirty="0" err="1">
                <a:latin typeface="Times New Roman" panose="02020603050405020304" pitchFamily="18" charset="0"/>
                <a:cs typeface="Times New Roman" panose="02020603050405020304" pitchFamily="18" charset="0"/>
              </a:rPr>
              <a:t>nhóm</a:t>
            </a:r>
            <a:endParaRPr lang="en-US" sz="4100" dirty="0">
              <a:latin typeface="Times New Roman" panose="02020603050405020304" pitchFamily="18" charset="0"/>
              <a:cs typeface="Times New Roman" panose="02020603050405020304" pitchFamily="18" charset="0"/>
            </a:endParaRPr>
          </a:p>
          <a:p>
            <a:pPr algn="just">
              <a:lnSpc>
                <a:spcPct val="150000"/>
              </a:lnSpc>
              <a:buSzPts val="2800"/>
              <a:buFont typeface="Calibri"/>
              <a:buChar char="-"/>
            </a:pPr>
            <a:r>
              <a:rPr lang="en-US" sz="4100"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Yêu</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cầu</a:t>
            </a:r>
            <a:r>
              <a:rPr lang="en-US" sz="4100" b="1"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tìm</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hiểu</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về</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nỗi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nhớ</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của</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nhân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vật</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tôi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đối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tượng</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thời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điểm</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hình</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ảnh</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người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mẹ</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tâm</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trạng</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nghệ</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thuật</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nhận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xét</a:t>
            </a:r>
            <a:r>
              <a:rPr lang="en-US" sz="4100" dirty="0">
                <a:latin typeface="Times New Roman" panose="02020603050405020304" pitchFamily="18" charset="0"/>
                <a:cs typeface="Times New Roman" panose="02020603050405020304" pitchFamily="18" charset="0"/>
              </a:rPr>
              <a:t>)</a:t>
            </a:r>
          </a:p>
          <a:p>
            <a:pPr algn="just">
              <a:lnSpc>
                <a:spcPct val="150000"/>
              </a:lnSpc>
              <a:buSzPts val="2800"/>
              <a:buFont typeface="Calibri"/>
              <a:buChar char="-"/>
            </a:pP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Thời</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gian</a:t>
            </a:r>
            <a:r>
              <a:rPr lang="en-US" sz="4100" b="1" dirty="0">
                <a:latin typeface="Times New Roman" panose="02020603050405020304" pitchFamily="18" charset="0"/>
                <a:cs typeface="Times New Roman" panose="02020603050405020304" pitchFamily="18" charset="0"/>
              </a:rPr>
              <a:t>: </a:t>
            </a:r>
            <a:r>
              <a:rPr lang="en-US" sz="4100" dirty="0">
                <a:latin typeface="Times New Roman" panose="02020603050405020304" pitchFamily="18" charset="0"/>
                <a:cs typeface="Times New Roman" panose="02020603050405020304" pitchFamily="18" charset="0"/>
              </a:rPr>
              <a:t>5 </a:t>
            </a:r>
            <a:r>
              <a:rPr lang="en-US" sz="4100" dirty="0" err="1">
                <a:latin typeface="Times New Roman" panose="02020603050405020304" pitchFamily="18" charset="0"/>
                <a:cs typeface="Times New Roman" panose="02020603050405020304" pitchFamily="18" charset="0"/>
              </a:rPr>
              <a:t>phút</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cử</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đại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diện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nhóm</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lên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báo</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cáo</a:t>
            </a:r>
            <a:endParaRPr lang="vi-VN" sz="4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683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82963">
            <a:off x="-560060" y="-1590305"/>
            <a:ext cx="1579948" cy="4479235"/>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10190" flipV="1">
            <a:off x="16095623" y="-1128911"/>
            <a:ext cx="2805148" cy="3556448"/>
          </a:xfrm>
          <a:prstGeom prst="rect">
            <a:avLst/>
          </a:prstGeom>
        </p:spPr>
      </p:pic>
      <p:pic>
        <p:nvPicPr>
          <p:cNvPr id="33" name="Picture 32"/>
          <p:cNvPicPr>
            <a:picLocks noChangeAspect="1"/>
          </p:cNvPicPr>
          <p:nvPr/>
        </p:nvPicPr>
        <p:blipFill>
          <a:blip r:embed="rId7"/>
          <a:stretch>
            <a:fillRect/>
          </a:stretch>
        </p:blipFill>
        <p:spPr>
          <a:xfrm>
            <a:off x="3657600" y="419100"/>
            <a:ext cx="8303472" cy="1670449"/>
          </a:xfrm>
          <a:prstGeom prst="rect">
            <a:avLst/>
          </a:prstGeom>
        </p:spPr>
      </p:pic>
      <p:sp>
        <p:nvSpPr>
          <p:cNvPr id="34" name="TextBox 24"/>
          <p:cNvSpPr txBox="1"/>
          <p:nvPr/>
        </p:nvSpPr>
        <p:spPr>
          <a:xfrm>
            <a:off x="762000" y="2107329"/>
            <a:ext cx="14249400" cy="1477328"/>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b. </a:t>
            </a:r>
            <a:r>
              <a:rPr lang="en-US" sz="4800" b="1" dirty="0" err="1">
                <a:solidFill>
                  <a:srgbClr val="271905"/>
                </a:solidFill>
                <a:latin typeface="Times New Roman" panose="02020603050405020304" pitchFamily="18" charset="0"/>
                <a:cs typeface="Times New Roman" panose="02020603050405020304" pitchFamily="18" charset="0"/>
              </a:rPr>
              <a:t>Nỗi</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nhớ</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của</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nhân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vật</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trữ</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tình</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khổ</a:t>
            </a:r>
            <a:r>
              <a:rPr lang="en-US" sz="4800" b="1" dirty="0">
                <a:solidFill>
                  <a:srgbClr val="271905"/>
                </a:solidFill>
                <a:latin typeface="Times New Roman" panose="02020603050405020304" pitchFamily="18" charset="0"/>
                <a:cs typeface="Times New Roman" panose="02020603050405020304" pitchFamily="18" charset="0"/>
              </a:rPr>
              <a:t> 2,3)</a:t>
            </a:r>
          </a:p>
          <a:p>
            <a:pPr>
              <a:spcBef>
                <a:spcPct val="0"/>
              </a:spcBef>
            </a:pP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9420997" y="3104975"/>
            <a:ext cx="8077200" cy="6186309"/>
          </a:xfrm>
          <a:prstGeom prst="rect">
            <a:avLst/>
          </a:prstGeom>
        </p:spPr>
        <p:txBody>
          <a:bodyPr wrap="square">
            <a:spAutoFit/>
          </a:bodyPr>
          <a:lstStyle/>
          <a:p>
            <a:pPr algn="just">
              <a:lnSpc>
                <a:spcPct val="150000"/>
              </a:lnSpc>
            </a:pPr>
            <a:r>
              <a:rPr lang="vi-VN"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Đối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tượng</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của</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nỗi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nhớ</a:t>
            </a:r>
            <a:r>
              <a:rPr lang="vi-VN" sz="4400" b="1"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tôi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nhớ</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mẹ</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tôi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chửa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xóa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mờ</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trực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tiếp</a:t>
            </a:r>
            <a:endParaRPr lang="vi-VN" sz="44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vi-VN"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Thời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điểm</a:t>
            </a:r>
            <a:r>
              <a:rPr lang="vi-VN" sz="4400" b="1"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thuở</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thiếu</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thời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khi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còn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Khi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còn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lên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solidFill>
                <a:srgbClr val="333333"/>
              </a:solidFill>
              <a:latin typeface="Times New Roman" panose="02020603050405020304" pitchFamily="18" charset="0"/>
              <a:cs typeface="Times New Roman" panose="02020603050405020304" pitchFamily="18" charset="0"/>
            </a:endParaRPr>
          </a:p>
        </p:txBody>
      </p:sp>
      <p:pic>
        <p:nvPicPr>
          <p:cNvPr id="36" name="Picture 4"/>
          <p:cNvPicPr>
            <a:picLocks noChangeAspect="1"/>
          </p:cNvPicPr>
          <p:nvPr/>
        </p:nvPicPr>
        <p:blipFill>
          <a:blip r:embed="rId8"/>
          <a:srcRect/>
          <a:stretch>
            <a:fillRect/>
          </a:stretch>
        </p:blipFill>
        <p:spPr>
          <a:xfrm>
            <a:off x="318534" y="2187575"/>
            <a:ext cx="8579928" cy="8021110"/>
          </a:xfrm>
          <a:prstGeom prst="rect">
            <a:avLst/>
          </a:prstGeom>
        </p:spPr>
      </p:pic>
    </p:spTree>
    <p:extLst>
      <p:ext uri="{BB962C8B-B14F-4D97-AF65-F5344CB8AC3E}">
        <p14:creationId xmlns:p14="http://schemas.microsoft.com/office/powerpoint/2010/main" val="210923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wipe(down)">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circle(in)">
                                      <p:cBhvr>
                                        <p:cTn id="12" dur="20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5002" y="-1069862"/>
            <a:ext cx="4328578" cy="289112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042667" flipH="1">
            <a:off x="15373092" y="8580248"/>
            <a:ext cx="2874456" cy="341350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03589" y="612015"/>
            <a:ext cx="2590079" cy="2744455"/>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692994" y="-745039"/>
            <a:ext cx="2714108" cy="27141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3400" y="9403862"/>
            <a:ext cx="4020047" cy="2236608"/>
          </a:xfrm>
          <a:prstGeom prst="rect">
            <a:avLst/>
          </a:prstGeom>
        </p:spPr>
      </p:pic>
      <p:pic>
        <p:nvPicPr>
          <p:cNvPr id="12" name="Picture 11"/>
          <p:cNvPicPr>
            <a:picLocks noChangeAspect="1"/>
          </p:cNvPicPr>
          <p:nvPr/>
        </p:nvPicPr>
        <p:blipFill>
          <a:blip r:embed="rId13"/>
          <a:stretch>
            <a:fillRect/>
          </a:stretch>
        </p:blipFill>
        <p:spPr>
          <a:xfrm>
            <a:off x="3657600" y="419100"/>
            <a:ext cx="8303472" cy="1670449"/>
          </a:xfrm>
          <a:prstGeom prst="rect">
            <a:avLst/>
          </a:prstGeom>
        </p:spPr>
      </p:pic>
      <p:sp>
        <p:nvSpPr>
          <p:cNvPr id="13" name="TextBox 24"/>
          <p:cNvSpPr txBox="1"/>
          <p:nvPr/>
        </p:nvSpPr>
        <p:spPr>
          <a:xfrm>
            <a:off x="762000" y="2107329"/>
            <a:ext cx="14249400" cy="1477328"/>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b. </a:t>
            </a:r>
            <a:r>
              <a:rPr lang="en-US" sz="4800" b="1" dirty="0" err="1">
                <a:solidFill>
                  <a:srgbClr val="271905"/>
                </a:solidFill>
                <a:latin typeface="Times New Roman" panose="02020603050405020304" pitchFamily="18" charset="0"/>
                <a:cs typeface="Times New Roman" panose="02020603050405020304" pitchFamily="18" charset="0"/>
              </a:rPr>
              <a:t>Nỗi</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nhớ</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của</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nhân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vật</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trữ</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tình</a:t>
            </a:r>
            <a:r>
              <a:rPr lang="en-US" sz="4800" b="1">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khổ</a:t>
            </a:r>
            <a:r>
              <a:rPr lang="en-US" sz="4800" b="1" dirty="0">
                <a:solidFill>
                  <a:srgbClr val="271905"/>
                </a:solidFill>
                <a:latin typeface="Times New Roman" panose="02020603050405020304" pitchFamily="18" charset="0"/>
                <a:cs typeface="Times New Roman" panose="02020603050405020304" pitchFamily="18" charset="0"/>
              </a:rPr>
              <a:t> 2,3)</a:t>
            </a:r>
          </a:p>
          <a:p>
            <a:pPr>
              <a:spcBef>
                <a:spcPct val="0"/>
              </a:spcBef>
            </a:pP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33400" y="3086100"/>
            <a:ext cx="17190720" cy="5170646"/>
          </a:xfrm>
          <a:prstGeom prst="rect">
            <a:avLst/>
          </a:prstGeom>
        </p:spPr>
        <p:txBody>
          <a:bodyPr wrap="square">
            <a:spAutoFit/>
          </a:bodyPr>
          <a:lstStyle/>
          <a:p>
            <a:pPr algn="just">
              <a:lnSpc>
                <a:spcPct val="150000"/>
              </a:lnSpc>
            </a:pPr>
            <a:r>
              <a:rPr lang="vi-VN"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Hình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ảnh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người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mẹ</a:t>
            </a:r>
            <a:r>
              <a:rPr lang="vi-VN" sz="4400" dirty="0">
                <a:solidFill>
                  <a:srgbClr val="333333"/>
                </a:solidFill>
                <a:latin typeface="Times New Roman" panose="02020603050405020304" pitchFamily="18" charset="0"/>
                <a:cs typeface="Times New Roman" panose="02020603050405020304" pitchFamily="18" charset="0"/>
              </a:rPr>
              <a: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áo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đỏ</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nét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cười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đen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nhánh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liền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hương</a:t>
            </a:r>
            <a:endParaRPr lang="en-US" sz="4400" b="1"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Từ</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ngữ</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hình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ảnh</a:t>
            </a:r>
            <a:r>
              <a:rPr lang="vi-VN" sz="4400" b="1"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nắng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mới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giậu</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phơi</a:t>
            </a:r>
            <a:r>
              <a:rPr lang="en-US" sz="4400" dirty="0">
                <a:solidFill>
                  <a:srgbClr val="333333"/>
                </a:solidFill>
                <a:latin typeface="Times New Roman" panose="02020603050405020304" pitchFamily="18" charset="0"/>
                <a:cs typeface="Times New Roman" panose="02020603050405020304" pitchFamily="18" charset="0"/>
              </a:rPr>
              <a:t>.</a:t>
            </a:r>
          </a:p>
          <a:p>
            <a:pPr algn="just">
              <a:lnSpc>
                <a:spcPct val="150000"/>
              </a:lnSpc>
            </a:pP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1" i="0" dirty="0" err="1">
                <a:solidFill>
                  <a:srgbClr val="333333"/>
                </a:solidFill>
                <a:effectLst/>
                <a:latin typeface="Times New Roman" panose="02020603050405020304" pitchFamily="18" charset="0"/>
                <a:cs typeface="Times New Roman" panose="02020603050405020304" pitchFamily="18" charset="0"/>
              </a:rPr>
              <a:t>Nghệ</a:t>
            </a:r>
            <a:r>
              <a:rPr lang="en-US" sz="4400" b="1" i="0" dirty="0">
                <a:solidFill>
                  <a:srgbClr val="333333"/>
                </a:solidFill>
                <a:effectLst/>
                <a:latin typeface="Times New Roman" panose="02020603050405020304" pitchFamily="18" charset="0"/>
                <a:cs typeface="Times New Roman" panose="02020603050405020304" pitchFamily="18" charset="0"/>
              </a:rPr>
              <a:t> </a:t>
            </a:r>
            <a:r>
              <a:rPr lang="en-US" sz="4400" b="1" i="0" dirty="0" err="1">
                <a:solidFill>
                  <a:srgbClr val="333333"/>
                </a:solidFill>
                <a:effectLst/>
                <a:latin typeface="Times New Roman" panose="02020603050405020304" pitchFamily="18" charset="0"/>
                <a:cs typeface="Times New Roman" panose="02020603050405020304" pitchFamily="18" charset="0"/>
              </a:rPr>
              <a:t>thuật</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từ</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láy</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não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nùng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xao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chập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chờn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mường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tượng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rõ</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tư</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b="0" i="0" dirty="0">
              <a:solidFill>
                <a:srgbClr val="333333"/>
              </a:solidFill>
              <a:effectLst/>
              <a:latin typeface="Times New Roman" panose="02020603050405020304" pitchFamily="18" charset="0"/>
              <a:cs typeface="Times New Roman" panose="02020603050405020304" pitchFamily="18" charset="0"/>
            </a:endParaRPr>
          </a:p>
        </p:txBody>
      </p:sp>
      <p:pic>
        <p:nvPicPr>
          <p:cNvPr id="15" name="Picture 4"/>
          <p:cNvPicPr>
            <a:picLocks noChangeAspect="1"/>
          </p:cNvPicPr>
          <p:nvPr/>
        </p:nvPicPr>
        <p:blipFill>
          <a:blip r:embed="rId14">
            <a:biLevel thresh="25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1411">
            <a:off x="-492178" y="8069546"/>
            <a:ext cx="19507200" cy="3339962"/>
          </a:xfrm>
          <a:prstGeom prst="rect">
            <a:avLst/>
          </a:prstGeom>
        </p:spPr>
      </p:pic>
      <p:sp>
        <p:nvSpPr>
          <p:cNvPr id="16" name="TextBox 24"/>
          <p:cNvSpPr txBox="1"/>
          <p:nvPr/>
        </p:nvSpPr>
        <p:spPr>
          <a:xfrm>
            <a:off x="726440" y="8693142"/>
            <a:ext cx="17069964" cy="738664"/>
          </a:xfrm>
          <a:prstGeom prst="rect">
            <a:avLst/>
          </a:prstGeom>
        </p:spPr>
        <p:txBody>
          <a:bodyPr wrap="square" lIns="0" tIns="0" rIns="0" bIns="0" rtlCol="0" anchor="t">
            <a:spAutoFit/>
          </a:bodyPr>
          <a:lstStyle/>
          <a:p>
            <a:pPr>
              <a:spcBef>
                <a:spcPct val="0"/>
              </a:spcBef>
            </a:pP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dấu</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ấn</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Việt</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Nam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xưa</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duyên</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dáng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hiền</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từ</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470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1000"/>
                                        <p:tgtEl>
                                          <p:spTgt spid="14">
                                            <p:txEl>
                                              <p:pRg st="2" end="2"/>
                                            </p:txEl>
                                          </p:spTgt>
                                        </p:tgtEl>
                                      </p:cBhvr>
                                    </p:animEffect>
                                    <p:anim calcmode="lin" valueType="num">
                                      <p:cBhvr>
                                        <p:cTn id="1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667000" y="-2801303"/>
            <a:ext cx="12954000" cy="12079605"/>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50158" y="3238500"/>
            <a:ext cx="6512442" cy="7246110"/>
          </a:xfrm>
          <a:prstGeom prst="rect">
            <a:avLst/>
          </a:prstGeom>
        </p:spPr>
      </p:pic>
      <p:pic>
        <p:nvPicPr>
          <p:cNvPr id="2" name="Picture 1"/>
          <p:cNvPicPr>
            <a:picLocks noChangeAspect="1"/>
          </p:cNvPicPr>
          <p:nvPr/>
        </p:nvPicPr>
        <p:blipFill>
          <a:blip r:embed="rId6"/>
          <a:stretch>
            <a:fillRect/>
          </a:stretch>
        </p:blipFill>
        <p:spPr>
          <a:xfrm>
            <a:off x="-871012" y="6495402"/>
            <a:ext cx="12590690" cy="2782900"/>
          </a:xfrm>
          <a:prstGeom prst="rect">
            <a:avLst/>
          </a:prstGeom>
        </p:spPr>
      </p:pic>
    </p:spTree>
    <p:extLst>
      <p:ext uri="{BB962C8B-B14F-4D97-AF65-F5344CB8AC3E}">
        <p14:creationId xmlns:p14="http://schemas.microsoft.com/office/powerpoint/2010/main" val="1945838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9723568" y="1439732"/>
            <a:ext cx="8001001" cy="7483738"/>
          </a:xfrm>
          <a:prstGeom prst="rect">
            <a:avLst/>
          </a:prstGeom>
        </p:spPr>
      </p:pic>
      <p:pic>
        <p:nvPicPr>
          <p:cNvPr id="4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12968" y="1439733"/>
            <a:ext cx="8001001" cy="7483738"/>
          </a:xfrm>
          <a:prstGeom prst="rect">
            <a:avLst/>
          </a:prstGeom>
        </p:spPr>
      </p:pic>
      <p:pic>
        <p:nvPicPr>
          <p:cNvPr id="51" name="Picture 50"/>
          <p:cNvPicPr>
            <a:picLocks noChangeAspect="1"/>
          </p:cNvPicPr>
          <p:nvPr/>
        </p:nvPicPr>
        <p:blipFill>
          <a:blip r:embed="rId5"/>
          <a:stretch>
            <a:fillRect/>
          </a:stretch>
        </p:blipFill>
        <p:spPr>
          <a:xfrm>
            <a:off x="1848777" y="1231821"/>
            <a:ext cx="6529382" cy="1853345"/>
          </a:xfrm>
          <a:prstGeom prst="rect">
            <a:avLst/>
          </a:prstGeom>
        </p:spPr>
      </p:pic>
      <p:pic>
        <p:nvPicPr>
          <p:cNvPr id="52" name="Picture 51"/>
          <p:cNvPicPr>
            <a:picLocks noChangeAspect="1"/>
          </p:cNvPicPr>
          <p:nvPr/>
        </p:nvPicPr>
        <p:blipFill>
          <a:blip r:embed="rId6"/>
          <a:stretch>
            <a:fillRect/>
          </a:stretch>
        </p:blipFill>
        <p:spPr>
          <a:xfrm>
            <a:off x="10871414" y="1181100"/>
            <a:ext cx="6529382" cy="1853345"/>
          </a:xfrm>
          <a:prstGeom prst="rect">
            <a:avLst/>
          </a:prstGeom>
        </p:spPr>
      </p:pic>
      <p:sp>
        <p:nvSpPr>
          <p:cNvPr id="53" name="TextBox 24"/>
          <p:cNvSpPr txBox="1"/>
          <p:nvPr/>
        </p:nvSpPr>
        <p:spPr>
          <a:xfrm>
            <a:off x="2129416" y="3135886"/>
            <a:ext cx="6248743" cy="4956678"/>
          </a:xfrm>
          <a:prstGeom prst="rect">
            <a:avLst/>
          </a:prstGeom>
        </p:spPr>
        <p:txBody>
          <a:bodyPr wrap="square" lIns="0" tIns="0" rIns="0" bIns="0" rtlCol="0" anchor="t">
            <a:spAutoFit/>
          </a:bodyPr>
          <a:lstStyle/>
          <a:p>
            <a:pPr algn="just">
              <a:lnSpc>
                <a:spcPct val="150000"/>
              </a:lnSpc>
              <a:spcBef>
                <a:spcPct val="0"/>
              </a:spcBef>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ngôn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Bef>
                <a:spcPct val="0"/>
              </a:spcBef>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Giọng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nhàng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thiết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Bef>
                <a:spcPct val="0"/>
              </a:spcBef>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4400" dirty="0">
              <a:latin typeface="Times New Roman" panose="02020603050405020304" pitchFamily="18" charset="0"/>
              <a:cs typeface="Times New Roman" panose="02020603050405020304" pitchFamily="18" charset="0"/>
            </a:endParaRPr>
          </a:p>
        </p:txBody>
      </p:sp>
      <p:sp>
        <p:nvSpPr>
          <p:cNvPr id="54" name="TextBox 24"/>
          <p:cNvSpPr txBox="1"/>
          <p:nvPr/>
        </p:nvSpPr>
        <p:spPr>
          <a:xfrm>
            <a:off x="10599696" y="3014251"/>
            <a:ext cx="6248743" cy="5078313"/>
          </a:xfrm>
          <a:prstGeom prst="rect">
            <a:avLst/>
          </a:prstGeom>
        </p:spPr>
        <p:txBody>
          <a:bodyPr wrap="square" lIns="0" tIns="0" rIns="0" bIns="0" rtlCol="0" anchor="t">
            <a:spAutoFit/>
          </a:bodyPr>
          <a:lstStyle/>
          <a:p>
            <a:pPr algn="just">
              <a:lnSpc>
                <a:spcPct val="150000"/>
              </a:lnSpc>
              <a:spcBef>
                <a:spcPct val="0"/>
              </a:spcBef>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qua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liền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thiết</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1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55" r="1555"/>
          <a:stretch>
            <a:fillRect/>
          </a:stretch>
        </p:blipFill>
        <p:spPr>
          <a:xfrm>
            <a:off x="0" y="0"/>
            <a:ext cx="18288000" cy="10287000"/>
          </a:xfrm>
          <a:prstGeom prst="rect">
            <a:avLst/>
          </a:prstGeom>
        </p:spPr>
      </p:pic>
      <p:pic>
        <p:nvPicPr>
          <p:cNvPr id="4" name="Picture 4"/>
          <p:cNvPicPr>
            <a:picLocks noChangeAspect="1"/>
          </p:cNvPicPr>
          <p:nvPr/>
        </p:nvPicPr>
        <p:blipFill>
          <a:blip r:embed="rId4"/>
          <a:srcRect/>
          <a:stretch>
            <a:fillRect/>
          </a:stretch>
        </p:blipFill>
        <p:spPr>
          <a:xfrm>
            <a:off x="318534" y="-69427"/>
            <a:ext cx="10994172" cy="10278112"/>
          </a:xfrm>
          <a:prstGeom prst="rect">
            <a:avLst/>
          </a:prstGeom>
        </p:spPr>
      </p:pic>
      <p:pic>
        <p:nvPicPr>
          <p:cNvPr id="5" name="Picture 5"/>
          <p:cNvPicPr>
            <a:picLocks noChangeAspect="1"/>
          </p:cNvPicPr>
          <p:nvPr/>
        </p:nvPicPr>
        <p:blipFill>
          <a:blip r:embed="rId5"/>
          <a:srcRect/>
          <a:stretch>
            <a:fillRect/>
          </a:stretch>
        </p:blipFill>
        <p:spPr>
          <a:xfrm>
            <a:off x="-42110" y="-65732"/>
            <a:ext cx="7525435" cy="6020348"/>
          </a:xfrm>
          <a:prstGeom prst="rect">
            <a:avLst/>
          </a:prstGeom>
        </p:spPr>
      </p:pic>
      <p:pic>
        <p:nvPicPr>
          <p:cNvPr id="6" name="Picture 6"/>
          <p:cNvPicPr>
            <a:picLocks noChangeAspect="1"/>
          </p:cNvPicPr>
          <p:nvPr/>
        </p:nvPicPr>
        <p:blipFill>
          <a:blip r:embed="rId6"/>
          <a:srcRect/>
          <a:stretch>
            <a:fillRect/>
          </a:stretch>
        </p:blipFill>
        <p:spPr>
          <a:xfrm>
            <a:off x="15142086" y="-769444"/>
            <a:ext cx="4999149" cy="3999319"/>
          </a:xfrm>
          <a:prstGeom prst="rect">
            <a:avLst/>
          </a:prstGeom>
        </p:spPr>
      </p:pic>
      <p:pic>
        <p:nvPicPr>
          <p:cNvPr id="11" name="Picture 10"/>
          <p:cNvPicPr>
            <a:picLocks noChangeAspect="1"/>
          </p:cNvPicPr>
          <p:nvPr/>
        </p:nvPicPr>
        <p:blipFill>
          <a:blip r:embed="rId7"/>
          <a:stretch>
            <a:fillRect/>
          </a:stretch>
        </p:blipFill>
        <p:spPr>
          <a:xfrm>
            <a:off x="11270873" y="1125343"/>
            <a:ext cx="6730485" cy="1310393"/>
          </a:xfrm>
          <a:prstGeom prst="rect">
            <a:avLst/>
          </a:prstGeom>
        </p:spPr>
      </p:pic>
      <p:pic>
        <p:nvPicPr>
          <p:cNvPr id="13" name="Picture 12"/>
          <p:cNvPicPr>
            <a:picLocks noChangeAspect="1"/>
          </p:cNvPicPr>
          <p:nvPr/>
        </p:nvPicPr>
        <p:blipFill>
          <a:blip r:embed="rId8"/>
          <a:stretch>
            <a:fillRect/>
          </a:stretch>
        </p:blipFill>
        <p:spPr>
          <a:xfrm>
            <a:off x="10112795" y="2511628"/>
            <a:ext cx="9046640" cy="6216180"/>
          </a:xfrm>
          <a:prstGeom prst="rect">
            <a:avLst/>
          </a:prstGeom>
        </p:spPr>
      </p:pic>
      <p:pic>
        <p:nvPicPr>
          <p:cNvPr id="14" name="Picture 13"/>
          <p:cNvPicPr>
            <a:picLocks noChangeAspect="1"/>
          </p:cNvPicPr>
          <p:nvPr/>
        </p:nvPicPr>
        <p:blipFill>
          <a:blip r:embed="rId9"/>
          <a:stretch>
            <a:fillRect/>
          </a:stretch>
        </p:blipFill>
        <p:spPr>
          <a:xfrm>
            <a:off x="11971891" y="6969468"/>
            <a:ext cx="6029467" cy="175580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665056" y="7710195"/>
            <a:ext cx="2099327" cy="2537648"/>
          </a:xfrm>
          <a:prstGeom prst="rect">
            <a:avLst/>
          </a:prstGeom>
        </p:spPr>
      </p:pic>
    </p:spTree>
    <p:extLst>
      <p:ext uri="{BB962C8B-B14F-4D97-AF65-F5344CB8AC3E}">
        <p14:creationId xmlns:p14="http://schemas.microsoft.com/office/powerpoint/2010/main" val="211381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4724401" y="-3086099"/>
            <a:ext cx="8610601" cy="14097002"/>
          </a:xfrm>
          <a:prstGeom prst="rect">
            <a:avLst/>
          </a:prstGeom>
        </p:spPr>
      </p:pic>
      <p:sp>
        <p:nvSpPr>
          <p:cNvPr id="8" name="Rectangle 7"/>
          <p:cNvSpPr/>
          <p:nvPr/>
        </p:nvSpPr>
        <p:spPr>
          <a:xfrm>
            <a:off x="2590800" y="419100"/>
            <a:ext cx="12877800" cy="7294305"/>
          </a:xfrm>
          <a:prstGeom prst="rect">
            <a:avLst/>
          </a:prstGeom>
        </p:spPr>
        <p:txBody>
          <a:bodyPr wrap="square">
            <a:spAutoFit/>
          </a:bodyPr>
          <a:lstStyle/>
          <a:p>
            <a:pPr algn="ctr"/>
            <a:r>
              <a:rPr lang="nl-NL" sz="4800" b="1" dirty="0">
                <a:solidFill>
                  <a:prstClr val="black"/>
                </a:solidFill>
                <a:latin typeface="GungsuhChe" panose="02030609000101010101" pitchFamily="49" charset="-127"/>
                <a:ea typeface="GungsuhChe" panose="02030609000101010101" pitchFamily="49" charset="-127"/>
                <a:cs typeface="Times New Roman" panose="02020603050405020304" pitchFamily="18" charset="0"/>
              </a:rPr>
              <a:t>3. Cách đọc một bài </a:t>
            </a:r>
            <a:r>
              <a:rPr lang="nl-NL" sz="4800" b="1">
                <a:solidFill>
                  <a:prstClr val="black"/>
                </a:solidFill>
                <a:latin typeface="GungsuhChe" panose="02030609000101010101" pitchFamily="49" charset="-127"/>
                <a:ea typeface="GungsuhChe" panose="02030609000101010101" pitchFamily="49" charset="-127"/>
                <a:cs typeface="Times New Roman" panose="02020603050405020304" pitchFamily="18" charset="0"/>
              </a:rPr>
              <a:t>thơ sáu/ bảy </a:t>
            </a:r>
            <a:r>
              <a:rPr lang="nl-NL" sz="4800" b="1" dirty="0">
                <a:solidFill>
                  <a:prstClr val="black"/>
                </a:solidFill>
                <a:latin typeface="GungsuhChe" panose="02030609000101010101" pitchFamily="49" charset="-127"/>
                <a:ea typeface="GungsuhChe" panose="02030609000101010101" pitchFamily="49" charset="-127"/>
                <a:cs typeface="Times New Roman" panose="02020603050405020304" pitchFamily="18" charset="0"/>
              </a:rPr>
              <a:t>chữ</a:t>
            </a:r>
          </a:p>
          <a:p>
            <a:pPr algn="just">
              <a:tabLst>
                <a:tab pos="2080260" algn="l"/>
              </a:tabLst>
            </a:pP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Về</a:t>
            </a: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hình</a:t>
            </a: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thức</a:t>
            </a:r>
            <a:r>
              <a:rPr lang="en-US" sz="4200" b="1"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Chú</a:t>
            </a:r>
            <a:r>
              <a:rPr lang="en-US" sz="4200" dirty="0">
                <a:solidFill>
                  <a:srgbClr val="0D0D0D"/>
                </a:solidFill>
                <a:latin typeface="Times New Roman" panose="02020603050405020304" pitchFamily="18" charset="0"/>
                <a:ea typeface="MS Mincho"/>
                <a:cs typeface="Times New Roman" panose="02020603050405020304" pitchFamily="18" charset="0"/>
              </a:rPr>
              <a:t> ý </a:t>
            </a:r>
            <a:r>
              <a:rPr lang="en-US" sz="4200" dirty="0" err="1">
                <a:solidFill>
                  <a:srgbClr val="0D0D0D"/>
                </a:solidFill>
                <a:latin typeface="Times New Roman" panose="02020603050405020304" pitchFamily="18" charset="0"/>
                <a:ea typeface="MS Mincho"/>
                <a:cs typeface="Times New Roman" panose="02020603050405020304" pitchFamily="18" charset="0"/>
              </a:rPr>
              <a:t>về</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số</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tiếng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số</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dòng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của</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để</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xác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định</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thể</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loại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endParaRPr lang="en-US" sz="4200" dirty="0">
              <a:solidFill>
                <a:srgbClr val="0D0D0D"/>
              </a:solidFill>
              <a:latin typeface="Times New Roman" panose="02020603050405020304" pitchFamily="18" charset="0"/>
              <a:ea typeface="MS Mincho"/>
              <a:cs typeface="Times New Roman" panose="02020603050405020304" pitchFamily="18" charset="0"/>
            </a:endParaRP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Chú</a:t>
            </a:r>
            <a:r>
              <a:rPr lang="en-US" sz="4200" dirty="0">
                <a:solidFill>
                  <a:srgbClr val="0D0D0D"/>
                </a:solidFill>
                <a:latin typeface="Times New Roman" panose="02020603050405020304" pitchFamily="18" charset="0"/>
                <a:ea typeface="MS Mincho"/>
                <a:cs typeface="Times New Roman" panose="02020603050405020304" pitchFamily="18" charset="0"/>
              </a:rPr>
              <a:t> ý </a:t>
            </a:r>
            <a:r>
              <a:rPr lang="en-US" sz="4200" dirty="0" err="1">
                <a:solidFill>
                  <a:srgbClr val="0D0D0D"/>
                </a:solidFill>
                <a:latin typeface="Times New Roman" panose="02020603050405020304" pitchFamily="18" charset="0"/>
                <a:ea typeface="MS Mincho"/>
                <a:cs typeface="Times New Roman" panose="02020603050405020304" pitchFamily="18" charset="0"/>
              </a:rPr>
              <a:t>về</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vần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nhịp</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điệu</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của</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Về</a:t>
            </a: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nội</a:t>
            </a:r>
            <a:r>
              <a:rPr lang="en-US" sz="4200" b="1" dirty="0">
                <a:solidFill>
                  <a:srgbClr val="0D0D0D"/>
                </a:solidFill>
                <a:latin typeface="Times New Roman" panose="02020603050405020304" pitchFamily="18" charset="0"/>
                <a:ea typeface="MS Mincho"/>
                <a:cs typeface="Times New Roman" panose="02020603050405020304" pitchFamily="18" charset="0"/>
              </a:rPr>
              <a:t> dung:</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Chú</a:t>
            </a:r>
            <a:r>
              <a:rPr lang="en-US" sz="4200" dirty="0">
                <a:solidFill>
                  <a:srgbClr val="0D0D0D"/>
                </a:solidFill>
                <a:latin typeface="Times New Roman" panose="02020603050405020304" pitchFamily="18" charset="0"/>
                <a:ea typeface="MS Mincho"/>
                <a:cs typeface="Times New Roman" panose="02020603050405020304" pitchFamily="18" charset="0"/>
              </a:rPr>
              <a:t> ý </a:t>
            </a:r>
            <a:r>
              <a:rPr lang="en-US" sz="4200" dirty="0" err="1">
                <a:solidFill>
                  <a:srgbClr val="0D0D0D"/>
                </a:solidFill>
                <a:latin typeface="Times New Roman" panose="02020603050405020304" pitchFamily="18" charset="0"/>
                <a:ea typeface="MS Mincho"/>
                <a:cs typeface="Times New Roman" panose="02020603050405020304" pitchFamily="18" charset="0"/>
              </a:rPr>
              <a:t>những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biểu</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tượng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hình</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ảnh</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độc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đáo</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thể</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hiện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nội</a:t>
            </a:r>
            <a:r>
              <a:rPr lang="en-US" sz="4200" dirty="0">
                <a:solidFill>
                  <a:srgbClr val="0D0D0D"/>
                </a:solidFill>
                <a:latin typeface="Times New Roman" panose="02020603050405020304" pitchFamily="18" charset="0"/>
                <a:ea typeface="MS Mincho"/>
                <a:cs typeface="Times New Roman" panose="02020603050405020304" pitchFamily="18" charset="0"/>
              </a:rPr>
              <a:t> dung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Nhận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biết</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được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giọng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điệu</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cảm</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xúc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chủ</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đạo</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của</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Nhận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biết</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được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thông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điệp</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nghệ</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thuật</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mà</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tác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giả</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truyền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tải</a:t>
            </a:r>
            <a:r>
              <a:rPr lang="en-US" sz="4200" dirty="0">
                <a:solidFill>
                  <a:srgbClr val="0D0D0D"/>
                </a:solidFill>
                <a:latin typeface="Times New Roman" panose="02020603050405020304" pitchFamily="18" charset="0"/>
                <a:ea typeface="MS Mincho"/>
                <a:cs typeface="Times New Roman" panose="02020603050405020304" pitchFamily="18" charset="0"/>
              </a:rPr>
              <a:t> qua </a:t>
            </a:r>
            <a:r>
              <a:rPr lang="en-US" sz="4200" dirty="0" err="1">
                <a:solidFill>
                  <a:srgbClr val="0D0D0D"/>
                </a:solidFill>
                <a:latin typeface="Times New Roman" panose="02020603050405020304" pitchFamily="18" charset="0"/>
                <a:ea typeface="MS Mincho"/>
                <a:cs typeface="Times New Roman" panose="02020603050405020304" pitchFamily="18" charset="0"/>
              </a:rPr>
              <a:t>tác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phẩm</a:t>
            </a:r>
            <a:endParaRPr lang="en-US" sz="4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15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sp>
        <p:nvSpPr>
          <p:cNvPr id="8" name="Rectangle 7"/>
          <p:cNvSpPr/>
          <p:nvPr/>
        </p:nvSpPr>
        <p:spPr>
          <a:xfrm>
            <a:off x="5029200" y="570855"/>
            <a:ext cx="12725400" cy="2800767"/>
          </a:xfrm>
          <a:prstGeom prst="rect">
            <a:avLst/>
          </a:prstGeom>
        </p:spPr>
        <p:txBody>
          <a:bodyPr wrap="square">
            <a:spAutoFit/>
          </a:bodyPr>
          <a:lstStyle/>
          <a:p>
            <a:pPr algn="just"/>
            <a:r>
              <a:rPr lang="vi-VN" sz="4400" dirty="0">
                <a:solidFill>
                  <a:srgbClr val="FF0000"/>
                </a:solidFill>
                <a:latin typeface="+mj-lt"/>
              </a:rPr>
              <a:t>Có thể hoán đổi vị trí của hai động từ (hắt, reo) miêu tả hình ảnh “nắng mới” trong khổ thơ thứ nhất (Mỗi lần nắng mới hắt bên song) và thứ hai (Mỗi lần nắng mới reo ngoài nội) được không? Vì sao?</a:t>
            </a:r>
            <a:endParaRPr lang="en-US" sz="4400" dirty="0">
              <a:solidFill>
                <a:srgbClr val="FF0000"/>
              </a:solidFill>
              <a:latin typeface="+mj-lt"/>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a:off x="-2057400" y="114300"/>
            <a:ext cx="8763000" cy="8763000"/>
          </a:xfrm>
          <a:prstGeom prst="rect">
            <a:avLst/>
          </a:prstGeom>
        </p:spPr>
      </p:pic>
      <p:sp>
        <p:nvSpPr>
          <p:cNvPr id="10" name="Rectangle 9"/>
          <p:cNvSpPr/>
          <p:nvPr/>
        </p:nvSpPr>
        <p:spPr>
          <a:xfrm>
            <a:off x="5029200" y="3762137"/>
            <a:ext cx="12725400" cy="6524863"/>
          </a:xfrm>
          <a:prstGeom prst="rect">
            <a:avLst/>
          </a:prstGeom>
        </p:spPr>
        <p:txBody>
          <a:bodyPr wrap="square">
            <a:spAutoFit/>
          </a:bodyPr>
          <a:lstStyle/>
          <a:p>
            <a:pPr algn="just"/>
            <a:r>
              <a:rPr lang="vi-VN" sz="3800" dirty="0">
                <a:solidFill>
                  <a:srgbClr val="333333"/>
                </a:solidFill>
                <a:latin typeface="+mj-lt"/>
              </a:rPr>
              <a:t>- Không thể hoán đổi vị trí của hai động từ (hắt, reo) miêu tả hình ảnh “nắng mới” trong khổ thơ thứ nhất và thứ hai vì chúng mang ý nghĩa và được đặt trong ngữ cảnh khác nhau.</a:t>
            </a:r>
          </a:p>
          <a:p>
            <a:pPr algn="just"/>
            <a:r>
              <a:rPr lang="vi-VN" sz="3800" dirty="0">
                <a:solidFill>
                  <a:srgbClr val="333333"/>
                </a:solidFill>
                <a:latin typeface="+mj-lt"/>
              </a:rPr>
              <a:t>+ Với động từ “hắt” trong câu thơ “Mỗi lần nắng mới hắt bên song”, ý chỉ luồng ánh sáng được chiếu vào song cửa. Đây là chi tiết khơi gợi, đánh thức tâm tư, kỉ niệm ùa về của tác giả khi bắt đầu bài thơ nói về người mẹ.</a:t>
            </a:r>
          </a:p>
          <a:p>
            <a:pPr algn="just"/>
            <a:r>
              <a:rPr lang="vi-VN" sz="3800" dirty="0">
                <a:solidFill>
                  <a:srgbClr val="333333"/>
                </a:solidFill>
                <a:latin typeface="+mj-lt"/>
              </a:rPr>
              <a:t>+ Với động từ “reo” trong câu thơ “Mỗi lần nắng mới reo ngoài nội”, ý chỉ sự nhấn mạnh về hình ảnh nắng gần gũi, thân thiện, tạo nên một không gian sinh động, qua đó ta thấy được tình cảm gắn bó, nỗi nhớ da diết của tác giả.</a:t>
            </a:r>
            <a:endParaRPr lang="vi-VN" sz="3800" b="0" i="0" dirty="0">
              <a:solidFill>
                <a:srgbClr val="333333"/>
              </a:solidFill>
              <a:effectLst/>
              <a:latin typeface="+mj-lt"/>
            </a:endParaRPr>
          </a:p>
        </p:txBody>
      </p:sp>
    </p:spTree>
    <p:extLst>
      <p:ext uri="{BB962C8B-B14F-4D97-AF65-F5344CB8AC3E}">
        <p14:creationId xmlns:p14="http://schemas.microsoft.com/office/powerpoint/2010/main" val="270574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1905000" y="-1790700"/>
            <a:ext cx="8825308" cy="8229600"/>
          </a:xfrm>
          <a:prstGeom prst="rect">
            <a:avLst/>
          </a:prstGeom>
        </p:spPr>
      </p:pic>
      <p:sp>
        <p:nvSpPr>
          <p:cNvPr id="8" name="AutoShape 2" descr="https://www.thivien.net/image/icon_cert_silver.svg"/>
          <p:cNvSpPr>
            <a:spLocks noChangeAspect="1" noChangeArrowheads="1"/>
          </p:cNvSpPr>
          <p:nvPr/>
        </p:nvSpPr>
        <p:spPr bwMode="auto">
          <a:xfrm>
            <a:off x="63500" y="1882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9" name="Picture 4"/>
          <p:cNvPicPr>
            <a:picLocks noChangeAspect="1"/>
          </p:cNvPicPr>
          <p:nvPr/>
        </p:nvPicPr>
        <p:blipFill>
          <a:blip r:embed="rId4"/>
          <a:srcRect/>
          <a:stretch>
            <a:fillRect/>
          </a:stretch>
        </p:blipFill>
        <p:spPr>
          <a:xfrm>
            <a:off x="318534" y="2187575"/>
            <a:ext cx="8579928" cy="8021110"/>
          </a:xfrm>
          <a:prstGeom prst="rect">
            <a:avLst/>
          </a:prstGeom>
        </p:spPr>
      </p:pic>
      <p:pic>
        <p:nvPicPr>
          <p:cNvPr id="10" name="Picture 9"/>
          <p:cNvPicPr>
            <a:picLocks noChangeAspect="1"/>
          </p:cNvPicPr>
          <p:nvPr/>
        </p:nvPicPr>
        <p:blipFill>
          <a:blip r:embed="rId5"/>
          <a:stretch>
            <a:fillRect/>
          </a:stretch>
        </p:blipFill>
        <p:spPr>
          <a:xfrm>
            <a:off x="318534" y="-342900"/>
            <a:ext cx="9046640" cy="6216180"/>
          </a:xfrm>
          <a:prstGeom prst="rect">
            <a:avLst/>
          </a:prstGeom>
        </p:spPr>
      </p:pic>
      <p:sp>
        <p:nvSpPr>
          <p:cNvPr id="2" name="Rectangle 1"/>
          <p:cNvSpPr/>
          <p:nvPr/>
        </p:nvSpPr>
        <p:spPr>
          <a:xfrm>
            <a:off x="9272700" y="2609122"/>
            <a:ext cx="8197928" cy="5016758"/>
          </a:xfrm>
          <a:prstGeom prst="rect">
            <a:avLst/>
          </a:prstGeom>
        </p:spPr>
        <p:txBody>
          <a:bodyPr wrap="square">
            <a:spAutoFit/>
          </a:bodyPr>
          <a:lstStyle/>
          <a:p>
            <a:pPr algn="just"/>
            <a:r>
              <a:rPr lang="vi-VN" sz="4000" dirty="0">
                <a:solidFill>
                  <a:srgbClr val="333333"/>
                </a:solidFill>
                <a:latin typeface="+mj-lt"/>
              </a:rPr>
              <a:t>Trong kí ức tuổi thơ của nhân vật “tôi” ở bài Nắng mới, người mẹ hiện lên qua những hình ảnh được lựa chọn, để lại ấn tượng sâu đậm cho tác giả. Với em, hình ảnh, chi tiết nào về người mẹ của mình khiến em thấy yêu thương nhất? Hãy chia sẻ bằng một đoạn văn (khoảng 8 – 10 dòng).</a:t>
            </a:r>
            <a:endParaRPr lang="en-US" sz="4000" dirty="0">
              <a:latin typeface="+mj-lt"/>
            </a:endParaRPr>
          </a:p>
        </p:txBody>
      </p:sp>
    </p:spTree>
    <p:extLst>
      <p:ext uri="{BB962C8B-B14F-4D97-AF65-F5344CB8AC3E}">
        <p14:creationId xmlns:p14="http://schemas.microsoft.com/office/powerpoint/2010/main" val="353228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a:xfrm>
            <a:off x="-1905000" y="-1790700"/>
            <a:ext cx="8825308" cy="8229600"/>
          </a:xfrm>
          <a:prstGeom prst="rect">
            <a:avLst/>
          </a:prstGeom>
        </p:spPr>
      </p:pic>
      <p:pic>
        <p:nvPicPr>
          <p:cNvPr id="4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5105400" y="-2324100"/>
            <a:ext cx="8610601" cy="15621001"/>
          </a:xfrm>
          <a:prstGeom prst="rect">
            <a:avLst/>
          </a:prstGeom>
        </p:spPr>
      </p:pic>
      <p:sp>
        <p:nvSpPr>
          <p:cNvPr id="8" name="Rectangle 7"/>
          <p:cNvSpPr/>
          <p:nvPr/>
        </p:nvSpPr>
        <p:spPr>
          <a:xfrm>
            <a:off x="2507654" y="1600498"/>
            <a:ext cx="14332546" cy="7694414"/>
          </a:xfrm>
          <a:prstGeom prst="rect">
            <a:avLst/>
          </a:prstGeom>
        </p:spPr>
        <p:txBody>
          <a:bodyPr wrap="square">
            <a:spAutoFit/>
          </a:bodyPr>
          <a:lstStyle/>
          <a:p>
            <a:pPr algn="just"/>
            <a:r>
              <a:rPr lang="en-US" sz="3800" dirty="0">
                <a:solidFill>
                  <a:srgbClr val="333333"/>
                </a:solidFill>
                <a:latin typeface="+mj-lt"/>
              </a:rPr>
              <a:t>       </a:t>
            </a:r>
            <a:r>
              <a:rPr lang="vi-VN" sz="3800" dirty="0">
                <a:solidFill>
                  <a:srgbClr val="333333"/>
                </a:solidFill>
                <a:latin typeface="+mj-lt"/>
              </a:rPr>
              <a:t>Bài thơ </a:t>
            </a:r>
            <a:r>
              <a:rPr lang="en-US" sz="3800" dirty="0">
                <a:solidFill>
                  <a:srgbClr val="333333"/>
                </a:solidFill>
                <a:latin typeface="+mj-lt"/>
              </a:rPr>
              <a:t>“</a:t>
            </a:r>
            <a:r>
              <a:rPr lang="vi-VN" sz="3800" dirty="0">
                <a:solidFill>
                  <a:srgbClr val="333333"/>
                </a:solidFill>
                <a:latin typeface="+mj-lt"/>
              </a:rPr>
              <a:t>Nắng mới</a:t>
            </a:r>
            <a:r>
              <a:rPr lang="en-US" sz="3800">
                <a:solidFill>
                  <a:srgbClr val="333333"/>
                </a:solidFill>
                <a:latin typeface="+mj-lt"/>
              </a:rPr>
              <a:t>”</a:t>
            </a:r>
            <a:r>
              <a:rPr lang="vi-VN" sz="3800">
                <a:solidFill>
                  <a:srgbClr val="333333"/>
                </a:solidFill>
                <a:latin typeface="+mj-lt"/>
              </a:rPr>
              <a:t> </a:t>
            </a:r>
            <a:r>
              <a:rPr lang="vi-VN" sz="3800" dirty="0">
                <a:solidFill>
                  <a:srgbClr val="333333"/>
                </a:solidFill>
                <a:latin typeface="+mj-lt"/>
              </a:rPr>
              <a:t>của tác giả Lưu Trọng Lư đã mang tới cho em nhiều cảm xúc lắng đọng về tình mẫu tử, đặc biệt thông qua hình dáng mẹ và nét cười đen nhánh, rất đỗi quen thuộc. Còn đối với em, hình ảnh đầu tiên hiện lên trong tâm trí em mỗi khi nhớ về mẹ đó là đôi bàn tay gầy guộc, đầy vết chai sạn nhưng luôn thoăn thoắt làm mọi việc. Đôi bàn tay hằng ngày khám bệnh cho bệnh nhân, tối về lại phải chăm sóc gia đình, nấu những bữa cơm nóng hổi rồi về đêm khi ánh trăng tròn lên cao, đôi bàn tay ấy chưa được yên giấc, tiếp tục vỗ vỗ quạt quạt ru tôi chìm vào giấc ngủ. Mặc dù vất vả đến thế nhưng mẹ tôi chẳng than lấy một lời, mẹ quả thật là người cứng rắn, biết cam chịu một cách đáng khâm phục. Với tôi, mẹ như một làn mây che cho tôi mưa nắng, mẹ là ngọn lửa thôi thúc con tim tôi để vững bước trên đường đời. Dù mai nàycó ra sao thì mẹ sẽvẫn mãi ở trong trái tim tôi.</a:t>
            </a:r>
          </a:p>
        </p:txBody>
      </p:sp>
    </p:spTree>
    <p:extLst>
      <p:ext uri="{BB962C8B-B14F-4D97-AF65-F5344CB8AC3E}">
        <p14:creationId xmlns:p14="http://schemas.microsoft.com/office/powerpoint/2010/main" val="3515452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a:xfrm>
            <a:off x="-1905000" y="-1790700"/>
            <a:ext cx="8825308" cy="8229600"/>
          </a:xfrm>
          <a:prstGeom prst="rect">
            <a:avLst/>
          </a:prstGeom>
        </p:spPr>
      </p:pic>
      <p:sp>
        <p:nvSpPr>
          <p:cNvPr id="5" name="Google Shape;354;p17"/>
          <p:cNvSpPr txBox="1"/>
          <p:nvPr/>
        </p:nvSpPr>
        <p:spPr>
          <a:xfrm>
            <a:off x="1371600" y="495300"/>
            <a:ext cx="14970921" cy="1384934"/>
          </a:xfrm>
          <a:prstGeom prst="rect">
            <a:avLst/>
          </a:prstGeom>
          <a:noFill/>
          <a:ln>
            <a:noFill/>
          </a:ln>
        </p:spPr>
        <p:txBody>
          <a:bodyPr spcFirstLastPara="1" wrap="square" lIns="137138" tIns="68550" rIns="137138" bIns="68550" anchor="t" anchorCtr="0">
            <a:spAutoFit/>
          </a:bodyPr>
          <a:lstStyle/>
          <a:p>
            <a:pPr algn="ctr">
              <a:buClr>
                <a:srgbClr val="000000"/>
              </a:buClr>
              <a:buFont typeface="Arial"/>
              <a:buNone/>
            </a:pPr>
            <a:r>
              <a:rPr lang="en-US" sz="8100" kern="0" dirty="0" err="1">
                <a:solidFill>
                  <a:srgbClr val="FF0000"/>
                </a:solidFill>
                <a:latin typeface="#9Slide05 FS Blonde Script" panose="03000503000000000000" pitchFamily="65" charset="0"/>
                <a:cs typeface="Arial"/>
                <a:sym typeface="Arial"/>
              </a:rPr>
              <a:t>Rubic</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đánh</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giá</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đoạn</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văn</a:t>
            </a:r>
            <a:endParaRPr lang="vi-VN" sz="8100" kern="0" dirty="0">
              <a:solidFill>
                <a:srgbClr val="FF0000"/>
              </a:solidFill>
              <a:latin typeface="Times New Roman" panose="02020603050405020304" pitchFamily="18" charset="0"/>
              <a:cs typeface="Arial"/>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834408972"/>
              </p:ext>
            </p:extLst>
          </p:nvPr>
        </p:nvGraphicFramePr>
        <p:xfrm>
          <a:off x="1296876" y="2490900"/>
          <a:ext cx="15605540" cy="7223760"/>
        </p:xfrm>
        <a:graphic>
          <a:graphicData uri="http://schemas.openxmlformats.org/drawingml/2006/table">
            <a:tbl>
              <a:tblPr firstRow="1" bandRow="1">
                <a:tableStyleId>{5940675A-B579-460E-94D1-54222C63F5DA}</a:tableStyleId>
              </a:tblPr>
              <a:tblGrid>
                <a:gridCol w="1496501">
                  <a:extLst>
                    <a:ext uri="{9D8B030D-6E8A-4147-A177-3AD203B41FA5}">
                      <a16:colId xmlns:a16="http://schemas.microsoft.com/office/drawing/2014/main" val="20000"/>
                    </a:ext>
                  </a:extLst>
                </a:gridCol>
                <a:gridCol w="10170995">
                  <a:extLst>
                    <a:ext uri="{9D8B030D-6E8A-4147-A177-3AD203B41FA5}">
                      <a16:colId xmlns:a16="http://schemas.microsoft.com/office/drawing/2014/main" val="20001"/>
                    </a:ext>
                  </a:extLst>
                </a:gridCol>
                <a:gridCol w="1639079">
                  <a:extLst>
                    <a:ext uri="{9D8B030D-6E8A-4147-A177-3AD203B41FA5}">
                      <a16:colId xmlns:a16="http://schemas.microsoft.com/office/drawing/2014/main" val="20002"/>
                    </a:ext>
                  </a:extLst>
                </a:gridCol>
                <a:gridCol w="2298965">
                  <a:extLst>
                    <a:ext uri="{9D8B030D-6E8A-4147-A177-3AD203B41FA5}">
                      <a16:colId xmlns:a16="http://schemas.microsoft.com/office/drawing/2014/main" val="20003"/>
                    </a:ext>
                  </a:extLst>
                </a:gridCol>
              </a:tblGrid>
              <a:tr h="1234440">
                <a:tc>
                  <a:txBody>
                    <a:bodyPr/>
                    <a:lstStyle/>
                    <a:p>
                      <a:pPr algn="ct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Tiêu</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chí</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đánh</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giá</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Thang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Số</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điểm</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đạt</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được</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extLst>
                  <a:ext uri="{0D108BD9-81ED-4DB2-BD59-A6C34878D82A}">
                    <a16:rowId xmlns:a16="http://schemas.microsoft.com/office/drawing/2014/main" val="10000"/>
                  </a:ext>
                </a:extLst>
              </a:tr>
              <a:tr h="6400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bảo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8-10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dòng</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1"/>
                  </a:ext>
                </a:extLst>
              </a:tr>
              <a:tr h="114300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2"/>
                  </a:ext>
                </a:extLst>
              </a:tr>
              <a:tr h="640080">
                <a:tc rowSpan="4">
                  <a:txBody>
                    <a:bodyPr/>
                    <a:lstStyle/>
                    <a:p>
                      <a:r>
                        <a:rPr lang="en-US" sz="33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thông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tin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cơ</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giả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phẩm</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3"/>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Chọn</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chi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ảnh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gợi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em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nhiều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ấn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sau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khi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học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xong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bài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2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4"/>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Liên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tưởng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đến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ảnh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mẹ</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em</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2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5"/>
                  </a:ext>
                </a:extLst>
              </a:tr>
              <a:tr h="114300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suy</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nghĩ</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mẹ</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3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6"/>
                  </a:ext>
                </a:extLst>
              </a:tr>
              <a:tr h="640080">
                <a:tc gridSpan="4">
                  <a:txBody>
                    <a:bodyPr/>
                    <a:lstStyle/>
                    <a:p>
                      <a:r>
                        <a:rPr lang="en-US" sz="3300" b="1" dirty="0" err="1">
                          <a:solidFill>
                            <a:srgbClr val="FF0000"/>
                          </a:solidFill>
                          <a:latin typeface="Times New Roman" panose="02020603050405020304" pitchFamily="18" charset="0"/>
                          <a:cs typeface="Times New Roman" panose="02020603050405020304" pitchFamily="18" charset="0"/>
                        </a:rPr>
                        <a:t>Tổng</a:t>
                      </a:r>
                      <a:r>
                        <a:rPr lang="en-US" sz="3300" b="1" dirty="0">
                          <a:solidFill>
                            <a:srgbClr val="FF0000"/>
                          </a:solidFill>
                          <a:latin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7564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sp>
        <p:nvSpPr>
          <p:cNvPr id="2" name="Rectangle 1"/>
          <p:cNvSpPr/>
          <p:nvPr/>
        </p:nvSpPr>
        <p:spPr>
          <a:xfrm>
            <a:off x="8915400" y="0"/>
            <a:ext cx="93726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rcRect/>
          <a:stretch>
            <a:fillRect/>
          </a:stretch>
        </p:blipFill>
        <p:spPr>
          <a:xfrm>
            <a:off x="-1905000" y="-1790700"/>
            <a:ext cx="8825308" cy="8229600"/>
          </a:xfrm>
          <a:prstGeom prst="rect">
            <a:avLst/>
          </a:prstGeom>
        </p:spPr>
      </p:pic>
      <p:pic>
        <p:nvPicPr>
          <p:cNvPr id="5" name="Picture 4"/>
          <p:cNvPicPr>
            <a:picLocks noChangeAspect="1"/>
          </p:cNvPicPr>
          <p:nvPr/>
        </p:nvPicPr>
        <p:blipFill rotWithShape="1">
          <a:blip r:embed="rId4"/>
          <a:srcRect l="30674" r="30674"/>
          <a:stretch/>
        </p:blipFill>
        <p:spPr>
          <a:xfrm>
            <a:off x="10744200" y="266700"/>
            <a:ext cx="6705600" cy="9753600"/>
          </a:xfrm>
          <a:prstGeom prst="rect">
            <a:avLst/>
          </a:prstGeom>
        </p:spPr>
      </p:pic>
      <p:sp>
        <p:nvSpPr>
          <p:cNvPr id="6" name="TextBox 5"/>
          <p:cNvSpPr txBox="1"/>
          <p:nvPr/>
        </p:nvSpPr>
        <p:spPr>
          <a:xfrm>
            <a:off x="1447800" y="4686300"/>
            <a:ext cx="6781800" cy="2308324"/>
          </a:xfrm>
          <a:prstGeom prst="rect">
            <a:avLst/>
          </a:prstGeom>
          <a:noFill/>
        </p:spPr>
        <p:txBody>
          <a:bodyPr wrap="square" rtlCol="0">
            <a:spAutoFit/>
          </a:bodyPr>
          <a:lstStyle/>
          <a:p>
            <a:pPr algn="just"/>
            <a:r>
              <a:rPr lang="en-US" sz="4800" dirty="0" err="1">
                <a:solidFill>
                  <a:prstClr val="black"/>
                </a:solidFill>
                <a:latin typeface="Times New Roman" panose="02020603050405020304" pitchFamily="18" charset="0"/>
                <a:cs typeface="Times New Roman" panose="02020603050405020304" pitchFamily="18" charset="0"/>
              </a:rPr>
              <a:t>Hãy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những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điều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em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muốn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nói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với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mẹ</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mình</a:t>
            </a:r>
            <a:r>
              <a:rPr lang="en-US" sz="4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654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667000" y="-2801303"/>
            <a:ext cx="12954000" cy="12079605"/>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50158" y="3238500"/>
            <a:ext cx="6512442" cy="7246110"/>
          </a:xfrm>
          <a:prstGeom prst="rect">
            <a:avLst/>
          </a:prstGeom>
        </p:spPr>
      </p:pic>
      <p:pic>
        <p:nvPicPr>
          <p:cNvPr id="11" name="Picture 10"/>
          <p:cNvPicPr>
            <a:picLocks noChangeAspect="1"/>
          </p:cNvPicPr>
          <p:nvPr/>
        </p:nvPicPr>
        <p:blipFill>
          <a:blip r:embed="rId6"/>
          <a:stretch>
            <a:fillRect/>
          </a:stretch>
        </p:blipFill>
        <p:spPr>
          <a:xfrm>
            <a:off x="574830" y="6286500"/>
            <a:ext cx="11210888" cy="2477924"/>
          </a:xfrm>
          <a:prstGeom prst="rect">
            <a:avLst/>
          </a:prstGeom>
        </p:spPr>
      </p:pic>
    </p:spTree>
    <p:extLst>
      <p:ext uri="{BB962C8B-B14F-4D97-AF65-F5344CB8AC3E}">
        <p14:creationId xmlns:p14="http://schemas.microsoft.com/office/powerpoint/2010/main" val="2620048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8310870" y="755882"/>
            <a:ext cx="9416405" cy="880763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58341">
            <a:off x="-1504865" y="1885040"/>
            <a:ext cx="3063654" cy="339933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95766" y="5894714"/>
            <a:ext cx="1984469" cy="2709172"/>
          </a:xfrm>
          <a:prstGeom prst="rect">
            <a:avLst/>
          </a:prstGeom>
        </p:spPr>
      </p:pic>
      <p:pic>
        <p:nvPicPr>
          <p:cNvPr id="32" name="Picture 3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51879" flipH="1">
            <a:off x="7055472" y="-200826"/>
            <a:ext cx="3445383" cy="925947"/>
          </a:xfrm>
          <a:prstGeom prst="rect">
            <a:avLst/>
          </a:prstGeom>
        </p:spPr>
      </p:pic>
      <p:sp>
        <p:nvSpPr>
          <p:cNvPr id="35" name="TextBox 15"/>
          <p:cNvSpPr txBox="1"/>
          <p:nvPr/>
        </p:nvSpPr>
        <p:spPr>
          <a:xfrm>
            <a:off x="9088880" y="1714438"/>
            <a:ext cx="8036300" cy="6771084"/>
          </a:xfrm>
          <a:prstGeom prst="rect">
            <a:avLst/>
          </a:prstGeom>
        </p:spPr>
        <p:txBody>
          <a:bodyPr wrap="square" lIns="0" tIns="0" rIns="0" bIns="0" rtlCol="0" anchor="t">
            <a:spAutoFit/>
          </a:bodyPr>
          <a:lstStyle/>
          <a:p>
            <a:pPr algn="just">
              <a:spcBef>
                <a:spcPct val="0"/>
              </a:spcBef>
            </a:pP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Gv</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gọi</a:t>
            </a:r>
            <a:r>
              <a:rPr lang="en-US" sz="4000" dirty="0">
                <a:solidFill>
                  <a:srgbClr val="271905"/>
                </a:solidFill>
                <a:latin typeface="Times New Roman" panose="02020603050405020304" pitchFamily="18" charset="0"/>
                <a:cs typeface="Times New Roman" panose="02020603050405020304" pitchFamily="18" charset="0"/>
              </a:rPr>
              <a:t> 3 HS </a:t>
            </a:r>
            <a:r>
              <a:rPr lang="en-US" sz="4000" dirty="0" err="1">
                <a:solidFill>
                  <a:srgbClr val="271905"/>
                </a:solidFill>
                <a:latin typeface="Times New Roman" panose="02020603050405020304" pitchFamily="18" charset="0"/>
                <a:cs typeface="Times New Roman" panose="02020603050405020304" pitchFamily="18" charset="0"/>
              </a:rPr>
              <a:t>đọc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trước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lớp</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và</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phát</a:t>
            </a:r>
            <a:r>
              <a:rPr lang="en-US" sz="4000" dirty="0">
                <a:solidFill>
                  <a:srgbClr val="271905"/>
                </a:solidFill>
                <a:latin typeface="Times New Roman" panose="02020603050405020304" pitchFamily="18" charset="0"/>
                <a:cs typeface="Times New Roman" panose="02020603050405020304" pitchFamily="18" charset="0"/>
              </a:rPr>
              <a:t> 3 </a:t>
            </a:r>
            <a:r>
              <a:rPr lang="en-US" sz="4000" dirty="0" err="1">
                <a:solidFill>
                  <a:srgbClr val="271905"/>
                </a:solidFill>
                <a:latin typeface="Times New Roman" panose="02020603050405020304" pitchFamily="18" charset="0"/>
                <a:cs typeface="Times New Roman" panose="02020603050405020304" pitchFamily="18" charset="0"/>
              </a:rPr>
              <a:t>biểu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tượng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cảm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xúc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cho</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các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bạn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bên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dưới</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Mặt</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cười</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bạn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đọc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tốt</a:t>
            </a:r>
            <a:endParaRPr lang="en-US" sz="4000" dirty="0">
              <a:solidFill>
                <a:srgbClr val="271905"/>
              </a:solidFill>
              <a:latin typeface="Times New Roman" panose="02020603050405020304" pitchFamily="18" charset="0"/>
              <a:cs typeface="Times New Roman" panose="02020603050405020304" pitchFamily="18" charset="0"/>
            </a:endParaRP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Mặt</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cười</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mắt</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trái</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tim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bạn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đọc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rất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tốt</a:t>
            </a:r>
            <a:endParaRPr lang="en-US" sz="4000" dirty="0">
              <a:solidFill>
                <a:srgbClr val="271905"/>
              </a:solidFill>
              <a:latin typeface="Times New Roman" panose="02020603050405020304" pitchFamily="18" charset="0"/>
              <a:cs typeface="Times New Roman" panose="02020603050405020304" pitchFamily="18" charset="0"/>
            </a:endParaRP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Mặt</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buồn</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bạn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cần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cố</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gắng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hơn</a:t>
            </a:r>
            <a:endParaRPr lang="en-US" sz="4000" dirty="0">
              <a:solidFill>
                <a:srgbClr val="271905"/>
              </a:solidFill>
              <a:latin typeface="Times New Roman" panose="02020603050405020304" pitchFamily="18" charset="0"/>
              <a:cs typeface="Times New Roman" panose="02020603050405020304" pitchFamily="18" charset="0"/>
            </a:endParaRPr>
          </a:p>
          <a:p>
            <a:pPr algn="just">
              <a:spcBef>
                <a:spcPct val="0"/>
              </a:spcBef>
            </a:pPr>
            <a:endParaRPr lang="en-US" sz="4000" b="1" dirty="0">
              <a:solidFill>
                <a:srgbClr val="271905"/>
              </a:solidFill>
              <a:latin typeface="Times New Roman" panose="02020603050405020304" pitchFamily="18" charset="0"/>
              <a:cs typeface="Times New Roman" panose="02020603050405020304" pitchFamily="18" charset="0"/>
            </a:endParaRP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Hình</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thức</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đọc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diễn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cảm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ngâm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thơ</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hát</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Thời</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gian</a:t>
            </a:r>
            <a:r>
              <a:rPr lang="en-US" sz="4000" dirty="0">
                <a:solidFill>
                  <a:srgbClr val="271905"/>
                </a:solidFill>
                <a:latin typeface="Times New Roman" panose="02020603050405020304" pitchFamily="18" charset="0"/>
                <a:cs typeface="Times New Roman" panose="02020603050405020304" pitchFamily="18" charset="0"/>
              </a:rPr>
              <a:t>: 5 </a:t>
            </a:r>
            <a:r>
              <a:rPr lang="en-US" sz="4000" dirty="0" err="1">
                <a:solidFill>
                  <a:srgbClr val="271905"/>
                </a:solidFill>
                <a:latin typeface="Times New Roman" panose="02020603050405020304" pitchFamily="18" charset="0"/>
                <a:cs typeface="Times New Roman" panose="02020603050405020304" pitchFamily="18" charset="0"/>
              </a:rPr>
              <a:t>phút</a:t>
            </a:r>
            <a:endParaRPr lang="en-US" sz="4000" dirty="0">
              <a:solidFill>
                <a:srgbClr val="271905"/>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11"/>
          <a:stretch>
            <a:fillRect/>
          </a:stretch>
        </p:blipFill>
        <p:spPr>
          <a:xfrm>
            <a:off x="9427671" y="280863"/>
            <a:ext cx="7156543" cy="2072994"/>
          </a:xfrm>
          <a:prstGeom prst="rect">
            <a:avLst/>
          </a:prstGeom>
        </p:spPr>
      </p:pic>
      <p:pic>
        <p:nvPicPr>
          <p:cNvPr id="41" name="Picture 40"/>
          <p:cNvPicPr>
            <a:picLocks noChangeAspect="1"/>
          </p:cNvPicPr>
          <p:nvPr/>
        </p:nvPicPr>
        <p:blipFill rotWithShape="1">
          <a:blip r:embed="rId12">
            <a:extLst>
              <a:ext uri="{BEBA8EAE-BF5A-486C-A8C5-ECC9F3942E4B}">
                <a14:imgProps xmlns:a14="http://schemas.microsoft.com/office/drawing/2010/main">
                  <a14:imgLayer r:embed="rId13">
                    <a14:imgEffect>
                      <a14:backgroundRemoval t="9640" b="99137" l="11500" r="99700">
                        <a14:foregroundMark x1="19300" y1="91655" x2="24200" y2="94820"/>
                      </a14:backgroundRemoval>
                    </a14:imgEffect>
                  </a14:imgLayer>
                </a14:imgProps>
              </a:ext>
            </a:extLst>
          </a:blip>
          <a:srcRect l="13199" t="8561" r="12400" b="6259"/>
          <a:stretch/>
        </p:blipFill>
        <p:spPr>
          <a:xfrm>
            <a:off x="-161222" y="3020182"/>
            <a:ext cx="8948463" cy="7120282"/>
          </a:xfrm>
          <a:prstGeom prst="rect">
            <a:avLst/>
          </a:prstGeom>
        </p:spPr>
      </p:pic>
      <p:sp>
        <p:nvSpPr>
          <p:cNvPr id="43" name="TextBox 15"/>
          <p:cNvSpPr txBox="1"/>
          <p:nvPr/>
        </p:nvSpPr>
        <p:spPr>
          <a:xfrm>
            <a:off x="2133600" y="2345418"/>
            <a:ext cx="4156353" cy="738664"/>
          </a:xfrm>
          <a:prstGeom prst="rect">
            <a:avLst/>
          </a:prstGeom>
        </p:spPr>
        <p:txBody>
          <a:bodyPr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a. </a:t>
            </a:r>
            <a:r>
              <a:rPr lang="en-US" sz="4800" b="1" dirty="0" err="1">
                <a:solidFill>
                  <a:srgbClr val="271905"/>
                </a:solidFill>
                <a:latin typeface="Times New Roman" panose="02020603050405020304" pitchFamily="18" charset="0"/>
                <a:cs typeface="Times New Roman" panose="02020603050405020304" pitchFamily="18" charset="0"/>
              </a:rPr>
              <a:t>Đọc</a:t>
            </a:r>
            <a:endParaRPr lang="en-US" sz="4800" b="1" dirty="0">
              <a:solidFill>
                <a:srgbClr val="271905"/>
              </a:solidFill>
              <a:latin typeface="Times New Roman" panose="02020603050405020304" pitchFamily="18" charset="0"/>
              <a:cs typeface="Times New Roman" panose="02020603050405020304" pitchFamily="18" charset="0"/>
            </a:endParaRPr>
          </a:p>
        </p:txBody>
      </p:sp>
      <p:pic>
        <p:nvPicPr>
          <p:cNvPr id="44"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316516" y="8257838"/>
            <a:ext cx="1184724" cy="1189184"/>
          </a:xfrm>
          <a:prstGeom prst="rect">
            <a:avLst/>
          </a:prstGeom>
        </p:spPr>
      </p:pic>
      <p:pic>
        <p:nvPicPr>
          <p:cNvPr id="45"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62073">
            <a:off x="12636247" y="8373265"/>
            <a:ext cx="1186969" cy="1191437"/>
          </a:xfrm>
          <a:prstGeom prst="rect">
            <a:avLst/>
          </a:prstGeom>
        </p:spPr>
      </p:pic>
      <p:pic>
        <p:nvPicPr>
          <p:cNvPr id="46"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766537" y="8485522"/>
            <a:ext cx="1244797" cy="1255786"/>
          </a:xfrm>
          <a:prstGeom prst="rect">
            <a:avLst/>
          </a:prstGeom>
        </p:spPr>
      </p:pic>
      <p:pic>
        <p:nvPicPr>
          <p:cNvPr id="47" name="Picture 46"/>
          <p:cNvPicPr>
            <a:picLocks noChangeAspect="1"/>
          </p:cNvPicPr>
          <p:nvPr/>
        </p:nvPicPr>
        <p:blipFill>
          <a:blip r:embed="rId20"/>
          <a:stretch>
            <a:fillRect/>
          </a:stretch>
        </p:blipFill>
        <p:spPr>
          <a:xfrm>
            <a:off x="-227237" y="338228"/>
            <a:ext cx="8931414" cy="1926503"/>
          </a:xfrm>
          <a:prstGeom prst="rect">
            <a:avLst/>
          </a:prstGeom>
        </p:spPr>
      </p:pic>
    </p:spTree>
    <p:extLst>
      <p:ext uri="{BB962C8B-B14F-4D97-AF65-F5344CB8AC3E}">
        <p14:creationId xmlns:p14="http://schemas.microsoft.com/office/powerpoint/2010/main" val="97223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ppt_x"/>
                                          </p:val>
                                        </p:tav>
                                        <p:tav tm="100000">
                                          <p:val>
                                            <p:strVal val="#ppt_x"/>
                                          </p:val>
                                        </p:tav>
                                      </p:tavLst>
                                    </p:anim>
                                    <p:anim calcmode="lin" valueType="num">
                                      <p:cBhvr additive="base">
                                        <p:cTn id="1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1000" fill="hold"/>
                                        <p:tgtEl>
                                          <p:spTgt spid="42"/>
                                        </p:tgtEl>
                                        <p:attrNameLst>
                                          <p:attrName>ppt_w</p:attrName>
                                        </p:attrNameLst>
                                      </p:cBhvr>
                                      <p:tavLst>
                                        <p:tav tm="0">
                                          <p:val>
                                            <p:fltVal val="0"/>
                                          </p:val>
                                        </p:tav>
                                        <p:tav tm="100000">
                                          <p:val>
                                            <p:strVal val="#ppt_w"/>
                                          </p:val>
                                        </p:tav>
                                      </p:tavLst>
                                    </p:anim>
                                    <p:anim calcmode="lin" valueType="num">
                                      <p:cBhvr>
                                        <p:cTn id="23" dur="1000" fill="hold"/>
                                        <p:tgtEl>
                                          <p:spTgt spid="42"/>
                                        </p:tgtEl>
                                        <p:attrNameLst>
                                          <p:attrName>ppt_h</p:attrName>
                                        </p:attrNameLst>
                                      </p:cBhvr>
                                      <p:tavLst>
                                        <p:tav tm="0">
                                          <p:val>
                                            <p:fltVal val="0"/>
                                          </p:val>
                                        </p:tav>
                                        <p:tav tm="100000">
                                          <p:val>
                                            <p:strVal val="#ppt_h"/>
                                          </p:val>
                                        </p:tav>
                                      </p:tavLst>
                                    </p:anim>
                                    <p:anim calcmode="lin" valueType="num">
                                      <p:cBhvr>
                                        <p:cTn id="24" dur="1000" fill="hold"/>
                                        <p:tgtEl>
                                          <p:spTgt spid="42"/>
                                        </p:tgtEl>
                                        <p:attrNameLst>
                                          <p:attrName>style.rotation</p:attrName>
                                        </p:attrNameLst>
                                      </p:cBhvr>
                                      <p:tavLst>
                                        <p:tav tm="0">
                                          <p:val>
                                            <p:fltVal val="90"/>
                                          </p:val>
                                        </p:tav>
                                        <p:tav tm="100000">
                                          <p:val>
                                            <p:fltVal val="0"/>
                                          </p:val>
                                        </p:tav>
                                      </p:tavLst>
                                    </p:anim>
                                    <p:animEffect transition="in" filter="fade">
                                      <p:cBhvr>
                                        <p:cTn id="25" dur="1000"/>
                                        <p:tgtEl>
                                          <p:spTgt spid="42"/>
                                        </p:tgtEl>
                                      </p:cBhvr>
                                    </p:animEffect>
                                  </p:childTnLst>
                                </p:cTn>
                              </p:par>
                              <p:par>
                                <p:cTn id="26" presetID="31"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1000" fill="hold"/>
                                        <p:tgtEl>
                                          <p:spTgt spid="39"/>
                                        </p:tgtEl>
                                        <p:attrNameLst>
                                          <p:attrName>ppt_w</p:attrName>
                                        </p:attrNameLst>
                                      </p:cBhvr>
                                      <p:tavLst>
                                        <p:tav tm="0">
                                          <p:val>
                                            <p:fltVal val="0"/>
                                          </p:val>
                                        </p:tav>
                                        <p:tav tm="100000">
                                          <p:val>
                                            <p:strVal val="#ppt_w"/>
                                          </p:val>
                                        </p:tav>
                                      </p:tavLst>
                                    </p:anim>
                                    <p:anim calcmode="lin" valueType="num">
                                      <p:cBhvr>
                                        <p:cTn id="29" dur="1000" fill="hold"/>
                                        <p:tgtEl>
                                          <p:spTgt spid="39"/>
                                        </p:tgtEl>
                                        <p:attrNameLst>
                                          <p:attrName>ppt_h</p:attrName>
                                        </p:attrNameLst>
                                      </p:cBhvr>
                                      <p:tavLst>
                                        <p:tav tm="0">
                                          <p:val>
                                            <p:fltVal val="0"/>
                                          </p:val>
                                        </p:tav>
                                        <p:tav tm="100000">
                                          <p:val>
                                            <p:strVal val="#ppt_h"/>
                                          </p:val>
                                        </p:tav>
                                      </p:tavLst>
                                    </p:anim>
                                    <p:anim calcmode="lin" valueType="num">
                                      <p:cBhvr>
                                        <p:cTn id="30" dur="1000" fill="hold"/>
                                        <p:tgtEl>
                                          <p:spTgt spid="39"/>
                                        </p:tgtEl>
                                        <p:attrNameLst>
                                          <p:attrName>style.rotation</p:attrName>
                                        </p:attrNameLst>
                                      </p:cBhvr>
                                      <p:tavLst>
                                        <p:tav tm="0">
                                          <p:val>
                                            <p:fltVal val="90"/>
                                          </p:val>
                                        </p:tav>
                                        <p:tav tm="100000">
                                          <p:val>
                                            <p:fltVal val="0"/>
                                          </p:val>
                                        </p:tav>
                                      </p:tavLst>
                                    </p:anim>
                                    <p:animEffect transition="in" filter="fade">
                                      <p:cBhvr>
                                        <p:cTn id="31" dur="1000"/>
                                        <p:tgtEl>
                                          <p:spTgt spid="39"/>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1000" fill="hold"/>
                                        <p:tgtEl>
                                          <p:spTgt spid="35"/>
                                        </p:tgtEl>
                                        <p:attrNameLst>
                                          <p:attrName>ppt_w</p:attrName>
                                        </p:attrNameLst>
                                      </p:cBhvr>
                                      <p:tavLst>
                                        <p:tav tm="0">
                                          <p:val>
                                            <p:fltVal val="0"/>
                                          </p:val>
                                        </p:tav>
                                        <p:tav tm="100000">
                                          <p:val>
                                            <p:strVal val="#ppt_w"/>
                                          </p:val>
                                        </p:tav>
                                      </p:tavLst>
                                    </p:anim>
                                    <p:anim calcmode="lin" valueType="num">
                                      <p:cBhvr>
                                        <p:cTn id="35" dur="1000" fill="hold"/>
                                        <p:tgtEl>
                                          <p:spTgt spid="35"/>
                                        </p:tgtEl>
                                        <p:attrNameLst>
                                          <p:attrName>ppt_h</p:attrName>
                                        </p:attrNameLst>
                                      </p:cBhvr>
                                      <p:tavLst>
                                        <p:tav tm="0">
                                          <p:val>
                                            <p:fltVal val="0"/>
                                          </p:val>
                                        </p:tav>
                                        <p:tav tm="100000">
                                          <p:val>
                                            <p:strVal val="#ppt_h"/>
                                          </p:val>
                                        </p:tav>
                                      </p:tavLst>
                                    </p:anim>
                                    <p:anim calcmode="lin" valueType="num">
                                      <p:cBhvr>
                                        <p:cTn id="36" dur="1000" fill="hold"/>
                                        <p:tgtEl>
                                          <p:spTgt spid="35"/>
                                        </p:tgtEl>
                                        <p:attrNameLst>
                                          <p:attrName>style.rotation</p:attrName>
                                        </p:attrNameLst>
                                      </p:cBhvr>
                                      <p:tavLst>
                                        <p:tav tm="0">
                                          <p:val>
                                            <p:fltVal val="90"/>
                                          </p:val>
                                        </p:tav>
                                        <p:tav tm="100000">
                                          <p:val>
                                            <p:fltVal val="0"/>
                                          </p:val>
                                        </p:tav>
                                      </p:tavLst>
                                    </p:anim>
                                    <p:animEffect transition="in" filter="fade">
                                      <p:cBhvr>
                                        <p:cTn id="37" dur="1000"/>
                                        <p:tgtEl>
                                          <p:spTgt spid="35"/>
                                        </p:tgtEl>
                                      </p:cBhvr>
                                    </p:animEffect>
                                  </p:childTnLst>
                                </p:cTn>
                              </p:par>
                              <p:par>
                                <p:cTn id="38" presetID="31"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p:cTn id="40" dur="1000" fill="hold"/>
                                        <p:tgtEl>
                                          <p:spTgt spid="46"/>
                                        </p:tgtEl>
                                        <p:attrNameLst>
                                          <p:attrName>ppt_w</p:attrName>
                                        </p:attrNameLst>
                                      </p:cBhvr>
                                      <p:tavLst>
                                        <p:tav tm="0">
                                          <p:val>
                                            <p:fltVal val="0"/>
                                          </p:val>
                                        </p:tav>
                                        <p:tav tm="100000">
                                          <p:val>
                                            <p:strVal val="#ppt_w"/>
                                          </p:val>
                                        </p:tav>
                                      </p:tavLst>
                                    </p:anim>
                                    <p:anim calcmode="lin" valueType="num">
                                      <p:cBhvr>
                                        <p:cTn id="41" dur="1000" fill="hold"/>
                                        <p:tgtEl>
                                          <p:spTgt spid="46"/>
                                        </p:tgtEl>
                                        <p:attrNameLst>
                                          <p:attrName>ppt_h</p:attrName>
                                        </p:attrNameLst>
                                      </p:cBhvr>
                                      <p:tavLst>
                                        <p:tav tm="0">
                                          <p:val>
                                            <p:fltVal val="0"/>
                                          </p:val>
                                        </p:tav>
                                        <p:tav tm="100000">
                                          <p:val>
                                            <p:strVal val="#ppt_h"/>
                                          </p:val>
                                        </p:tav>
                                      </p:tavLst>
                                    </p:anim>
                                    <p:anim calcmode="lin" valueType="num">
                                      <p:cBhvr>
                                        <p:cTn id="42" dur="1000" fill="hold"/>
                                        <p:tgtEl>
                                          <p:spTgt spid="46"/>
                                        </p:tgtEl>
                                        <p:attrNameLst>
                                          <p:attrName>style.rotation</p:attrName>
                                        </p:attrNameLst>
                                      </p:cBhvr>
                                      <p:tavLst>
                                        <p:tav tm="0">
                                          <p:val>
                                            <p:fltVal val="90"/>
                                          </p:val>
                                        </p:tav>
                                        <p:tav tm="100000">
                                          <p:val>
                                            <p:fltVal val="0"/>
                                          </p:val>
                                        </p:tav>
                                      </p:tavLst>
                                    </p:anim>
                                    <p:animEffect transition="in" filter="fade">
                                      <p:cBhvr>
                                        <p:cTn id="43" dur="1000"/>
                                        <p:tgtEl>
                                          <p:spTgt spid="46"/>
                                        </p:tgtEl>
                                      </p:cBhvr>
                                    </p:animEffect>
                                  </p:childTnLst>
                                </p:cTn>
                              </p:par>
                              <p:par>
                                <p:cTn id="44" presetID="31" presetClass="entr" presetSubtype="0"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style.rotation</p:attrName>
                                        </p:attrNameLst>
                                      </p:cBhvr>
                                      <p:tavLst>
                                        <p:tav tm="0">
                                          <p:val>
                                            <p:fltVal val="90"/>
                                          </p:val>
                                        </p:tav>
                                        <p:tav tm="100000">
                                          <p:val>
                                            <p:fltVal val="0"/>
                                          </p:val>
                                        </p:tav>
                                      </p:tavLst>
                                    </p:anim>
                                    <p:animEffect transition="in" filter="fade">
                                      <p:cBhvr>
                                        <p:cTn id="49" dur="1000"/>
                                        <p:tgtEl>
                                          <p:spTgt spid="45"/>
                                        </p:tgtEl>
                                      </p:cBhvr>
                                    </p:animEffect>
                                  </p:childTnLst>
                                </p:cTn>
                              </p:par>
                              <p:par>
                                <p:cTn id="50" presetID="31" presetClass="entr" presetSubtype="0"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1000" fill="hold"/>
                                        <p:tgtEl>
                                          <p:spTgt spid="44"/>
                                        </p:tgtEl>
                                        <p:attrNameLst>
                                          <p:attrName>ppt_w</p:attrName>
                                        </p:attrNameLst>
                                      </p:cBhvr>
                                      <p:tavLst>
                                        <p:tav tm="0">
                                          <p:val>
                                            <p:fltVal val="0"/>
                                          </p:val>
                                        </p:tav>
                                        <p:tav tm="100000">
                                          <p:val>
                                            <p:strVal val="#ppt_w"/>
                                          </p:val>
                                        </p:tav>
                                      </p:tavLst>
                                    </p:anim>
                                    <p:anim calcmode="lin" valueType="num">
                                      <p:cBhvr>
                                        <p:cTn id="53" dur="1000" fill="hold"/>
                                        <p:tgtEl>
                                          <p:spTgt spid="44"/>
                                        </p:tgtEl>
                                        <p:attrNameLst>
                                          <p:attrName>ppt_h</p:attrName>
                                        </p:attrNameLst>
                                      </p:cBhvr>
                                      <p:tavLst>
                                        <p:tav tm="0">
                                          <p:val>
                                            <p:fltVal val="0"/>
                                          </p:val>
                                        </p:tav>
                                        <p:tav tm="100000">
                                          <p:val>
                                            <p:strVal val="#ppt_h"/>
                                          </p:val>
                                        </p:tav>
                                      </p:tavLst>
                                    </p:anim>
                                    <p:anim calcmode="lin" valueType="num">
                                      <p:cBhvr>
                                        <p:cTn id="54" dur="1000" fill="hold"/>
                                        <p:tgtEl>
                                          <p:spTgt spid="44"/>
                                        </p:tgtEl>
                                        <p:attrNameLst>
                                          <p:attrName>style.rotation</p:attrName>
                                        </p:attrNameLst>
                                      </p:cBhvr>
                                      <p:tavLst>
                                        <p:tav tm="0">
                                          <p:val>
                                            <p:fltVal val="90"/>
                                          </p:val>
                                        </p:tav>
                                        <p:tav tm="100000">
                                          <p:val>
                                            <p:fltVal val="0"/>
                                          </p:val>
                                        </p:tav>
                                      </p:tavLst>
                                    </p:anim>
                                    <p:animEffect transition="in" filter="fade">
                                      <p:cBhvr>
                                        <p:cTn id="55"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1905000" y="-1790700"/>
            <a:ext cx="8825308" cy="8229600"/>
          </a:xfrm>
          <a:prstGeom prst="rect">
            <a:avLst/>
          </a:prstGeom>
        </p:spPr>
      </p:pic>
      <p:sp>
        <p:nvSpPr>
          <p:cNvPr id="7" name="Rectangle 1"/>
          <p:cNvSpPr>
            <a:spLocks noChangeArrowheads="1"/>
          </p:cNvSpPr>
          <p:nvPr/>
        </p:nvSpPr>
        <p:spPr bwMode="auto">
          <a:xfrm>
            <a:off x="9272700" y="0"/>
            <a:ext cx="8492710" cy="9816752"/>
          </a:xfrm>
          <a:prstGeom prst="rect">
            <a:avLst/>
          </a:prstGeom>
          <a:noFill/>
          <a:ln>
            <a:noFill/>
          </a:ln>
          <a:effectLst/>
        </p:spPr>
        <p:txBody>
          <a:bodyPr vert="horz" wrap="none" lIns="0" tIns="0" rIns="0" bIns="12061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Mỗi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lần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nắng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mới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hắt</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bên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song,</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Xao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xác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gà</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gáy</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não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nùng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Lòng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rượi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buồn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theo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dĩ</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vãng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Chập</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chờn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những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ngày</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không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nhớ</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thuở</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thiếu</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thời</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Lúc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còn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lên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mười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Mỗi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lần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nắng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mới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reo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ngoài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đỏ</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đưa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trước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giậu</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phơi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Hình</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dáng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chửa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xoá</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mờ</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Hãy</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còn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mường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tượng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lúc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vào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Nét</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cười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đen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nhánh</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sau</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tay</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áo</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ánh</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hè</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trước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giậu</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thưa</a:t>
            </a:r>
            <a:endPar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8" name="AutoShape 2" descr="https://www.thivien.net/image/icon_cert_silver.svg"/>
          <p:cNvSpPr>
            <a:spLocks noChangeAspect="1" noChangeArrowheads="1"/>
          </p:cNvSpPr>
          <p:nvPr/>
        </p:nvSpPr>
        <p:spPr bwMode="auto">
          <a:xfrm>
            <a:off x="63500" y="1882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4"/>
          <p:cNvPicPr>
            <a:picLocks noChangeAspect="1"/>
          </p:cNvPicPr>
          <p:nvPr/>
        </p:nvPicPr>
        <p:blipFill>
          <a:blip r:embed="rId4"/>
          <a:srcRect/>
          <a:stretch>
            <a:fillRect/>
          </a:stretch>
        </p:blipFill>
        <p:spPr>
          <a:xfrm>
            <a:off x="318534" y="2187575"/>
            <a:ext cx="8579928" cy="8021110"/>
          </a:xfrm>
          <a:prstGeom prst="rect">
            <a:avLst/>
          </a:prstGeom>
        </p:spPr>
      </p:pic>
      <p:pic>
        <p:nvPicPr>
          <p:cNvPr id="10" name="Picture 9"/>
          <p:cNvPicPr>
            <a:picLocks noChangeAspect="1"/>
          </p:cNvPicPr>
          <p:nvPr/>
        </p:nvPicPr>
        <p:blipFill>
          <a:blip r:embed="rId5"/>
          <a:stretch>
            <a:fillRect/>
          </a:stretch>
        </p:blipFill>
        <p:spPr>
          <a:xfrm>
            <a:off x="226060" y="-190500"/>
            <a:ext cx="9046640" cy="6216180"/>
          </a:xfrm>
          <a:prstGeom prst="rect">
            <a:avLst/>
          </a:prstGeom>
        </p:spPr>
      </p:pic>
    </p:spTree>
    <p:extLst>
      <p:ext uri="{BB962C8B-B14F-4D97-AF65-F5344CB8AC3E}">
        <p14:creationId xmlns:p14="http://schemas.microsoft.com/office/powerpoint/2010/main" val="3354306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96285" flipH="1">
            <a:off x="-1389734" y="-1633467"/>
            <a:ext cx="2779467" cy="379449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57430">
            <a:off x="16501429" y="8433390"/>
            <a:ext cx="2361591" cy="2994093"/>
          </a:xfrm>
          <a:prstGeom prst="rect">
            <a:avLst/>
          </a:prstGeom>
        </p:spPr>
      </p:pic>
      <p:sp>
        <p:nvSpPr>
          <p:cNvPr id="23" name="TextBox 15"/>
          <p:cNvSpPr txBox="1"/>
          <p:nvPr/>
        </p:nvSpPr>
        <p:spPr>
          <a:xfrm>
            <a:off x="990600" y="2051126"/>
            <a:ext cx="4156353" cy="738664"/>
          </a:xfrm>
          <a:prstGeom prst="rect">
            <a:avLst/>
          </a:prstGeom>
        </p:spPr>
        <p:txBody>
          <a:bodyPr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b. </a:t>
            </a:r>
            <a:r>
              <a:rPr lang="en-US" sz="4800" b="1" dirty="0" err="1">
                <a:solidFill>
                  <a:srgbClr val="271905"/>
                </a:solidFill>
                <a:latin typeface="Times New Roman" panose="02020603050405020304" pitchFamily="18" charset="0"/>
                <a:cs typeface="Times New Roman" panose="02020603050405020304" pitchFamily="18" charset="0"/>
              </a:rPr>
              <a:t>Chú</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thích</a:t>
            </a:r>
            <a:endParaRPr lang="en-US" sz="4800" b="1" dirty="0">
              <a:solidFill>
                <a:srgbClr val="271905"/>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7"/>
          <a:stretch>
            <a:fillRect/>
          </a:stretch>
        </p:blipFill>
        <p:spPr>
          <a:xfrm>
            <a:off x="3962400" y="263780"/>
            <a:ext cx="8931414" cy="1926503"/>
          </a:xfrm>
          <a:prstGeom prst="rect">
            <a:avLst/>
          </a:prstGeom>
        </p:spPr>
      </p:pic>
      <p:sp>
        <p:nvSpPr>
          <p:cNvPr id="28" name="TextBox 15"/>
          <p:cNvSpPr txBox="1"/>
          <p:nvPr/>
        </p:nvSpPr>
        <p:spPr>
          <a:xfrm>
            <a:off x="1146824" y="3048322"/>
            <a:ext cx="16607776" cy="6771084"/>
          </a:xfrm>
          <a:prstGeom prst="rect">
            <a:avLst/>
          </a:prstGeom>
        </p:spPr>
        <p:txBody>
          <a:bodyPr wrap="square" lIns="0" tIns="0" rIns="0" bIns="0" rtlCol="0" anchor="t">
            <a:spAutoFit/>
          </a:bodyPr>
          <a:lstStyle/>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Thầy</a:t>
            </a:r>
            <a:r>
              <a:rPr lang="en-US" sz="4000" b="1" dirty="0">
                <a:solidFill>
                  <a:srgbClr val="271905"/>
                </a:solidFill>
                <a:latin typeface="Times New Roman" panose="02020603050405020304" pitchFamily="18" charset="0"/>
                <a:cs typeface="Times New Roman" panose="02020603050405020304" pitchFamily="18" charset="0"/>
              </a:rPr>
              <a:t> me (</a:t>
            </a:r>
            <a:r>
              <a:rPr lang="en-US" sz="4000" b="1" dirty="0" err="1">
                <a:solidFill>
                  <a:srgbClr val="271905"/>
                </a:solidFill>
                <a:latin typeface="Times New Roman" panose="02020603050405020304" pitchFamily="18" charset="0"/>
                <a:cs typeface="Times New Roman" panose="02020603050405020304" pitchFamily="18" charset="0"/>
              </a:rPr>
              <a:t>từ</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cũ</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bố</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mẹ</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dùng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để</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xưng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gọi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trong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một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số</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gia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đình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thường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là</a:t>
            </a:r>
            <a:r>
              <a:rPr lang="en-US" sz="4000" dirty="0">
                <a:solidFill>
                  <a:srgbClr val="271905"/>
                </a:solidFill>
                <a:latin typeface="Times New Roman" panose="02020603050405020304" pitchFamily="18" charset="0"/>
                <a:cs typeface="Times New Roman" panose="02020603050405020304" pitchFamily="18" charset="0"/>
              </a:rPr>
              <a:t> ở </a:t>
            </a:r>
            <a:r>
              <a:rPr lang="en-US" sz="4000" dirty="0" err="1">
                <a:solidFill>
                  <a:srgbClr val="271905"/>
                </a:solidFill>
                <a:latin typeface="Times New Roman" panose="02020603050405020304" pitchFamily="18" charset="0"/>
                <a:cs typeface="Times New Roman" panose="02020603050405020304" pitchFamily="18" charset="0"/>
              </a:rPr>
              <a:t>thành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phố</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Nắng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mới</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ánh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nắng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cuối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mùa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xuân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đầu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mùa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hạ</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Những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ngày</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không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những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ngày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vật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tôi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trong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bài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thơ</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còn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nhỏ</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có</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mẹ</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còn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vô</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tư</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chưa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phải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vướng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bận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suy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nghĩ</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gì</a:t>
            </a:r>
            <a:r>
              <a:rPr lang="en-US" sz="4000" dirty="0">
                <a:solidFill>
                  <a:srgbClr val="271905"/>
                </a:solidFill>
                <a:latin typeface="Times New Roman" panose="02020603050405020304" pitchFamily="18" charset="0"/>
                <a:cs typeface="Times New Roman" panose="02020603050405020304" pitchFamily="18" charset="0"/>
              </a:rPr>
              <a:t>.</a:t>
            </a: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Thiếu</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thời</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thuở</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nhỏ</a:t>
            </a:r>
            <a:r>
              <a:rPr lang="en-US" sz="4000" dirty="0">
                <a:solidFill>
                  <a:srgbClr val="271905"/>
                </a:solidFill>
                <a:latin typeface="Times New Roman" panose="02020603050405020304" pitchFamily="18" charset="0"/>
                <a:cs typeface="Times New Roman" panose="02020603050405020304" pitchFamily="18" charset="0"/>
              </a:rPr>
              <a:t>, ở </a:t>
            </a:r>
            <a:r>
              <a:rPr lang="en-US" sz="4000" dirty="0" err="1">
                <a:solidFill>
                  <a:srgbClr val="271905"/>
                </a:solidFill>
                <a:latin typeface="Times New Roman" panose="02020603050405020304" pitchFamily="18" charset="0"/>
                <a:cs typeface="Times New Roman" panose="02020603050405020304" pitchFamily="18" charset="0"/>
              </a:rPr>
              <a:t>tuổi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thiếu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niên</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Nội</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cánh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đồng</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Giậu</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hàng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cây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nhỏ</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và</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rậm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để</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ngăn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sân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vườn</a:t>
            </a:r>
            <a:r>
              <a:rPr lang="en-US" sz="4000" dirty="0">
                <a:solidFill>
                  <a:srgbClr val="271905"/>
                </a:solidFill>
                <a:latin typeface="Times New Roman" panose="02020603050405020304" pitchFamily="18" charset="0"/>
                <a:cs typeface="Times New Roman" panose="02020603050405020304" pitchFamily="18" charset="0"/>
              </a:rPr>
              <a:t>.</a:t>
            </a: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Chửa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chưa</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Mường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tượng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nhớ</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lại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hoặc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tưởng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tượng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trong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tâm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trí</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hình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ảnh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gì</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đó</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không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rõ</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ràng</a:t>
            </a:r>
            <a:endParaRPr lang="en-US" sz="4000" dirty="0">
              <a:solidFill>
                <a:srgbClr val="271905"/>
              </a:solidFill>
              <a:latin typeface="Times New Roman" panose="02020603050405020304" pitchFamily="18" charset="0"/>
              <a:cs typeface="Times New Roman" panose="02020603050405020304" pitchFamily="18" charset="0"/>
            </a:endParaRPr>
          </a:p>
        </p:txBody>
      </p:sp>
      <p:pic>
        <p:nvPicPr>
          <p:cNvPr id="29" name="Picture 3"/>
          <p:cNvPicPr>
            <a:picLocks noChangeAspect="1"/>
          </p:cNvPicPr>
          <p:nvPr/>
        </p:nvPicPr>
        <p:blipFill>
          <a:blip r:embed="rId8"/>
          <a:srcRect/>
          <a:stretch>
            <a:fillRect/>
          </a:stretch>
        </p:blipFill>
        <p:spPr>
          <a:xfrm>
            <a:off x="14034083" y="-1683510"/>
            <a:ext cx="5825687" cy="5432453"/>
          </a:xfrm>
          <a:prstGeom prst="rect">
            <a:avLst/>
          </a:prstGeom>
        </p:spPr>
      </p:pic>
    </p:spTree>
    <p:extLst>
      <p:ext uri="{BB962C8B-B14F-4D97-AF65-F5344CB8AC3E}">
        <p14:creationId xmlns:p14="http://schemas.microsoft.com/office/powerpoint/2010/main" val="96341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41226" y="-979173"/>
            <a:ext cx="3205162" cy="214078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35240" y="9336656"/>
            <a:ext cx="3472974" cy="1897112"/>
          </a:xfrm>
          <a:prstGeom prst="rect">
            <a:avLst/>
          </a:prstGeom>
        </p:spPr>
      </p:pic>
      <p:pic>
        <p:nvPicPr>
          <p:cNvPr id="22" name="Picture 21"/>
          <p:cNvPicPr>
            <a:picLocks noChangeAspect="1"/>
          </p:cNvPicPr>
          <p:nvPr/>
        </p:nvPicPr>
        <p:blipFill>
          <a:blip r:embed="rId7"/>
          <a:stretch>
            <a:fillRect/>
          </a:stretch>
        </p:blipFill>
        <p:spPr>
          <a:xfrm>
            <a:off x="4724400" y="91667"/>
            <a:ext cx="8108383" cy="2139881"/>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6630" y="2019300"/>
            <a:ext cx="1118654" cy="1185329"/>
          </a:xfrm>
          <a:prstGeom prst="rect">
            <a:avLst/>
          </a:prstGeom>
        </p:spPr>
      </p:pic>
      <p:sp>
        <p:nvSpPr>
          <p:cNvPr id="24"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a. </a:t>
            </a:r>
            <a:r>
              <a:rPr lang="en-US" sz="5400" b="1" dirty="0" err="1">
                <a:solidFill>
                  <a:srgbClr val="271905"/>
                </a:solidFill>
                <a:latin typeface="Times New Roman" panose="02020603050405020304" pitchFamily="18" charset="0"/>
                <a:cs typeface="Times New Roman" panose="02020603050405020304" pitchFamily="18" charset="0"/>
              </a:rPr>
              <a:t>Tác</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0" b="100000" l="0" r="97778">
                        <a14:foregroundMark x1="88333" y1="40357" x2="88889" y2="48571"/>
                        <a14:foregroundMark x1="19444" y1="90000" x2="89444" y2="92143"/>
                      </a14:backgroundRemoval>
                    </a14:imgEffect>
                  </a14:imgLayer>
                </a14:imgProps>
              </a:ext>
            </a:extLst>
          </a:blip>
          <a:stretch>
            <a:fillRect/>
          </a:stretch>
        </p:blipFill>
        <p:spPr>
          <a:xfrm>
            <a:off x="12192001" y="804333"/>
            <a:ext cx="6096000" cy="9482667"/>
          </a:xfrm>
          <a:prstGeom prst="rect">
            <a:avLst/>
          </a:prstGeom>
        </p:spPr>
      </p:pic>
      <p:sp>
        <p:nvSpPr>
          <p:cNvPr id="27" name="Rectangle 26"/>
          <p:cNvSpPr/>
          <p:nvPr/>
        </p:nvSpPr>
        <p:spPr>
          <a:xfrm>
            <a:off x="1076086" y="3467100"/>
            <a:ext cx="10811113" cy="6555641"/>
          </a:xfrm>
          <a:prstGeom prst="rect">
            <a:avLst/>
          </a:prstGeom>
        </p:spPr>
        <p:txBody>
          <a:bodyPr wrap="square">
            <a:spAutoFit/>
          </a:bodyPr>
          <a:lstStyle/>
          <a:p>
            <a:pPr algn="just">
              <a:lnSpc>
                <a:spcPct val="150000"/>
              </a:lnSpc>
              <a:spcAft>
                <a:spcPts val="0"/>
              </a:spcAft>
            </a:pPr>
            <a:r>
              <a:rPr lang="en-US" sz="4000" b="1" dirty="0">
                <a:solidFill>
                  <a:srgbClr val="222222"/>
                </a:solidFill>
                <a:latin typeface="Times New Roman" panose="02020603050405020304" pitchFamily="18" charset="0"/>
                <a:cs typeface="Times New Roman" panose="02020603050405020304" pitchFamily="18" charset="0"/>
              </a:rPr>
              <a:t>- </a:t>
            </a:r>
            <a:r>
              <a:rPr lang="vi-VN" sz="4000" b="1" dirty="0">
                <a:solidFill>
                  <a:srgbClr val="222222"/>
                </a:solidFill>
                <a:latin typeface="Times New Roman" panose="02020603050405020304" pitchFamily="18" charset="0"/>
                <a:cs typeface="Times New Roman" panose="02020603050405020304" pitchFamily="18" charset="0"/>
              </a:rPr>
              <a:t>Lưu Trọng Lư </a:t>
            </a:r>
            <a:r>
              <a:rPr lang="vi-VN" sz="4000" dirty="0">
                <a:solidFill>
                  <a:srgbClr val="222222"/>
                </a:solidFill>
                <a:latin typeface="Times New Roman" panose="02020603050405020304" pitchFamily="18" charset="0"/>
                <a:cs typeface="Times New Roman" panose="02020603050405020304" pitchFamily="18" charset="0"/>
              </a:rPr>
              <a:t>(19/6/1911–10/8/1991) là một nhà thơ, nhà văn, nhà soạn kịch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nhạc</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sĩ</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tài</a:t>
            </a:r>
            <a:r>
              <a:rPr lang="vi-VN" sz="4000" dirty="0">
                <a:solidFill>
                  <a:srgbClr val="222222"/>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pPr algn="just">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Quê</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cs typeface="Times New Roman" panose="02020603050405020304" pitchFamily="18" charset="0"/>
              </a:rPr>
              <a:t>.</a:t>
            </a:r>
          </a:p>
          <a:p>
            <a:pPr algn="just">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trẻo</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a:t>
            </a:r>
          </a:p>
          <a:p>
            <a:pPr algn="just">
              <a:lnSpc>
                <a:spcPct val="150000"/>
              </a:lnSpc>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Tỏa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Gianh</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35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barn(inVertical)">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fade">
                                      <p:cBhvr>
                                        <p:cTn id="31" dur="1000"/>
                                        <p:tgtEl>
                                          <p:spTgt spid="27">
                                            <p:txEl>
                                              <p:pRg st="1" end="1"/>
                                            </p:txEl>
                                          </p:spTgt>
                                        </p:tgtEl>
                                      </p:cBhvr>
                                    </p:animEffect>
                                    <p:anim calcmode="lin" valueType="num">
                                      <p:cBhvr>
                                        <p:cTn id="32"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7">
                                            <p:txEl>
                                              <p:pRg st="2" end="2"/>
                                            </p:txEl>
                                          </p:spTgt>
                                        </p:tgtEl>
                                        <p:attrNameLst>
                                          <p:attrName>style.visibility</p:attrName>
                                        </p:attrNameLst>
                                      </p:cBhvr>
                                      <p:to>
                                        <p:strVal val="visible"/>
                                      </p:to>
                                    </p:set>
                                    <p:animEffect transition="in" filter="barn(inVertical)">
                                      <p:cBhvr>
                                        <p:cTn id="38" dur="500"/>
                                        <p:tgtEl>
                                          <p:spTgt spid="2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7">
                                            <p:txEl>
                                              <p:pRg st="3" end="3"/>
                                            </p:txEl>
                                          </p:spTgt>
                                        </p:tgtEl>
                                        <p:attrNameLst>
                                          <p:attrName>style.visibility</p:attrName>
                                        </p:attrNameLst>
                                      </p:cBhvr>
                                      <p:to>
                                        <p:strVal val="visible"/>
                                      </p:to>
                                    </p:set>
                                    <p:animEffect transition="in" filter="wipe(down)">
                                      <p:cBhvr>
                                        <p:cTn id="43"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58341">
            <a:off x="-1504865" y="1885040"/>
            <a:ext cx="3063654" cy="339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295766" y="5894714"/>
            <a:ext cx="1984469" cy="2709172"/>
          </a:xfrm>
          <a:prstGeom prst="rect">
            <a:avLst/>
          </a:prstGeom>
        </p:spPr>
      </p:pic>
      <p:pic>
        <p:nvPicPr>
          <p:cNvPr id="32" name="Picture 3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51879" flipH="1">
            <a:off x="7055472" y="-200826"/>
            <a:ext cx="3445383" cy="925947"/>
          </a:xfrm>
          <a:prstGeom prst="rect">
            <a:avLst/>
          </a:prstGeom>
        </p:spPr>
      </p:pic>
      <p:pic>
        <p:nvPicPr>
          <p:cNvPr id="35" name="Picture 34"/>
          <p:cNvPicPr>
            <a:picLocks noChangeAspect="1"/>
          </p:cNvPicPr>
          <p:nvPr/>
        </p:nvPicPr>
        <p:blipFill rotWithShape="1">
          <a:blip r:embed="rId9"/>
          <a:srcRect l="3735" t="2142" r="2238" b="2544"/>
          <a:stretch/>
        </p:blipFill>
        <p:spPr>
          <a:xfrm>
            <a:off x="12210231" y="647700"/>
            <a:ext cx="5085535" cy="7419879"/>
          </a:xfrm>
          <a:prstGeom prst="rect">
            <a:avLst/>
          </a:prstGeom>
        </p:spPr>
      </p:pic>
      <p:pic>
        <p:nvPicPr>
          <p:cNvPr id="37" name="Picture 36"/>
          <p:cNvPicPr>
            <a:picLocks noChangeAspect="1"/>
          </p:cNvPicPr>
          <p:nvPr/>
        </p:nvPicPr>
        <p:blipFill>
          <a:blip r:embed="rId10"/>
          <a:stretch>
            <a:fillRect/>
          </a:stretch>
        </p:blipFill>
        <p:spPr>
          <a:xfrm>
            <a:off x="988966" y="647701"/>
            <a:ext cx="4998655" cy="7419879"/>
          </a:xfrm>
          <a:prstGeom prst="rect">
            <a:avLst/>
          </a:prstGeom>
        </p:spPr>
      </p:pic>
      <p:pic>
        <p:nvPicPr>
          <p:cNvPr id="38" name="Picture 37"/>
          <p:cNvPicPr>
            <a:picLocks noChangeAspect="1"/>
          </p:cNvPicPr>
          <p:nvPr/>
        </p:nvPicPr>
        <p:blipFill>
          <a:blip r:embed="rId11"/>
          <a:stretch>
            <a:fillRect/>
          </a:stretch>
        </p:blipFill>
        <p:spPr>
          <a:xfrm>
            <a:off x="6624284" y="647701"/>
            <a:ext cx="4998655" cy="7419879"/>
          </a:xfrm>
          <a:prstGeom prst="rect">
            <a:avLst/>
          </a:prstGeom>
        </p:spPr>
      </p:pic>
      <p:pic>
        <p:nvPicPr>
          <p:cNvPr id="40" name="Picture 39"/>
          <p:cNvPicPr>
            <a:picLocks noChangeAspect="1"/>
          </p:cNvPicPr>
          <p:nvPr/>
        </p:nvPicPr>
        <p:blipFill>
          <a:blip r:embed="rId12"/>
          <a:stretch>
            <a:fillRect/>
          </a:stretch>
        </p:blipFill>
        <p:spPr>
          <a:xfrm>
            <a:off x="1219200" y="8430591"/>
            <a:ext cx="16375275" cy="1524132"/>
          </a:xfrm>
          <a:prstGeom prst="rect">
            <a:avLst/>
          </a:prstGeom>
        </p:spPr>
      </p:pic>
    </p:spTree>
    <p:extLst>
      <p:ext uri="{BB962C8B-B14F-4D97-AF65-F5344CB8AC3E}">
        <p14:creationId xmlns:p14="http://schemas.microsoft.com/office/powerpoint/2010/main" val="33273509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71561" y="-778479"/>
            <a:ext cx="3287739" cy="310840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82596" y="1607882"/>
            <a:ext cx="3588741" cy="1781320"/>
          </a:xfrm>
          <a:prstGeom prst="rect">
            <a:avLst/>
          </a:prstGeom>
        </p:spPr>
      </p:pic>
      <p:pic>
        <p:nvPicPr>
          <p:cNvPr id="17" name="Picture 16"/>
          <p:cNvPicPr>
            <a:picLocks noChangeAspect="1"/>
          </p:cNvPicPr>
          <p:nvPr/>
        </p:nvPicPr>
        <p:blipFill>
          <a:blip r:embed="rId7"/>
          <a:stretch>
            <a:fillRect/>
          </a:stretch>
        </p:blipFill>
        <p:spPr>
          <a:xfrm>
            <a:off x="4724400" y="91667"/>
            <a:ext cx="8108383" cy="2139881"/>
          </a:xfrm>
          <a:prstGeom prst="rect">
            <a:avLst/>
          </a:prstGeom>
        </p:spPr>
      </p:pic>
      <p:sp>
        <p:nvSpPr>
          <p:cNvPr id="18"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b. </a:t>
            </a:r>
            <a:r>
              <a:rPr lang="en-US" sz="5400" b="1" dirty="0" err="1">
                <a:solidFill>
                  <a:srgbClr val="271905"/>
                </a:solidFill>
                <a:latin typeface="Times New Roman" panose="02020603050405020304" pitchFamily="18" charset="0"/>
                <a:cs typeface="Times New Roman" panose="02020603050405020304" pitchFamily="18" charset="0"/>
              </a:rPr>
              <a:t>Tác</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phẩm</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19"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6630" y="2019300"/>
            <a:ext cx="1118654" cy="1185329"/>
          </a:xfrm>
          <a:prstGeom prst="rect">
            <a:avLst/>
          </a:prstGeom>
        </p:spPr>
      </p:pic>
      <p:sp>
        <p:nvSpPr>
          <p:cNvPr id="20" name="Rectangle 19"/>
          <p:cNvSpPr/>
          <p:nvPr/>
        </p:nvSpPr>
        <p:spPr>
          <a:xfrm>
            <a:off x="1515957" y="5514508"/>
            <a:ext cx="3411643" cy="1828386"/>
          </a:xfrm>
          <a:prstGeom prst="rect">
            <a:avLst/>
          </a:prstGeom>
        </p:spPr>
        <p:txBody>
          <a:bodyPr wrap="square">
            <a:spAutoFit/>
          </a:bodyPr>
          <a:lstStyle/>
          <a:p>
            <a:pPr algn="ctr">
              <a:lnSpc>
                <a:spcPct val="150000"/>
              </a:lnSpc>
              <a:spcAft>
                <a:spcPts val="0"/>
              </a:spcAft>
            </a:pP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Thể</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loại</a:t>
            </a:r>
            <a:r>
              <a:rPr lang="en-US" sz="4000" b="1" dirty="0">
                <a:solidFill>
                  <a:srgbClr val="222222"/>
                </a:solidFill>
                <a:latin typeface="Times New Roman" panose="02020603050405020304" pitchFamily="18" charset="0"/>
                <a:cs typeface="Times New Roman" panose="02020603050405020304" pitchFamily="18" charset="0"/>
              </a:rPr>
              <a:t>: </a:t>
            </a:r>
          </a:p>
          <a:p>
            <a:pPr algn="ctr">
              <a:lnSpc>
                <a:spcPct val="150000"/>
              </a:lnSpc>
              <a:spcAft>
                <a:spcPts val="0"/>
              </a:spcAft>
            </a:pPr>
            <a:r>
              <a:rPr lang="en-US" sz="4000" dirty="0" err="1">
                <a:solidFill>
                  <a:srgbClr val="222222"/>
                </a:solidFill>
                <a:latin typeface="Times New Roman" panose="02020603050405020304" pitchFamily="18" charset="0"/>
                <a:cs typeface="Times New Roman" panose="02020603050405020304" pitchFamily="18" charset="0"/>
              </a:rPr>
              <a:t>thơ</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bảy</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chữ</a:t>
            </a:r>
            <a:endParaRPr lang="en-US" sz="4000" dirty="0">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10"/>
          <a:srcRect/>
          <a:stretch>
            <a:fillRect/>
          </a:stretch>
        </p:blipFill>
        <p:spPr>
          <a:xfrm>
            <a:off x="1676400" y="3062545"/>
            <a:ext cx="2777975" cy="2590462"/>
          </a:xfrm>
          <a:prstGeom prst="rect">
            <a:avLst/>
          </a:prstGeom>
        </p:spPr>
      </p:pic>
      <p:pic>
        <p:nvPicPr>
          <p:cNvPr id="10" name="Picture 3"/>
          <p:cNvPicPr>
            <a:picLocks noChangeAspect="1"/>
          </p:cNvPicPr>
          <p:nvPr/>
        </p:nvPicPr>
        <p:blipFill>
          <a:blip r:embed="rId10"/>
          <a:srcRect/>
          <a:stretch>
            <a:fillRect/>
          </a:stretch>
        </p:blipFill>
        <p:spPr>
          <a:xfrm>
            <a:off x="7090510" y="3062545"/>
            <a:ext cx="2777975" cy="2590462"/>
          </a:xfrm>
          <a:prstGeom prst="rect">
            <a:avLst/>
          </a:prstGeom>
        </p:spPr>
      </p:pic>
      <p:pic>
        <p:nvPicPr>
          <p:cNvPr id="11" name="Picture 3"/>
          <p:cNvPicPr>
            <a:picLocks noChangeAspect="1"/>
          </p:cNvPicPr>
          <p:nvPr/>
        </p:nvPicPr>
        <p:blipFill>
          <a:blip r:embed="rId10"/>
          <a:srcRect/>
          <a:stretch>
            <a:fillRect/>
          </a:stretch>
        </p:blipFill>
        <p:spPr>
          <a:xfrm>
            <a:off x="12504620" y="3062545"/>
            <a:ext cx="2777975" cy="2590462"/>
          </a:xfrm>
          <a:prstGeom prst="rect">
            <a:avLst/>
          </a:prstGeom>
        </p:spPr>
      </p:pic>
      <p:sp>
        <p:nvSpPr>
          <p:cNvPr id="12" name="Rectangle 11"/>
          <p:cNvSpPr/>
          <p:nvPr/>
        </p:nvSpPr>
        <p:spPr>
          <a:xfrm>
            <a:off x="6081153" y="5514508"/>
            <a:ext cx="5105400" cy="3675045"/>
          </a:xfrm>
          <a:prstGeom prst="rect">
            <a:avLst/>
          </a:prstGeom>
        </p:spPr>
        <p:txBody>
          <a:bodyPr wrap="square">
            <a:spAutoFit/>
          </a:bodyPr>
          <a:lstStyle/>
          <a:p>
            <a:pPr algn="ctr">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xứ</a:t>
            </a:r>
            <a:r>
              <a:rPr lang="en-US" sz="4000" dirty="0">
                <a:latin typeface="Times New Roman" panose="02020603050405020304" pitchFamily="18" charset="0"/>
                <a:cs typeface="Times New Roman" panose="02020603050405020304" pitchFamily="18" charset="0"/>
              </a:rPr>
              <a:t>: </a:t>
            </a:r>
          </a:p>
          <a:p>
            <a:pPr algn="ctr">
              <a:lnSpc>
                <a:spcPct val="150000"/>
              </a:lnSpc>
              <a:spcAft>
                <a:spcPts val="0"/>
              </a:spcAft>
            </a:pPr>
            <a:r>
              <a:rPr lang="en-US" sz="4000" dirty="0">
                <a:latin typeface="Times New Roman" panose="02020603050405020304" pitchFamily="18" charset="0"/>
                <a:cs typeface="Times New Roman" panose="02020603050405020304" pitchFamily="18" charset="0"/>
              </a:rPr>
              <a:t>in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NXB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2014 </a:t>
            </a:r>
          </a:p>
        </p:txBody>
      </p:sp>
      <p:sp>
        <p:nvSpPr>
          <p:cNvPr id="13" name="Rectangle 12"/>
          <p:cNvSpPr/>
          <p:nvPr/>
        </p:nvSpPr>
        <p:spPr>
          <a:xfrm>
            <a:off x="12319786" y="5653007"/>
            <a:ext cx="3505200" cy="2751715"/>
          </a:xfrm>
          <a:prstGeom prst="rect">
            <a:avLst/>
          </a:prstGeom>
        </p:spPr>
        <p:txBody>
          <a:bodyPr wrap="square">
            <a:spAutoFit/>
          </a:bodyPr>
          <a:lstStyle/>
          <a:p>
            <a:pPr algn="ctr">
              <a:lnSpc>
                <a:spcPct val="150000"/>
              </a:lnSpc>
              <a:spcAft>
                <a:spcPts val="0"/>
              </a:spcAft>
            </a:pPr>
            <a:r>
              <a:rPr lang="en-US" sz="4000" b="1" dirty="0">
                <a:latin typeface="Times New Roman" panose="02020603050405020304" pitchFamily="18" charset="0"/>
                <a:cs typeface="Times New Roman" panose="02020603050405020304" pitchFamily="18" charset="0"/>
              </a:rPr>
              <a:t>- PTBĐ</a:t>
            </a:r>
            <a:r>
              <a:rPr lang="en-US" sz="4000" dirty="0">
                <a:latin typeface="Times New Roman" panose="02020603050405020304" pitchFamily="18" charset="0"/>
                <a:cs typeface="Times New Roman" panose="02020603050405020304" pitchFamily="18" charset="0"/>
              </a:rPr>
              <a:t>: </a:t>
            </a:r>
          </a:p>
          <a:p>
            <a:pPr algn="ctr">
              <a:lnSpc>
                <a:spcPct val="150000"/>
              </a:lnSpc>
              <a:spcAft>
                <a:spcPts val="0"/>
              </a:spcAft>
            </a:pP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56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TotalTime>
  <Words>1943</Words>
  <Application>Microsoft Office PowerPoint</Application>
  <PresentationFormat>Custom</PresentationFormat>
  <Paragraphs>159</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Times New Roman</vt:lpstr>
      <vt:lpstr>Calibri</vt:lpstr>
      <vt:lpstr>Arial</vt:lpstr>
      <vt:lpstr>#9Slide05 FS Blonde Script</vt:lpstr>
      <vt:lpstr>GungsuhChe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Nắng mới</dc:title>
  <dc:creator>admin</dc:creator>
  <cp:lastModifiedBy>admin</cp:lastModifiedBy>
  <cp:revision>62</cp:revision>
  <dcterms:created xsi:type="dcterms:W3CDTF">2006-08-16T00:00:00Z</dcterms:created>
  <dcterms:modified xsi:type="dcterms:W3CDTF">2025-10-07T10:05:44Z</dcterms:modified>
  <dc:identifier>DAFjiDNs2fM</dc:identifier>
</cp:coreProperties>
</file>