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512" r:id="rId2"/>
    <p:sldId id="513" r:id="rId3"/>
    <p:sldId id="494" r:id="rId4"/>
    <p:sldId id="256" r:id="rId5"/>
    <p:sldId id="514" r:id="rId6"/>
    <p:sldId id="496" r:id="rId7"/>
    <p:sldId id="497" r:id="rId8"/>
    <p:sldId id="498" r:id="rId9"/>
    <p:sldId id="499" r:id="rId10"/>
    <p:sldId id="500" r:id="rId11"/>
    <p:sldId id="501" r:id="rId12"/>
    <p:sldId id="502" r:id="rId13"/>
    <p:sldId id="503" r:id="rId14"/>
    <p:sldId id="515" r:id="rId15"/>
    <p:sldId id="418" r:id="rId16"/>
    <p:sldId id="509" r:id="rId17"/>
    <p:sldId id="505" r:id="rId18"/>
    <p:sldId id="510" r:id="rId19"/>
    <p:sldId id="481" r:id="rId20"/>
    <p:sldId id="508" r:id="rId21"/>
    <p:sldId id="507" r:id="rId22"/>
    <p:sldId id="511" r:id="rId23"/>
    <p:sldId id="488" r:id="rId24"/>
    <p:sldId id="330" r:id="rId25"/>
    <p:sldId id="51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9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92A9"/>
    <a:srgbClr val="6699FF"/>
    <a:srgbClr val="F37D91"/>
    <a:srgbClr val="D8E5E5"/>
    <a:srgbClr val="F3F6F6"/>
    <a:srgbClr val="00FFFF"/>
    <a:srgbClr val="F26649"/>
    <a:srgbClr val="EF4B66"/>
    <a:srgbClr val="B21313"/>
    <a:srgbClr val="FBC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9" autoAdjust="0"/>
    <p:restoredTop sz="94660"/>
  </p:normalViewPr>
  <p:slideViewPr>
    <p:cSldViewPr snapToGrid="0" showGuides="1">
      <p:cViewPr varScale="1">
        <p:scale>
          <a:sx n="65" d="100"/>
          <a:sy n="65" d="100"/>
        </p:scale>
        <p:origin x="364" y="48"/>
      </p:cViewPr>
      <p:guideLst>
        <p:guide orient="horz" pos="2160"/>
        <p:guide pos="39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4/13/2024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2510867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638047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1789757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5">
          <a:fgClr>
            <a:srgbClr val="6699FF"/>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11.png"/><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11.png"/><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11.png"/><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8" Type="http://schemas.openxmlformats.org/officeDocument/2006/relationships/audio" Target="../media/media4.mp3"/><Relationship Id="rId13" Type="http://schemas.microsoft.com/office/2007/relationships/media" Target="../media/media7.mp3"/><Relationship Id="rId3" Type="http://schemas.microsoft.com/office/2007/relationships/media" Target="../media/media2.mp3"/><Relationship Id="rId7" Type="http://schemas.microsoft.com/office/2007/relationships/media" Target="../media/media4.mp3"/><Relationship Id="rId12" Type="http://schemas.openxmlformats.org/officeDocument/2006/relationships/audio" Target="../media/media6.mp3"/><Relationship Id="rId17" Type="http://schemas.openxmlformats.org/officeDocument/2006/relationships/image" Target="../media/image11.png"/><Relationship Id="rId2" Type="http://schemas.openxmlformats.org/officeDocument/2006/relationships/audio" Target="../media/media1.mp3"/><Relationship Id="rId16" Type="http://schemas.openxmlformats.org/officeDocument/2006/relationships/notesSlide" Target="../notesSlides/notesSlide9.xml"/><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5" Type="http://schemas.microsoft.com/office/2007/relationships/media" Target="../media/media3.mp3"/><Relationship Id="rId15" Type="http://schemas.openxmlformats.org/officeDocument/2006/relationships/slideLayout" Target="../slideLayouts/slideLayout2.xml"/><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audio" Target="../media/media7.mp3"/></Relationships>
</file>

<file path=ppt/slides/_rels/slide14.xml.rels><?xml version="1.0" encoding="UTF-8" standalone="yes"?>
<Relationships xmlns="http://schemas.openxmlformats.org/package/2006/relationships"><Relationship Id="rId8" Type="http://schemas.openxmlformats.org/officeDocument/2006/relationships/audio" Target="../media/media4.mp3"/><Relationship Id="rId13" Type="http://schemas.microsoft.com/office/2007/relationships/media" Target="../media/media7.mp3"/><Relationship Id="rId3" Type="http://schemas.microsoft.com/office/2007/relationships/media" Target="../media/media2.mp3"/><Relationship Id="rId7" Type="http://schemas.microsoft.com/office/2007/relationships/media" Target="../media/media4.mp3"/><Relationship Id="rId12" Type="http://schemas.openxmlformats.org/officeDocument/2006/relationships/audio" Target="../media/media6.mp3"/><Relationship Id="rId17" Type="http://schemas.openxmlformats.org/officeDocument/2006/relationships/image" Target="../media/image11.png"/><Relationship Id="rId2" Type="http://schemas.openxmlformats.org/officeDocument/2006/relationships/audio" Target="../media/media1.mp3"/><Relationship Id="rId16" Type="http://schemas.openxmlformats.org/officeDocument/2006/relationships/notesSlide" Target="../notesSlides/notesSlide10.xml"/><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5" Type="http://schemas.microsoft.com/office/2007/relationships/media" Target="../media/media3.mp3"/><Relationship Id="rId15" Type="http://schemas.openxmlformats.org/officeDocument/2006/relationships/slideLayout" Target="../slideLayouts/slideLayout2.xml"/><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audio" Target="../media/media7.mp3"/></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media" Target="../media/media9.mp3"/><Relationship Id="rId7" Type="http://schemas.openxmlformats.org/officeDocument/2006/relationships/image" Target="../media/image14.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audio" Target="../media/media9.mp3"/></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23.gif"/><Relationship Id="rId4" Type="http://schemas.openxmlformats.org/officeDocument/2006/relationships/image" Target="../media/image22.gi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1.png"/><Relationship Id="rId5" Type="http://schemas.openxmlformats.org/officeDocument/2006/relationships/image" Target="../media/image12.jpe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1.png"/><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1.png"/><Relationship Id="rId5" Type="http://schemas.openxmlformats.org/officeDocument/2006/relationships/image" Target="../media/image13.jpe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233" y="2076735"/>
            <a:ext cx="9753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5930" t="18036" r="15012" b="18522"/>
          <a:stretch/>
        </p:blipFill>
        <p:spPr>
          <a:xfrm>
            <a:off x="11130810" y="5822008"/>
            <a:ext cx="1061190" cy="1035992"/>
          </a:xfrm>
          <a:prstGeom prst="ellipse">
            <a:avLst/>
          </a:prstGeom>
          <a:ln>
            <a:noFill/>
          </a:ln>
          <a:effectLst>
            <a:softEdge rad="112500"/>
          </a:effectLst>
        </p:spPr>
      </p:pic>
    </p:spTree>
    <p:extLst>
      <p:ext uri="{BB962C8B-B14F-4D97-AF65-F5344CB8AC3E}">
        <p14:creationId xmlns:p14="http://schemas.microsoft.com/office/powerpoint/2010/main" val="4098856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92710" y="1335779"/>
            <a:ext cx="7390130" cy="65722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habitable</a:t>
            </a:r>
            <a:r>
              <a:rPr lang="en-US" sz="6000" b="1" dirty="0">
                <a:solidFill>
                  <a:srgbClr val="AD4F0F"/>
                </a:solidFill>
              </a:rPr>
              <a:t> (adj</a:t>
            </a:r>
            <a:r>
              <a:rPr lang="en-US" sz="6000" b="1" dirty="0">
                <a:solidFill>
                  <a:srgbClr val="AD4F0F"/>
                </a:solidFill>
                <a:cs typeface="Calibri" panose="020F0502020204030204" pitchFamily="34" charset="0"/>
              </a:rPr>
              <a:t>)</a:t>
            </a:r>
          </a:p>
        </p:txBody>
      </p:sp>
      <p:sp>
        <p:nvSpPr>
          <p:cNvPr id="12" name="Rectangle 11"/>
          <p:cNvSpPr/>
          <p:nvPr/>
        </p:nvSpPr>
        <p:spPr>
          <a:xfrm>
            <a:off x="1501343" y="4476545"/>
            <a:ext cx="4050892" cy="1569660"/>
          </a:xfrm>
          <a:prstGeom prst="rect">
            <a:avLst/>
          </a:prstGeom>
        </p:spPr>
        <p:txBody>
          <a:bodyPr wrap="square">
            <a:spAutoFit/>
          </a:bodyPr>
          <a:lstStyle/>
          <a:p>
            <a:pPr lvl="0" algn="ctr"/>
            <a:r>
              <a:rPr lang="en-US" sz="4800" dirty="0" err="1"/>
              <a:t>có thể ở được, phù hợp để ở</a:t>
            </a:r>
          </a:p>
        </p:txBody>
      </p:sp>
      <p:sp>
        <p:nvSpPr>
          <p:cNvPr id="2" name="Rectangle 1"/>
          <p:cNvSpPr/>
          <p:nvPr/>
        </p:nvSpPr>
        <p:spPr>
          <a:xfrm>
            <a:off x="1909199" y="3153256"/>
            <a:ext cx="3235181" cy="830997"/>
          </a:xfrm>
          <a:prstGeom prst="rect">
            <a:avLst/>
          </a:prstGeom>
        </p:spPr>
        <p:txBody>
          <a:bodyPr wrap="none">
            <a:spAutoFit/>
          </a:bodyPr>
          <a:lstStyle/>
          <a:p>
            <a:pPr algn="ctr"/>
            <a:r>
              <a:rPr lang="en-US" sz="4800" b="1">
                <a:solidFill>
                  <a:schemeClr val="accent5">
                    <a:lumMod val="50000"/>
                  </a:schemeClr>
                </a:solidFill>
              </a:rPr>
              <a:t>/ˈhæbɪtəbl/</a:t>
            </a:r>
          </a:p>
        </p:txBody>
      </p:sp>
      <p:sp>
        <p:nvSpPr>
          <p:cNvPr id="14" name="Rectangle 11"/>
          <p:cNvSpPr/>
          <p:nvPr/>
        </p:nvSpPr>
        <p:spPr>
          <a:xfrm>
            <a:off x="6473824" y="2730183"/>
            <a:ext cx="5538471" cy="2308324"/>
          </a:xfrm>
          <a:prstGeom prst="rect">
            <a:avLst/>
          </a:prstGeom>
        </p:spPr>
        <p:txBody>
          <a:bodyPr wrap="square">
            <a:spAutoFit/>
          </a:bodyPr>
          <a:lstStyle/>
          <a:p>
            <a:pPr lvl="0"/>
            <a:r>
              <a:rPr lang="en-US" sz="4800" smtClean="0"/>
              <a:t>providing</a:t>
            </a:r>
            <a:r>
              <a:rPr lang="en-US" sz="4800" dirty="0" err="1"/>
              <a:t> conditions that are </a:t>
            </a:r>
            <a:r>
              <a:rPr lang="en-US" sz="4800" err="1"/>
              <a:t>good </a:t>
            </a:r>
            <a:r>
              <a:rPr lang="en-US" sz="4800" smtClean="0"/>
              <a:t>enough to</a:t>
            </a:r>
            <a:r>
              <a:rPr lang="en-US" sz="4800" err="1"/>
              <a:t> </a:t>
            </a:r>
            <a:r>
              <a:rPr lang="en-US" sz="4800" smtClean="0"/>
              <a:t>live</a:t>
            </a:r>
            <a:r>
              <a:rPr lang="en-US" sz="4800" dirty="0" err="1"/>
              <a:t> in or on</a:t>
            </a:r>
          </a:p>
        </p:txBody>
      </p:sp>
      <p:pic>
        <p:nvPicPr>
          <p:cNvPr id="3" name="habitable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2825" y="3263954"/>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044" fill="hold"/>
                                        <p:tgtEl>
                                          <p:spTgt spid="3"/>
                                        </p:tgtEl>
                                      </p:cBhvr>
                                    </p:cmd>
                                  </p:childTnLst>
                                </p:cTn>
                              </p:par>
                            </p:childTnLst>
                          </p:cTn>
                        </p:par>
                      </p:childTnLst>
                    </p:cTn>
                  </p:par>
                </p:childTnLst>
              </p:cTn>
              <p:nextCondLst>
                <p:cond evt="onClick" delay="0">
                  <p:tgtEl>
                    <p:spTgt spid="3"/>
                  </p:tgtEl>
                </p:cond>
              </p:nextCondLst>
            </p:seq>
            <p:audio>
              <p:cMediaNode vol="80000">
                <p:cTn id="21"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579755" y="1138630"/>
            <a:ext cx="6821170" cy="65722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promising</a:t>
            </a:r>
            <a:r>
              <a:rPr lang="en-US" sz="6000" b="1" dirty="0">
                <a:solidFill>
                  <a:srgbClr val="AD4F0F"/>
                </a:solidFill>
              </a:rPr>
              <a:t> </a:t>
            </a:r>
            <a:r>
              <a:rPr lang="en-US" sz="6000" b="1" dirty="0">
                <a:solidFill>
                  <a:srgbClr val="AD4F0F"/>
                </a:solidFill>
                <a:cs typeface="Calibri" panose="020F0502020204030204" pitchFamily="34" charset="0"/>
              </a:rPr>
              <a:t>(adj)</a:t>
            </a:r>
          </a:p>
        </p:txBody>
      </p:sp>
      <p:sp>
        <p:nvSpPr>
          <p:cNvPr id="12" name="Rectangle 11"/>
          <p:cNvSpPr/>
          <p:nvPr/>
        </p:nvSpPr>
        <p:spPr>
          <a:xfrm>
            <a:off x="1665380" y="4634025"/>
            <a:ext cx="4050892" cy="1569660"/>
          </a:xfrm>
          <a:prstGeom prst="rect">
            <a:avLst/>
          </a:prstGeom>
        </p:spPr>
        <p:txBody>
          <a:bodyPr wrap="square">
            <a:spAutoFit/>
          </a:bodyPr>
          <a:lstStyle/>
          <a:p>
            <a:pPr lvl="0" algn="ctr"/>
            <a:r>
              <a:rPr lang="en-US" sz="4800" dirty="0" err="1"/>
              <a:t>đầy hứa hẹn, triển vọng</a:t>
            </a:r>
          </a:p>
        </p:txBody>
      </p:sp>
      <p:sp>
        <p:nvSpPr>
          <p:cNvPr id="2" name="Rectangle 1"/>
          <p:cNvSpPr/>
          <p:nvPr/>
        </p:nvSpPr>
        <p:spPr>
          <a:xfrm>
            <a:off x="1991353" y="3118055"/>
            <a:ext cx="3251211" cy="830997"/>
          </a:xfrm>
          <a:prstGeom prst="rect">
            <a:avLst/>
          </a:prstGeom>
        </p:spPr>
        <p:txBody>
          <a:bodyPr wrap="none">
            <a:spAutoFit/>
          </a:bodyPr>
          <a:lstStyle/>
          <a:p>
            <a:pPr algn="ctr"/>
            <a:r>
              <a:rPr lang="en-US" sz="4800" b="1">
                <a:solidFill>
                  <a:schemeClr val="accent5">
                    <a:lumMod val="50000"/>
                  </a:schemeClr>
                </a:solidFill>
              </a:rPr>
              <a:t>/ˈprɒmɪsɪŋ/</a:t>
            </a:r>
          </a:p>
        </p:txBody>
      </p:sp>
      <p:sp>
        <p:nvSpPr>
          <p:cNvPr id="14" name="Rectangle 11"/>
          <p:cNvSpPr/>
          <p:nvPr/>
        </p:nvSpPr>
        <p:spPr>
          <a:xfrm>
            <a:off x="6189980" y="2656390"/>
            <a:ext cx="6000115" cy="2585323"/>
          </a:xfrm>
          <a:prstGeom prst="rect">
            <a:avLst/>
          </a:prstGeom>
        </p:spPr>
        <p:txBody>
          <a:bodyPr wrap="square">
            <a:spAutoFit/>
          </a:bodyPr>
          <a:lstStyle/>
          <a:p>
            <a:pPr lvl="0"/>
            <a:r>
              <a:rPr lang="en-US" sz="5400" smtClean="0"/>
              <a:t>signs </a:t>
            </a:r>
            <a:r>
              <a:rPr lang="en-US" sz="5400" dirty="0" err="1"/>
              <a:t>that it is going to be successful </a:t>
            </a:r>
            <a:r>
              <a:rPr lang="en-US" sz="5400" err="1"/>
              <a:t>or </a:t>
            </a:r>
            <a:r>
              <a:rPr lang="en-US" sz="5400" smtClean="0"/>
              <a:t>enjoyable</a:t>
            </a:r>
            <a:endParaRPr lang="en-US" sz="5400" dirty="0" err="1"/>
          </a:p>
        </p:txBody>
      </p:sp>
      <p:pic>
        <p:nvPicPr>
          <p:cNvPr id="3" name="promising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5780" y="3227426"/>
            <a:ext cx="609600" cy="609600"/>
          </a:xfrm>
          <a:prstGeom prst="rect">
            <a:avLst/>
          </a:prstGeom>
        </p:spPr>
      </p:pic>
      <p:sp>
        <p:nvSpPr>
          <p:cNvPr id="15" name="TextBox 14"/>
          <p:cNvSpPr txBox="1"/>
          <p:nvPr/>
        </p:nvSpPr>
        <p:spPr>
          <a:xfrm>
            <a:off x="319918" y="36120"/>
            <a:ext cx="3150869" cy="584775"/>
          </a:xfrm>
          <a:prstGeom prst="rect">
            <a:avLst/>
          </a:prstGeom>
          <a:solidFill>
            <a:srgbClr val="7192A9"/>
          </a:solidFill>
          <a:effectLst/>
        </p:spPr>
        <p:txBody>
          <a:bodyPr wrap="square" rtlCol="0">
            <a:spAutoFit/>
          </a:bodyPr>
          <a:lstStyle/>
          <a:p>
            <a:r>
              <a:rPr lang="en-US" sz="3200" b="1" dirty="0" smtClean="0">
                <a:solidFill>
                  <a:srgbClr val="0070C0"/>
                </a:solidFill>
                <a:effectLst>
                  <a:glow rad="88900">
                    <a:schemeClr val="bg1"/>
                  </a:glow>
                </a:effectLst>
                <a:latin typeface="Britannic Bold" panose="020B0903060703020204" pitchFamily="34" charset="0"/>
                <a:cs typeface="Arial" panose="020B0604020202020204" pitchFamily="34" charset="0"/>
              </a:rPr>
              <a:t>* </a:t>
            </a:r>
            <a:r>
              <a:rPr lang="en-US" sz="3200" b="1" dirty="0">
                <a:solidFill>
                  <a:srgbClr val="0070C0"/>
                </a:solidFill>
                <a:effectLst>
                  <a:glow rad="88900">
                    <a:schemeClr val="bg1"/>
                  </a:glow>
                </a:effectLst>
                <a:latin typeface="Britannic Bold" panose="020B0903060703020204" pitchFamily="34" charset="0"/>
                <a:cs typeface="Arial" panose="020B0604020202020204" pitchFamily="34" charset="0"/>
              </a:rPr>
              <a:t>V</a:t>
            </a:r>
            <a:r>
              <a:rPr lang="en-US" sz="3200" b="1" dirty="0" smtClean="0">
                <a:solidFill>
                  <a:srgbClr val="0070C0"/>
                </a:solidFill>
                <a:effectLst>
                  <a:glow rad="88900">
                    <a:schemeClr val="bg1"/>
                  </a:glow>
                </a:effectLst>
                <a:latin typeface="Britannic Bold" panose="020B0903060703020204" pitchFamily="34" charset="0"/>
                <a:cs typeface="Arial" panose="020B0604020202020204" pitchFamily="34" charset="0"/>
              </a:rPr>
              <a:t>OCABULARY</a:t>
            </a:r>
            <a:endParaRPr lang="en-US" sz="3200" b="1" dirty="0">
              <a:solidFill>
                <a:srgbClr val="0070C0"/>
              </a:solidFill>
              <a:effectLst>
                <a:glow rad="88900">
                  <a:schemeClr val="bg1"/>
                </a:glow>
              </a:effectLst>
              <a:latin typeface="Britannic Bold" panose="020B0903060703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097" fill="hold"/>
                                        <p:tgtEl>
                                          <p:spTgt spid="3"/>
                                        </p:tgtEl>
                                      </p:cBhvr>
                                    </p:cmd>
                                  </p:childTnLst>
                                </p:cTn>
                              </p:par>
                            </p:childTnLst>
                          </p:cTn>
                        </p:par>
                      </p:childTnLst>
                    </p:cTn>
                  </p:par>
                </p:childTnLst>
              </p:cTn>
              <p:nextCondLst>
                <p:cond evt="onClick" delay="0">
                  <p:tgtEl>
                    <p:spTgt spid="3"/>
                  </p:tgtEl>
                </p:cond>
              </p:nextCondLst>
            </p:seq>
            <p:audio>
              <p:cMediaNode vol="80000">
                <p:cTn id="21"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1905" y="1204816"/>
            <a:ext cx="5624830" cy="65722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trace</a:t>
            </a:r>
            <a:r>
              <a:rPr lang="en-US" sz="6000" b="1" dirty="0">
                <a:solidFill>
                  <a:srgbClr val="AD4F0F"/>
                </a:solidFill>
              </a:rPr>
              <a:t> </a:t>
            </a:r>
            <a:r>
              <a:rPr lang="en-US" sz="6000" b="1" dirty="0">
                <a:solidFill>
                  <a:srgbClr val="AD4F0F"/>
                </a:solidFill>
                <a:cs typeface="Calibri" panose="020F0502020204030204" pitchFamily="34" charset="0"/>
              </a:rPr>
              <a:t>(n)</a:t>
            </a:r>
          </a:p>
        </p:txBody>
      </p:sp>
      <p:sp>
        <p:nvSpPr>
          <p:cNvPr id="12" name="Rectangle 11"/>
          <p:cNvSpPr/>
          <p:nvPr/>
        </p:nvSpPr>
        <p:spPr>
          <a:xfrm>
            <a:off x="280657" y="4827065"/>
            <a:ext cx="4734963" cy="1569660"/>
          </a:xfrm>
          <a:prstGeom prst="rect">
            <a:avLst/>
          </a:prstGeom>
        </p:spPr>
        <p:txBody>
          <a:bodyPr wrap="square">
            <a:spAutoFit/>
          </a:bodyPr>
          <a:lstStyle/>
          <a:p>
            <a:pPr lvl="0" algn="ctr"/>
            <a:r>
              <a:rPr lang="en-US" sz="4800" dirty="0" err="1"/>
              <a:t>dấu hiệu, dấu vết, vết tích</a:t>
            </a:r>
          </a:p>
        </p:txBody>
      </p:sp>
      <p:sp>
        <p:nvSpPr>
          <p:cNvPr id="2" name="Rectangle 1"/>
          <p:cNvSpPr/>
          <p:nvPr/>
        </p:nvSpPr>
        <p:spPr>
          <a:xfrm>
            <a:off x="1692248" y="3219241"/>
            <a:ext cx="1896160" cy="830997"/>
          </a:xfrm>
          <a:prstGeom prst="rect">
            <a:avLst/>
          </a:prstGeom>
        </p:spPr>
        <p:txBody>
          <a:bodyPr wrap="none">
            <a:spAutoFit/>
          </a:bodyPr>
          <a:lstStyle/>
          <a:p>
            <a:pPr algn="ctr"/>
            <a:r>
              <a:rPr lang="en-US" sz="4800" b="1">
                <a:solidFill>
                  <a:schemeClr val="accent5">
                    <a:lumMod val="50000"/>
                  </a:schemeClr>
                </a:solidFill>
              </a:rPr>
              <a:t>/treɪs/</a:t>
            </a:r>
          </a:p>
        </p:txBody>
      </p:sp>
      <p:sp>
        <p:nvSpPr>
          <p:cNvPr id="14" name="Rectangle 11"/>
          <p:cNvSpPr/>
          <p:nvPr/>
        </p:nvSpPr>
        <p:spPr>
          <a:xfrm>
            <a:off x="5104765" y="2878647"/>
            <a:ext cx="7087235" cy="1754326"/>
          </a:xfrm>
          <a:prstGeom prst="rect">
            <a:avLst/>
          </a:prstGeom>
        </p:spPr>
        <p:txBody>
          <a:bodyPr wrap="square">
            <a:spAutoFit/>
          </a:bodyPr>
          <a:lstStyle/>
          <a:p>
            <a:pPr lvl="0"/>
            <a:r>
              <a:rPr lang="en-US" sz="5400" smtClean="0"/>
              <a:t>a</a:t>
            </a:r>
            <a:r>
              <a:rPr lang="en-US" sz="5400" dirty="0" err="1"/>
              <a:t> sign that something has happened or existed</a:t>
            </a:r>
          </a:p>
        </p:txBody>
      </p:sp>
      <p:pic>
        <p:nvPicPr>
          <p:cNvPr id="3" name="trace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29270" y="3329939"/>
            <a:ext cx="609600" cy="609600"/>
          </a:xfrm>
          <a:prstGeom prst="rect">
            <a:avLst/>
          </a:prstGeom>
        </p:spPr>
      </p:pic>
      <p:sp>
        <p:nvSpPr>
          <p:cNvPr id="15" name="TextBox 14"/>
          <p:cNvSpPr txBox="1"/>
          <p:nvPr/>
        </p:nvSpPr>
        <p:spPr>
          <a:xfrm>
            <a:off x="319918" y="36120"/>
            <a:ext cx="3150869" cy="584775"/>
          </a:xfrm>
          <a:prstGeom prst="rect">
            <a:avLst/>
          </a:prstGeom>
          <a:solidFill>
            <a:srgbClr val="7192A9"/>
          </a:solidFill>
          <a:effectLst/>
        </p:spPr>
        <p:txBody>
          <a:bodyPr wrap="square" rtlCol="0">
            <a:spAutoFit/>
          </a:bodyPr>
          <a:lstStyle/>
          <a:p>
            <a:r>
              <a:rPr lang="en-US" sz="3200" b="1" dirty="0" smtClean="0">
                <a:solidFill>
                  <a:srgbClr val="0070C0"/>
                </a:solidFill>
                <a:effectLst>
                  <a:glow rad="88900">
                    <a:schemeClr val="bg1"/>
                  </a:glow>
                </a:effectLst>
                <a:latin typeface="Britannic Bold" panose="020B0903060703020204" pitchFamily="34" charset="0"/>
                <a:cs typeface="Arial" panose="020B0604020202020204" pitchFamily="34" charset="0"/>
              </a:rPr>
              <a:t>* </a:t>
            </a:r>
            <a:r>
              <a:rPr lang="en-US" sz="3200" b="1" dirty="0">
                <a:solidFill>
                  <a:srgbClr val="0070C0"/>
                </a:solidFill>
                <a:effectLst>
                  <a:glow rad="88900">
                    <a:schemeClr val="bg1"/>
                  </a:glow>
                </a:effectLst>
                <a:latin typeface="Britannic Bold" panose="020B0903060703020204" pitchFamily="34" charset="0"/>
                <a:cs typeface="Arial" panose="020B0604020202020204" pitchFamily="34" charset="0"/>
              </a:rPr>
              <a:t>V</a:t>
            </a:r>
            <a:r>
              <a:rPr lang="en-US" sz="3200" b="1" dirty="0" smtClean="0">
                <a:solidFill>
                  <a:srgbClr val="0070C0"/>
                </a:solidFill>
                <a:effectLst>
                  <a:glow rad="88900">
                    <a:schemeClr val="bg1"/>
                  </a:glow>
                </a:effectLst>
                <a:latin typeface="Britannic Bold" panose="020B0903060703020204" pitchFamily="34" charset="0"/>
                <a:cs typeface="Arial" panose="020B0604020202020204" pitchFamily="34" charset="0"/>
              </a:rPr>
              <a:t>OCABULARY</a:t>
            </a:r>
            <a:endParaRPr lang="en-US" sz="3200" b="1" dirty="0">
              <a:solidFill>
                <a:srgbClr val="0070C0"/>
              </a:solidFill>
              <a:effectLst>
                <a:glow rad="88900">
                  <a:schemeClr val="bg1"/>
                </a:glow>
              </a:effectLst>
              <a:latin typeface="Britannic Bold" panose="020B0903060703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966" fill="hold"/>
                                        <p:tgtEl>
                                          <p:spTgt spid="3"/>
                                        </p:tgtEl>
                                      </p:cBhvr>
                                    </p:cmd>
                                  </p:childTnLst>
                                </p:cTn>
                              </p:par>
                            </p:childTnLst>
                          </p:cTn>
                        </p:par>
                      </p:childTnLst>
                    </p:cTn>
                  </p:par>
                </p:childTnLst>
              </p:cTn>
              <p:nextCondLst>
                <p:cond evt="onClick" delay="0">
                  <p:tgtEl>
                    <p:spTgt spid="3"/>
                  </p:tgtEl>
                </p:cond>
              </p:nextCondLst>
            </p:seq>
            <p:audio>
              <p:cMediaNode vol="80000">
                <p:cTn id="21"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3413005388"/>
              </p:ext>
            </p:extLst>
          </p:nvPr>
        </p:nvGraphicFramePr>
        <p:xfrm>
          <a:off x="850054" y="1011189"/>
          <a:ext cx="11258550" cy="4947158"/>
        </p:xfrm>
        <a:graphic>
          <a:graphicData uri="http://schemas.openxmlformats.org/drawingml/2006/table">
            <a:tbl>
              <a:tblPr firstRow="1" bandRow="1">
                <a:tableStyleId>{5DA37D80-6434-44D0-A028-1B22A696006F}</a:tableStyleId>
              </a:tblPr>
              <a:tblGrid>
                <a:gridCol w="3380105">
                  <a:extLst>
                    <a:ext uri="{9D8B030D-6E8A-4147-A177-3AD203B41FA5}">
                      <a16:colId xmlns:a16="http://schemas.microsoft.com/office/drawing/2014/main" val="20000"/>
                    </a:ext>
                  </a:extLst>
                </a:gridCol>
                <a:gridCol w="3009900">
                  <a:extLst>
                    <a:ext uri="{9D8B030D-6E8A-4147-A177-3AD203B41FA5}">
                      <a16:colId xmlns:a16="http://schemas.microsoft.com/office/drawing/2014/main" val="20001"/>
                    </a:ext>
                  </a:extLst>
                </a:gridCol>
                <a:gridCol w="4868545">
                  <a:extLst>
                    <a:ext uri="{9D8B030D-6E8A-4147-A177-3AD203B41FA5}">
                      <a16:colId xmlns:a16="http://schemas.microsoft.com/office/drawing/2014/main" val="20002"/>
                    </a:ext>
                  </a:extLst>
                </a:gridCol>
              </a:tblGrid>
              <a:tr h="421053">
                <a:tc>
                  <a:txBody>
                    <a:bodyPr/>
                    <a:lstStyle/>
                    <a:p>
                      <a:pPr algn="ctr"/>
                      <a:r>
                        <a:rPr lang="en-US" sz="2800" b="1" dirty="0">
                          <a:solidFill>
                            <a:srgbClr val="FFFF00"/>
                          </a:solidFill>
                        </a:rPr>
                        <a:t>New words</a:t>
                      </a:r>
                    </a:p>
                  </a:txBody>
                  <a:tcPr anchor="ctr">
                    <a:solidFill>
                      <a:srgbClr val="7192A9"/>
                    </a:solidFill>
                  </a:tcPr>
                </a:tc>
                <a:tc>
                  <a:txBody>
                    <a:bodyPr/>
                    <a:lstStyle/>
                    <a:p>
                      <a:pPr algn="ctr"/>
                      <a:r>
                        <a:rPr lang="en-US" sz="2800" b="1" dirty="0">
                          <a:solidFill>
                            <a:srgbClr val="FFFF00"/>
                          </a:solidFill>
                        </a:rPr>
                        <a:t>Pronunciation</a:t>
                      </a:r>
                    </a:p>
                  </a:txBody>
                  <a:tcPr anchor="ctr">
                    <a:solidFill>
                      <a:srgbClr val="7192A9"/>
                    </a:solidFill>
                  </a:tcPr>
                </a:tc>
                <a:tc>
                  <a:txBody>
                    <a:bodyPr/>
                    <a:lstStyle/>
                    <a:p>
                      <a:pPr algn="ctr"/>
                      <a:r>
                        <a:rPr lang="en-US" sz="2800" b="1" dirty="0">
                          <a:solidFill>
                            <a:srgbClr val="FFFF00"/>
                          </a:solidFill>
                        </a:rPr>
                        <a:t>Meaning</a:t>
                      </a:r>
                    </a:p>
                  </a:txBody>
                  <a:tcPr anchor="ctr">
                    <a:solidFill>
                      <a:srgbClr val="7192A9"/>
                    </a:solidFill>
                  </a:tcPr>
                </a:tc>
                <a:extLst>
                  <a:ext uri="{0D108BD9-81ED-4DB2-BD59-A6C34878D82A}">
                    <a16:rowId xmlns:a16="http://schemas.microsoft.com/office/drawing/2014/main" val="10000"/>
                  </a:ext>
                </a:extLst>
              </a:tr>
              <a:tr h="534805">
                <a:tc>
                  <a:txBody>
                    <a:bodyPr/>
                    <a:lstStyle/>
                    <a:p>
                      <a:pPr marL="144145" marR="0" indent="-144145">
                        <a:lnSpc>
                          <a:spcPct val="107000"/>
                        </a:lnSpc>
                        <a:spcBef>
                          <a:spcPts val="0"/>
                        </a:spcBef>
                        <a:spcAft>
                          <a:spcPts val="0"/>
                        </a:spcAft>
                      </a:pPr>
                      <a:r>
                        <a:rPr lang="en-US" sz="3000" b="0" dirty="0">
                          <a:solidFill>
                            <a:srgbClr val="000000"/>
                          </a:solidFill>
                          <a:effectLst/>
                          <a:latin typeface="+mn-lt"/>
                          <a:ea typeface="Calibri" panose="020F0502020204030204" pitchFamily="34" charset="0"/>
                          <a:cs typeface="Calibri" panose="020F0502020204030204" pitchFamily="34" charset="0"/>
                        </a:rPr>
                        <a:t>1. liquid (n)</a:t>
                      </a:r>
                      <a:endParaRPr lang="en-US" sz="3000" b="0" dirty="0">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3000" b="0">
                          <a:solidFill>
                            <a:schemeClr val="tx1"/>
                          </a:solidFill>
                          <a:latin typeface="+mn-lt"/>
                          <a:sym typeface="+mn-ea"/>
                        </a:rPr>
                        <a:t>/ˈ</a:t>
                      </a:r>
                      <a:r>
                        <a:rPr lang="en-US" sz="3000" b="0" smtClean="0">
                          <a:solidFill>
                            <a:schemeClr val="tx1"/>
                          </a:solidFill>
                          <a:latin typeface="+mn-lt"/>
                          <a:sym typeface="+mn-ea"/>
                        </a:rPr>
                        <a:t>lɪkwɪd</a:t>
                      </a:r>
                      <a:r>
                        <a:rPr lang="en-US" sz="3000" b="0">
                          <a:solidFill>
                            <a:schemeClr val="tx1"/>
                          </a:solidFill>
                          <a:latin typeface="+mn-lt"/>
                          <a:sym typeface="+mn-ea"/>
                        </a:rPr>
                        <a:t>/</a:t>
                      </a:r>
                    </a:p>
                  </a:txBody>
                  <a:tcPr marL="36195" marR="36195" marT="71755" marB="71755" anchor="ctr"/>
                </a:tc>
                <a:tc>
                  <a:txBody>
                    <a:bodyPr/>
                    <a:lstStyle/>
                    <a:p>
                      <a:pPr marL="0" marR="0" algn="ctr">
                        <a:lnSpc>
                          <a:spcPct val="107000"/>
                        </a:lnSpc>
                        <a:spcBef>
                          <a:spcPts val="0"/>
                        </a:spcBef>
                        <a:spcAft>
                          <a:spcPts val="0"/>
                        </a:spcAft>
                      </a:pPr>
                      <a:r>
                        <a:rPr lang="en-US" sz="3000" b="0" dirty="0" err="1">
                          <a:solidFill>
                            <a:srgbClr val="000000"/>
                          </a:solidFill>
                          <a:effectLst/>
                          <a:latin typeface="+mn-lt"/>
                          <a:ea typeface="Calibri" panose="020F0502020204030204" pitchFamily="34" charset="0"/>
                          <a:cs typeface="Calibri" panose="020F0502020204030204" pitchFamily="34" charset="0"/>
                        </a:rPr>
                        <a:t>chất lỏng</a:t>
                      </a:r>
                      <a:endParaRPr lang="en-US" sz="3000" b="0" dirty="0">
                        <a:effectLst/>
                        <a:latin typeface="+mn-lt"/>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534805">
                <a:tc>
                  <a:txBody>
                    <a:bodyPr/>
                    <a:lstStyle/>
                    <a:p>
                      <a:pPr marL="144145" marR="0" indent="-144145">
                        <a:lnSpc>
                          <a:spcPct val="107000"/>
                        </a:lnSpc>
                        <a:spcBef>
                          <a:spcPts val="0"/>
                        </a:spcBef>
                        <a:spcAft>
                          <a:spcPts val="0"/>
                        </a:spcAft>
                      </a:pPr>
                      <a:r>
                        <a:rPr lang="en-US" sz="3000" b="0">
                          <a:solidFill>
                            <a:srgbClr val="000000"/>
                          </a:solidFill>
                          <a:effectLst/>
                          <a:latin typeface="+mn-lt"/>
                          <a:ea typeface="Calibri" panose="020F0502020204030204" pitchFamily="34" charset="0"/>
                          <a:cs typeface="Calibri" panose="020F0502020204030204" pitchFamily="34" charset="0"/>
                        </a:rPr>
                        <a:t>2 temperature (n) </a:t>
                      </a:r>
                      <a:endParaRPr lang="en-US" sz="3000" b="0">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3000" b="0" smtClean="0">
                          <a:solidFill>
                            <a:srgbClr val="000000"/>
                          </a:solidFill>
                          <a:effectLst/>
                          <a:latin typeface="+mn-lt"/>
                          <a:ea typeface="Calibri" panose="020F0502020204030204" pitchFamily="34" charset="0"/>
                          <a:cs typeface="Calibri" panose="020F0502020204030204" pitchFamily="34" charset="0"/>
                        </a:rPr>
                        <a:t>/ˈtemprətʃə/</a:t>
                      </a:r>
                      <a:endParaRPr lang="en-US" sz="3000" b="0">
                        <a:solidFill>
                          <a:srgbClr val="000000"/>
                        </a:solidFill>
                        <a:effectLst/>
                        <a:latin typeface="+mn-lt"/>
                        <a:ea typeface="Calibri" panose="020F0502020204030204" pitchFamily="34" charset="0"/>
                        <a:cs typeface="Calibri" panose="020F0502020204030204" pitchFamily="34" charset="0"/>
                      </a:endParaRPr>
                    </a:p>
                  </a:txBody>
                  <a:tcPr marL="36195" marR="36195" marT="71755" marB="71755" anchor="ctr"/>
                </a:tc>
                <a:tc>
                  <a:txBody>
                    <a:bodyPr/>
                    <a:lstStyle/>
                    <a:p>
                      <a:pPr marL="0" marR="0" algn="ctr">
                        <a:lnSpc>
                          <a:spcPct val="107000"/>
                        </a:lnSpc>
                        <a:spcBef>
                          <a:spcPts val="0"/>
                        </a:spcBef>
                        <a:spcAft>
                          <a:spcPts val="0"/>
                        </a:spcAft>
                      </a:pPr>
                      <a:r>
                        <a:rPr lang="en-US" sz="3000" b="0">
                          <a:solidFill>
                            <a:srgbClr val="000000"/>
                          </a:solidFill>
                          <a:effectLst/>
                          <a:latin typeface="+mn-lt"/>
                          <a:ea typeface="Calibri" panose="020F0502020204030204" pitchFamily="34" charset="0"/>
                          <a:cs typeface="Calibri" panose="020F0502020204030204" pitchFamily="34" charset="0"/>
                        </a:rPr>
                        <a:t>nhiệt độ</a:t>
                      </a:r>
                    </a:p>
                  </a:txBody>
                  <a:tcPr marL="36195" marR="36195" marT="71755" marB="71755" anchor="ctr"/>
                </a:tc>
                <a:extLst>
                  <a:ext uri="{0D108BD9-81ED-4DB2-BD59-A6C34878D82A}">
                    <a16:rowId xmlns:a16="http://schemas.microsoft.com/office/drawing/2014/main" val="10002"/>
                  </a:ext>
                </a:extLst>
              </a:tr>
              <a:tr h="330625">
                <a:tc>
                  <a:txBody>
                    <a:bodyPr/>
                    <a:lstStyle/>
                    <a:p>
                      <a:pPr marL="144145" marR="0" indent="-144145">
                        <a:lnSpc>
                          <a:spcPct val="107000"/>
                        </a:lnSpc>
                        <a:spcBef>
                          <a:spcPts val="0"/>
                        </a:spcBef>
                        <a:spcAft>
                          <a:spcPts val="0"/>
                        </a:spcAft>
                        <a:buNone/>
                      </a:pPr>
                      <a:r>
                        <a:rPr lang="en-US" sz="3000" b="0">
                          <a:solidFill>
                            <a:srgbClr val="000000"/>
                          </a:solidFill>
                          <a:effectLst/>
                          <a:latin typeface="+mn-lt"/>
                          <a:ea typeface="Calibri" panose="020F0502020204030204" pitchFamily="34" charset="0"/>
                          <a:cs typeface="Calibri" panose="020F0502020204030204" pitchFamily="34" charset="0"/>
                          <a:sym typeface="+mn-ea"/>
                        </a:rPr>
                        <a:t>3. atmosphere (n)</a:t>
                      </a:r>
                    </a:p>
                  </a:txBody>
                  <a:tcPr marL="71755" marR="71755" marT="71755" marB="71755" anchor="ctr"/>
                </a:tc>
                <a:tc>
                  <a:txBody>
                    <a:bodyPr/>
                    <a:lstStyle/>
                    <a:p>
                      <a:pPr marL="0" marR="0" algn="ctr">
                        <a:lnSpc>
                          <a:spcPct val="107000"/>
                        </a:lnSpc>
                        <a:spcBef>
                          <a:spcPts val="0"/>
                        </a:spcBef>
                        <a:spcAft>
                          <a:spcPts val="0"/>
                        </a:spcAft>
                        <a:buNone/>
                      </a:pPr>
                      <a:r>
                        <a:rPr lang="en-US" sz="3000" b="0" smtClean="0">
                          <a:effectLst/>
                          <a:latin typeface="+mn-lt"/>
                          <a:ea typeface="Times New Roman" panose="02020603050405020304" pitchFamily="18" charset="0"/>
                          <a:cs typeface="Times New Roman" panose="02020603050405020304" pitchFamily="18" charset="0"/>
                        </a:rPr>
                        <a:t>/ˈætməsfɪə/</a:t>
                      </a:r>
                      <a:endParaRPr lang="en-US" sz="3000" b="0" dirty="0">
                        <a:effectLst/>
                        <a:latin typeface="+mn-lt"/>
                        <a:ea typeface="Times New Roman" panose="02020603050405020304" pitchFamily="18" charset="0"/>
                        <a:cs typeface="Times New Roman" panose="02020603050405020304" pitchFamily="18" charset="0"/>
                      </a:endParaRPr>
                    </a:p>
                  </a:txBody>
                  <a:tcPr marL="36195" marR="36195" marT="71755" marB="71755" anchor="ctr"/>
                </a:tc>
                <a:tc>
                  <a:txBody>
                    <a:bodyPr/>
                    <a:lstStyle/>
                    <a:p>
                      <a:pPr marL="0" marR="0" algn="ctr">
                        <a:lnSpc>
                          <a:spcPct val="107000"/>
                        </a:lnSpc>
                        <a:spcBef>
                          <a:spcPts val="0"/>
                        </a:spcBef>
                        <a:spcAft>
                          <a:spcPts val="0"/>
                        </a:spcAft>
                        <a:buNone/>
                      </a:pPr>
                      <a:r>
                        <a:rPr lang="en-US" sz="3000" b="0">
                          <a:effectLst/>
                          <a:latin typeface="+mn-lt"/>
                          <a:ea typeface="Times New Roman" panose="02020603050405020304" pitchFamily="18" charset="0"/>
                          <a:cs typeface="Times New Roman" panose="02020603050405020304" pitchFamily="18" charset="0"/>
                        </a:rPr>
                        <a:t>không khí</a:t>
                      </a:r>
                    </a:p>
                  </a:txBody>
                  <a:tcPr marL="36195" marR="36195" marT="71755" marB="71755" anchor="ctr"/>
                </a:tc>
                <a:extLst>
                  <a:ext uri="{0D108BD9-81ED-4DB2-BD59-A6C34878D82A}">
                    <a16:rowId xmlns:a16="http://schemas.microsoft.com/office/drawing/2014/main" val="10003"/>
                  </a:ext>
                </a:extLst>
              </a:tr>
              <a:tr h="216325">
                <a:tc>
                  <a:txBody>
                    <a:bodyPr/>
                    <a:lstStyle/>
                    <a:p>
                      <a:pPr marL="144145" marR="0" indent="-144145">
                        <a:lnSpc>
                          <a:spcPct val="107000"/>
                        </a:lnSpc>
                        <a:spcBef>
                          <a:spcPts val="0"/>
                        </a:spcBef>
                        <a:spcAft>
                          <a:spcPts val="0"/>
                        </a:spcAft>
                        <a:buNone/>
                      </a:pPr>
                      <a:r>
                        <a:rPr lang="en-US" sz="3000" b="0">
                          <a:solidFill>
                            <a:srgbClr val="000000"/>
                          </a:solidFill>
                          <a:effectLst/>
                          <a:latin typeface="+mn-lt"/>
                          <a:ea typeface="Calibri" panose="020F0502020204030204" pitchFamily="34" charset="0"/>
                          <a:cs typeface="Calibri" panose="020F0502020204030204" pitchFamily="34" charset="0"/>
                          <a:sym typeface="+mn-ea"/>
                        </a:rPr>
                        <a:t>4. gravity (n)</a:t>
                      </a:r>
                    </a:p>
                  </a:txBody>
                  <a:tcPr marL="71755" marR="71755" marT="71755" marB="71755" anchor="ctr"/>
                </a:tc>
                <a:tc>
                  <a:txBody>
                    <a:bodyPr/>
                    <a:lstStyle/>
                    <a:p>
                      <a:pPr marL="0" marR="0" algn="ctr">
                        <a:lnSpc>
                          <a:spcPct val="107000"/>
                        </a:lnSpc>
                        <a:spcBef>
                          <a:spcPts val="0"/>
                        </a:spcBef>
                        <a:spcAft>
                          <a:spcPts val="0"/>
                        </a:spcAft>
                        <a:buNone/>
                      </a:pPr>
                      <a:r>
                        <a:rPr lang="en-US" sz="3000" b="0" dirty="0">
                          <a:effectLst/>
                          <a:latin typeface="+mn-lt"/>
                          <a:ea typeface="Times New Roman" panose="02020603050405020304" pitchFamily="18" charset="0"/>
                          <a:cs typeface="Times New Roman" panose="02020603050405020304" pitchFamily="18" charset="0"/>
                        </a:rPr>
                        <a:t>/ˈɡrævəti/</a:t>
                      </a:r>
                    </a:p>
                  </a:txBody>
                  <a:tcPr marL="36195" marR="36195" marT="71755" marB="71755" anchor="ctr"/>
                </a:tc>
                <a:tc>
                  <a:txBody>
                    <a:bodyPr/>
                    <a:lstStyle/>
                    <a:p>
                      <a:pPr marL="0" marR="0" algn="ctr">
                        <a:lnSpc>
                          <a:spcPct val="107000"/>
                        </a:lnSpc>
                        <a:spcBef>
                          <a:spcPts val="0"/>
                        </a:spcBef>
                        <a:spcAft>
                          <a:spcPts val="0"/>
                        </a:spcAft>
                        <a:buNone/>
                      </a:pPr>
                      <a:r>
                        <a:rPr lang="en-US" sz="3000" b="0">
                          <a:effectLst/>
                          <a:latin typeface="+mn-lt"/>
                          <a:ea typeface="Times New Roman" panose="02020603050405020304" pitchFamily="18" charset="0"/>
                          <a:cs typeface="Times New Roman" panose="02020603050405020304" pitchFamily="18" charset="0"/>
                        </a:rPr>
                        <a:t>trọng lực, lực hút trái </a:t>
                      </a:r>
                      <a:r>
                        <a:rPr lang="en-US" sz="3000" b="0" smtClean="0">
                          <a:effectLst/>
                          <a:latin typeface="+mn-lt"/>
                          <a:ea typeface="Times New Roman" panose="02020603050405020304" pitchFamily="18" charset="0"/>
                          <a:cs typeface="Times New Roman" panose="02020603050405020304" pitchFamily="18" charset="0"/>
                        </a:rPr>
                        <a:t>đất</a:t>
                      </a:r>
                      <a:endParaRPr lang="en-US" sz="3000" b="0">
                        <a:effectLst/>
                        <a:latin typeface="+mn-lt"/>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4"/>
                  </a:ext>
                </a:extLst>
              </a:tr>
              <a:tr h="0">
                <a:tc>
                  <a:txBody>
                    <a:bodyPr/>
                    <a:lstStyle/>
                    <a:p>
                      <a:pPr marL="144145" marR="0" indent="-144145">
                        <a:lnSpc>
                          <a:spcPct val="107000"/>
                        </a:lnSpc>
                        <a:spcBef>
                          <a:spcPts val="0"/>
                        </a:spcBef>
                        <a:spcAft>
                          <a:spcPts val="0"/>
                        </a:spcAft>
                        <a:buNone/>
                      </a:pPr>
                      <a:r>
                        <a:rPr lang="en-US" sz="3000" b="0">
                          <a:solidFill>
                            <a:srgbClr val="000000"/>
                          </a:solidFill>
                          <a:effectLst/>
                          <a:latin typeface="+mn-lt"/>
                          <a:ea typeface="Calibri" panose="020F0502020204030204" pitchFamily="34" charset="0"/>
                          <a:cs typeface="Calibri" panose="020F0502020204030204" pitchFamily="34" charset="0"/>
                          <a:sym typeface="+mn-ea"/>
                        </a:rPr>
                        <a:t>5. habitable (adj)</a:t>
                      </a:r>
                    </a:p>
                  </a:txBody>
                  <a:tcPr marL="71755" marR="71755" marT="71755" marB="71755" anchor="ctr"/>
                </a:tc>
                <a:tc>
                  <a:txBody>
                    <a:bodyPr/>
                    <a:lstStyle/>
                    <a:p>
                      <a:pPr marL="0" marR="0" algn="ctr">
                        <a:lnSpc>
                          <a:spcPct val="107000"/>
                        </a:lnSpc>
                        <a:spcBef>
                          <a:spcPts val="0"/>
                        </a:spcBef>
                        <a:spcAft>
                          <a:spcPts val="0"/>
                        </a:spcAft>
                        <a:buNone/>
                      </a:pPr>
                      <a:r>
                        <a:rPr lang="en-US" sz="3000" b="0" dirty="0">
                          <a:effectLst/>
                          <a:latin typeface="+mn-lt"/>
                          <a:ea typeface="Times New Roman" panose="02020603050405020304" pitchFamily="18" charset="0"/>
                          <a:cs typeface="Times New Roman" panose="02020603050405020304" pitchFamily="18" charset="0"/>
                        </a:rPr>
                        <a:t>/ˈhæbɪtəbl/</a:t>
                      </a:r>
                    </a:p>
                  </a:txBody>
                  <a:tcPr marL="36195" marR="36195" marT="71755" marB="71755" anchor="ctr"/>
                </a:tc>
                <a:tc>
                  <a:txBody>
                    <a:bodyPr/>
                    <a:lstStyle/>
                    <a:p>
                      <a:pPr marL="0" marR="0" algn="ctr">
                        <a:lnSpc>
                          <a:spcPct val="107000"/>
                        </a:lnSpc>
                        <a:spcBef>
                          <a:spcPts val="0"/>
                        </a:spcBef>
                        <a:spcAft>
                          <a:spcPts val="0"/>
                        </a:spcAft>
                        <a:buNone/>
                      </a:pPr>
                      <a:r>
                        <a:rPr lang="en-US" sz="3000" b="0">
                          <a:effectLst/>
                          <a:latin typeface="+mn-lt"/>
                          <a:ea typeface="Times New Roman" panose="02020603050405020304" pitchFamily="18" charset="0"/>
                          <a:cs typeface="Times New Roman" panose="02020603050405020304" pitchFamily="18" charset="0"/>
                        </a:rPr>
                        <a:t>có thể ở được, phù hợp để </a:t>
                      </a:r>
                      <a:r>
                        <a:rPr lang="en-US" sz="3000" b="0" smtClean="0">
                          <a:effectLst/>
                          <a:latin typeface="+mn-lt"/>
                          <a:ea typeface="Times New Roman" panose="02020603050405020304" pitchFamily="18" charset="0"/>
                          <a:cs typeface="Times New Roman" panose="02020603050405020304" pitchFamily="18" charset="0"/>
                        </a:rPr>
                        <a:t>ở</a:t>
                      </a:r>
                      <a:endParaRPr lang="en-US" sz="3000" b="0">
                        <a:effectLst/>
                        <a:latin typeface="+mn-lt"/>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5"/>
                  </a:ext>
                </a:extLst>
              </a:tr>
              <a:tr h="607244">
                <a:tc>
                  <a:txBody>
                    <a:bodyPr/>
                    <a:lstStyle/>
                    <a:p>
                      <a:pPr marL="144145" marR="0" indent="-144145">
                        <a:lnSpc>
                          <a:spcPct val="107000"/>
                        </a:lnSpc>
                        <a:spcBef>
                          <a:spcPts val="0"/>
                        </a:spcBef>
                        <a:spcAft>
                          <a:spcPts val="0"/>
                        </a:spcAft>
                        <a:buNone/>
                      </a:pPr>
                      <a:r>
                        <a:rPr lang="en-US" sz="3000" b="0">
                          <a:solidFill>
                            <a:srgbClr val="000000"/>
                          </a:solidFill>
                          <a:effectLst/>
                          <a:latin typeface="+mn-lt"/>
                          <a:ea typeface="Calibri" panose="020F0502020204030204" pitchFamily="34" charset="0"/>
                          <a:cs typeface="Calibri" panose="020F0502020204030204" pitchFamily="34" charset="0"/>
                          <a:sym typeface="+mn-ea"/>
                        </a:rPr>
                        <a:t>6. promising (adj) </a:t>
                      </a:r>
                      <a:endParaRPr lang="en-US" sz="3000" b="0">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buNone/>
                      </a:pPr>
                      <a:r>
                        <a:rPr lang="en-US" sz="3000" b="0" dirty="0">
                          <a:effectLst/>
                          <a:latin typeface="+mn-lt"/>
                          <a:ea typeface="Times New Roman" panose="02020603050405020304" pitchFamily="18" charset="0"/>
                          <a:cs typeface="Times New Roman" panose="02020603050405020304" pitchFamily="18" charset="0"/>
                        </a:rPr>
                        <a:t>/ˈprɒmɪsɪŋ/</a:t>
                      </a:r>
                    </a:p>
                  </a:txBody>
                  <a:tcPr marL="36195" marR="36195" marT="71755" marB="71755" anchor="ctr"/>
                </a:tc>
                <a:tc>
                  <a:txBody>
                    <a:bodyPr/>
                    <a:lstStyle/>
                    <a:p>
                      <a:pPr marL="0" marR="0" algn="ctr">
                        <a:lnSpc>
                          <a:spcPct val="107000"/>
                        </a:lnSpc>
                        <a:spcBef>
                          <a:spcPts val="0"/>
                        </a:spcBef>
                        <a:spcAft>
                          <a:spcPts val="0"/>
                        </a:spcAft>
                        <a:buNone/>
                      </a:pPr>
                      <a:r>
                        <a:rPr lang="en-US" sz="3000" b="0">
                          <a:effectLst/>
                          <a:latin typeface="+mn-lt"/>
                          <a:ea typeface="Times New Roman" panose="02020603050405020304" pitchFamily="18" charset="0"/>
                          <a:cs typeface="Times New Roman" panose="02020603050405020304" pitchFamily="18" charset="0"/>
                        </a:rPr>
                        <a:t>đầy hứa hẹn, triển vọng</a:t>
                      </a:r>
                    </a:p>
                  </a:txBody>
                  <a:tcPr marL="36195" marR="36195" marT="71755" marB="71755" anchor="ctr"/>
                </a:tc>
                <a:extLst>
                  <a:ext uri="{0D108BD9-81ED-4DB2-BD59-A6C34878D82A}">
                    <a16:rowId xmlns:a16="http://schemas.microsoft.com/office/drawing/2014/main" val="10006"/>
                  </a:ext>
                </a:extLst>
              </a:tr>
              <a:tr h="0">
                <a:tc>
                  <a:txBody>
                    <a:bodyPr/>
                    <a:lstStyle/>
                    <a:p>
                      <a:pPr marL="144145" marR="0" indent="-144145">
                        <a:lnSpc>
                          <a:spcPct val="107000"/>
                        </a:lnSpc>
                        <a:spcBef>
                          <a:spcPts val="0"/>
                        </a:spcBef>
                        <a:spcAft>
                          <a:spcPts val="0"/>
                        </a:spcAft>
                        <a:buNone/>
                      </a:pPr>
                      <a:r>
                        <a:rPr lang="en-US" sz="3000" b="0">
                          <a:solidFill>
                            <a:srgbClr val="000000"/>
                          </a:solidFill>
                          <a:effectLst/>
                          <a:latin typeface="+mn-lt"/>
                          <a:ea typeface="Calibri" panose="020F0502020204030204" pitchFamily="34" charset="0"/>
                          <a:cs typeface="Calibri" panose="020F0502020204030204" pitchFamily="34" charset="0"/>
                          <a:sym typeface="+mn-ea"/>
                        </a:rPr>
                        <a:t>7. trace (n)</a:t>
                      </a:r>
                      <a:endParaRPr lang="en-US" sz="3000" b="0">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buNone/>
                      </a:pPr>
                      <a:r>
                        <a:rPr lang="en-US" sz="3000" b="0" dirty="0">
                          <a:effectLst/>
                          <a:latin typeface="+mn-lt"/>
                          <a:ea typeface="Times New Roman" panose="02020603050405020304" pitchFamily="18" charset="0"/>
                          <a:cs typeface="Times New Roman" panose="02020603050405020304" pitchFamily="18" charset="0"/>
                        </a:rPr>
                        <a:t>/treɪs/</a:t>
                      </a:r>
                    </a:p>
                  </a:txBody>
                  <a:tcPr marL="36195" marR="36195" marT="71755" marB="71755" anchor="ctr"/>
                </a:tc>
                <a:tc>
                  <a:txBody>
                    <a:bodyPr/>
                    <a:lstStyle/>
                    <a:p>
                      <a:pPr marL="0" marR="0" algn="ctr">
                        <a:lnSpc>
                          <a:spcPct val="107000"/>
                        </a:lnSpc>
                        <a:spcBef>
                          <a:spcPts val="0"/>
                        </a:spcBef>
                        <a:spcAft>
                          <a:spcPts val="0"/>
                        </a:spcAft>
                        <a:buNone/>
                      </a:pPr>
                      <a:r>
                        <a:rPr lang="en-US" sz="3000" b="0" dirty="0" err="1">
                          <a:effectLst/>
                          <a:latin typeface="+mn-lt"/>
                          <a:ea typeface="Times New Roman" panose="02020603050405020304" pitchFamily="18" charset="0"/>
                          <a:cs typeface="Times New Roman" panose="02020603050405020304" pitchFamily="18" charset="0"/>
                        </a:rPr>
                        <a:t>dấu</a:t>
                      </a:r>
                      <a:r>
                        <a:rPr lang="en-US" sz="3000" b="0" dirty="0">
                          <a:effectLst/>
                          <a:latin typeface="+mn-lt"/>
                          <a:ea typeface="Times New Roman" panose="02020603050405020304" pitchFamily="18" charset="0"/>
                          <a:cs typeface="Times New Roman" panose="02020603050405020304" pitchFamily="18" charset="0"/>
                        </a:rPr>
                        <a:t> </a:t>
                      </a:r>
                      <a:r>
                        <a:rPr lang="en-US" sz="3000" b="0" dirty="0" err="1" smtClean="0">
                          <a:effectLst/>
                          <a:latin typeface="+mn-lt"/>
                          <a:ea typeface="Times New Roman" panose="02020603050405020304" pitchFamily="18" charset="0"/>
                          <a:cs typeface="Times New Roman" panose="02020603050405020304" pitchFamily="18" charset="0"/>
                        </a:rPr>
                        <a:t>hiệu</a:t>
                      </a:r>
                      <a:r>
                        <a:rPr lang="en-US" sz="3000" b="0" dirty="0" smtClean="0">
                          <a:effectLst/>
                          <a:latin typeface="+mn-lt"/>
                          <a:ea typeface="Times New Roman" panose="02020603050405020304" pitchFamily="18" charset="0"/>
                          <a:cs typeface="Times New Roman" panose="02020603050405020304" pitchFamily="18" charset="0"/>
                        </a:rPr>
                        <a:t>, </a:t>
                      </a:r>
                      <a:r>
                        <a:rPr lang="en-US" sz="3000" b="0" dirty="0" err="1" smtClean="0">
                          <a:effectLst/>
                          <a:latin typeface="+mn-lt"/>
                          <a:ea typeface="Times New Roman" panose="02020603050405020304" pitchFamily="18" charset="0"/>
                          <a:cs typeface="Times New Roman" panose="02020603050405020304" pitchFamily="18" charset="0"/>
                        </a:rPr>
                        <a:t>dấu</a:t>
                      </a:r>
                      <a:r>
                        <a:rPr lang="en-US" sz="3000" b="0" baseline="0" dirty="0" smtClean="0">
                          <a:effectLst/>
                          <a:latin typeface="+mn-lt"/>
                          <a:ea typeface="Times New Roman" panose="02020603050405020304" pitchFamily="18" charset="0"/>
                          <a:cs typeface="Times New Roman" panose="02020603050405020304" pitchFamily="18" charset="0"/>
                        </a:rPr>
                        <a:t> </a:t>
                      </a:r>
                      <a:r>
                        <a:rPr lang="en-US" sz="3000" b="0" baseline="0" dirty="0" err="1" smtClean="0">
                          <a:effectLst/>
                          <a:latin typeface="+mn-lt"/>
                          <a:ea typeface="Times New Roman" panose="02020603050405020304" pitchFamily="18" charset="0"/>
                          <a:cs typeface="Times New Roman" panose="02020603050405020304" pitchFamily="18" charset="0"/>
                        </a:rPr>
                        <a:t>vết</a:t>
                      </a:r>
                      <a:r>
                        <a:rPr lang="en-US" sz="3000" b="0" baseline="0" dirty="0" smtClean="0">
                          <a:effectLst/>
                          <a:latin typeface="+mn-lt"/>
                          <a:ea typeface="Times New Roman" panose="02020603050405020304" pitchFamily="18" charset="0"/>
                          <a:cs typeface="Times New Roman" panose="02020603050405020304" pitchFamily="18" charset="0"/>
                        </a:rPr>
                        <a:t>, </a:t>
                      </a:r>
                      <a:r>
                        <a:rPr lang="en-US" sz="3000" b="0" dirty="0" err="1" smtClean="0">
                          <a:effectLst/>
                          <a:latin typeface="+mn-lt"/>
                          <a:ea typeface="Times New Roman" panose="02020603050405020304" pitchFamily="18" charset="0"/>
                          <a:cs typeface="Times New Roman" panose="02020603050405020304" pitchFamily="18" charset="0"/>
                        </a:rPr>
                        <a:t>vết</a:t>
                      </a:r>
                      <a:r>
                        <a:rPr lang="en-US" sz="3000" b="0" dirty="0" smtClean="0">
                          <a:effectLst/>
                          <a:latin typeface="+mn-lt"/>
                          <a:ea typeface="Times New Roman" panose="02020603050405020304" pitchFamily="18" charset="0"/>
                          <a:cs typeface="Times New Roman" panose="02020603050405020304" pitchFamily="18" charset="0"/>
                        </a:rPr>
                        <a:t> </a:t>
                      </a:r>
                      <a:r>
                        <a:rPr lang="en-US" sz="3000" b="0" dirty="0" err="1">
                          <a:effectLst/>
                          <a:latin typeface="+mn-lt"/>
                          <a:ea typeface="Times New Roman" panose="02020603050405020304" pitchFamily="18" charset="0"/>
                          <a:cs typeface="Times New Roman" panose="02020603050405020304" pitchFamily="18" charset="0"/>
                        </a:rPr>
                        <a:t>tích</a:t>
                      </a:r>
                      <a:endParaRPr lang="en-US" sz="3000" b="0" dirty="0">
                        <a:effectLst/>
                        <a:latin typeface="+mn-lt"/>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7"/>
                  </a:ext>
                </a:extLst>
              </a:tr>
            </a:tbl>
          </a:graphicData>
        </a:graphic>
      </p:graphicFrame>
      <p:pic>
        <p:nvPicPr>
          <p:cNvPr id="27" name="liquid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211763" y="1473758"/>
            <a:ext cx="609600" cy="609600"/>
          </a:xfrm>
          <a:prstGeom prst="rect">
            <a:avLst/>
          </a:prstGeom>
        </p:spPr>
      </p:pic>
      <p:pic>
        <p:nvPicPr>
          <p:cNvPr id="28" name="temperature__gb_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211763" y="2122534"/>
            <a:ext cx="609600" cy="609600"/>
          </a:xfrm>
          <a:prstGeom prst="rect">
            <a:avLst/>
          </a:prstGeom>
        </p:spPr>
      </p:pic>
      <p:pic>
        <p:nvPicPr>
          <p:cNvPr id="29" name="atmosphere__gb_1">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7"/>
          <a:stretch>
            <a:fillRect/>
          </a:stretch>
        </p:blipFill>
        <p:spPr>
          <a:xfrm>
            <a:off x="226109" y="2771310"/>
            <a:ext cx="609600" cy="609600"/>
          </a:xfrm>
          <a:prstGeom prst="rect">
            <a:avLst/>
          </a:prstGeom>
        </p:spPr>
      </p:pic>
      <p:pic>
        <p:nvPicPr>
          <p:cNvPr id="30" name="gravity__gb_1">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7"/>
          <a:stretch>
            <a:fillRect/>
          </a:stretch>
        </p:blipFill>
        <p:spPr>
          <a:xfrm>
            <a:off x="213287" y="3380910"/>
            <a:ext cx="609600" cy="609600"/>
          </a:xfrm>
          <a:prstGeom prst="rect">
            <a:avLst/>
          </a:prstGeom>
        </p:spPr>
      </p:pic>
      <p:pic>
        <p:nvPicPr>
          <p:cNvPr id="31" name="habitable__gb_2">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7"/>
          <a:stretch>
            <a:fillRect/>
          </a:stretch>
        </p:blipFill>
        <p:spPr>
          <a:xfrm>
            <a:off x="211763" y="4029686"/>
            <a:ext cx="609600" cy="609600"/>
          </a:xfrm>
          <a:prstGeom prst="rect">
            <a:avLst/>
          </a:prstGeom>
        </p:spPr>
      </p:pic>
      <p:pic>
        <p:nvPicPr>
          <p:cNvPr id="32" name="promising__gb_1">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7"/>
          <a:stretch>
            <a:fillRect/>
          </a:stretch>
        </p:blipFill>
        <p:spPr>
          <a:xfrm>
            <a:off x="211763" y="4678462"/>
            <a:ext cx="609600" cy="609600"/>
          </a:xfrm>
          <a:prstGeom prst="rect">
            <a:avLst/>
          </a:prstGeom>
        </p:spPr>
      </p:pic>
      <p:pic>
        <p:nvPicPr>
          <p:cNvPr id="33" name="trace__gb_2">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17"/>
          <a:stretch>
            <a:fillRect/>
          </a:stretch>
        </p:blipFill>
        <p:spPr>
          <a:xfrm>
            <a:off x="194121" y="5327238"/>
            <a:ext cx="609600" cy="609600"/>
          </a:xfrm>
          <a:prstGeom prst="rect">
            <a:avLst/>
          </a:prstGeom>
        </p:spPr>
      </p:pic>
      <p:sp>
        <p:nvSpPr>
          <p:cNvPr id="15" name="TextBox 14"/>
          <p:cNvSpPr txBox="1"/>
          <p:nvPr/>
        </p:nvSpPr>
        <p:spPr>
          <a:xfrm>
            <a:off x="319918" y="36120"/>
            <a:ext cx="3150869" cy="584775"/>
          </a:xfrm>
          <a:prstGeom prst="rect">
            <a:avLst/>
          </a:prstGeom>
          <a:solidFill>
            <a:srgbClr val="7192A9"/>
          </a:solidFill>
          <a:effectLst/>
        </p:spPr>
        <p:txBody>
          <a:bodyPr wrap="square" rtlCol="0">
            <a:spAutoFit/>
          </a:bodyPr>
          <a:lstStyle/>
          <a:p>
            <a:r>
              <a:rPr lang="en-US" sz="3200" b="1" dirty="0" smtClean="0">
                <a:solidFill>
                  <a:srgbClr val="0070C0"/>
                </a:solidFill>
                <a:effectLst>
                  <a:glow rad="88900">
                    <a:schemeClr val="bg1"/>
                  </a:glow>
                </a:effectLst>
                <a:latin typeface="Britannic Bold" panose="020B0903060703020204" pitchFamily="34" charset="0"/>
                <a:cs typeface="Arial" panose="020B0604020202020204" pitchFamily="34" charset="0"/>
              </a:rPr>
              <a:t>* </a:t>
            </a:r>
            <a:r>
              <a:rPr lang="en-US" sz="3200" b="1" dirty="0">
                <a:solidFill>
                  <a:srgbClr val="0070C0"/>
                </a:solidFill>
                <a:effectLst>
                  <a:glow rad="88900">
                    <a:schemeClr val="bg1"/>
                  </a:glow>
                </a:effectLst>
                <a:latin typeface="Britannic Bold" panose="020B0903060703020204" pitchFamily="34" charset="0"/>
                <a:cs typeface="Arial" panose="020B0604020202020204" pitchFamily="34" charset="0"/>
              </a:rPr>
              <a:t>V</a:t>
            </a:r>
            <a:r>
              <a:rPr lang="en-US" sz="3200" b="1" dirty="0" smtClean="0">
                <a:solidFill>
                  <a:srgbClr val="0070C0"/>
                </a:solidFill>
                <a:effectLst>
                  <a:glow rad="88900">
                    <a:schemeClr val="bg1"/>
                  </a:glow>
                </a:effectLst>
                <a:latin typeface="Britannic Bold" panose="020B0903060703020204" pitchFamily="34" charset="0"/>
                <a:cs typeface="Arial" panose="020B0604020202020204" pitchFamily="34" charset="0"/>
              </a:rPr>
              <a:t>OCABULARY</a:t>
            </a:r>
            <a:endParaRPr lang="en-US" sz="3200" b="1" dirty="0">
              <a:solidFill>
                <a:srgbClr val="0070C0"/>
              </a:solidFill>
              <a:effectLst>
                <a:glow rad="88900">
                  <a:schemeClr val="bg1"/>
                </a:glow>
              </a:effectLst>
              <a:latin typeface="Britannic Bold" panose="020B0903060703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88" fill="hold"/>
                                        <p:tgtEl>
                                          <p:spTgt spid="27"/>
                                        </p:tgtEl>
                                      </p:cBhvr>
                                    </p:cmd>
                                  </p:childTnLst>
                                </p:cTn>
                              </p:par>
                            </p:childTnLst>
                          </p:cTn>
                        </p:par>
                      </p:childTnLst>
                    </p:cTn>
                  </p:par>
                </p:childTnLst>
              </p:cTn>
              <p:nextCondLst>
                <p:cond evt="onClick" delay="0">
                  <p:tgtEl>
                    <p:spTgt spid="27"/>
                  </p:tgtEl>
                </p:cond>
              </p:nextCondLst>
            </p:seq>
            <p:audio>
              <p:cMediaNode vol="80000">
                <p:cTn id="7" fill="hold" display="0">
                  <p:stCondLst>
                    <p:cond delay="indefinite"/>
                  </p:stCondLst>
                  <p:endCondLst>
                    <p:cond evt="onStopAudio" delay="0">
                      <p:tgtEl>
                        <p:sldTgt/>
                      </p:tgtEl>
                    </p:cond>
                  </p:endCondLst>
                </p:cTn>
                <p:tgtEl>
                  <p:spTgt spid="27"/>
                </p:tgtEl>
              </p:cMediaNode>
            </p:audio>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71" fill="hold"/>
                                        <p:tgtEl>
                                          <p:spTgt spid="28"/>
                                        </p:tgtEl>
                                      </p:cBhvr>
                                    </p:cmd>
                                  </p:childTnLst>
                                </p:cTn>
                              </p:par>
                            </p:childTnLst>
                          </p:cTn>
                        </p:par>
                      </p:childTnLst>
                    </p:cTn>
                  </p:par>
                </p:childTnLst>
              </p:cTn>
              <p:nextCondLst>
                <p:cond evt="onClick" delay="0">
                  <p:tgtEl>
                    <p:spTgt spid="28"/>
                  </p:tgtEl>
                </p:cond>
              </p:nextCondLst>
            </p:seq>
            <p:audio>
              <p:cMediaNode vol="80000">
                <p:cTn id="13" fill="hold" display="0">
                  <p:stCondLst>
                    <p:cond delay="indefinite"/>
                  </p:stCondLst>
                  <p:endCondLst>
                    <p:cond evt="onStopAudio" delay="0">
                      <p:tgtEl>
                        <p:sldTgt/>
                      </p:tgtEl>
                    </p:cond>
                  </p:endCondLst>
                </p:cTn>
                <p:tgtEl>
                  <p:spTgt spid="28"/>
                </p:tgtEl>
              </p:cMediaNode>
            </p:audio>
            <p:seq concurrent="1" nextAc="seek">
              <p:cTn id="14" restart="whenNotActive" fill="hold" evtFilter="cancelBubble" nodeType="interactiveSeq">
                <p:stCondLst>
                  <p:cond evt="onClick" delay="0">
                    <p:tgtEl>
                      <p:spTgt spid="2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306" fill="hold"/>
                                        <p:tgtEl>
                                          <p:spTgt spid="29"/>
                                        </p:tgtEl>
                                      </p:cBhvr>
                                    </p:cmd>
                                  </p:childTnLst>
                                </p:cTn>
                              </p:par>
                            </p:childTnLst>
                          </p:cTn>
                        </p:par>
                      </p:childTnLst>
                    </p:cTn>
                  </p:par>
                </p:childTnLst>
              </p:cTn>
              <p:nextCondLst>
                <p:cond evt="onClick" delay="0">
                  <p:tgtEl>
                    <p:spTgt spid="29"/>
                  </p:tgtEl>
                </p:cond>
              </p:nextCondLst>
            </p:seq>
            <p:audio>
              <p:cMediaNode vol="80000">
                <p:cTn id="19" fill="hold" display="0">
                  <p:stCondLst>
                    <p:cond delay="indefinite"/>
                  </p:stCondLst>
                  <p:endCondLst>
                    <p:cond evt="onStopAudio" delay="0">
                      <p:tgtEl>
                        <p:sldTgt/>
                      </p:tgtEl>
                    </p:cond>
                  </p:endCondLst>
                </p:cTn>
                <p:tgtEl>
                  <p:spTgt spid="29"/>
                </p:tgtEl>
              </p:cMediaNode>
            </p:audio>
            <p:seq concurrent="1" nextAc="seek">
              <p:cTn id="20" restart="whenNotActive" fill="hold" evtFilter="cancelBubble" nodeType="interactiveSeq">
                <p:stCondLst>
                  <p:cond evt="onClick" delay="0">
                    <p:tgtEl>
                      <p:spTgt spid="30"/>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044" fill="hold"/>
                                        <p:tgtEl>
                                          <p:spTgt spid="30"/>
                                        </p:tgtEl>
                                      </p:cBhvr>
                                    </p:cmd>
                                  </p:childTnLst>
                                </p:cTn>
                              </p:par>
                            </p:childTnLst>
                          </p:cTn>
                        </p:par>
                      </p:childTnLst>
                    </p:cTn>
                  </p:par>
                </p:childTnLst>
              </p:cTn>
              <p:nextCondLst>
                <p:cond evt="onClick" delay="0">
                  <p:tgtEl>
                    <p:spTgt spid="30"/>
                  </p:tgtEl>
                </p:cond>
              </p:nextCondLst>
            </p:seq>
            <p:audio>
              <p:cMediaNode vol="80000">
                <p:cTn id="25" fill="hold" display="0">
                  <p:stCondLst>
                    <p:cond delay="indefinite"/>
                  </p:stCondLst>
                  <p:endCondLst>
                    <p:cond evt="onStopAudio" delay="0">
                      <p:tgtEl>
                        <p:sldTgt/>
                      </p:tgtEl>
                    </p:cond>
                  </p:endCondLst>
                </p:cTn>
                <p:tgtEl>
                  <p:spTgt spid="30"/>
                </p:tgtEl>
              </p:cMediaNode>
            </p:audio>
            <p:seq concurrent="1" nextAc="seek">
              <p:cTn id="26" restart="whenNotActive" fill="hold" evtFilter="cancelBubble" nodeType="interactiveSeq">
                <p:stCondLst>
                  <p:cond evt="onClick" delay="0">
                    <p:tgtEl>
                      <p:spTgt spid="31"/>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044" fill="hold"/>
                                        <p:tgtEl>
                                          <p:spTgt spid="31"/>
                                        </p:tgtEl>
                                      </p:cBhvr>
                                    </p:cmd>
                                  </p:childTnLst>
                                </p:cTn>
                              </p:par>
                            </p:childTnLst>
                          </p:cTn>
                        </p:par>
                      </p:childTnLst>
                    </p:cTn>
                  </p:par>
                </p:childTnLst>
              </p:cTn>
              <p:nextCondLst>
                <p:cond evt="onClick" delay="0">
                  <p:tgtEl>
                    <p:spTgt spid="31"/>
                  </p:tgtEl>
                </p:cond>
              </p:nextCondLst>
            </p:seq>
            <p:audio>
              <p:cMediaNode vol="80000">
                <p:cTn id="31" fill="hold" display="0">
                  <p:stCondLst>
                    <p:cond delay="indefinite"/>
                  </p:stCondLst>
                  <p:endCondLst>
                    <p:cond evt="onStopAudio" delay="0">
                      <p:tgtEl>
                        <p:sldTgt/>
                      </p:tgtEl>
                    </p:cond>
                  </p:endCondLst>
                </p:cTn>
                <p:tgtEl>
                  <p:spTgt spid="31"/>
                </p:tgtEl>
              </p:cMediaNode>
            </p:audio>
            <p:seq concurrent="1" nextAc="seek">
              <p:cTn id="32" restart="whenNotActive" fill="hold" evtFilter="cancelBubble" nodeType="interactiveSeq">
                <p:stCondLst>
                  <p:cond evt="onClick" delay="0">
                    <p:tgtEl>
                      <p:spTgt spid="32"/>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097" fill="hold"/>
                                        <p:tgtEl>
                                          <p:spTgt spid="32"/>
                                        </p:tgtEl>
                                      </p:cBhvr>
                                    </p:cmd>
                                  </p:childTnLst>
                                </p:cTn>
                              </p:par>
                            </p:childTnLst>
                          </p:cTn>
                        </p:par>
                      </p:childTnLst>
                    </p:cTn>
                  </p:par>
                </p:childTnLst>
              </p:cTn>
              <p:nextCondLst>
                <p:cond evt="onClick" delay="0">
                  <p:tgtEl>
                    <p:spTgt spid="32"/>
                  </p:tgtEl>
                </p:cond>
              </p:nextCondLst>
            </p:seq>
            <p:audio>
              <p:cMediaNode vol="80000">
                <p:cTn id="37" fill="hold" display="0">
                  <p:stCondLst>
                    <p:cond delay="indefinite"/>
                  </p:stCondLst>
                  <p:endCondLst>
                    <p:cond evt="onStopAudio" delay="0">
                      <p:tgtEl>
                        <p:sldTgt/>
                      </p:tgtEl>
                    </p:cond>
                  </p:endCondLst>
                </p:cTn>
                <p:tgtEl>
                  <p:spTgt spid="32"/>
                </p:tgtEl>
              </p:cMediaNode>
            </p:audio>
            <p:seq concurrent="1" nextAc="seek">
              <p:cTn id="38" restart="whenNotActive" fill="hold" evtFilter="cancelBubble" nodeType="interactiveSeq">
                <p:stCondLst>
                  <p:cond evt="onClick" delay="0">
                    <p:tgtEl>
                      <p:spTgt spid="33"/>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966" fill="hold"/>
                                        <p:tgtEl>
                                          <p:spTgt spid="33"/>
                                        </p:tgtEl>
                                      </p:cBhvr>
                                    </p:cmd>
                                  </p:childTnLst>
                                </p:cTn>
                              </p:par>
                            </p:childTnLst>
                          </p:cTn>
                        </p:par>
                      </p:childTnLst>
                    </p:cTn>
                  </p:par>
                </p:childTnLst>
              </p:cTn>
              <p:nextCondLst>
                <p:cond evt="onClick" delay="0">
                  <p:tgtEl>
                    <p:spTgt spid="33"/>
                  </p:tgtEl>
                </p:cond>
              </p:nextCondLst>
            </p:seq>
            <p:audio>
              <p:cMediaNode vol="80000">
                <p:cTn id="43" fill="hold" display="0">
                  <p:stCondLst>
                    <p:cond delay="indefinite"/>
                  </p:stCondLst>
                  <p:endCondLst>
                    <p:cond evt="onStopAudio" delay="0">
                      <p:tgtEl>
                        <p:sldTgt/>
                      </p:tgtEl>
                    </p:cond>
                  </p:endCondLst>
                </p:cTn>
                <p:tgtEl>
                  <p:spTgt spid="3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455398954"/>
              </p:ext>
            </p:extLst>
          </p:nvPr>
        </p:nvGraphicFramePr>
        <p:xfrm>
          <a:off x="1341668" y="1168505"/>
          <a:ext cx="8248650" cy="5008118"/>
        </p:xfrm>
        <a:graphic>
          <a:graphicData uri="http://schemas.openxmlformats.org/drawingml/2006/table">
            <a:tbl>
              <a:tblPr firstRow="1" bandRow="1">
                <a:tableStyleId>{5DA37D80-6434-44D0-A028-1B22A696006F}</a:tableStyleId>
              </a:tblPr>
              <a:tblGrid>
                <a:gridCol w="3380105">
                  <a:extLst>
                    <a:ext uri="{9D8B030D-6E8A-4147-A177-3AD203B41FA5}">
                      <a16:colId xmlns:a16="http://schemas.microsoft.com/office/drawing/2014/main" val="20000"/>
                    </a:ext>
                  </a:extLst>
                </a:gridCol>
                <a:gridCol w="4868545">
                  <a:extLst>
                    <a:ext uri="{9D8B030D-6E8A-4147-A177-3AD203B41FA5}">
                      <a16:colId xmlns:a16="http://schemas.microsoft.com/office/drawing/2014/main" val="20002"/>
                    </a:ext>
                  </a:extLst>
                </a:gridCol>
              </a:tblGrid>
              <a:tr h="421053">
                <a:tc>
                  <a:txBody>
                    <a:bodyPr/>
                    <a:lstStyle/>
                    <a:p>
                      <a:pPr algn="ctr"/>
                      <a:r>
                        <a:rPr lang="en-US" sz="3200" b="1" dirty="0">
                          <a:solidFill>
                            <a:srgbClr val="0070C0"/>
                          </a:solidFill>
                        </a:rPr>
                        <a:t>New words</a:t>
                      </a:r>
                    </a:p>
                  </a:txBody>
                  <a:tcPr anchor="ctr">
                    <a:solidFill>
                      <a:schemeClr val="accent6">
                        <a:lumMod val="40000"/>
                        <a:lumOff val="60000"/>
                      </a:schemeClr>
                    </a:solidFill>
                  </a:tcPr>
                </a:tc>
                <a:tc>
                  <a:txBody>
                    <a:bodyPr/>
                    <a:lstStyle/>
                    <a:p>
                      <a:pPr algn="ctr"/>
                      <a:r>
                        <a:rPr lang="en-US" sz="3200" b="1" dirty="0">
                          <a:solidFill>
                            <a:srgbClr val="0070C0"/>
                          </a:solidFill>
                        </a:rPr>
                        <a:t>Meaning</a:t>
                      </a:r>
                    </a:p>
                  </a:txBody>
                  <a:tcPr anchor="ctr">
                    <a:solidFill>
                      <a:schemeClr val="accent6">
                        <a:lumMod val="40000"/>
                        <a:lumOff val="60000"/>
                      </a:schemeClr>
                    </a:solidFill>
                  </a:tcPr>
                </a:tc>
                <a:extLst>
                  <a:ext uri="{0D108BD9-81ED-4DB2-BD59-A6C34878D82A}">
                    <a16:rowId xmlns:a16="http://schemas.microsoft.com/office/drawing/2014/main" val="10000"/>
                  </a:ext>
                </a:extLst>
              </a:tr>
              <a:tr h="534805">
                <a:tc>
                  <a:txBody>
                    <a:bodyPr/>
                    <a:lstStyle/>
                    <a:p>
                      <a:pPr marL="144145" marR="0" indent="-144145">
                        <a:lnSpc>
                          <a:spcPct val="107000"/>
                        </a:lnSpc>
                        <a:spcBef>
                          <a:spcPts val="0"/>
                        </a:spcBef>
                        <a:spcAft>
                          <a:spcPts val="0"/>
                        </a:spcAft>
                      </a:pPr>
                      <a:r>
                        <a:rPr lang="en-US" sz="3000" b="1" dirty="0" smtClean="0">
                          <a:solidFill>
                            <a:srgbClr val="C00000"/>
                          </a:solidFill>
                          <a:effectLst/>
                          <a:latin typeface="+mn-lt"/>
                          <a:ea typeface="Calibri" panose="020F0502020204030204" pitchFamily="34" charset="0"/>
                          <a:cs typeface="Calibri" panose="020F0502020204030204" pitchFamily="34" charset="0"/>
                        </a:rPr>
                        <a:t>1. </a:t>
                      </a:r>
                      <a:endParaRPr lang="en-US" sz="3000" b="1" dirty="0">
                        <a:solidFill>
                          <a:srgbClr val="C00000"/>
                        </a:solidFill>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l">
                        <a:lnSpc>
                          <a:spcPct val="107000"/>
                        </a:lnSpc>
                        <a:spcBef>
                          <a:spcPts val="0"/>
                        </a:spcBef>
                        <a:spcAft>
                          <a:spcPts val="0"/>
                        </a:spcAft>
                      </a:pPr>
                      <a:r>
                        <a:rPr lang="en-US" sz="3000" b="0" dirty="0" err="1">
                          <a:solidFill>
                            <a:srgbClr val="000000"/>
                          </a:solidFill>
                          <a:effectLst/>
                          <a:latin typeface="+mn-lt"/>
                          <a:ea typeface="Calibri" panose="020F0502020204030204" pitchFamily="34" charset="0"/>
                          <a:cs typeface="Calibri" panose="020F0502020204030204" pitchFamily="34" charset="0"/>
                        </a:rPr>
                        <a:t>chất lỏng</a:t>
                      </a:r>
                      <a:endParaRPr lang="en-US" sz="3000" b="0" dirty="0">
                        <a:effectLst/>
                        <a:latin typeface="+mn-lt"/>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534805">
                <a:tc>
                  <a:txBody>
                    <a:bodyPr/>
                    <a:lstStyle/>
                    <a:p>
                      <a:pPr marL="144145" marR="0" indent="-144145">
                        <a:lnSpc>
                          <a:spcPct val="107000"/>
                        </a:lnSpc>
                        <a:spcBef>
                          <a:spcPts val="0"/>
                        </a:spcBef>
                        <a:spcAft>
                          <a:spcPts val="0"/>
                        </a:spcAft>
                      </a:pPr>
                      <a:r>
                        <a:rPr lang="en-US" sz="3000" b="1" dirty="0" smtClean="0">
                          <a:solidFill>
                            <a:srgbClr val="C00000"/>
                          </a:solidFill>
                          <a:effectLst/>
                          <a:latin typeface="+mn-lt"/>
                          <a:ea typeface="Calibri" panose="020F0502020204030204" pitchFamily="34" charset="0"/>
                          <a:cs typeface="Calibri" panose="020F0502020204030204" pitchFamily="34" charset="0"/>
                        </a:rPr>
                        <a:t>2.  </a:t>
                      </a:r>
                      <a:endParaRPr lang="en-US" sz="3000" b="1" dirty="0">
                        <a:solidFill>
                          <a:srgbClr val="C00000"/>
                        </a:solidFill>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l">
                        <a:lnSpc>
                          <a:spcPct val="107000"/>
                        </a:lnSpc>
                        <a:spcBef>
                          <a:spcPts val="0"/>
                        </a:spcBef>
                        <a:spcAft>
                          <a:spcPts val="0"/>
                        </a:spcAft>
                      </a:pPr>
                      <a:r>
                        <a:rPr lang="en-US" sz="3000" b="0">
                          <a:solidFill>
                            <a:srgbClr val="000000"/>
                          </a:solidFill>
                          <a:effectLst/>
                          <a:latin typeface="+mn-lt"/>
                          <a:ea typeface="Calibri" panose="020F0502020204030204" pitchFamily="34" charset="0"/>
                          <a:cs typeface="Calibri" panose="020F0502020204030204" pitchFamily="34" charset="0"/>
                        </a:rPr>
                        <a:t>nhiệt độ</a:t>
                      </a:r>
                    </a:p>
                  </a:txBody>
                  <a:tcPr marL="36195" marR="36195" marT="71755" marB="71755" anchor="ctr"/>
                </a:tc>
                <a:extLst>
                  <a:ext uri="{0D108BD9-81ED-4DB2-BD59-A6C34878D82A}">
                    <a16:rowId xmlns:a16="http://schemas.microsoft.com/office/drawing/2014/main" val="10002"/>
                  </a:ext>
                </a:extLst>
              </a:tr>
              <a:tr h="330625">
                <a:tc>
                  <a:txBody>
                    <a:bodyPr/>
                    <a:lstStyle/>
                    <a:p>
                      <a:pPr marL="144145" marR="0" indent="-144145">
                        <a:lnSpc>
                          <a:spcPct val="107000"/>
                        </a:lnSpc>
                        <a:spcBef>
                          <a:spcPts val="0"/>
                        </a:spcBef>
                        <a:spcAft>
                          <a:spcPts val="0"/>
                        </a:spcAft>
                        <a:buNone/>
                      </a:pPr>
                      <a:r>
                        <a:rPr lang="en-US" sz="3000" b="1" dirty="0">
                          <a:solidFill>
                            <a:srgbClr val="C00000"/>
                          </a:solidFill>
                          <a:effectLst/>
                          <a:latin typeface="+mn-lt"/>
                          <a:ea typeface="Calibri" panose="020F0502020204030204" pitchFamily="34" charset="0"/>
                          <a:cs typeface="Calibri" panose="020F0502020204030204" pitchFamily="34" charset="0"/>
                          <a:sym typeface="+mn-ea"/>
                        </a:rPr>
                        <a:t>3. </a:t>
                      </a:r>
                    </a:p>
                  </a:txBody>
                  <a:tcPr marL="71755" marR="71755" marT="71755" marB="71755" anchor="ctr"/>
                </a:tc>
                <a:tc>
                  <a:txBody>
                    <a:bodyPr/>
                    <a:lstStyle/>
                    <a:p>
                      <a:pPr marL="0" marR="0" algn="l">
                        <a:lnSpc>
                          <a:spcPct val="107000"/>
                        </a:lnSpc>
                        <a:spcBef>
                          <a:spcPts val="0"/>
                        </a:spcBef>
                        <a:spcAft>
                          <a:spcPts val="0"/>
                        </a:spcAft>
                        <a:buNone/>
                      </a:pPr>
                      <a:r>
                        <a:rPr lang="en-US" sz="3000" b="0" dirty="0" err="1">
                          <a:effectLst/>
                          <a:latin typeface="+mn-lt"/>
                          <a:ea typeface="Times New Roman" panose="02020603050405020304" pitchFamily="18" charset="0"/>
                          <a:cs typeface="Times New Roman" panose="02020603050405020304" pitchFamily="18" charset="0"/>
                        </a:rPr>
                        <a:t>không</a:t>
                      </a:r>
                      <a:r>
                        <a:rPr lang="en-US" sz="3000" b="0" dirty="0">
                          <a:effectLst/>
                          <a:latin typeface="+mn-lt"/>
                          <a:ea typeface="Times New Roman" panose="02020603050405020304" pitchFamily="18" charset="0"/>
                          <a:cs typeface="Times New Roman" panose="02020603050405020304" pitchFamily="18" charset="0"/>
                        </a:rPr>
                        <a:t> </a:t>
                      </a:r>
                      <a:r>
                        <a:rPr lang="en-US" sz="3000" b="0" dirty="0" err="1">
                          <a:effectLst/>
                          <a:latin typeface="+mn-lt"/>
                          <a:ea typeface="Times New Roman" panose="02020603050405020304" pitchFamily="18" charset="0"/>
                          <a:cs typeface="Times New Roman" panose="02020603050405020304" pitchFamily="18" charset="0"/>
                        </a:rPr>
                        <a:t>khí</a:t>
                      </a:r>
                      <a:endParaRPr lang="en-US" sz="3000" b="0" dirty="0">
                        <a:effectLst/>
                        <a:latin typeface="+mn-lt"/>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3"/>
                  </a:ext>
                </a:extLst>
              </a:tr>
              <a:tr h="216325">
                <a:tc>
                  <a:txBody>
                    <a:bodyPr/>
                    <a:lstStyle/>
                    <a:p>
                      <a:pPr marL="144145" marR="0" indent="-144145">
                        <a:lnSpc>
                          <a:spcPct val="107000"/>
                        </a:lnSpc>
                        <a:spcBef>
                          <a:spcPts val="0"/>
                        </a:spcBef>
                        <a:spcAft>
                          <a:spcPts val="0"/>
                        </a:spcAft>
                        <a:buNone/>
                      </a:pPr>
                      <a:r>
                        <a:rPr lang="en-US" sz="3000" b="1" dirty="0">
                          <a:solidFill>
                            <a:srgbClr val="C00000"/>
                          </a:solidFill>
                          <a:effectLst/>
                          <a:latin typeface="+mn-lt"/>
                          <a:ea typeface="Calibri" panose="020F0502020204030204" pitchFamily="34" charset="0"/>
                          <a:cs typeface="Calibri" panose="020F0502020204030204" pitchFamily="34" charset="0"/>
                          <a:sym typeface="+mn-ea"/>
                        </a:rPr>
                        <a:t>4. </a:t>
                      </a:r>
                    </a:p>
                  </a:txBody>
                  <a:tcPr marL="71755" marR="71755" marT="71755" marB="71755" anchor="ctr"/>
                </a:tc>
                <a:tc>
                  <a:txBody>
                    <a:bodyPr/>
                    <a:lstStyle/>
                    <a:p>
                      <a:pPr marL="0" marR="0" algn="l">
                        <a:lnSpc>
                          <a:spcPct val="107000"/>
                        </a:lnSpc>
                        <a:spcBef>
                          <a:spcPts val="0"/>
                        </a:spcBef>
                        <a:spcAft>
                          <a:spcPts val="0"/>
                        </a:spcAft>
                        <a:buNone/>
                      </a:pPr>
                      <a:r>
                        <a:rPr lang="en-US" sz="3000" b="0" dirty="0" err="1">
                          <a:effectLst/>
                          <a:latin typeface="+mn-lt"/>
                          <a:ea typeface="Times New Roman" panose="02020603050405020304" pitchFamily="18" charset="0"/>
                          <a:cs typeface="Times New Roman" panose="02020603050405020304" pitchFamily="18" charset="0"/>
                        </a:rPr>
                        <a:t>trọng</a:t>
                      </a:r>
                      <a:r>
                        <a:rPr lang="en-US" sz="3000" b="0" dirty="0">
                          <a:effectLst/>
                          <a:latin typeface="+mn-lt"/>
                          <a:ea typeface="Times New Roman" panose="02020603050405020304" pitchFamily="18" charset="0"/>
                          <a:cs typeface="Times New Roman" panose="02020603050405020304" pitchFamily="18" charset="0"/>
                        </a:rPr>
                        <a:t> </a:t>
                      </a:r>
                      <a:r>
                        <a:rPr lang="en-US" sz="3000" b="0" dirty="0" err="1">
                          <a:effectLst/>
                          <a:latin typeface="+mn-lt"/>
                          <a:ea typeface="Times New Roman" panose="02020603050405020304" pitchFamily="18" charset="0"/>
                          <a:cs typeface="Times New Roman" panose="02020603050405020304" pitchFamily="18" charset="0"/>
                        </a:rPr>
                        <a:t>lực</a:t>
                      </a:r>
                      <a:r>
                        <a:rPr lang="en-US" sz="3000" b="0" dirty="0">
                          <a:effectLst/>
                          <a:latin typeface="+mn-lt"/>
                          <a:ea typeface="Times New Roman" panose="02020603050405020304" pitchFamily="18" charset="0"/>
                          <a:cs typeface="Times New Roman" panose="02020603050405020304" pitchFamily="18" charset="0"/>
                        </a:rPr>
                        <a:t>, </a:t>
                      </a:r>
                      <a:r>
                        <a:rPr lang="en-US" sz="3000" b="0" dirty="0" err="1">
                          <a:effectLst/>
                          <a:latin typeface="+mn-lt"/>
                          <a:ea typeface="Times New Roman" panose="02020603050405020304" pitchFamily="18" charset="0"/>
                          <a:cs typeface="Times New Roman" panose="02020603050405020304" pitchFamily="18" charset="0"/>
                        </a:rPr>
                        <a:t>lực</a:t>
                      </a:r>
                      <a:r>
                        <a:rPr lang="en-US" sz="3000" b="0" dirty="0">
                          <a:effectLst/>
                          <a:latin typeface="+mn-lt"/>
                          <a:ea typeface="Times New Roman" panose="02020603050405020304" pitchFamily="18" charset="0"/>
                          <a:cs typeface="Times New Roman" panose="02020603050405020304" pitchFamily="18" charset="0"/>
                        </a:rPr>
                        <a:t> </a:t>
                      </a:r>
                      <a:r>
                        <a:rPr lang="en-US" sz="3000" b="0" dirty="0" err="1">
                          <a:effectLst/>
                          <a:latin typeface="+mn-lt"/>
                          <a:ea typeface="Times New Roman" panose="02020603050405020304" pitchFamily="18" charset="0"/>
                          <a:cs typeface="Times New Roman" panose="02020603050405020304" pitchFamily="18" charset="0"/>
                        </a:rPr>
                        <a:t>hút</a:t>
                      </a:r>
                      <a:r>
                        <a:rPr lang="en-US" sz="3000" b="0" dirty="0">
                          <a:effectLst/>
                          <a:latin typeface="+mn-lt"/>
                          <a:ea typeface="Times New Roman" panose="02020603050405020304" pitchFamily="18" charset="0"/>
                          <a:cs typeface="Times New Roman" panose="02020603050405020304" pitchFamily="18" charset="0"/>
                        </a:rPr>
                        <a:t> </a:t>
                      </a:r>
                      <a:r>
                        <a:rPr lang="en-US" sz="3000" b="0" dirty="0" err="1">
                          <a:effectLst/>
                          <a:latin typeface="+mn-lt"/>
                          <a:ea typeface="Times New Roman" panose="02020603050405020304" pitchFamily="18" charset="0"/>
                          <a:cs typeface="Times New Roman" panose="02020603050405020304" pitchFamily="18" charset="0"/>
                        </a:rPr>
                        <a:t>trái</a:t>
                      </a:r>
                      <a:r>
                        <a:rPr lang="en-US" sz="3000" b="0" dirty="0">
                          <a:effectLst/>
                          <a:latin typeface="+mn-lt"/>
                          <a:ea typeface="Times New Roman" panose="02020603050405020304" pitchFamily="18" charset="0"/>
                          <a:cs typeface="Times New Roman" panose="02020603050405020304" pitchFamily="18" charset="0"/>
                        </a:rPr>
                        <a:t> </a:t>
                      </a:r>
                      <a:r>
                        <a:rPr lang="en-US" sz="3000" b="0" dirty="0" err="1" smtClean="0">
                          <a:effectLst/>
                          <a:latin typeface="+mn-lt"/>
                          <a:ea typeface="Times New Roman" panose="02020603050405020304" pitchFamily="18" charset="0"/>
                          <a:cs typeface="Times New Roman" panose="02020603050405020304" pitchFamily="18" charset="0"/>
                        </a:rPr>
                        <a:t>đất</a:t>
                      </a:r>
                      <a:endParaRPr lang="en-US" sz="3000" b="0" dirty="0">
                        <a:effectLst/>
                        <a:latin typeface="+mn-lt"/>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4"/>
                  </a:ext>
                </a:extLst>
              </a:tr>
              <a:tr h="0">
                <a:tc>
                  <a:txBody>
                    <a:bodyPr/>
                    <a:lstStyle/>
                    <a:p>
                      <a:pPr marL="144145" marR="0" indent="-144145">
                        <a:lnSpc>
                          <a:spcPct val="107000"/>
                        </a:lnSpc>
                        <a:spcBef>
                          <a:spcPts val="0"/>
                        </a:spcBef>
                        <a:spcAft>
                          <a:spcPts val="0"/>
                        </a:spcAft>
                        <a:buNone/>
                      </a:pPr>
                      <a:r>
                        <a:rPr lang="en-US" sz="3000" b="1" dirty="0">
                          <a:solidFill>
                            <a:srgbClr val="C00000"/>
                          </a:solidFill>
                          <a:effectLst/>
                          <a:latin typeface="+mn-lt"/>
                          <a:ea typeface="Calibri" panose="020F0502020204030204" pitchFamily="34" charset="0"/>
                          <a:cs typeface="Calibri" panose="020F0502020204030204" pitchFamily="34" charset="0"/>
                          <a:sym typeface="+mn-ea"/>
                        </a:rPr>
                        <a:t>5. </a:t>
                      </a:r>
                    </a:p>
                  </a:txBody>
                  <a:tcPr marL="71755" marR="71755" marT="71755" marB="71755" anchor="ctr"/>
                </a:tc>
                <a:tc>
                  <a:txBody>
                    <a:bodyPr/>
                    <a:lstStyle/>
                    <a:p>
                      <a:pPr marL="0" marR="0" algn="l">
                        <a:lnSpc>
                          <a:spcPct val="107000"/>
                        </a:lnSpc>
                        <a:spcBef>
                          <a:spcPts val="0"/>
                        </a:spcBef>
                        <a:spcAft>
                          <a:spcPts val="0"/>
                        </a:spcAft>
                        <a:buNone/>
                      </a:pPr>
                      <a:r>
                        <a:rPr lang="en-US" sz="3000" b="0" dirty="0" err="1">
                          <a:effectLst/>
                          <a:latin typeface="+mn-lt"/>
                          <a:ea typeface="Times New Roman" panose="02020603050405020304" pitchFamily="18" charset="0"/>
                          <a:cs typeface="Times New Roman" panose="02020603050405020304" pitchFamily="18" charset="0"/>
                        </a:rPr>
                        <a:t>có</a:t>
                      </a:r>
                      <a:r>
                        <a:rPr lang="en-US" sz="3000" b="0" dirty="0">
                          <a:effectLst/>
                          <a:latin typeface="+mn-lt"/>
                          <a:ea typeface="Times New Roman" panose="02020603050405020304" pitchFamily="18" charset="0"/>
                          <a:cs typeface="Times New Roman" panose="02020603050405020304" pitchFamily="18" charset="0"/>
                        </a:rPr>
                        <a:t> </a:t>
                      </a:r>
                      <a:r>
                        <a:rPr lang="en-US" sz="3000" b="0" dirty="0" err="1">
                          <a:effectLst/>
                          <a:latin typeface="+mn-lt"/>
                          <a:ea typeface="Times New Roman" panose="02020603050405020304" pitchFamily="18" charset="0"/>
                          <a:cs typeface="Times New Roman" panose="02020603050405020304" pitchFamily="18" charset="0"/>
                        </a:rPr>
                        <a:t>thể</a:t>
                      </a:r>
                      <a:r>
                        <a:rPr lang="en-US" sz="3000" b="0" dirty="0">
                          <a:effectLst/>
                          <a:latin typeface="+mn-lt"/>
                          <a:ea typeface="Times New Roman" panose="02020603050405020304" pitchFamily="18" charset="0"/>
                          <a:cs typeface="Times New Roman" panose="02020603050405020304" pitchFamily="18" charset="0"/>
                        </a:rPr>
                        <a:t> ở </a:t>
                      </a:r>
                      <a:r>
                        <a:rPr lang="en-US" sz="3000" b="0" dirty="0" err="1">
                          <a:effectLst/>
                          <a:latin typeface="+mn-lt"/>
                          <a:ea typeface="Times New Roman" panose="02020603050405020304" pitchFamily="18" charset="0"/>
                          <a:cs typeface="Times New Roman" panose="02020603050405020304" pitchFamily="18" charset="0"/>
                        </a:rPr>
                        <a:t>được</a:t>
                      </a:r>
                      <a:r>
                        <a:rPr lang="en-US" sz="3000" b="0" dirty="0">
                          <a:effectLst/>
                          <a:latin typeface="+mn-lt"/>
                          <a:ea typeface="Times New Roman" panose="02020603050405020304" pitchFamily="18" charset="0"/>
                          <a:cs typeface="Times New Roman" panose="02020603050405020304" pitchFamily="18" charset="0"/>
                        </a:rPr>
                        <a:t>, </a:t>
                      </a:r>
                      <a:r>
                        <a:rPr lang="en-US" sz="3000" b="0" dirty="0" err="1">
                          <a:effectLst/>
                          <a:latin typeface="+mn-lt"/>
                          <a:ea typeface="Times New Roman" panose="02020603050405020304" pitchFamily="18" charset="0"/>
                          <a:cs typeface="Times New Roman" panose="02020603050405020304" pitchFamily="18" charset="0"/>
                        </a:rPr>
                        <a:t>phù</a:t>
                      </a:r>
                      <a:r>
                        <a:rPr lang="en-US" sz="3000" b="0" dirty="0">
                          <a:effectLst/>
                          <a:latin typeface="+mn-lt"/>
                          <a:ea typeface="Times New Roman" panose="02020603050405020304" pitchFamily="18" charset="0"/>
                          <a:cs typeface="Times New Roman" panose="02020603050405020304" pitchFamily="18" charset="0"/>
                        </a:rPr>
                        <a:t> </a:t>
                      </a:r>
                      <a:r>
                        <a:rPr lang="en-US" sz="3000" b="0" dirty="0" err="1">
                          <a:effectLst/>
                          <a:latin typeface="+mn-lt"/>
                          <a:ea typeface="Times New Roman" panose="02020603050405020304" pitchFamily="18" charset="0"/>
                          <a:cs typeface="Times New Roman" panose="02020603050405020304" pitchFamily="18" charset="0"/>
                        </a:rPr>
                        <a:t>hợp</a:t>
                      </a:r>
                      <a:r>
                        <a:rPr lang="en-US" sz="3000" b="0" dirty="0">
                          <a:effectLst/>
                          <a:latin typeface="+mn-lt"/>
                          <a:ea typeface="Times New Roman" panose="02020603050405020304" pitchFamily="18" charset="0"/>
                          <a:cs typeface="Times New Roman" panose="02020603050405020304" pitchFamily="18" charset="0"/>
                        </a:rPr>
                        <a:t> </a:t>
                      </a:r>
                      <a:r>
                        <a:rPr lang="en-US" sz="3000" b="0" dirty="0" err="1">
                          <a:effectLst/>
                          <a:latin typeface="+mn-lt"/>
                          <a:ea typeface="Times New Roman" panose="02020603050405020304" pitchFamily="18" charset="0"/>
                          <a:cs typeface="Times New Roman" panose="02020603050405020304" pitchFamily="18" charset="0"/>
                        </a:rPr>
                        <a:t>để</a:t>
                      </a:r>
                      <a:r>
                        <a:rPr lang="en-US" sz="3000" b="0" dirty="0">
                          <a:effectLst/>
                          <a:latin typeface="+mn-lt"/>
                          <a:ea typeface="Times New Roman" panose="02020603050405020304" pitchFamily="18" charset="0"/>
                          <a:cs typeface="Times New Roman" panose="02020603050405020304" pitchFamily="18" charset="0"/>
                        </a:rPr>
                        <a:t> </a:t>
                      </a:r>
                      <a:r>
                        <a:rPr lang="en-US" sz="3000" b="0" dirty="0" smtClean="0">
                          <a:effectLst/>
                          <a:latin typeface="+mn-lt"/>
                          <a:ea typeface="Times New Roman" panose="02020603050405020304" pitchFamily="18" charset="0"/>
                          <a:cs typeface="Times New Roman" panose="02020603050405020304" pitchFamily="18" charset="0"/>
                        </a:rPr>
                        <a:t>ở</a:t>
                      </a:r>
                      <a:endParaRPr lang="en-US" sz="3000" b="0" dirty="0">
                        <a:effectLst/>
                        <a:latin typeface="+mn-lt"/>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5"/>
                  </a:ext>
                </a:extLst>
              </a:tr>
              <a:tr h="607244">
                <a:tc>
                  <a:txBody>
                    <a:bodyPr/>
                    <a:lstStyle/>
                    <a:p>
                      <a:pPr marL="144145" marR="0" indent="-144145">
                        <a:lnSpc>
                          <a:spcPct val="107000"/>
                        </a:lnSpc>
                        <a:spcBef>
                          <a:spcPts val="0"/>
                        </a:spcBef>
                        <a:spcAft>
                          <a:spcPts val="0"/>
                        </a:spcAft>
                        <a:buNone/>
                      </a:pPr>
                      <a:r>
                        <a:rPr lang="en-US" sz="3000" b="1" dirty="0">
                          <a:solidFill>
                            <a:srgbClr val="C00000"/>
                          </a:solidFill>
                          <a:effectLst/>
                          <a:latin typeface="+mn-lt"/>
                          <a:ea typeface="Calibri" panose="020F0502020204030204" pitchFamily="34" charset="0"/>
                          <a:cs typeface="Calibri" panose="020F0502020204030204" pitchFamily="34" charset="0"/>
                          <a:sym typeface="+mn-ea"/>
                        </a:rPr>
                        <a:t>6. </a:t>
                      </a:r>
                      <a:endParaRPr lang="en-US" sz="3000" b="1" dirty="0">
                        <a:solidFill>
                          <a:srgbClr val="C00000"/>
                        </a:solidFill>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l">
                        <a:lnSpc>
                          <a:spcPct val="107000"/>
                        </a:lnSpc>
                        <a:spcBef>
                          <a:spcPts val="0"/>
                        </a:spcBef>
                        <a:spcAft>
                          <a:spcPts val="0"/>
                        </a:spcAft>
                        <a:buNone/>
                      </a:pPr>
                      <a:r>
                        <a:rPr lang="en-US" sz="3000" b="0" dirty="0" err="1">
                          <a:effectLst/>
                          <a:latin typeface="+mn-lt"/>
                          <a:ea typeface="Times New Roman" panose="02020603050405020304" pitchFamily="18" charset="0"/>
                          <a:cs typeface="Times New Roman" panose="02020603050405020304" pitchFamily="18" charset="0"/>
                        </a:rPr>
                        <a:t>đầy</a:t>
                      </a:r>
                      <a:r>
                        <a:rPr lang="en-US" sz="3000" b="0" dirty="0">
                          <a:effectLst/>
                          <a:latin typeface="+mn-lt"/>
                          <a:ea typeface="Times New Roman" panose="02020603050405020304" pitchFamily="18" charset="0"/>
                          <a:cs typeface="Times New Roman" panose="02020603050405020304" pitchFamily="18" charset="0"/>
                        </a:rPr>
                        <a:t> </a:t>
                      </a:r>
                      <a:r>
                        <a:rPr lang="en-US" sz="3000" b="0" dirty="0" err="1">
                          <a:effectLst/>
                          <a:latin typeface="+mn-lt"/>
                          <a:ea typeface="Times New Roman" panose="02020603050405020304" pitchFamily="18" charset="0"/>
                          <a:cs typeface="Times New Roman" panose="02020603050405020304" pitchFamily="18" charset="0"/>
                        </a:rPr>
                        <a:t>hứa</a:t>
                      </a:r>
                      <a:r>
                        <a:rPr lang="en-US" sz="3000" b="0" dirty="0">
                          <a:effectLst/>
                          <a:latin typeface="+mn-lt"/>
                          <a:ea typeface="Times New Roman" panose="02020603050405020304" pitchFamily="18" charset="0"/>
                          <a:cs typeface="Times New Roman" panose="02020603050405020304" pitchFamily="18" charset="0"/>
                        </a:rPr>
                        <a:t> </a:t>
                      </a:r>
                      <a:r>
                        <a:rPr lang="en-US" sz="3000" b="0" dirty="0" err="1">
                          <a:effectLst/>
                          <a:latin typeface="+mn-lt"/>
                          <a:ea typeface="Times New Roman" panose="02020603050405020304" pitchFamily="18" charset="0"/>
                          <a:cs typeface="Times New Roman" panose="02020603050405020304" pitchFamily="18" charset="0"/>
                        </a:rPr>
                        <a:t>hẹn</a:t>
                      </a:r>
                      <a:r>
                        <a:rPr lang="en-US" sz="3000" b="0" dirty="0">
                          <a:effectLst/>
                          <a:latin typeface="+mn-lt"/>
                          <a:ea typeface="Times New Roman" panose="02020603050405020304" pitchFamily="18" charset="0"/>
                          <a:cs typeface="Times New Roman" panose="02020603050405020304" pitchFamily="18" charset="0"/>
                        </a:rPr>
                        <a:t>, </a:t>
                      </a:r>
                      <a:r>
                        <a:rPr lang="en-US" sz="3000" b="0" dirty="0" err="1">
                          <a:effectLst/>
                          <a:latin typeface="+mn-lt"/>
                          <a:ea typeface="Times New Roman" panose="02020603050405020304" pitchFamily="18" charset="0"/>
                          <a:cs typeface="Times New Roman" panose="02020603050405020304" pitchFamily="18" charset="0"/>
                        </a:rPr>
                        <a:t>triển</a:t>
                      </a:r>
                      <a:r>
                        <a:rPr lang="en-US" sz="3000" b="0" dirty="0">
                          <a:effectLst/>
                          <a:latin typeface="+mn-lt"/>
                          <a:ea typeface="Times New Roman" panose="02020603050405020304" pitchFamily="18" charset="0"/>
                          <a:cs typeface="Times New Roman" panose="02020603050405020304" pitchFamily="18" charset="0"/>
                        </a:rPr>
                        <a:t> </a:t>
                      </a:r>
                      <a:r>
                        <a:rPr lang="en-US" sz="3000" b="0" dirty="0" err="1">
                          <a:effectLst/>
                          <a:latin typeface="+mn-lt"/>
                          <a:ea typeface="Times New Roman" panose="02020603050405020304" pitchFamily="18" charset="0"/>
                          <a:cs typeface="Times New Roman" panose="02020603050405020304" pitchFamily="18" charset="0"/>
                        </a:rPr>
                        <a:t>vọng</a:t>
                      </a:r>
                      <a:endParaRPr lang="en-US" sz="3000" b="0" dirty="0">
                        <a:effectLst/>
                        <a:latin typeface="+mn-lt"/>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6"/>
                  </a:ext>
                </a:extLst>
              </a:tr>
              <a:tr h="0">
                <a:tc>
                  <a:txBody>
                    <a:bodyPr/>
                    <a:lstStyle/>
                    <a:p>
                      <a:pPr marL="144145" marR="0" indent="-144145">
                        <a:lnSpc>
                          <a:spcPct val="107000"/>
                        </a:lnSpc>
                        <a:spcBef>
                          <a:spcPts val="0"/>
                        </a:spcBef>
                        <a:spcAft>
                          <a:spcPts val="0"/>
                        </a:spcAft>
                        <a:buNone/>
                      </a:pPr>
                      <a:r>
                        <a:rPr lang="en-US" sz="3000" b="1" dirty="0">
                          <a:solidFill>
                            <a:srgbClr val="C00000"/>
                          </a:solidFill>
                          <a:effectLst/>
                          <a:latin typeface="+mn-lt"/>
                          <a:ea typeface="Calibri" panose="020F0502020204030204" pitchFamily="34" charset="0"/>
                          <a:cs typeface="Calibri" panose="020F0502020204030204" pitchFamily="34" charset="0"/>
                          <a:sym typeface="+mn-ea"/>
                        </a:rPr>
                        <a:t>7. </a:t>
                      </a:r>
                      <a:endParaRPr lang="en-US" sz="3000" b="1" dirty="0">
                        <a:solidFill>
                          <a:srgbClr val="C00000"/>
                        </a:solidFill>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l">
                        <a:lnSpc>
                          <a:spcPct val="107000"/>
                        </a:lnSpc>
                        <a:spcBef>
                          <a:spcPts val="0"/>
                        </a:spcBef>
                        <a:spcAft>
                          <a:spcPts val="0"/>
                        </a:spcAft>
                        <a:buNone/>
                      </a:pPr>
                      <a:r>
                        <a:rPr lang="en-US" sz="3000" b="0" dirty="0" err="1">
                          <a:effectLst/>
                          <a:latin typeface="+mn-lt"/>
                          <a:ea typeface="Times New Roman" panose="02020603050405020304" pitchFamily="18" charset="0"/>
                          <a:cs typeface="Times New Roman" panose="02020603050405020304" pitchFamily="18" charset="0"/>
                        </a:rPr>
                        <a:t>dấu</a:t>
                      </a:r>
                      <a:r>
                        <a:rPr lang="en-US" sz="3000" b="0" dirty="0">
                          <a:effectLst/>
                          <a:latin typeface="+mn-lt"/>
                          <a:ea typeface="Times New Roman" panose="02020603050405020304" pitchFamily="18" charset="0"/>
                          <a:cs typeface="Times New Roman" panose="02020603050405020304" pitchFamily="18" charset="0"/>
                        </a:rPr>
                        <a:t> </a:t>
                      </a:r>
                      <a:r>
                        <a:rPr lang="en-US" sz="3000" b="0" dirty="0" err="1" smtClean="0">
                          <a:effectLst/>
                          <a:latin typeface="+mn-lt"/>
                          <a:ea typeface="Times New Roman" panose="02020603050405020304" pitchFamily="18" charset="0"/>
                          <a:cs typeface="Times New Roman" panose="02020603050405020304" pitchFamily="18" charset="0"/>
                        </a:rPr>
                        <a:t>hiệu</a:t>
                      </a:r>
                      <a:r>
                        <a:rPr lang="en-US" sz="3000" b="0" dirty="0" smtClean="0">
                          <a:effectLst/>
                          <a:latin typeface="+mn-lt"/>
                          <a:ea typeface="Times New Roman" panose="02020603050405020304" pitchFamily="18" charset="0"/>
                          <a:cs typeface="Times New Roman" panose="02020603050405020304" pitchFamily="18" charset="0"/>
                        </a:rPr>
                        <a:t>, </a:t>
                      </a:r>
                      <a:r>
                        <a:rPr lang="en-US" sz="3000" b="0" dirty="0" err="1" smtClean="0">
                          <a:effectLst/>
                          <a:latin typeface="+mn-lt"/>
                          <a:ea typeface="Times New Roman" panose="02020603050405020304" pitchFamily="18" charset="0"/>
                          <a:cs typeface="Times New Roman" panose="02020603050405020304" pitchFamily="18" charset="0"/>
                        </a:rPr>
                        <a:t>dấu</a:t>
                      </a:r>
                      <a:r>
                        <a:rPr lang="en-US" sz="3000" b="0" baseline="0" dirty="0" smtClean="0">
                          <a:effectLst/>
                          <a:latin typeface="+mn-lt"/>
                          <a:ea typeface="Times New Roman" panose="02020603050405020304" pitchFamily="18" charset="0"/>
                          <a:cs typeface="Times New Roman" panose="02020603050405020304" pitchFamily="18" charset="0"/>
                        </a:rPr>
                        <a:t> </a:t>
                      </a:r>
                      <a:r>
                        <a:rPr lang="en-US" sz="3000" b="0" baseline="0" dirty="0" err="1" smtClean="0">
                          <a:effectLst/>
                          <a:latin typeface="+mn-lt"/>
                          <a:ea typeface="Times New Roman" panose="02020603050405020304" pitchFamily="18" charset="0"/>
                          <a:cs typeface="Times New Roman" panose="02020603050405020304" pitchFamily="18" charset="0"/>
                        </a:rPr>
                        <a:t>vết</a:t>
                      </a:r>
                      <a:r>
                        <a:rPr lang="en-US" sz="3000" b="0" baseline="0" dirty="0" smtClean="0">
                          <a:effectLst/>
                          <a:latin typeface="+mn-lt"/>
                          <a:ea typeface="Times New Roman" panose="02020603050405020304" pitchFamily="18" charset="0"/>
                          <a:cs typeface="Times New Roman" panose="02020603050405020304" pitchFamily="18" charset="0"/>
                        </a:rPr>
                        <a:t>, </a:t>
                      </a:r>
                      <a:r>
                        <a:rPr lang="en-US" sz="3000" b="0" dirty="0" err="1" smtClean="0">
                          <a:effectLst/>
                          <a:latin typeface="+mn-lt"/>
                          <a:ea typeface="Times New Roman" panose="02020603050405020304" pitchFamily="18" charset="0"/>
                          <a:cs typeface="Times New Roman" panose="02020603050405020304" pitchFamily="18" charset="0"/>
                        </a:rPr>
                        <a:t>vết</a:t>
                      </a:r>
                      <a:r>
                        <a:rPr lang="en-US" sz="3000" b="0" dirty="0" smtClean="0">
                          <a:effectLst/>
                          <a:latin typeface="+mn-lt"/>
                          <a:ea typeface="Times New Roman" panose="02020603050405020304" pitchFamily="18" charset="0"/>
                          <a:cs typeface="Times New Roman" panose="02020603050405020304" pitchFamily="18" charset="0"/>
                        </a:rPr>
                        <a:t> </a:t>
                      </a:r>
                      <a:r>
                        <a:rPr lang="en-US" sz="3000" b="0" dirty="0" err="1">
                          <a:effectLst/>
                          <a:latin typeface="+mn-lt"/>
                          <a:ea typeface="Times New Roman" panose="02020603050405020304" pitchFamily="18" charset="0"/>
                          <a:cs typeface="Times New Roman" panose="02020603050405020304" pitchFamily="18" charset="0"/>
                        </a:rPr>
                        <a:t>tích</a:t>
                      </a:r>
                      <a:endParaRPr lang="en-US" sz="3000" b="0" dirty="0">
                        <a:effectLst/>
                        <a:latin typeface="+mn-lt"/>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7"/>
                  </a:ext>
                </a:extLst>
              </a:tr>
            </a:tbl>
          </a:graphicData>
        </a:graphic>
      </p:graphicFrame>
      <p:pic>
        <p:nvPicPr>
          <p:cNvPr id="27" name="liquid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13441" y="1469211"/>
            <a:ext cx="609600" cy="609600"/>
          </a:xfrm>
          <a:prstGeom prst="rect">
            <a:avLst/>
          </a:prstGeom>
        </p:spPr>
      </p:pic>
      <p:pic>
        <p:nvPicPr>
          <p:cNvPr id="28" name="temperature__gb_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113441" y="2117987"/>
            <a:ext cx="609600" cy="609600"/>
          </a:xfrm>
          <a:prstGeom prst="rect">
            <a:avLst/>
          </a:prstGeom>
        </p:spPr>
      </p:pic>
      <p:pic>
        <p:nvPicPr>
          <p:cNvPr id="29" name="atmosphere__gb_1">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7"/>
          <a:stretch>
            <a:fillRect/>
          </a:stretch>
        </p:blipFill>
        <p:spPr>
          <a:xfrm>
            <a:off x="127787" y="2766763"/>
            <a:ext cx="609600" cy="609600"/>
          </a:xfrm>
          <a:prstGeom prst="rect">
            <a:avLst/>
          </a:prstGeom>
        </p:spPr>
      </p:pic>
      <p:pic>
        <p:nvPicPr>
          <p:cNvPr id="30" name="gravity__gb_1">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7"/>
          <a:stretch>
            <a:fillRect/>
          </a:stretch>
        </p:blipFill>
        <p:spPr>
          <a:xfrm>
            <a:off x="114965" y="3376363"/>
            <a:ext cx="609600" cy="609600"/>
          </a:xfrm>
          <a:prstGeom prst="rect">
            <a:avLst/>
          </a:prstGeom>
        </p:spPr>
      </p:pic>
      <p:pic>
        <p:nvPicPr>
          <p:cNvPr id="31" name="habitable__gb_2">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7"/>
          <a:stretch>
            <a:fillRect/>
          </a:stretch>
        </p:blipFill>
        <p:spPr>
          <a:xfrm>
            <a:off x="113441" y="4025139"/>
            <a:ext cx="609600" cy="609600"/>
          </a:xfrm>
          <a:prstGeom prst="rect">
            <a:avLst/>
          </a:prstGeom>
        </p:spPr>
      </p:pic>
      <p:pic>
        <p:nvPicPr>
          <p:cNvPr id="32" name="promising__gb_1">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7"/>
          <a:stretch>
            <a:fillRect/>
          </a:stretch>
        </p:blipFill>
        <p:spPr>
          <a:xfrm>
            <a:off x="113441" y="4673915"/>
            <a:ext cx="609600" cy="609600"/>
          </a:xfrm>
          <a:prstGeom prst="rect">
            <a:avLst/>
          </a:prstGeom>
        </p:spPr>
      </p:pic>
      <p:pic>
        <p:nvPicPr>
          <p:cNvPr id="33" name="trace__gb_2">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17"/>
          <a:stretch>
            <a:fillRect/>
          </a:stretch>
        </p:blipFill>
        <p:spPr>
          <a:xfrm>
            <a:off x="95799" y="5322691"/>
            <a:ext cx="609600" cy="609600"/>
          </a:xfrm>
          <a:prstGeom prst="rect">
            <a:avLst/>
          </a:prstGeom>
        </p:spPr>
      </p:pic>
      <p:sp>
        <p:nvSpPr>
          <p:cNvPr id="15" name="TextBox 14"/>
          <p:cNvSpPr txBox="1"/>
          <p:nvPr/>
        </p:nvSpPr>
        <p:spPr>
          <a:xfrm>
            <a:off x="3072950" y="0"/>
            <a:ext cx="5018998" cy="584775"/>
          </a:xfrm>
          <a:prstGeom prst="rect">
            <a:avLst/>
          </a:prstGeom>
          <a:solidFill>
            <a:srgbClr val="7192A9"/>
          </a:solidFill>
          <a:effectLst/>
        </p:spPr>
        <p:txBody>
          <a:bodyPr wrap="square" rtlCol="0">
            <a:spAutoFit/>
          </a:bodyPr>
          <a:lstStyle/>
          <a:p>
            <a:r>
              <a:rPr lang="en-US" sz="3200" b="1" dirty="0" smtClean="0">
                <a:solidFill>
                  <a:srgbClr val="0070C0"/>
                </a:solidFill>
                <a:effectLst>
                  <a:glow rad="88900">
                    <a:schemeClr val="bg1"/>
                  </a:glow>
                </a:effectLst>
                <a:latin typeface="Britannic Bold" panose="020B0903060703020204" pitchFamily="34" charset="0"/>
                <a:cs typeface="Arial" panose="020B0604020202020204" pitchFamily="34" charset="0"/>
              </a:rPr>
              <a:t>* </a:t>
            </a:r>
            <a:r>
              <a:rPr lang="en-US" sz="3200" b="1" dirty="0" smtClean="0">
                <a:solidFill>
                  <a:srgbClr val="C00000"/>
                </a:solidFill>
                <a:effectLst>
                  <a:glow rad="88900">
                    <a:schemeClr val="bg1"/>
                  </a:glow>
                </a:effectLst>
                <a:latin typeface="Britannic Bold" panose="020B0903060703020204" pitchFamily="34" charset="0"/>
                <a:cs typeface="Arial" panose="020B0604020202020204" pitchFamily="34" charset="0"/>
              </a:rPr>
              <a:t>Checking Vocabulary</a:t>
            </a:r>
            <a:endParaRPr lang="en-US" sz="3200" b="1" dirty="0">
              <a:solidFill>
                <a:srgbClr val="C00000"/>
              </a:solidFill>
              <a:effectLst>
                <a:glow rad="88900">
                  <a:schemeClr val="bg1"/>
                </a:glow>
              </a:effectLst>
              <a:latin typeface="Britannic Bold" panose="020B0903060703020204" pitchFamily="34" charset="0"/>
              <a:cs typeface="Arial" panose="020B0604020202020204" pitchFamily="34" charset="0"/>
            </a:endParaRPr>
          </a:p>
        </p:txBody>
      </p:sp>
      <p:sp>
        <p:nvSpPr>
          <p:cNvPr id="3" name="Rectangle 2"/>
          <p:cNvSpPr/>
          <p:nvPr/>
        </p:nvSpPr>
        <p:spPr>
          <a:xfrm>
            <a:off x="1813933" y="1774011"/>
            <a:ext cx="1622560" cy="586314"/>
          </a:xfrm>
          <a:prstGeom prst="rect">
            <a:avLst/>
          </a:prstGeom>
        </p:spPr>
        <p:txBody>
          <a:bodyPr wrap="none">
            <a:spAutoFit/>
          </a:bodyPr>
          <a:lstStyle/>
          <a:p>
            <a:pPr marL="144145" lvl="0" indent="-144145">
              <a:lnSpc>
                <a:spcPct val="107000"/>
              </a:lnSpc>
            </a:pPr>
            <a:r>
              <a:rPr lang="en-US" sz="3000" b="1" dirty="0">
                <a:solidFill>
                  <a:schemeClr val="tx2"/>
                </a:solidFill>
                <a:ea typeface="Calibri" panose="020F0502020204030204" pitchFamily="34" charset="0"/>
                <a:cs typeface="Calibri" panose="020F0502020204030204" pitchFamily="34" charset="0"/>
              </a:rPr>
              <a:t>liquid (n)</a:t>
            </a:r>
            <a:endParaRPr lang="en-US" sz="3000" b="1" dirty="0">
              <a:solidFill>
                <a:schemeClr val="tx2"/>
              </a:solidFill>
              <a:ea typeface="Times New Roman" panose="02020603050405020304" pitchFamily="18" charset="0"/>
              <a:cs typeface="Times New Roman" panose="02020603050405020304" pitchFamily="18" charset="0"/>
            </a:endParaRPr>
          </a:p>
        </p:txBody>
      </p:sp>
      <p:sp>
        <p:nvSpPr>
          <p:cNvPr id="4" name="Rectangle 3"/>
          <p:cNvSpPr/>
          <p:nvPr/>
        </p:nvSpPr>
        <p:spPr>
          <a:xfrm>
            <a:off x="1663044" y="2387237"/>
            <a:ext cx="2819811" cy="586314"/>
          </a:xfrm>
          <a:prstGeom prst="rect">
            <a:avLst/>
          </a:prstGeom>
        </p:spPr>
        <p:txBody>
          <a:bodyPr wrap="none">
            <a:spAutoFit/>
          </a:bodyPr>
          <a:lstStyle/>
          <a:p>
            <a:pPr marL="144145" lvl="0" indent="-144145">
              <a:lnSpc>
                <a:spcPct val="107000"/>
              </a:lnSpc>
            </a:pPr>
            <a:r>
              <a:rPr lang="en-US" sz="3000" b="1" dirty="0">
                <a:solidFill>
                  <a:schemeClr val="tx2"/>
                </a:solidFill>
                <a:ea typeface="Calibri" panose="020F0502020204030204" pitchFamily="34" charset="0"/>
                <a:cs typeface="Calibri" panose="020F0502020204030204" pitchFamily="34" charset="0"/>
              </a:rPr>
              <a:t>temperature (n) </a:t>
            </a:r>
            <a:endParaRPr lang="en-US" sz="3000" b="1" dirty="0">
              <a:solidFill>
                <a:schemeClr val="tx2"/>
              </a:solidFill>
              <a:ea typeface="Times New Roman" panose="02020603050405020304" pitchFamily="18" charset="0"/>
              <a:cs typeface="Times New Roman" panose="02020603050405020304" pitchFamily="18" charset="0"/>
            </a:endParaRPr>
          </a:p>
        </p:txBody>
      </p:sp>
      <p:sp>
        <p:nvSpPr>
          <p:cNvPr id="5" name="Rectangle 4"/>
          <p:cNvSpPr/>
          <p:nvPr/>
        </p:nvSpPr>
        <p:spPr>
          <a:xfrm>
            <a:off x="1711720" y="2983383"/>
            <a:ext cx="2643801" cy="586314"/>
          </a:xfrm>
          <a:prstGeom prst="rect">
            <a:avLst/>
          </a:prstGeom>
        </p:spPr>
        <p:txBody>
          <a:bodyPr wrap="none">
            <a:spAutoFit/>
          </a:bodyPr>
          <a:lstStyle/>
          <a:p>
            <a:pPr marL="144145" lvl="0" indent="-144145">
              <a:lnSpc>
                <a:spcPct val="107000"/>
              </a:lnSpc>
            </a:pPr>
            <a:r>
              <a:rPr lang="en-US" sz="3000" b="1" dirty="0">
                <a:solidFill>
                  <a:schemeClr val="tx2"/>
                </a:solidFill>
                <a:ea typeface="Calibri" panose="020F0502020204030204" pitchFamily="34" charset="0"/>
                <a:cs typeface="Calibri" panose="020F0502020204030204" pitchFamily="34" charset="0"/>
                <a:sym typeface="+mn-ea"/>
              </a:rPr>
              <a:t>atmosphere (n)</a:t>
            </a:r>
          </a:p>
        </p:txBody>
      </p:sp>
      <p:sp>
        <p:nvSpPr>
          <p:cNvPr id="6" name="Rectangle 5"/>
          <p:cNvSpPr/>
          <p:nvPr/>
        </p:nvSpPr>
        <p:spPr>
          <a:xfrm>
            <a:off x="1711720" y="3557281"/>
            <a:ext cx="1805815" cy="586314"/>
          </a:xfrm>
          <a:prstGeom prst="rect">
            <a:avLst/>
          </a:prstGeom>
        </p:spPr>
        <p:txBody>
          <a:bodyPr wrap="none">
            <a:spAutoFit/>
          </a:bodyPr>
          <a:lstStyle/>
          <a:p>
            <a:pPr marL="144145" lvl="0" indent="-144145">
              <a:lnSpc>
                <a:spcPct val="107000"/>
              </a:lnSpc>
            </a:pPr>
            <a:r>
              <a:rPr lang="en-US" sz="3000" b="1" dirty="0">
                <a:solidFill>
                  <a:schemeClr val="tx2"/>
                </a:solidFill>
                <a:ea typeface="Calibri" panose="020F0502020204030204" pitchFamily="34" charset="0"/>
                <a:cs typeface="Calibri" panose="020F0502020204030204" pitchFamily="34" charset="0"/>
                <a:sym typeface="+mn-ea"/>
              </a:rPr>
              <a:t>gravity (n)</a:t>
            </a:r>
          </a:p>
        </p:txBody>
      </p:sp>
      <p:sp>
        <p:nvSpPr>
          <p:cNvPr id="7" name="Rectangle 6"/>
          <p:cNvSpPr/>
          <p:nvPr/>
        </p:nvSpPr>
        <p:spPr>
          <a:xfrm>
            <a:off x="1663044" y="4221779"/>
            <a:ext cx="2516458" cy="586314"/>
          </a:xfrm>
          <a:prstGeom prst="rect">
            <a:avLst/>
          </a:prstGeom>
        </p:spPr>
        <p:txBody>
          <a:bodyPr wrap="none">
            <a:spAutoFit/>
          </a:bodyPr>
          <a:lstStyle/>
          <a:p>
            <a:pPr marL="144145" lvl="0" indent="-144145">
              <a:lnSpc>
                <a:spcPct val="107000"/>
              </a:lnSpc>
            </a:pPr>
            <a:r>
              <a:rPr lang="en-US" sz="3000" b="1" dirty="0">
                <a:solidFill>
                  <a:schemeClr val="tx2"/>
                </a:solidFill>
                <a:ea typeface="Calibri" panose="020F0502020204030204" pitchFamily="34" charset="0"/>
                <a:cs typeface="Calibri" panose="020F0502020204030204" pitchFamily="34" charset="0"/>
                <a:sym typeface="+mn-ea"/>
              </a:rPr>
              <a:t>habitable (</a:t>
            </a:r>
            <a:r>
              <a:rPr lang="en-US" sz="3000" b="1" dirty="0" err="1">
                <a:solidFill>
                  <a:schemeClr val="tx2"/>
                </a:solidFill>
                <a:ea typeface="Calibri" panose="020F0502020204030204" pitchFamily="34" charset="0"/>
                <a:cs typeface="Calibri" panose="020F0502020204030204" pitchFamily="34" charset="0"/>
                <a:sym typeface="+mn-ea"/>
              </a:rPr>
              <a:t>adj</a:t>
            </a:r>
            <a:r>
              <a:rPr lang="en-US" sz="3000" b="1" dirty="0">
                <a:solidFill>
                  <a:schemeClr val="tx2"/>
                </a:solidFill>
                <a:ea typeface="Calibri" panose="020F0502020204030204" pitchFamily="34" charset="0"/>
                <a:cs typeface="Calibri" panose="020F0502020204030204" pitchFamily="34" charset="0"/>
                <a:sym typeface="+mn-ea"/>
              </a:rPr>
              <a:t>)</a:t>
            </a:r>
          </a:p>
        </p:txBody>
      </p:sp>
      <p:sp>
        <p:nvSpPr>
          <p:cNvPr id="8" name="Rectangle 7"/>
          <p:cNvSpPr/>
          <p:nvPr/>
        </p:nvSpPr>
        <p:spPr>
          <a:xfrm>
            <a:off x="1711720" y="4795677"/>
            <a:ext cx="2682273" cy="586314"/>
          </a:xfrm>
          <a:prstGeom prst="rect">
            <a:avLst/>
          </a:prstGeom>
        </p:spPr>
        <p:txBody>
          <a:bodyPr wrap="none">
            <a:spAutoFit/>
          </a:bodyPr>
          <a:lstStyle/>
          <a:p>
            <a:pPr marL="144145" lvl="0" indent="-144145">
              <a:lnSpc>
                <a:spcPct val="107000"/>
              </a:lnSpc>
            </a:pPr>
            <a:r>
              <a:rPr lang="en-US" sz="3000" b="1" dirty="0">
                <a:solidFill>
                  <a:schemeClr val="tx2"/>
                </a:solidFill>
                <a:ea typeface="Calibri" panose="020F0502020204030204" pitchFamily="34" charset="0"/>
                <a:cs typeface="Calibri" panose="020F0502020204030204" pitchFamily="34" charset="0"/>
                <a:sym typeface="+mn-ea"/>
              </a:rPr>
              <a:t>promising (</a:t>
            </a:r>
            <a:r>
              <a:rPr lang="en-US" sz="3000" b="1" dirty="0" err="1">
                <a:solidFill>
                  <a:schemeClr val="tx2"/>
                </a:solidFill>
                <a:ea typeface="Calibri" panose="020F0502020204030204" pitchFamily="34" charset="0"/>
                <a:cs typeface="Calibri" panose="020F0502020204030204" pitchFamily="34" charset="0"/>
                <a:sym typeface="+mn-ea"/>
              </a:rPr>
              <a:t>adj</a:t>
            </a:r>
            <a:r>
              <a:rPr lang="en-US" sz="3000" b="1" dirty="0">
                <a:solidFill>
                  <a:schemeClr val="tx2"/>
                </a:solidFill>
                <a:ea typeface="Calibri" panose="020F0502020204030204" pitchFamily="34" charset="0"/>
                <a:cs typeface="Calibri" panose="020F0502020204030204" pitchFamily="34" charset="0"/>
                <a:sym typeface="+mn-ea"/>
              </a:rPr>
              <a:t>) </a:t>
            </a:r>
            <a:endParaRPr lang="en-US" sz="3000" b="1" dirty="0">
              <a:solidFill>
                <a:schemeClr val="tx2"/>
              </a:solidFill>
              <a:ea typeface="Times New Roman" panose="02020603050405020304" pitchFamily="18" charset="0"/>
              <a:cs typeface="Times New Roman" panose="02020603050405020304" pitchFamily="18" charset="0"/>
            </a:endParaRPr>
          </a:p>
        </p:txBody>
      </p:sp>
      <p:sp>
        <p:nvSpPr>
          <p:cNvPr id="9" name="Rectangle 8"/>
          <p:cNvSpPr/>
          <p:nvPr/>
        </p:nvSpPr>
        <p:spPr>
          <a:xfrm>
            <a:off x="1711720" y="5431993"/>
            <a:ext cx="1522725" cy="586314"/>
          </a:xfrm>
          <a:prstGeom prst="rect">
            <a:avLst/>
          </a:prstGeom>
        </p:spPr>
        <p:txBody>
          <a:bodyPr wrap="none">
            <a:spAutoFit/>
          </a:bodyPr>
          <a:lstStyle/>
          <a:p>
            <a:pPr marL="144145" lvl="0" indent="-144145">
              <a:lnSpc>
                <a:spcPct val="107000"/>
              </a:lnSpc>
            </a:pPr>
            <a:r>
              <a:rPr lang="en-US" sz="3000" b="1" dirty="0">
                <a:solidFill>
                  <a:schemeClr val="tx2"/>
                </a:solidFill>
                <a:ea typeface="Calibri" panose="020F0502020204030204" pitchFamily="34" charset="0"/>
                <a:cs typeface="Calibri" panose="020F0502020204030204" pitchFamily="34" charset="0"/>
                <a:sym typeface="+mn-ea"/>
              </a:rPr>
              <a:t>trace (n)</a:t>
            </a:r>
            <a:endParaRPr lang="en-US" sz="3000" b="1" dirty="0">
              <a:solidFill>
                <a:schemeClr val="tx2"/>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631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2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clickEffect">
                                  <p:stCondLst>
                                    <p:cond delay="0"/>
                                  </p:stCondLst>
                                  <p:childTnLst>
                                    <p:cmd type="call" cmd="playFrom(0.0)">
                                      <p:cBhvr>
                                        <p:cTn id="56" dur="888" fill="hold"/>
                                        <p:tgtEl>
                                          <p:spTgt spid="27"/>
                                        </p:tgtEl>
                                      </p:cBhvr>
                                    </p:cmd>
                                  </p:childTnLst>
                                </p:cTn>
                              </p:par>
                            </p:childTnLst>
                          </p:cTn>
                        </p:par>
                      </p:childTnLst>
                    </p:cTn>
                  </p:par>
                </p:childTnLst>
              </p:cTn>
              <p:nextCondLst>
                <p:cond evt="onClick" delay="0">
                  <p:tgtEl>
                    <p:spTgt spid="27"/>
                  </p:tgtEl>
                </p:cond>
              </p:nextCondLst>
            </p:seq>
            <p:audio>
              <p:cMediaNode vol="80000">
                <p:cTn id="57" fill="hold" display="0">
                  <p:stCondLst>
                    <p:cond delay="indefinite"/>
                  </p:stCondLst>
                  <p:endCondLst>
                    <p:cond evt="onStopAudio" delay="0">
                      <p:tgtEl>
                        <p:sldTgt/>
                      </p:tgtEl>
                    </p:cond>
                  </p:endCondLst>
                </p:cTn>
                <p:tgtEl>
                  <p:spTgt spid="27"/>
                </p:tgtEl>
              </p:cMediaNode>
            </p:audio>
            <p:seq concurrent="1" nextAc="seek">
              <p:cTn id="58" restart="whenNotActive" fill="hold" evtFilter="cancelBubble" nodeType="interactiveSeq">
                <p:stCondLst>
                  <p:cond evt="onClick" delay="0">
                    <p:tgtEl>
                      <p:spTgt spid="28"/>
                    </p:tgtEl>
                  </p:cond>
                </p:stCondLst>
                <p:endSync evt="end" delay="0">
                  <p:rtn val="all"/>
                </p:endSync>
                <p:childTnLst>
                  <p:par>
                    <p:cTn id="59" fill="hold">
                      <p:stCondLst>
                        <p:cond delay="0"/>
                      </p:stCondLst>
                      <p:childTnLst>
                        <p:par>
                          <p:cTn id="60" fill="hold">
                            <p:stCondLst>
                              <p:cond delay="0"/>
                            </p:stCondLst>
                            <p:childTnLst>
                              <p:par>
                                <p:cTn id="61" presetID="1" presetClass="mediacall" presetSubtype="0" fill="hold" nodeType="clickEffect">
                                  <p:stCondLst>
                                    <p:cond delay="0"/>
                                  </p:stCondLst>
                                  <p:childTnLst>
                                    <p:cmd type="call" cmd="playFrom(0.0)">
                                      <p:cBhvr>
                                        <p:cTn id="62" dur="1071" fill="hold"/>
                                        <p:tgtEl>
                                          <p:spTgt spid="28"/>
                                        </p:tgtEl>
                                      </p:cBhvr>
                                    </p:cmd>
                                  </p:childTnLst>
                                </p:cTn>
                              </p:par>
                            </p:childTnLst>
                          </p:cTn>
                        </p:par>
                      </p:childTnLst>
                    </p:cTn>
                  </p:par>
                </p:childTnLst>
              </p:cTn>
              <p:nextCondLst>
                <p:cond evt="onClick" delay="0">
                  <p:tgtEl>
                    <p:spTgt spid="28"/>
                  </p:tgtEl>
                </p:cond>
              </p:nextCondLst>
            </p:seq>
            <p:audio>
              <p:cMediaNode vol="80000">
                <p:cTn id="63" fill="hold" display="0">
                  <p:stCondLst>
                    <p:cond delay="indefinite"/>
                  </p:stCondLst>
                  <p:endCondLst>
                    <p:cond evt="onStopAudio" delay="0">
                      <p:tgtEl>
                        <p:sldTgt/>
                      </p:tgtEl>
                    </p:cond>
                  </p:endCondLst>
                </p:cTn>
                <p:tgtEl>
                  <p:spTgt spid="28"/>
                </p:tgtEl>
              </p:cMediaNode>
            </p:audio>
            <p:seq concurrent="1" nextAc="seek">
              <p:cTn id="64" restart="whenNotActive" fill="hold" evtFilter="cancelBubble" nodeType="interactiveSeq">
                <p:stCondLst>
                  <p:cond evt="onClick" delay="0">
                    <p:tgtEl>
                      <p:spTgt spid="29"/>
                    </p:tgtEl>
                  </p:cond>
                </p:stCondLst>
                <p:endSync evt="end" delay="0">
                  <p:rtn val="all"/>
                </p:endSync>
                <p:childTnLst>
                  <p:par>
                    <p:cTn id="65" fill="hold">
                      <p:stCondLst>
                        <p:cond delay="0"/>
                      </p:stCondLst>
                      <p:childTnLst>
                        <p:par>
                          <p:cTn id="66" fill="hold">
                            <p:stCondLst>
                              <p:cond delay="0"/>
                            </p:stCondLst>
                            <p:childTnLst>
                              <p:par>
                                <p:cTn id="67" presetID="1" presetClass="mediacall" presetSubtype="0" fill="hold" nodeType="clickEffect">
                                  <p:stCondLst>
                                    <p:cond delay="0"/>
                                  </p:stCondLst>
                                  <p:childTnLst>
                                    <p:cmd type="call" cmd="playFrom(0.0)">
                                      <p:cBhvr>
                                        <p:cTn id="68" dur="1306" fill="hold"/>
                                        <p:tgtEl>
                                          <p:spTgt spid="29"/>
                                        </p:tgtEl>
                                      </p:cBhvr>
                                    </p:cmd>
                                  </p:childTnLst>
                                </p:cTn>
                              </p:par>
                            </p:childTnLst>
                          </p:cTn>
                        </p:par>
                      </p:childTnLst>
                    </p:cTn>
                  </p:par>
                </p:childTnLst>
              </p:cTn>
              <p:nextCondLst>
                <p:cond evt="onClick" delay="0">
                  <p:tgtEl>
                    <p:spTgt spid="29"/>
                  </p:tgtEl>
                </p:cond>
              </p:nextCondLst>
            </p:seq>
            <p:audio>
              <p:cMediaNode vol="80000">
                <p:cTn id="69" fill="hold" display="0">
                  <p:stCondLst>
                    <p:cond delay="indefinite"/>
                  </p:stCondLst>
                  <p:endCondLst>
                    <p:cond evt="onStopAudio" delay="0">
                      <p:tgtEl>
                        <p:sldTgt/>
                      </p:tgtEl>
                    </p:cond>
                  </p:endCondLst>
                </p:cTn>
                <p:tgtEl>
                  <p:spTgt spid="29"/>
                </p:tgtEl>
              </p:cMediaNode>
            </p:audio>
            <p:seq concurrent="1" nextAc="seek">
              <p:cTn id="70" restart="whenNotActive" fill="hold" evtFilter="cancelBubble" nodeType="interactiveSeq">
                <p:stCondLst>
                  <p:cond evt="onClick" delay="0">
                    <p:tgtEl>
                      <p:spTgt spid="30"/>
                    </p:tgtEl>
                  </p:cond>
                </p:stCondLst>
                <p:endSync evt="end" delay="0">
                  <p:rtn val="all"/>
                </p:endSync>
                <p:childTnLst>
                  <p:par>
                    <p:cTn id="71" fill="hold">
                      <p:stCondLst>
                        <p:cond delay="0"/>
                      </p:stCondLst>
                      <p:childTnLst>
                        <p:par>
                          <p:cTn id="72" fill="hold">
                            <p:stCondLst>
                              <p:cond delay="0"/>
                            </p:stCondLst>
                            <p:childTnLst>
                              <p:par>
                                <p:cTn id="73" presetID="1" presetClass="mediacall" presetSubtype="0" fill="hold" nodeType="clickEffect">
                                  <p:stCondLst>
                                    <p:cond delay="0"/>
                                  </p:stCondLst>
                                  <p:childTnLst>
                                    <p:cmd type="call" cmd="playFrom(0.0)">
                                      <p:cBhvr>
                                        <p:cTn id="74" dur="1044" fill="hold"/>
                                        <p:tgtEl>
                                          <p:spTgt spid="30"/>
                                        </p:tgtEl>
                                      </p:cBhvr>
                                    </p:cmd>
                                  </p:childTnLst>
                                </p:cTn>
                              </p:par>
                            </p:childTnLst>
                          </p:cTn>
                        </p:par>
                      </p:childTnLst>
                    </p:cTn>
                  </p:par>
                </p:childTnLst>
              </p:cTn>
              <p:nextCondLst>
                <p:cond evt="onClick" delay="0">
                  <p:tgtEl>
                    <p:spTgt spid="30"/>
                  </p:tgtEl>
                </p:cond>
              </p:nextCondLst>
            </p:seq>
            <p:audio>
              <p:cMediaNode vol="80000">
                <p:cTn id="75" fill="hold" display="0">
                  <p:stCondLst>
                    <p:cond delay="indefinite"/>
                  </p:stCondLst>
                  <p:endCondLst>
                    <p:cond evt="onStopAudio" delay="0">
                      <p:tgtEl>
                        <p:sldTgt/>
                      </p:tgtEl>
                    </p:cond>
                  </p:endCondLst>
                </p:cTn>
                <p:tgtEl>
                  <p:spTgt spid="30"/>
                </p:tgtEl>
              </p:cMediaNode>
            </p:audio>
            <p:seq concurrent="1" nextAc="seek">
              <p:cTn id="76" restart="whenNotActive" fill="hold" evtFilter="cancelBubble" nodeType="interactiveSeq">
                <p:stCondLst>
                  <p:cond evt="onClick" delay="0">
                    <p:tgtEl>
                      <p:spTgt spid="31"/>
                    </p:tgtEl>
                  </p:cond>
                </p:stCondLst>
                <p:endSync evt="end" delay="0">
                  <p:rtn val="all"/>
                </p:endSync>
                <p:childTnLst>
                  <p:par>
                    <p:cTn id="77" fill="hold">
                      <p:stCondLst>
                        <p:cond delay="0"/>
                      </p:stCondLst>
                      <p:childTnLst>
                        <p:par>
                          <p:cTn id="78" fill="hold">
                            <p:stCondLst>
                              <p:cond delay="0"/>
                            </p:stCondLst>
                            <p:childTnLst>
                              <p:par>
                                <p:cTn id="79" presetID="1" presetClass="mediacall" presetSubtype="0" fill="hold" nodeType="clickEffect">
                                  <p:stCondLst>
                                    <p:cond delay="0"/>
                                  </p:stCondLst>
                                  <p:childTnLst>
                                    <p:cmd type="call" cmd="playFrom(0.0)">
                                      <p:cBhvr>
                                        <p:cTn id="80" dur="1044" fill="hold"/>
                                        <p:tgtEl>
                                          <p:spTgt spid="31"/>
                                        </p:tgtEl>
                                      </p:cBhvr>
                                    </p:cmd>
                                  </p:childTnLst>
                                </p:cTn>
                              </p:par>
                            </p:childTnLst>
                          </p:cTn>
                        </p:par>
                      </p:childTnLst>
                    </p:cTn>
                  </p:par>
                </p:childTnLst>
              </p:cTn>
              <p:nextCondLst>
                <p:cond evt="onClick" delay="0">
                  <p:tgtEl>
                    <p:spTgt spid="31"/>
                  </p:tgtEl>
                </p:cond>
              </p:nextCondLst>
            </p:seq>
            <p:audio>
              <p:cMediaNode vol="80000">
                <p:cTn id="81" fill="hold" display="0">
                  <p:stCondLst>
                    <p:cond delay="indefinite"/>
                  </p:stCondLst>
                  <p:endCondLst>
                    <p:cond evt="onStopAudio" delay="0">
                      <p:tgtEl>
                        <p:sldTgt/>
                      </p:tgtEl>
                    </p:cond>
                  </p:endCondLst>
                </p:cTn>
                <p:tgtEl>
                  <p:spTgt spid="31"/>
                </p:tgtEl>
              </p:cMediaNode>
            </p:audio>
            <p:seq concurrent="1" nextAc="seek">
              <p:cTn id="82" restart="whenNotActive" fill="hold" evtFilter="cancelBubble" nodeType="interactiveSeq">
                <p:stCondLst>
                  <p:cond evt="onClick" delay="0">
                    <p:tgtEl>
                      <p:spTgt spid="32"/>
                    </p:tgtEl>
                  </p:cond>
                </p:stCondLst>
                <p:endSync evt="end" delay="0">
                  <p:rtn val="all"/>
                </p:endSync>
                <p:childTnLst>
                  <p:par>
                    <p:cTn id="83" fill="hold">
                      <p:stCondLst>
                        <p:cond delay="0"/>
                      </p:stCondLst>
                      <p:childTnLst>
                        <p:par>
                          <p:cTn id="84" fill="hold">
                            <p:stCondLst>
                              <p:cond delay="0"/>
                            </p:stCondLst>
                            <p:childTnLst>
                              <p:par>
                                <p:cTn id="85" presetID="1" presetClass="mediacall" presetSubtype="0" fill="hold" nodeType="clickEffect">
                                  <p:stCondLst>
                                    <p:cond delay="0"/>
                                  </p:stCondLst>
                                  <p:childTnLst>
                                    <p:cmd type="call" cmd="playFrom(0.0)">
                                      <p:cBhvr>
                                        <p:cTn id="86" dur="1097" fill="hold"/>
                                        <p:tgtEl>
                                          <p:spTgt spid="32"/>
                                        </p:tgtEl>
                                      </p:cBhvr>
                                    </p:cmd>
                                  </p:childTnLst>
                                </p:cTn>
                              </p:par>
                            </p:childTnLst>
                          </p:cTn>
                        </p:par>
                      </p:childTnLst>
                    </p:cTn>
                  </p:par>
                </p:childTnLst>
              </p:cTn>
              <p:nextCondLst>
                <p:cond evt="onClick" delay="0">
                  <p:tgtEl>
                    <p:spTgt spid="32"/>
                  </p:tgtEl>
                </p:cond>
              </p:nextCondLst>
            </p:seq>
            <p:audio>
              <p:cMediaNode vol="80000">
                <p:cTn id="87" fill="hold" display="0">
                  <p:stCondLst>
                    <p:cond delay="indefinite"/>
                  </p:stCondLst>
                  <p:endCondLst>
                    <p:cond evt="onStopAudio" delay="0">
                      <p:tgtEl>
                        <p:sldTgt/>
                      </p:tgtEl>
                    </p:cond>
                  </p:endCondLst>
                </p:cTn>
                <p:tgtEl>
                  <p:spTgt spid="32"/>
                </p:tgtEl>
              </p:cMediaNode>
            </p:audio>
            <p:seq concurrent="1" nextAc="seek">
              <p:cTn id="88" restart="whenNotActive" fill="hold" evtFilter="cancelBubble" nodeType="interactiveSeq">
                <p:stCondLst>
                  <p:cond evt="onClick" delay="0">
                    <p:tgtEl>
                      <p:spTgt spid="33"/>
                    </p:tgtEl>
                  </p:cond>
                </p:stCondLst>
                <p:endSync evt="end" delay="0">
                  <p:rtn val="all"/>
                </p:endSync>
                <p:childTnLst>
                  <p:par>
                    <p:cTn id="89" fill="hold">
                      <p:stCondLst>
                        <p:cond delay="0"/>
                      </p:stCondLst>
                      <p:childTnLst>
                        <p:par>
                          <p:cTn id="90" fill="hold">
                            <p:stCondLst>
                              <p:cond delay="0"/>
                            </p:stCondLst>
                            <p:childTnLst>
                              <p:par>
                                <p:cTn id="91" presetID="1" presetClass="mediacall" presetSubtype="0" fill="hold" nodeType="clickEffect">
                                  <p:stCondLst>
                                    <p:cond delay="0"/>
                                  </p:stCondLst>
                                  <p:childTnLst>
                                    <p:cmd type="call" cmd="playFrom(0.0)">
                                      <p:cBhvr>
                                        <p:cTn id="92" dur="966" fill="hold"/>
                                        <p:tgtEl>
                                          <p:spTgt spid="33"/>
                                        </p:tgtEl>
                                      </p:cBhvr>
                                    </p:cmd>
                                  </p:childTnLst>
                                </p:cTn>
                              </p:par>
                            </p:childTnLst>
                          </p:cTn>
                        </p:par>
                      </p:childTnLst>
                    </p:cTn>
                  </p:par>
                </p:childTnLst>
              </p:cTn>
              <p:nextCondLst>
                <p:cond evt="onClick" delay="0">
                  <p:tgtEl>
                    <p:spTgt spid="33"/>
                  </p:tgtEl>
                </p:cond>
              </p:nextCondLst>
            </p:seq>
            <p:audio>
              <p:cMediaNode vol="80000">
                <p:cTn id="93" fill="hold" display="0">
                  <p:stCondLst>
                    <p:cond delay="indefinite"/>
                  </p:stCondLst>
                  <p:endCondLst>
                    <p:cond evt="onStopAudio" delay="0">
                      <p:tgtEl>
                        <p:sldTgt/>
                      </p:tgtEl>
                    </p:cond>
                  </p:endCondLst>
                </p:cTn>
                <p:tgtEl>
                  <p:spTgt spid="33"/>
                </p:tgtEl>
              </p:cMediaNode>
            </p:audio>
          </p:childTnLst>
        </p:cTn>
      </p:par>
    </p:tnLst>
    <p:bldLst>
      <p:bldP spid="3" grpId="0"/>
      <p:bldP spid="4" grpId="0"/>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59981" y="715637"/>
            <a:ext cx="11432019" cy="507831"/>
          </a:xfrm>
          <a:prstGeom prst="rect">
            <a:avLst/>
          </a:prstGeom>
          <a:noFill/>
          <a:effectLst/>
        </p:spPr>
        <p:txBody>
          <a:bodyPr wrap="square" rtlCol="0">
            <a:spAutoFit/>
          </a:bodyPr>
          <a:lstStyle/>
          <a:p>
            <a:r>
              <a:rPr lang="en-US" sz="2700" b="1" dirty="0">
                <a:effectLst>
                  <a:glow rad="88900">
                    <a:schemeClr val="bg1"/>
                  </a:glow>
                </a:effectLst>
                <a:cs typeface="Arial" panose="020B0604020202020204" pitchFamily="34" charset="0"/>
              </a:rPr>
              <a:t>Read the text and match the highlighted words in the text with their </a:t>
            </a:r>
            <a:r>
              <a:rPr lang="en-US" sz="2700" b="1" dirty="0" smtClean="0">
                <a:effectLst>
                  <a:glow rad="88900">
                    <a:schemeClr val="bg1"/>
                  </a:glow>
                </a:effectLst>
                <a:cs typeface="Arial" panose="020B0604020202020204" pitchFamily="34" charset="0"/>
              </a:rPr>
              <a:t>meanings</a:t>
            </a:r>
            <a:r>
              <a:rPr lang="en-US" sz="2700" b="1" dirty="0">
                <a:effectLst>
                  <a:glow rad="88900">
                    <a:schemeClr val="bg1"/>
                  </a:glow>
                </a:effectLst>
                <a:cs typeface="Arial" panose="020B0604020202020204" pitchFamily="34" charset="0"/>
              </a:rPr>
              <a:t>.</a:t>
            </a:r>
          </a:p>
        </p:txBody>
      </p:sp>
      <p:sp>
        <p:nvSpPr>
          <p:cNvPr id="16" name="Rounded Rectangle 15"/>
          <p:cNvSpPr/>
          <p:nvPr/>
        </p:nvSpPr>
        <p:spPr>
          <a:xfrm>
            <a:off x="204590" y="675944"/>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57375" y="573304"/>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6" name="Text Box 25"/>
          <p:cNvSpPr txBox="1"/>
          <p:nvPr/>
        </p:nvSpPr>
        <p:spPr>
          <a:xfrm>
            <a:off x="11078210" y="2018030"/>
            <a:ext cx="309880" cy="368300"/>
          </a:xfrm>
          <a:prstGeom prst="rect">
            <a:avLst/>
          </a:prstGeom>
          <a:noFill/>
        </p:spPr>
        <p:txBody>
          <a:bodyPr wrap="none" rtlCol="0">
            <a:spAutoFit/>
          </a:bodyPr>
          <a:lstStyle/>
          <a:p>
            <a:endParaRPr lang="en-US"/>
          </a:p>
        </p:txBody>
      </p:sp>
      <p:sp>
        <p:nvSpPr>
          <p:cNvPr id="22" name="TextBox 21"/>
          <p:cNvSpPr txBox="1"/>
          <p:nvPr/>
        </p:nvSpPr>
        <p:spPr>
          <a:xfrm>
            <a:off x="4407557" y="115988"/>
            <a:ext cx="3021943" cy="646331"/>
          </a:xfrm>
          <a:prstGeom prst="rect">
            <a:avLst/>
          </a:prstGeom>
          <a:solidFill>
            <a:schemeClr val="accent6">
              <a:lumMod val="40000"/>
              <a:lumOff val="60000"/>
            </a:schemeClr>
          </a:solidFill>
          <a:effectLst/>
        </p:spPr>
        <p:txBody>
          <a:bodyPr wrap="square" rtlCol="0">
            <a:spAutoFit/>
          </a:bodyPr>
          <a:lstStyle/>
          <a:p>
            <a:r>
              <a:rPr lang="en-US" sz="3600" b="1" dirty="0" smtClean="0">
                <a:solidFill>
                  <a:schemeClr val="tx2"/>
                </a:solidFill>
                <a:effectLst>
                  <a:glow rad="88900">
                    <a:schemeClr val="bg1"/>
                  </a:glow>
                </a:effectLst>
                <a:latin typeface="Arial" panose="020B0604020202020204" pitchFamily="34" charset="0"/>
                <a:cs typeface="Arial" panose="020B0604020202020204" pitchFamily="34" charset="0"/>
              </a:rPr>
              <a:t>I. READING</a:t>
            </a:r>
            <a:endParaRPr lang="en-US" sz="3600" b="1" dirty="0">
              <a:solidFill>
                <a:schemeClr val="tx2"/>
              </a:solidFill>
              <a:effectLst>
                <a:glow rad="88900">
                  <a:schemeClr val="bg1"/>
                </a:glow>
              </a:effectLst>
              <a:latin typeface="Arial" panose="020B0604020202020204" pitchFamily="34" charset="0"/>
              <a:cs typeface="Arial" panose="020B0604020202020204" pitchFamily="34" charset="0"/>
            </a:endParaRPr>
          </a:p>
        </p:txBody>
      </p:sp>
      <p:pic>
        <p:nvPicPr>
          <p:cNvPr id="33" name="Picture 32"/>
          <p:cNvPicPr>
            <a:picLocks noChangeAspect="1"/>
          </p:cNvPicPr>
          <p:nvPr/>
        </p:nvPicPr>
        <p:blipFill rotWithShape="1">
          <a:blip r:embed="rId7"/>
          <a:srcRect l="1758" t="688" r="1714" b="46639"/>
          <a:stretch/>
        </p:blipFill>
        <p:spPr>
          <a:xfrm>
            <a:off x="342008" y="1420790"/>
            <a:ext cx="5200650" cy="4890163"/>
          </a:xfrm>
          <a:prstGeom prst="rect">
            <a:avLst/>
          </a:prstGeom>
        </p:spPr>
      </p:pic>
      <p:pic>
        <p:nvPicPr>
          <p:cNvPr id="35" name="Picture 34"/>
          <p:cNvPicPr>
            <a:picLocks noChangeAspect="1"/>
          </p:cNvPicPr>
          <p:nvPr/>
        </p:nvPicPr>
        <p:blipFill rotWithShape="1">
          <a:blip r:embed="rId7"/>
          <a:srcRect l="2028" t="53576" r="1755" b="858"/>
          <a:stretch/>
        </p:blipFill>
        <p:spPr>
          <a:xfrm>
            <a:off x="6143067" y="1599823"/>
            <a:ext cx="5553633" cy="4532096"/>
          </a:xfrm>
          <a:prstGeom prst="rect">
            <a:avLst/>
          </a:prstGeom>
        </p:spPr>
      </p:pic>
      <p:pic>
        <p:nvPicPr>
          <p:cNvPr id="3" name="Scientists are us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54904" y="1073742"/>
            <a:ext cx="589162" cy="550731"/>
          </a:xfrm>
          <a:prstGeom prst="rect">
            <a:avLst/>
          </a:prstGeom>
        </p:spPr>
      </p:pic>
      <p:pic>
        <p:nvPicPr>
          <p:cNvPr id="4" name="Nowadays humans are ">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51804" y="1280059"/>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1+#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34296" fill="hold"/>
                                        <p:tgtEl>
                                          <p:spTgt spid="3"/>
                                        </p:tgtEl>
                                      </p:cBhvr>
                                    </p:cmd>
                                  </p:childTnLst>
                                </p:cTn>
                              </p:par>
                            </p:childTnLst>
                          </p:cTn>
                        </p:par>
                      </p:childTnLst>
                    </p:cTn>
                  </p:par>
                </p:childTnLst>
              </p:cTn>
              <p:nextCondLst>
                <p:cond evt="onClick" delay="0">
                  <p:tgtEl>
                    <p:spTgt spid="3"/>
                  </p:tgtEl>
                </p:cond>
              </p:nextCondLst>
            </p:seq>
            <p:audio>
              <p:cMediaNode vol="80000">
                <p:cTn id="18" fill="hold" display="0">
                  <p:stCondLst>
                    <p:cond delay="indefinite"/>
                  </p:stCondLst>
                  <p:endCondLst>
                    <p:cond evt="onStopAudio" delay="0">
                      <p:tgtEl>
                        <p:sldTgt/>
                      </p:tgtEl>
                    </p:cond>
                  </p:endCondLst>
                </p:cTn>
                <p:tgtEl>
                  <p:spTgt spid="3"/>
                </p:tgtEl>
              </p:cMediaNode>
            </p:audio>
            <p:seq concurrent="1" nextAc="seek">
              <p:cTn id="19" restart="whenNotActive" fill="hold" evtFilter="cancelBubble" nodeType="interactiveSeq">
                <p:stCondLst>
                  <p:cond evt="onClick" delay="0">
                    <p:tgtEl>
                      <p:spTgt spid="4"/>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37896" fill="hold"/>
                                        <p:tgtEl>
                                          <p:spTgt spid="4"/>
                                        </p:tgtEl>
                                      </p:cBhvr>
                                    </p:cmd>
                                  </p:childTnLst>
                                </p:cTn>
                              </p:par>
                            </p:childTnLst>
                          </p:cTn>
                        </p:par>
                      </p:childTnLst>
                    </p:cTn>
                  </p:par>
                </p:childTnLst>
              </p:cTn>
              <p:nextCondLst>
                <p:cond evt="onClick" delay="0">
                  <p:tgtEl>
                    <p:spTgt spid="4"/>
                  </p:tgtEl>
                </p:cond>
              </p:nextCondLst>
            </p:seq>
            <p:audio>
              <p:cMediaNode vol="80000">
                <p:cTn id="24"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50790" y="306400"/>
            <a:ext cx="11796479" cy="507831"/>
          </a:xfrm>
          <a:prstGeom prst="rect">
            <a:avLst/>
          </a:prstGeom>
          <a:noFill/>
          <a:effectLst/>
        </p:spPr>
        <p:txBody>
          <a:bodyPr wrap="square" rtlCol="0">
            <a:spAutoFit/>
          </a:bodyPr>
          <a:lstStyle/>
          <a:p>
            <a:r>
              <a:rPr lang="en-US" sz="2700" b="1" dirty="0">
                <a:effectLst>
                  <a:glow rad="88900">
                    <a:schemeClr val="bg1"/>
                  </a:glow>
                </a:effectLst>
                <a:cs typeface="Arial" panose="020B0604020202020204" pitchFamily="34" charset="0"/>
              </a:rPr>
              <a:t>Read the text and match the highlighted words in the text with their </a:t>
            </a:r>
            <a:r>
              <a:rPr lang="en-US" sz="2700" b="1" dirty="0" smtClean="0">
                <a:effectLst>
                  <a:glow rad="88900">
                    <a:schemeClr val="bg1"/>
                  </a:glow>
                </a:effectLst>
                <a:cs typeface="Arial" panose="020B0604020202020204" pitchFamily="34" charset="0"/>
              </a:rPr>
              <a:t>meanings</a:t>
            </a:r>
            <a:r>
              <a:rPr lang="en-US" sz="2700" b="1" dirty="0">
                <a:effectLst>
                  <a:glow rad="88900">
                    <a:schemeClr val="bg1"/>
                  </a:glow>
                </a:effectLst>
                <a:cs typeface="Arial" panose="020B0604020202020204" pitchFamily="34" charset="0"/>
              </a:rPr>
              <a:t>.</a:t>
            </a:r>
          </a:p>
        </p:txBody>
      </p:sp>
      <p:sp>
        <p:nvSpPr>
          <p:cNvPr id="16" name="Rounded Rectangle 15"/>
          <p:cNvSpPr/>
          <p:nvPr/>
        </p:nvSpPr>
        <p:spPr>
          <a:xfrm>
            <a:off x="116942" y="459393"/>
            <a:ext cx="542158"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48DA4"/>
              </a:solidFill>
            </a:endParaRPr>
          </a:p>
        </p:txBody>
      </p:sp>
      <p:sp>
        <p:nvSpPr>
          <p:cNvPr id="17" name="TextBox 16"/>
          <p:cNvSpPr txBox="1"/>
          <p:nvPr/>
        </p:nvSpPr>
        <p:spPr>
          <a:xfrm>
            <a:off x="169727" y="402473"/>
            <a:ext cx="428279" cy="584775"/>
          </a:xfrm>
          <a:prstGeom prst="rect">
            <a:avLst/>
          </a:prstGeom>
          <a:noFill/>
        </p:spPr>
        <p:txBody>
          <a:bodyPr wrap="square" rtlCol="0">
            <a:spAutoFit/>
          </a:bodyPr>
          <a:lstStyle/>
          <a:p>
            <a:pPr algn="ctr"/>
            <a:r>
              <a:rPr lang="en-US" sz="3200" b="1" dirty="0">
                <a:solidFill>
                  <a:schemeClr val="bg1"/>
                </a:solidFill>
                <a:latin typeface="Myriad Pro" pitchFamily="34" charset="0"/>
              </a:rPr>
              <a:t>2</a:t>
            </a:r>
          </a:p>
        </p:txBody>
      </p:sp>
      <p:sp>
        <p:nvSpPr>
          <p:cNvPr id="26" name="Text Box 25"/>
          <p:cNvSpPr txBox="1"/>
          <p:nvPr/>
        </p:nvSpPr>
        <p:spPr>
          <a:xfrm>
            <a:off x="10758170" y="2109470"/>
            <a:ext cx="309880" cy="368300"/>
          </a:xfrm>
          <a:prstGeom prst="rect">
            <a:avLst/>
          </a:prstGeom>
          <a:noFill/>
        </p:spPr>
        <p:txBody>
          <a:bodyPr wrap="none" rtlCol="0">
            <a:spAutoFit/>
          </a:bodyPr>
          <a:lstStyle/>
          <a:p>
            <a:endParaRPr lang="en-US"/>
          </a:p>
        </p:txBody>
      </p:sp>
      <p:grpSp>
        <p:nvGrpSpPr>
          <p:cNvPr id="6" name="Group 5"/>
          <p:cNvGrpSpPr/>
          <p:nvPr/>
        </p:nvGrpSpPr>
        <p:grpSpPr>
          <a:xfrm>
            <a:off x="1294100" y="1165860"/>
            <a:ext cx="2283725" cy="5285976"/>
            <a:chOff x="973860" y="1391345"/>
            <a:chExt cx="2255116" cy="5301988"/>
          </a:xfrm>
        </p:grpSpPr>
        <p:pic>
          <p:nvPicPr>
            <p:cNvPr id="3" name="Picture 2"/>
            <p:cNvPicPr>
              <a:picLocks noChangeAspect="1"/>
            </p:cNvPicPr>
            <p:nvPr/>
          </p:nvPicPr>
          <p:blipFill rotWithShape="1">
            <a:blip r:embed="rId3"/>
            <a:srcRect r="69448"/>
            <a:stretch/>
          </p:blipFill>
          <p:spPr>
            <a:xfrm>
              <a:off x="989672" y="4764104"/>
              <a:ext cx="2239303" cy="1929229"/>
            </a:xfrm>
            <a:prstGeom prst="rect">
              <a:avLst/>
            </a:prstGeom>
          </p:spPr>
        </p:pic>
        <p:pic>
          <p:nvPicPr>
            <p:cNvPr id="4" name="Picture 3"/>
            <p:cNvPicPr>
              <a:picLocks noChangeAspect="1"/>
            </p:cNvPicPr>
            <p:nvPr/>
          </p:nvPicPr>
          <p:blipFill rotWithShape="1">
            <a:blip r:embed="rId4"/>
            <a:srcRect r="69299"/>
            <a:stretch/>
          </p:blipFill>
          <p:spPr>
            <a:xfrm>
              <a:off x="973860" y="1391345"/>
              <a:ext cx="2255116" cy="3391964"/>
            </a:xfrm>
            <a:prstGeom prst="rect">
              <a:avLst/>
            </a:prstGeom>
          </p:spPr>
        </p:pic>
      </p:grpSp>
      <p:grpSp>
        <p:nvGrpSpPr>
          <p:cNvPr id="5" name="Group 4"/>
          <p:cNvGrpSpPr/>
          <p:nvPr/>
        </p:nvGrpSpPr>
        <p:grpSpPr>
          <a:xfrm>
            <a:off x="6374130" y="1165860"/>
            <a:ext cx="5170169" cy="5285976"/>
            <a:chOff x="6305550" y="1396615"/>
            <a:chExt cx="5105400" cy="5301988"/>
          </a:xfrm>
        </p:grpSpPr>
        <p:pic>
          <p:nvPicPr>
            <p:cNvPr id="23" name="Picture 22"/>
            <p:cNvPicPr>
              <a:picLocks noChangeAspect="1"/>
            </p:cNvPicPr>
            <p:nvPr/>
          </p:nvPicPr>
          <p:blipFill rotWithShape="1">
            <a:blip r:embed="rId3"/>
            <a:srcRect l="30345"/>
            <a:stretch/>
          </p:blipFill>
          <p:spPr>
            <a:xfrm>
              <a:off x="6305550" y="4769374"/>
              <a:ext cx="5105400" cy="1929229"/>
            </a:xfrm>
            <a:prstGeom prst="rect">
              <a:avLst/>
            </a:prstGeom>
          </p:spPr>
        </p:pic>
        <p:pic>
          <p:nvPicPr>
            <p:cNvPr id="24" name="Picture 23"/>
            <p:cNvPicPr>
              <a:picLocks noChangeAspect="1"/>
            </p:cNvPicPr>
            <p:nvPr/>
          </p:nvPicPr>
          <p:blipFill rotWithShape="1">
            <a:blip r:embed="rId4"/>
            <a:srcRect l="30624"/>
            <a:stretch/>
          </p:blipFill>
          <p:spPr>
            <a:xfrm>
              <a:off x="6315075" y="1396615"/>
              <a:ext cx="5095875" cy="3391964"/>
            </a:xfrm>
            <a:prstGeom prst="rect">
              <a:avLst/>
            </a:prstGeom>
          </p:spPr>
        </p:pic>
      </p:grpSp>
      <p:cxnSp>
        <p:nvCxnSpPr>
          <p:cNvPr id="9" name="Straight Arrow Connector 8"/>
          <p:cNvCxnSpPr/>
          <p:nvPr/>
        </p:nvCxnSpPr>
        <p:spPr>
          <a:xfrm>
            <a:off x="3577824" y="1485900"/>
            <a:ext cx="2834544" cy="201168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577824" y="2550875"/>
            <a:ext cx="2796306" cy="231674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577824" y="1409612"/>
            <a:ext cx="2834544" cy="2327999"/>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577824" y="4943908"/>
            <a:ext cx="2805952" cy="828242"/>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443956" y="2109470"/>
            <a:ext cx="2968412" cy="3822741"/>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12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47948" y="423547"/>
            <a:ext cx="10807832" cy="553998"/>
          </a:xfrm>
          <a:prstGeom prst="rect">
            <a:avLst/>
          </a:prstGeom>
          <a:noFill/>
          <a:effectLst/>
        </p:spPr>
        <p:txBody>
          <a:bodyPr wrap="square" rtlCol="0">
            <a:spAutoFit/>
          </a:bodyPr>
          <a:lstStyle/>
          <a:p>
            <a:r>
              <a:rPr lang="en-US" sz="3000" b="1" dirty="0">
                <a:effectLst>
                  <a:glow rad="88900">
                    <a:schemeClr val="bg1"/>
                  </a:glow>
                </a:effectLst>
                <a:cs typeface="Arial" panose="020B0604020202020204" pitchFamily="34" charset="0"/>
              </a:rPr>
              <a:t>Read the text again and answer the </a:t>
            </a:r>
            <a:r>
              <a:rPr lang="en-US" sz="3000" b="1">
                <a:effectLst>
                  <a:glow rad="88900">
                    <a:schemeClr val="bg1"/>
                  </a:glow>
                </a:effectLst>
                <a:cs typeface="Arial" panose="020B0604020202020204" pitchFamily="34" charset="0"/>
              </a:rPr>
              <a:t>following </a:t>
            </a:r>
            <a:r>
              <a:rPr lang="en-US" sz="3000" b="1" smtClean="0">
                <a:effectLst>
                  <a:glow rad="88900">
                    <a:schemeClr val="bg1"/>
                  </a:glow>
                </a:effectLst>
                <a:cs typeface="Arial" panose="020B0604020202020204" pitchFamily="34" charset="0"/>
              </a:rPr>
              <a:t>questions. </a:t>
            </a:r>
            <a:endParaRPr lang="en-US" sz="3000" b="1" dirty="0">
              <a:effectLst>
                <a:glow rad="88900">
                  <a:schemeClr val="bg1"/>
                </a:glow>
              </a:effectLst>
              <a:cs typeface="Arial" panose="020B0604020202020204" pitchFamily="34" charset="0"/>
            </a:endParaRPr>
          </a:p>
        </p:txBody>
      </p:sp>
      <p:sp>
        <p:nvSpPr>
          <p:cNvPr id="16" name="Rounded Rectangle 15"/>
          <p:cNvSpPr/>
          <p:nvPr/>
        </p:nvSpPr>
        <p:spPr>
          <a:xfrm>
            <a:off x="592557" y="35854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45342" y="25590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6" name="Text Box 25"/>
          <p:cNvSpPr txBox="1"/>
          <p:nvPr/>
        </p:nvSpPr>
        <p:spPr>
          <a:xfrm>
            <a:off x="11192510" y="1583690"/>
            <a:ext cx="309880" cy="368300"/>
          </a:xfrm>
          <a:prstGeom prst="rect">
            <a:avLst/>
          </a:prstGeom>
          <a:noFill/>
        </p:spPr>
        <p:txBody>
          <a:bodyPr wrap="none" rtlCol="0">
            <a:spAutoFit/>
          </a:bodyPr>
          <a:lstStyle/>
          <a:p>
            <a:endParaRPr lang="en-US"/>
          </a:p>
        </p:txBody>
      </p:sp>
      <p:sp>
        <p:nvSpPr>
          <p:cNvPr id="2" name="Content Placeholder 1"/>
          <p:cNvSpPr>
            <a:spLocks noGrp="1"/>
          </p:cNvSpPr>
          <p:nvPr>
            <p:ph idx="1"/>
          </p:nvPr>
        </p:nvSpPr>
        <p:spPr>
          <a:xfrm>
            <a:off x="843859" y="1053473"/>
            <a:ext cx="10515600" cy="3882382"/>
          </a:xfrm>
        </p:spPr>
        <p:txBody>
          <a:bodyPr>
            <a:normAutofit/>
          </a:bodyPr>
          <a:lstStyle/>
          <a:p>
            <a:pPr marL="0" indent="0">
              <a:buNone/>
            </a:pPr>
            <a:r>
              <a:rPr lang="en-US" sz="3600" b="1">
                <a:solidFill>
                  <a:srgbClr val="F26649"/>
                </a:solidFill>
              </a:rPr>
              <a:t>1. </a:t>
            </a:r>
            <a:r>
              <a:rPr lang="en-US" sz="3600"/>
              <a:t>What are humans still wondering nowadays?</a:t>
            </a:r>
          </a:p>
          <a:p>
            <a:pPr marL="0" indent="0">
              <a:buNone/>
            </a:pPr>
            <a:endParaRPr lang="en-US" sz="3600"/>
          </a:p>
          <a:p>
            <a:pPr marL="0" indent="0">
              <a:buNone/>
            </a:pPr>
            <a:endParaRPr lang="en-US" sz="3600" b="1" smtClean="0">
              <a:solidFill>
                <a:srgbClr val="F26649"/>
              </a:solidFill>
            </a:endParaRPr>
          </a:p>
          <a:p>
            <a:pPr marL="0" indent="0">
              <a:buNone/>
            </a:pPr>
            <a:r>
              <a:rPr lang="en-US" sz="3600" b="1" smtClean="0">
                <a:solidFill>
                  <a:srgbClr val="F26649"/>
                </a:solidFill>
              </a:rPr>
              <a:t>2</a:t>
            </a:r>
            <a:r>
              <a:rPr lang="en-US" sz="3600" b="1">
                <a:solidFill>
                  <a:srgbClr val="F26649"/>
                </a:solidFill>
              </a:rPr>
              <a:t>. </a:t>
            </a:r>
            <a:r>
              <a:rPr lang="en-US" sz="3600"/>
              <a:t>Why does a habitable planet need to have the correct amount of air?</a:t>
            </a:r>
          </a:p>
          <a:p>
            <a:pPr marL="0" indent="0">
              <a:buNone/>
            </a:pPr>
            <a:r>
              <a:rPr lang="en-US" sz="3600"/>
              <a:t> </a:t>
            </a:r>
          </a:p>
          <a:p>
            <a:pPr marL="0" indent="0">
              <a:buNone/>
            </a:pPr>
            <a:endParaRPr lang="en-US" sz="3600"/>
          </a:p>
        </p:txBody>
      </p:sp>
      <p:sp>
        <p:nvSpPr>
          <p:cNvPr id="6" name="TextBox 3"/>
          <p:cNvSpPr txBox="1"/>
          <p:nvPr/>
        </p:nvSpPr>
        <p:spPr>
          <a:xfrm>
            <a:off x="1313236" y="1640851"/>
            <a:ext cx="10034214" cy="1200329"/>
          </a:xfrm>
          <a:prstGeom prst="rect">
            <a:avLst/>
          </a:prstGeom>
          <a:noFill/>
        </p:spPr>
        <p:txBody>
          <a:bodyPr wrap="square" rtlCol="0">
            <a:spAutoFit/>
          </a:bodyPr>
          <a:lstStyle/>
          <a:p>
            <a:r>
              <a:rPr lang="en-US" sz="3600" b="1" dirty="0">
                <a:solidFill>
                  <a:srgbClr val="7030A0"/>
                </a:solidFill>
              </a:rPr>
              <a:t>Humans are still wondering what planets in outer space might support life. </a:t>
            </a:r>
          </a:p>
        </p:txBody>
      </p:sp>
      <p:sp>
        <p:nvSpPr>
          <p:cNvPr id="3" name="TextBox 3"/>
          <p:cNvSpPr txBox="1"/>
          <p:nvPr/>
        </p:nvSpPr>
        <p:spPr>
          <a:xfrm>
            <a:off x="1325246" y="3927847"/>
            <a:ext cx="10034214" cy="1200329"/>
          </a:xfrm>
          <a:prstGeom prst="rect">
            <a:avLst/>
          </a:prstGeom>
          <a:noFill/>
        </p:spPr>
        <p:txBody>
          <a:bodyPr wrap="square" rtlCol="0">
            <a:spAutoFit/>
          </a:bodyPr>
          <a:lstStyle/>
          <a:p>
            <a:r>
              <a:rPr lang="en-US" sz="3600" b="1">
                <a:solidFill>
                  <a:srgbClr val="7030A0"/>
                </a:solidFill>
              </a:rPr>
              <a:t>It needs to have the correct amount of air to hold an atmosphere around it.</a:t>
            </a:r>
            <a:endParaRPr lang="en-US" sz="36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2"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2"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6" grpId="2"/>
      <p:bldP spid="3" grpId="1"/>
      <p:bldP spid="3"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67938" y="309247"/>
            <a:ext cx="10807832" cy="553998"/>
          </a:xfrm>
          <a:prstGeom prst="rect">
            <a:avLst/>
          </a:prstGeom>
          <a:noFill/>
          <a:effectLst/>
        </p:spPr>
        <p:txBody>
          <a:bodyPr wrap="square" rtlCol="0">
            <a:spAutoFit/>
          </a:bodyPr>
          <a:lstStyle/>
          <a:p>
            <a:r>
              <a:rPr lang="en-US" sz="3000" b="1" dirty="0">
                <a:solidFill>
                  <a:srgbClr val="0070C0"/>
                </a:solidFill>
                <a:effectLst>
                  <a:glow rad="88900">
                    <a:schemeClr val="bg1"/>
                  </a:glow>
                </a:effectLst>
                <a:cs typeface="Arial" panose="020B0604020202020204" pitchFamily="34" charset="0"/>
              </a:rPr>
              <a:t>Read the text again and answer the following </a:t>
            </a:r>
            <a:r>
              <a:rPr lang="en-US" sz="3000" b="1" dirty="0" smtClean="0">
                <a:solidFill>
                  <a:srgbClr val="0070C0"/>
                </a:solidFill>
                <a:effectLst>
                  <a:glow rad="88900">
                    <a:schemeClr val="bg1"/>
                  </a:glow>
                </a:effectLst>
                <a:cs typeface="Arial" panose="020B0604020202020204" pitchFamily="34" charset="0"/>
              </a:rPr>
              <a:t>questions. </a:t>
            </a:r>
            <a:endParaRPr lang="en-US" sz="3000" b="1" dirty="0">
              <a:solidFill>
                <a:srgbClr val="0070C0"/>
              </a:solidFill>
              <a:effectLst>
                <a:glow rad="88900">
                  <a:schemeClr val="bg1"/>
                </a:glow>
              </a:effectLst>
              <a:cs typeface="Arial" panose="020B0604020202020204" pitchFamily="34" charset="0"/>
            </a:endParaRPr>
          </a:p>
        </p:txBody>
      </p:sp>
      <p:sp>
        <p:nvSpPr>
          <p:cNvPr id="16" name="Rounded Rectangle 15"/>
          <p:cNvSpPr/>
          <p:nvPr/>
        </p:nvSpPr>
        <p:spPr>
          <a:xfrm>
            <a:off x="512547" y="24424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65332" y="14160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6" name="Text Box 25"/>
          <p:cNvSpPr txBox="1"/>
          <p:nvPr/>
        </p:nvSpPr>
        <p:spPr>
          <a:xfrm>
            <a:off x="11112500" y="1469390"/>
            <a:ext cx="309880" cy="368300"/>
          </a:xfrm>
          <a:prstGeom prst="rect">
            <a:avLst/>
          </a:prstGeom>
          <a:noFill/>
        </p:spPr>
        <p:txBody>
          <a:bodyPr wrap="none" rtlCol="0">
            <a:spAutoFit/>
          </a:bodyPr>
          <a:lstStyle/>
          <a:p>
            <a:endParaRPr lang="en-US"/>
          </a:p>
        </p:txBody>
      </p:sp>
      <p:sp>
        <p:nvSpPr>
          <p:cNvPr id="2" name="Content Placeholder 1"/>
          <p:cNvSpPr>
            <a:spLocks noGrp="1"/>
          </p:cNvSpPr>
          <p:nvPr>
            <p:ph idx="1"/>
          </p:nvPr>
        </p:nvSpPr>
        <p:spPr>
          <a:xfrm>
            <a:off x="751840" y="968566"/>
            <a:ext cx="10515600" cy="4682490"/>
          </a:xfrm>
        </p:spPr>
        <p:txBody>
          <a:bodyPr>
            <a:normAutofit/>
          </a:bodyPr>
          <a:lstStyle/>
          <a:p>
            <a:pPr marL="0" indent="0">
              <a:buNone/>
            </a:pPr>
            <a:r>
              <a:rPr lang="en-US" sz="3600" b="1" smtClean="0">
                <a:solidFill>
                  <a:srgbClr val="F26649"/>
                </a:solidFill>
              </a:rPr>
              <a:t>3</a:t>
            </a:r>
            <a:r>
              <a:rPr lang="en-US" sz="3600" b="1">
                <a:solidFill>
                  <a:srgbClr val="F26649"/>
                </a:solidFill>
              </a:rPr>
              <a:t>. </a:t>
            </a:r>
            <a:r>
              <a:rPr lang="en-US" sz="3600"/>
              <a:t>What happens if a planet is too small?</a:t>
            </a:r>
          </a:p>
          <a:p>
            <a:pPr marL="0" indent="0">
              <a:buNone/>
            </a:pPr>
            <a:endParaRPr lang="en-US" sz="3600"/>
          </a:p>
          <a:p>
            <a:pPr marL="0" indent="0">
              <a:buNone/>
            </a:pPr>
            <a:endParaRPr lang="en-US" sz="3600" b="1" smtClean="0">
              <a:solidFill>
                <a:srgbClr val="F26649"/>
              </a:solidFill>
            </a:endParaRPr>
          </a:p>
          <a:p>
            <a:pPr marL="0" indent="0">
              <a:buNone/>
            </a:pPr>
            <a:r>
              <a:rPr lang="en-US" sz="3600" b="1" smtClean="0">
                <a:solidFill>
                  <a:srgbClr val="F26649"/>
                </a:solidFill>
              </a:rPr>
              <a:t>4</a:t>
            </a:r>
            <a:r>
              <a:rPr lang="en-US" sz="3600" b="1">
                <a:solidFill>
                  <a:srgbClr val="F26649"/>
                </a:solidFill>
              </a:rPr>
              <a:t>. </a:t>
            </a:r>
            <a:r>
              <a:rPr lang="en-US" sz="3600"/>
              <a:t>How long does a day on Mars last?</a:t>
            </a:r>
          </a:p>
          <a:p>
            <a:pPr marL="0" indent="0">
              <a:buNone/>
            </a:pPr>
            <a:endParaRPr lang="en-US" sz="3600"/>
          </a:p>
          <a:p>
            <a:pPr marL="0" indent="0">
              <a:buNone/>
            </a:pPr>
            <a:r>
              <a:rPr lang="en-US" sz="3600" b="1">
                <a:solidFill>
                  <a:srgbClr val="F26649"/>
                </a:solidFill>
              </a:rPr>
              <a:t>5. </a:t>
            </a:r>
            <a:r>
              <a:rPr lang="en-US" sz="3600"/>
              <a:t>Why can we not live on Mars?</a:t>
            </a:r>
          </a:p>
        </p:txBody>
      </p:sp>
      <p:sp>
        <p:nvSpPr>
          <p:cNvPr id="4" name="TextBox 3"/>
          <p:cNvSpPr txBox="1"/>
          <p:nvPr/>
        </p:nvSpPr>
        <p:spPr>
          <a:xfrm>
            <a:off x="1213168" y="1555944"/>
            <a:ext cx="9438005" cy="1200329"/>
          </a:xfrm>
          <a:prstGeom prst="rect">
            <a:avLst/>
          </a:prstGeom>
          <a:noFill/>
        </p:spPr>
        <p:txBody>
          <a:bodyPr wrap="square" rtlCol="0">
            <a:spAutoFit/>
          </a:bodyPr>
          <a:lstStyle/>
          <a:p>
            <a:r>
              <a:rPr lang="en-US" sz="3600" b="1" dirty="0">
                <a:solidFill>
                  <a:srgbClr val="7030A0"/>
                </a:solidFill>
              </a:rPr>
              <a:t>Its gravity is not strong enough to hold an enough amount of air.</a:t>
            </a:r>
          </a:p>
        </p:txBody>
      </p:sp>
      <p:sp>
        <p:nvSpPr>
          <p:cNvPr id="5" name="TextBox 3"/>
          <p:cNvSpPr txBox="1"/>
          <p:nvPr/>
        </p:nvSpPr>
        <p:spPr>
          <a:xfrm>
            <a:off x="1250434" y="3379806"/>
            <a:ext cx="8449441" cy="646331"/>
          </a:xfrm>
          <a:prstGeom prst="rect">
            <a:avLst/>
          </a:prstGeom>
          <a:noFill/>
        </p:spPr>
        <p:txBody>
          <a:bodyPr wrap="square" rtlCol="0">
            <a:spAutoFit/>
          </a:bodyPr>
          <a:lstStyle/>
          <a:p>
            <a:r>
              <a:rPr lang="en-US" sz="3600" b="1">
                <a:solidFill>
                  <a:srgbClr val="7030A0"/>
                </a:solidFill>
              </a:rPr>
              <a:t>A day on Mars lasts for 24.5 hours.</a:t>
            </a:r>
            <a:endParaRPr lang="en-US" sz="3600" b="1" dirty="0">
              <a:solidFill>
                <a:srgbClr val="7030A0"/>
              </a:solidFill>
            </a:endParaRPr>
          </a:p>
        </p:txBody>
      </p:sp>
      <p:sp>
        <p:nvSpPr>
          <p:cNvPr id="7" name="TextBox 3"/>
          <p:cNvSpPr txBox="1"/>
          <p:nvPr/>
        </p:nvSpPr>
        <p:spPr>
          <a:xfrm>
            <a:off x="1213167" y="4643537"/>
            <a:ext cx="9438006" cy="1200329"/>
          </a:xfrm>
          <a:prstGeom prst="rect">
            <a:avLst/>
          </a:prstGeom>
          <a:noFill/>
        </p:spPr>
        <p:txBody>
          <a:bodyPr wrap="square" rtlCol="0">
            <a:spAutoFit/>
          </a:bodyPr>
          <a:lstStyle/>
          <a:p>
            <a:r>
              <a:rPr lang="en-US" sz="3600" b="1">
                <a:solidFill>
                  <a:srgbClr val="7030A0"/>
                </a:solidFill>
              </a:rPr>
              <a:t>Because it is too cold and lacks oxygen to support human life.</a:t>
            </a:r>
            <a:endParaRPr lang="en-US" sz="3600" b="1" dirty="0">
              <a:solidFill>
                <a:srgbClr val="7030A0"/>
              </a:solidFill>
            </a:endParaRPr>
          </a:p>
        </p:txBody>
      </p:sp>
    </p:spTree>
    <p:extLst>
      <p:ext uri="{BB962C8B-B14F-4D97-AF65-F5344CB8AC3E}">
        <p14:creationId xmlns:p14="http://schemas.microsoft.com/office/powerpoint/2010/main" val="290568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2"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2"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4" grpId="2"/>
      <p:bldP spid="5" grpId="1"/>
      <p:bldP spid="5" grpId="2"/>
      <p:bldP spid="7" grpId="1"/>
      <p:bldP spid="7"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25342" y="872114"/>
            <a:ext cx="10368492" cy="954107"/>
          </a:xfrm>
          <a:prstGeom prst="rect">
            <a:avLst/>
          </a:prstGeom>
          <a:noFill/>
          <a:effectLst/>
        </p:spPr>
        <p:txBody>
          <a:bodyPr wrap="square" rtlCol="0">
            <a:spAutoFit/>
          </a:bodyPr>
          <a:lstStyle/>
          <a:p>
            <a:r>
              <a:rPr lang="en-US" sz="2800" b="1" dirty="0" smtClean="0">
                <a:effectLst>
                  <a:glow rad="88900">
                    <a:schemeClr val="bg1"/>
                  </a:glow>
                </a:effectLst>
                <a:cs typeface="Arial" panose="020B0604020202020204" pitchFamily="34" charset="0"/>
              </a:rPr>
              <a:t>Work </a:t>
            </a:r>
            <a:r>
              <a:rPr lang="en-US" sz="2800" b="1" dirty="0">
                <a:effectLst>
                  <a:glow rad="88900">
                    <a:schemeClr val="bg1"/>
                  </a:glow>
                </a:effectLst>
                <a:cs typeface="Arial" panose="020B0604020202020204" pitchFamily="34" charset="0"/>
              </a:rPr>
              <a:t>in </a:t>
            </a:r>
            <a:r>
              <a:rPr lang="en-US" sz="2800" b="1" dirty="0" smtClean="0">
                <a:effectLst>
                  <a:glow rad="88900">
                    <a:schemeClr val="bg1"/>
                  </a:glow>
                </a:effectLst>
                <a:cs typeface="Arial" panose="020B0604020202020204" pitchFamily="34" charset="0"/>
              </a:rPr>
              <a:t>pairs</a:t>
            </a:r>
            <a:r>
              <a:rPr lang="en-US" sz="2800" b="1" dirty="0" smtClean="0">
                <a:effectLst>
                  <a:glow rad="88900">
                    <a:schemeClr val="bg1"/>
                  </a:glow>
                </a:effectLst>
                <a:cs typeface="Arial" panose="020B0604020202020204" pitchFamily="34" charset="0"/>
              </a:rPr>
              <a:t>. Tick </a:t>
            </a:r>
            <a:r>
              <a:rPr lang="en-US" sz="2800" b="1" dirty="0">
                <a:effectLst>
                  <a:glow rad="88900">
                    <a:schemeClr val="bg1"/>
                  </a:glow>
                </a:effectLst>
                <a:cs typeface="Arial" panose="020B0604020202020204" pitchFamily="34" charset="0"/>
              </a:rPr>
              <a:t>the boxes to show what conditions a planet needs to support human life. </a:t>
            </a:r>
          </a:p>
        </p:txBody>
      </p:sp>
      <p:sp>
        <p:nvSpPr>
          <p:cNvPr id="16" name="Rounded Rectangle 15"/>
          <p:cNvSpPr/>
          <p:nvPr/>
        </p:nvSpPr>
        <p:spPr>
          <a:xfrm>
            <a:off x="322737" y="974754"/>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75522" y="872114"/>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8" name="TextBox 7"/>
          <p:cNvSpPr txBox="1"/>
          <p:nvPr/>
        </p:nvSpPr>
        <p:spPr>
          <a:xfrm>
            <a:off x="4265930" y="101263"/>
            <a:ext cx="3632199" cy="646331"/>
          </a:xfrm>
          <a:prstGeom prst="rect">
            <a:avLst/>
          </a:prstGeom>
          <a:noFill/>
          <a:effectLst/>
        </p:spPr>
        <p:txBody>
          <a:bodyPr wrap="square" rtlCol="0">
            <a:spAutoFit/>
          </a:bodyPr>
          <a:lstStyle/>
          <a:p>
            <a:r>
              <a:rPr lang="en-US" sz="3600" b="1" dirty="0" smtClean="0">
                <a:solidFill>
                  <a:srgbClr val="0070C0"/>
                </a:solidFill>
                <a:effectLst>
                  <a:glow rad="88900">
                    <a:schemeClr val="bg1"/>
                  </a:glow>
                </a:effectLst>
                <a:latin typeface="Arial" panose="020B0604020202020204" pitchFamily="34" charset="0"/>
                <a:cs typeface="Arial" panose="020B0604020202020204" pitchFamily="34" charset="0"/>
              </a:rPr>
              <a:t>II. SPEAKING</a:t>
            </a:r>
            <a:endParaRPr lang="en-US" sz="3600" b="1" dirty="0">
              <a:solidFill>
                <a:srgbClr val="0070C0"/>
              </a:solidFill>
              <a:effectLst>
                <a:glow rad="88900">
                  <a:schemeClr val="bg1"/>
                </a:glow>
              </a:effectLst>
              <a:latin typeface="Arial" panose="020B0604020202020204" pitchFamily="34" charset="0"/>
              <a:cs typeface="Arial" panose="020B0604020202020204" pitchFamily="34" charset="0"/>
            </a:endParaRPr>
          </a:p>
        </p:txBody>
      </p:sp>
      <p:sp>
        <p:nvSpPr>
          <p:cNvPr id="26" name="Text Box 25"/>
          <p:cNvSpPr txBox="1"/>
          <p:nvPr/>
        </p:nvSpPr>
        <p:spPr>
          <a:xfrm>
            <a:off x="11135360" y="2251075"/>
            <a:ext cx="309880" cy="368300"/>
          </a:xfrm>
          <a:prstGeom prst="rect">
            <a:avLst/>
          </a:prstGeom>
          <a:noFill/>
        </p:spPr>
        <p:txBody>
          <a:bodyPr wrap="none" rtlCol="0">
            <a:spAutoFit/>
          </a:bodyPr>
          <a:lstStyle/>
          <a:p>
            <a:endParaRPr lang="en-US"/>
          </a:p>
        </p:txBody>
      </p:sp>
      <p:sp>
        <p:nvSpPr>
          <p:cNvPr id="9" name="Text Box 8"/>
          <p:cNvSpPr txBox="1"/>
          <p:nvPr/>
        </p:nvSpPr>
        <p:spPr>
          <a:xfrm>
            <a:off x="574040" y="2034740"/>
            <a:ext cx="8251825" cy="4246245"/>
          </a:xfrm>
          <a:prstGeom prst="rect">
            <a:avLst/>
          </a:prstGeom>
          <a:noFill/>
        </p:spPr>
        <p:txBody>
          <a:bodyPr wrap="square" rtlCol="0" anchor="t">
            <a:spAutoFit/>
          </a:bodyPr>
          <a:lstStyle/>
          <a:p>
            <a:r>
              <a:rPr lang="en-US" sz="3000" b="1" dirty="0">
                <a:solidFill>
                  <a:srgbClr val="F26649"/>
                </a:solidFill>
              </a:rPr>
              <a:t>1. </a:t>
            </a:r>
            <a:r>
              <a:rPr lang="en-US" sz="3000" dirty="0"/>
              <a:t>There must be enough liquid water on the planet.</a:t>
            </a:r>
          </a:p>
          <a:p>
            <a:endParaRPr lang="en-US" sz="3000" dirty="0"/>
          </a:p>
          <a:p>
            <a:r>
              <a:rPr lang="en-US" sz="3000" b="1" dirty="0">
                <a:solidFill>
                  <a:srgbClr val="F26649"/>
                </a:solidFill>
              </a:rPr>
              <a:t>2. </a:t>
            </a:r>
            <a:r>
              <a:rPr lang="en-US" sz="3000" dirty="0"/>
              <a:t>The planet must have craters on its surface.</a:t>
            </a:r>
          </a:p>
          <a:p>
            <a:endParaRPr lang="en-US" sz="3000" dirty="0"/>
          </a:p>
          <a:p>
            <a:r>
              <a:rPr lang="en-US" sz="3000" b="1" dirty="0">
                <a:solidFill>
                  <a:srgbClr val="F26649"/>
                </a:solidFill>
              </a:rPr>
              <a:t>3. </a:t>
            </a:r>
            <a:r>
              <a:rPr lang="en-US" sz="3000" dirty="0"/>
              <a:t>The planet must hold an atmosphere.</a:t>
            </a:r>
          </a:p>
          <a:p>
            <a:endParaRPr lang="en-US" sz="3000" dirty="0"/>
          </a:p>
          <a:p>
            <a:r>
              <a:rPr lang="en-US" sz="3000" b="1" dirty="0">
                <a:solidFill>
                  <a:srgbClr val="F26649"/>
                </a:solidFill>
              </a:rPr>
              <a:t>4. </a:t>
            </a:r>
            <a:r>
              <a:rPr lang="en-US" sz="3000" dirty="0"/>
              <a:t>The planet must have at least two moons.</a:t>
            </a:r>
          </a:p>
          <a:p>
            <a:endParaRPr lang="en-US" sz="3000" dirty="0"/>
          </a:p>
          <a:p>
            <a:r>
              <a:rPr lang="en-US" sz="3000" b="1" dirty="0">
                <a:solidFill>
                  <a:srgbClr val="F26649"/>
                </a:solidFill>
              </a:rPr>
              <a:t>5. </a:t>
            </a:r>
            <a:r>
              <a:rPr lang="en-US" sz="3000" dirty="0"/>
              <a:t>The planet must have enough oxygen in the air.</a:t>
            </a:r>
          </a:p>
        </p:txBody>
      </p:sp>
      <p:sp>
        <p:nvSpPr>
          <p:cNvPr id="13" name="Rectangles 12"/>
          <p:cNvSpPr/>
          <p:nvPr/>
        </p:nvSpPr>
        <p:spPr>
          <a:xfrm>
            <a:off x="9090656" y="2091889"/>
            <a:ext cx="516255" cy="502285"/>
          </a:xfrm>
          <a:prstGeom prst="rect">
            <a:avLst/>
          </a:prstGeom>
          <a:noFill/>
          <a:ln w="19050">
            <a:solidFill>
              <a:schemeClr val="tx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s 12"/>
          <p:cNvSpPr/>
          <p:nvPr/>
        </p:nvSpPr>
        <p:spPr>
          <a:xfrm>
            <a:off x="9090657" y="2998669"/>
            <a:ext cx="516255" cy="502285"/>
          </a:xfrm>
          <a:prstGeom prst="rect">
            <a:avLst/>
          </a:prstGeom>
          <a:noFill/>
          <a:ln w="19050">
            <a:solidFill>
              <a:schemeClr val="tx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s 12"/>
          <p:cNvSpPr/>
          <p:nvPr/>
        </p:nvSpPr>
        <p:spPr>
          <a:xfrm>
            <a:off x="9090659" y="3906719"/>
            <a:ext cx="516255" cy="502285"/>
          </a:xfrm>
          <a:prstGeom prst="rect">
            <a:avLst/>
          </a:prstGeom>
          <a:noFill/>
          <a:ln w="19050">
            <a:solidFill>
              <a:schemeClr val="tx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s 12"/>
          <p:cNvSpPr/>
          <p:nvPr/>
        </p:nvSpPr>
        <p:spPr>
          <a:xfrm>
            <a:off x="9090659" y="4814769"/>
            <a:ext cx="516255" cy="502285"/>
          </a:xfrm>
          <a:prstGeom prst="rect">
            <a:avLst/>
          </a:prstGeom>
          <a:noFill/>
          <a:ln w="19050">
            <a:solidFill>
              <a:schemeClr val="tx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s 12"/>
          <p:cNvSpPr/>
          <p:nvPr/>
        </p:nvSpPr>
        <p:spPr>
          <a:xfrm>
            <a:off x="9090658" y="5722819"/>
            <a:ext cx="516255" cy="502285"/>
          </a:xfrm>
          <a:prstGeom prst="rect">
            <a:avLst/>
          </a:prstGeom>
          <a:noFill/>
          <a:ln w="19050">
            <a:solidFill>
              <a:schemeClr val="tx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9135155" y="2157096"/>
            <a:ext cx="412292" cy="523220"/>
          </a:xfrm>
          <a:prstGeom prst="rect">
            <a:avLst/>
          </a:prstGeom>
        </p:spPr>
        <p:txBody>
          <a:bodyPr wrap="none">
            <a:spAutoFit/>
          </a:bodyPr>
          <a:lstStyle/>
          <a:p>
            <a:r>
              <a:rPr lang="en-US" sz="2800" b="1" dirty="0">
                <a:solidFill>
                  <a:srgbClr val="C00000"/>
                </a:solidFill>
                <a:latin typeface="Roboto" panose="02000000000000000000" pitchFamily="2" charset="0"/>
              </a:rPr>
              <a:t>X</a:t>
            </a:r>
            <a:endParaRPr lang="en-US" sz="2800" b="1" dirty="0">
              <a:solidFill>
                <a:srgbClr val="C00000"/>
              </a:solidFill>
            </a:endParaRPr>
          </a:p>
        </p:txBody>
      </p:sp>
      <p:sp>
        <p:nvSpPr>
          <p:cNvPr id="14" name="Rectangle 13"/>
          <p:cNvSpPr/>
          <p:nvPr/>
        </p:nvSpPr>
        <p:spPr>
          <a:xfrm>
            <a:off x="9138768" y="3892996"/>
            <a:ext cx="412292" cy="523220"/>
          </a:xfrm>
          <a:prstGeom prst="rect">
            <a:avLst/>
          </a:prstGeom>
        </p:spPr>
        <p:txBody>
          <a:bodyPr wrap="none">
            <a:spAutoFit/>
          </a:bodyPr>
          <a:lstStyle/>
          <a:p>
            <a:r>
              <a:rPr lang="en-US" sz="2800" b="1" dirty="0">
                <a:solidFill>
                  <a:srgbClr val="C00000"/>
                </a:solidFill>
                <a:latin typeface="Roboto" panose="02000000000000000000" pitchFamily="2" charset="0"/>
              </a:rPr>
              <a:t>X</a:t>
            </a:r>
            <a:endParaRPr lang="en-US" sz="2800" b="1" dirty="0">
              <a:solidFill>
                <a:srgbClr val="C00000"/>
              </a:solidFill>
            </a:endParaRPr>
          </a:p>
        </p:txBody>
      </p:sp>
      <p:sp>
        <p:nvSpPr>
          <p:cNvPr id="15" name="Rectangle 14"/>
          <p:cNvSpPr/>
          <p:nvPr/>
        </p:nvSpPr>
        <p:spPr>
          <a:xfrm>
            <a:off x="9142637" y="5701884"/>
            <a:ext cx="412292" cy="523220"/>
          </a:xfrm>
          <a:prstGeom prst="rect">
            <a:avLst/>
          </a:prstGeom>
        </p:spPr>
        <p:txBody>
          <a:bodyPr wrap="none">
            <a:spAutoFit/>
          </a:bodyPr>
          <a:lstStyle/>
          <a:p>
            <a:r>
              <a:rPr lang="en-US" sz="2800" b="1" dirty="0">
                <a:solidFill>
                  <a:srgbClr val="C00000"/>
                </a:solidFill>
                <a:latin typeface="Roboto" panose="02000000000000000000" pitchFamily="2" charset="0"/>
              </a:rPr>
              <a:t>X</a:t>
            </a:r>
            <a:endParaRPr lang="en-US"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22" y="78658"/>
            <a:ext cx="11965859" cy="6695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Seven Strategies for Handling Difficult Questions - What to Say When You  Don't Know the Answer - ProEdge Skills, Inc.">
            <a:extLst>
              <a:ext uri="{FF2B5EF4-FFF2-40B4-BE49-F238E27FC236}">
                <a16:creationId xmlns:a16="http://schemas.microsoft.com/office/drawing/2014/main" id="{CD734991-91E1-1163-E7E0-6E34030BA6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3367" y="97896"/>
            <a:ext cx="1639008" cy="12348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65829" y="41959"/>
            <a:ext cx="2670714" cy="646331"/>
          </a:xfrm>
          <a:prstGeom prst="rect">
            <a:avLst/>
          </a:prstGeom>
          <a:noFill/>
          <a:effectLst/>
        </p:spPr>
        <p:txBody>
          <a:bodyPr wrap="square" rtlCol="0">
            <a:spAutoFit/>
          </a:bodyPr>
          <a:lstStyle/>
          <a:p>
            <a:r>
              <a:rPr lang="en-US" sz="3600" b="1" dirty="0">
                <a:solidFill>
                  <a:srgbClr val="0070C0"/>
                </a:solidFill>
                <a:effectLst>
                  <a:glow rad="88900">
                    <a:schemeClr val="bg1"/>
                  </a:glow>
                </a:effectLst>
                <a:latin typeface="Algerian" panose="04020705040A02060702" pitchFamily="82" charset="0"/>
                <a:cs typeface="Arial" panose="020B0604020202020204" pitchFamily="34" charset="0"/>
              </a:rPr>
              <a:t>* WARM-UP</a:t>
            </a:r>
          </a:p>
        </p:txBody>
      </p:sp>
    </p:spTree>
    <p:extLst>
      <p:ext uri="{BB962C8B-B14F-4D97-AF65-F5344CB8AC3E}">
        <p14:creationId xmlns:p14="http://schemas.microsoft.com/office/powerpoint/2010/main" val="245651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73785" y="594607"/>
            <a:ext cx="111182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 Can you add other conditions for a habitable planet? </a:t>
            </a:r>
          </a:p>
        </p:txBody>
      </p:sp>
      <p:sp>
        <p:nvSpPr>
          <p:cNvPr id="16" name="Rounded Rectangle 15"/>
          <p:cNvSpPr/>
          <p:nvPr/>
        </p:nvSpPr>
        <p:spPr>
          <a:xfrm>
            <a:off x="487067" y="61763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514992"/>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8" name="TextBox 7"/>
          <p:cNvSpPr txBox="1"/>
          <p:nvPr/>
        </p:nvSpPr>
        <p:spPr>
          <a:xfrm>
            <a:off x="4649634" y="9832"/>
            <a:ext cx="2921205" cy="584775"/>
          </a:xfrm>
          <a:prstGeom prst="rect">
            <a:avLst/>
          </a:prstGeom>
          <a:solidFill>
            <a:schemeClr val="accent6">
              <a:lumMod val="40000"/>
              <a:lumOff val="60000"/>
            </a:schemeClr>
          </a:solidFill>
          <a:effectLst/>
        </p:spPr>
        <p:txBody>
          <a:bodyPr wrap="square" rtlCol="0">
            <a:spAutoFit/>
          </a:bodyPr>
          <a:lstStyle/>
          <a:p>
            <a:r>
              <a:rPr lang="en-US" sz="3200" b="1" dirty="0" smtClean="0">
                <a:solidFill>
                  <a:srgbClr val="0070C0"/>
                </a:solidFill>
                <a:effectLst>
                  <a:glow rad="88900">
                    <a:schemeClr val="bg1"/>
                  </a:glow>
                </a:effectLst>
                <a:latin typeface="Arial" panose="020B0604020202020204" pitchFamily="34" charset="0"/>
                <a:cs typeface="Arial" panose="020B0604020202020204" pitchFamily="34" charset="0"/>
              </a:rPr>
              <a:t>II. </a:t>
            </a:r>
            <a:r>
              <a:rPr lang="en-US" sz="3200" b="1" dirty="0" smtClean="0">
                <a:solidFill>
                  <a:srgbClr val="0070C0"/>
                </a:solidFill>
                <a:effectLst>
                  <a:glow rad="88900">
                    <a:schemeClr val="bg1"/>
                  </a:glow>
                </a:effectLst>
                <a:latin typeface="Arial" panose="020B0604020202020204" pitchFamily="34" charset="0"/>
                <a:cs typeface="Arial" panose="020B0604020202020204" pitchFamily="34" charset="0"/>
              </a:rPr>
              <a:t>SPEAKING</a:t>
            </a:r>
            <a:endParaRPr lang="en-US" sz="3200" b="1" dirty="0">
              <a:solidFill>
                <a:srgbClr val="0070C0"/>
              </a:solidFill>
              <a:effectLst>
                <a:glow rad="88900">
                  <a:schemeClr val="bg1"/>
                </a:glow>
              </a:effectLst>
              <a:latin typeface="Arial" panose="020B0604020202020204" pitchFamily="34" charset="0"/>
              <a:cs typeface="Arial" panose="020B0604020202020204" pitchFamily="34" charset="0"/>
            </a:endParaRPr>
          </a:p>
        </p:txBody>
      </p:sp>
      <p:sp>
        <p:nvSpPr>
          <p:cNvPr id="26" name="Text Box 25"/>
          <p:cNvSpPr txBox="1"/>
          <p:nvPr/>
        </p:nvSpPr>
        <p:spPr>
          <a:xfrm>
            <a:off x="11101070" y="1916533"/>
            <a:ext cx="309880" cy="368300"/>
          </a:xfrm>
          <a:prstGeom prst="rect">
            <a:avLst/>
          </a:prstGeom>
          <a:noFill/>
        </p:spPr>
        <p:txBody>
          <a:bodyPr wrap="none" rtlCol="0">
            <a:spAutoFit/>
          </a:bodyPr>
          <a:lstStyle/>
          <a:p>
            <a:endParaRPr lang="en-US"/>
          </a:p>
        </p:txBody>
      </p:sp>
      <p:sp>
        <p:nvSpPr>
          <p:cNvPr id="9" name="Text Box 8"/>
          <p:cNvSpPr txBox="1"/>
          <p:nvPr/>
        </p:nvSpPr>
        <p:spPr>
          <a:xfrm>
            <a:off x="738369" y="1219638"/>
            <a:ext cx="3352800" cy="553998"/>
          </a:xfrm>
          <a:prstGeom prst="rect">
            <a:avLst/>
          </a:prstGeom>
          <a:noFill/>
        </p:spPr>
        <p:txBody>
          <a:bodyPr wrap="square" rtlCol="0" anchor="t">
            <a:spAutoFit/>
          </a:bodyPr>
          <a:lstStyle/>
          <a:p>
            <a:pPr algn="just"/>
            <a:r>
              <a:rPr lang="en-US" sz="3000" b="1" i="1" dirty="0" smtClean="0">
                <a:solidFill>
                  <a:srgbClr val="0070C0"/>
                </a:solidFill>
              </a:rPr>
              <a:t>* Suggested </a:t>
            </a:r>
            <a:r>
              <a:rPr lang="en-US" sz="3000" b="1" i="1" dirty="0">
                <a:solidFill>
                  <a:srgbClr val="0070C0"/>
                </a:solidFill>
              </a:rPr>
              <a:t>ideas:</a:t>
            </a:r>
          </a:p>
        </p:txBody>
      </p:sp>
      <p:sp>
        <p:nvSpPr>
          <p:cNvPr id="100" name="Text Box 99"/>
          <p:cNvSpPr txBox="1"/>
          <p:nvPr/>
        </p:nvSpPr>
        <p:spPr>
          <a:xfrm>
            <a:off x="738369" y="1877858"/>
            <a:ext cx="11057233" cy="3539430"/>
          </a:xfrm>
          <a:prstGeom prst="rect">
            <a:avLst/>
          </a:prstGeom>
          <a:noFill/>
          <a:ln w="9525">
            <a:noFill/>
          </a:ln>
        </p:spPr>
        <p:txBody>
          <a:bodyPr wrap="square">
            <a:spAutoFit/>
          </a:bodyPr>
          <a:lstStyle/>
          <a:p>
            <a:pPr indent="0"/>
            <a:r>
              <a:rPr lang="en-US" sz="3200" b="0" dirty="0" smtClean="0">
                <a:solidFill>
                  <a:srgbClr val="000000"/>
                </a:solidFill>
                <a:latin typeface="Calibri" panose="020F0502020204030204" pitchFamily="34" charset="0"/>
                <a:cs typeface="CIDFont" charset="0"/>
              </a:rPr>
              <a:t>– </a:t>
            </a:r>
            <a:r>
              <a:rPr lang="en-US" sz="3200" b="0" dirty="0">
                <a:solidFill>
                  <a:srgbClr val="000000"/>
                </a:solidFill>
                <a:latin typeface="Calibri" panose="020F0502020204030204" pitchFamily="34" charset="0"/>
                <a:cs typeface="CIDFont" charset="0"/>
              </a:rPr>
              <a:t>The planet's temperature of the planet must be suitable for humans to live on it. </a:t>
            </a:r>
          </a:p>
          <a:p>
            <a:pPr indent="0"/>
            <a:r>
              <a:rPr lang="en-US" sz="3200" b="0" dirty="0">
                <a:solidFill>
                  <a:srgbClr val="000000"/>
                </a:solidFill>
                <a:latin typeface="Calibri" panose="020F0502020204030204" pitchFamily="34" charset="0"/>
                <a:cs typeface="CIDFont" charset="0"/>
              </a:rPr>
              <a:t>– There must be enough sources of energy on the planet. </a:t>
            </a:r>
          </a:p>
          <a:p>
            <a:pPr indent="0"/>
            <a:r>
              <a:rPr lang="en-US" sz="3200" b="0" dirty="0">
                <a:solidFill>
                  <a:srgbClr val="000000"/>
                </a:solidFill>
                <a:latin typeface="Calibri" panose="020F0502020204030204" pitchFamily="34" charset="0"/>
                <a:cs typeface="CIDFont" charset="0"/>
              </a:rPr>
              <a:t>– The planet must be a comfortable distance away from a star. </a:t>
            </a:r>
          </a:p>
          <a:p>
            <a:pPr indent="0"/>
            <a:r>
              <a:rPr lang="en-US" sz="3200" b="0" dirty="0" smtClean="0">
                <a:solidFill>
                  <a:srgbClr val="000000"/>
                </a:solidFill>
                <a:latin typeface="Calibri" panose="020F0502020204030204" pitchFamily="34" charset="0"/>
                <a:cs typeface="CIDFont" charset="0"/>
              </a:rPr>
              <a:t>– </a:t>
            </a:r>
            <a:r>
              <a:rPr lang="en-US" sz="3200" b="0" dirty="0">
                <a:solidFill>
                  <a:srgbClr val="000000"/>
                </a:solidFill>
                <a:latin typeface="Calibri" panose="020F0502020204030204" pitchFamily="34" charset="0"/>
                <a:cs typeface="CIDFont" charset="0"/>
              </a:rPr>
              <a:t>The planet must hold an atmosphere. </a:t>
            </a:r>
          </a:p>
          <a:p>
            <a:pPr indent="0"/>
            <a:r>
              <a:rPr lang="en-US" sz="3200" b="0" dirty="0">
                <a:solidFill>
                  <a:srgbClr val="000000"/>
                </a:solidFill>
                <a:latin typeface="Calibri" panose="020F0502020204030204" pitchFamily="34" charset="0"/>
                <a:cs typeface="CIDFont" charset="0"/>
              </a:rPr>
              <a:t>– The stars around the planet must be stable. </a:t>
            </a:r>
          </a:p>
          <a:p>
            <a:pPr indent="0"/>
            <a:r>
              <a:rPr lang="en-US" sz="3200" b="0" dirty="0">
                <a:solidFill>
                  <a:srgbClr val="000000"/>
                </a:solidFill>
                <a:latin typeface="Calibri" panose="020F0502020204030204" pitchFamily="34" charset="0"/>
                <a:cs typeface="CIDFont" charset="0"/>
              </a:rPr>
              <a:t>– The planet must have carbon that is found in all living things.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wipe(down)">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0" grpId="0"/>
      <p:bldP spid="100"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80109" y="161601"/>
            <a:ext cx="11118215" cy="1384995"/>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groups. Take turns to talk about the conditions you think are required for a planet to support human life. Use the information in        and your own ideas. </a:t>
            </a:r>
          </a:p>
        </p:txBody>
      </p:sp>
      <p:sp>
        <p:nvSpPr>
          <p:cNvPr id="16" name="Rounded Rectangle 15"/>
          <p:cNvSpPr/>
          <p:nvPr/>
        </p:nvSpPr>
        <p:spPr>
          <a:xfrm>
            <a:off x="624718" y="22256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77503" y="119920"/>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4" name="TextBox 16"/>
          <p:cNvSpPr txBox="1"/>
          <p:nvPr/>
        </p:nvSpPr>
        <p:spPr>
          <a:xfrm>
            <a:off x="11154266" y="435952"/>
            <a:ext cx="396875" cy="707886"/>
          </a:xfrm>
          <a:prstGeom prst="rect">
            <a:avLst/>
          </a:prstGeom>
          <a:noFill/>
        </p:spPr>
        <p:txBody>
          <a:bodyPr wrap="square" rtlCol="0">
            <a:spAutoFit/>
          </a:bodyPr>
          <a:lstStyle/>
          <a:p>
            <a:pPr algn="ctr"/>
            <a:r>
              <a:rPr lang="en-US" sz="4000" b="1" dirty="0">
                <a:solidFill>
                  <a:srgbClr val="0070C0"/>
                </a:solidFill>
                <a:latin typeface="Myriad Pro" pitchFamily="34" charset="0"/>
              </a:rPr>
              <a:t>4</a:t>
            </a:r>
          </a:p>
        </p:txBody>
      </p:sp>
      <p:sp>
        <p:nvSpPr>
          <p:cNvPr id="10" name="Text Box 9"/>
          <p:cNvSpPr txBox="1"/>
          <p:nvPr/>
        </p:nvSpPr>
        <p:spPr>
          <a:xfrm>
            <a:off x="677503" y="4445868"/>
            <a:ext cx="10957243" cy="1569660"/>
          </a:xfrm>
          <a:prstGeom prst="rect">
            <a:avLst/>
          </a:prstGeom>
          <a:noFill/>
        </p:spPr>
        <p:txBody>
          <a:bodyPr wrap="square" rtlCol="0" anchor="t">
            <a:spAutoFit/>
          </a:bodyPr>
          <a:lstStyle/>
          <a:p>
            <a:r>
              <a:rPr lang="en-US" sz="3200" b="1" i="1" u="sng" dirty="0">
                <a:solidFill>
                  <a:srgbClr val="0070C0"/>
                </a:solidFill>
              </a:rPr>
              <a:t>Example:</a:t>
            </a:r>
            <a:r>
              <a:rPr lang="en-US" sz="3200" i="1" dirty="0">
                <a:solidFill>
                  <a:srgbClr val="0070C0"/>
                </a:solidFill>
              </a:rPr>
              <a:t> </a:t>
            </a:r>
            <a:endParaRPr lang="en-US" sz="3200" i="1" dirty="0" smtClean="0">
              <a:solidFill>
                <a:srgbClr val="0070C0"/>
              </a:solidFill>
            </a:endParaRPr>
          </a:p>
          <a:p>
            <a:r>
              <a:rPr lang="en-US" sz="3200" dirty="0" smtClean="0"/>
              <a:t>There </a:t>
            </a:r>
            <a:r>
              <a:rPr lang="en-US" sz="3200" dirty="0"/>
              <a:t>are some conditions planets must have to support human life on them. First, the most important </a:t>
            </a:r>
            <a:r>
              <a:rPr lang="en-US" sz="3200" dirty="0" smtClean="0"/>
              <a:t>condition </a:t>
            </a:r>
            <a:r>
              <a:rPr lang="en-US" sz="3200" dirty="0"/>
              <a:t>is that ...</a:t>
            </a:r>
          </a:p>
        </p:txBody>
      </p:sp>
      <p:pic>
        <p:nvPicPr>
          <p:cNvPr id="13" name="Picture 12"/>
          <p:cNvPicPr>
            <a:picLocks noChangeAspect="1"/>
          </p:cNvPicPr>
          <p:nvPr/>
        </p:nvPicPr>
        <p:blipFill>
          <a:blip r:embed="rId3"/>
          <a:stretch>
            <a:fillRect/>
          </a:stretch>
        </p:blipFill>
        <p:spPr>
          <a:xfrm>
            <a:off x="5830529" y="1294194"/>
            <a:ext cx="4778478" cy="31046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8010" y="2334042"/>
            <a:ext cx="10795818" cy="3416320"/>
          </a:xfrm>
          <a:prstGeom prst="rect">
            <a:avLst/>
          </a:prstGeom>
        </p:spPr>
        <p:txBody>
          <a:bodyPr wrap="square">
            <a:spAutoFit/>
          </a:bodyPr>
          <a:lstStyle/>
          <a:p>
            <a:r>
              <a:rPr lang="en-US" sz="3600" i="1" dirty="0" smtClean="0"/>
              <a:t>	There </a:t>
            </a:r>
            <a:r>
              <a:rPr lang="en-US" sz="3600" i="1" dirty="0"/>
              <a:t>are some conditions planets must have to support human life on them. First, the most important condition is that there must be enough liquid water on the planet. Second, the planet must hold an atmosphere. And the planet must have enough oxygen in the air for people to survive.</a:t>
            </a:r>
          </a:p>
        </p:txBody>
      </p:sp>
      <p:sp>
        <p:nvSpPr>
          <p:cNvPr id="6" name="TextBox 5"/>
          <p:cNvSpPr txBox="1"/>
          <p:nvPr/>
        </p:nvSpPr>
        <p:spPr>
          <a:xfrm>
            <a:off x="1073785" y="193634"/>
            <a:ext cx="11118215" cy="1384995"/>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groups. Take turns to talk about the conditions you think are required for a planet to support human life. Use the information in        and your own ideas. </a:t>
            </a:r>
          </a:p>
        </p:txBody>
      </p:sp>
      <p:sp>
        <p:nvSpPr>
          <p:cNvPr id="7" name="Rounded Rectangle 6"/>
          <p:cNvSpPr/>
          <p:nvPr/>
        </p:nvSpPr>
        <p:spPr>
          <a:xfrm>
            <a:off x="325404" y="22679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8" name="TextBox 7"/>
          <p:cNvSpPr txBox="1"/>
          <p:nvPr/>
        </p:nvSpPr>
        <p:spPr>
          <a:xfrm>
            <a:off x="378189" y="124155"/>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9" name="TextBox 16"/>
          <p:cNvSpPr txBox="1"/>
          <p:nvPr/>
        </p:nvSpPr>
        <p:spPr>
          <a:xfrm>
            <a:off x="11154266" y="435952"/>
            <a:ext cx="396875" cy="707886"/>
          </a:xfrm>
          <a:prstGeom prst="rect">
            <a:avLst/>
          </a:prstGeom>
          <a:noFill/>
        </p:spPr>
        <p:txBody>
          <a:bodyPr wrap="square" rtlCol="0">
            <a:spAutoFit/>
          </a:bodyPr>
          <a:lstStyle/>
          <a:p>
            <a:pPr algn="ctr"/>
            <a:r>
              <a:rPr lang="en-US" sz="4000" b="1" dirty="0">
                <a:solidFill>
                  <a:srgbClr val="0070C0"/>
                </a:solidFill>
                <a:latin typeface="Myriad Pro" pitchFamily="34" charset="0"/>
              </a:rPr>
              <a:t>4</a:t>
            </a:r>
          </a:p>
        </p:txBody>
      </p:sp>
      <p:sp>
        <p:nvSpPr>
          <p:cNvPr id="10" name="Rectangle 9"/>
          <p:cNvSpPr/>
          <p:nvPr/>
        </p:nvSpPr>
        <p:spPr>
          <a:xfrm>
            <a:off x="1162275" y="1687711"/>
            <a:ext cx="2039726" cy="646331"/>
          </a:xfrm>
          <a:prstGeom prst="rect">
            <a:avLst/>
          </a:prstGeom>
        </p:spPr>
        <p:txBody>
          <a:bodyPr wrap="none">
            <a:spAutoFit/>
          </a:bodyPr>
          <a:lstStyle/>
          <a:p>
            <a:r>
              <a:rPr lang="en-US" sz="3600" b="1" i="1" u="sng" dirty="0">
                <a:solidFill>
                  <a:srgbClr val="0070C0"/>
                </a:solidFill>
              </a:rPr>
              <a:t>Example:</a:t>
            </a:r>
            <a:r>
              <a:rPr lang="en-US" sz="3600" i="1" dirty="0">
                <a:solidFill>
                  <a:srgbClr val="0070C0"/>
                </a:solidFill>
              </a:rPr>
              <a:t> </a:t>
            </a:r>
          </a:p>
        </p:txBody>
      </p:sp>
    </p:spTree>
    <p:extLst>
      <p:ext uri="{BB962C8B-B14F-4D97-AF65-F5344CB8AC3E}">
        <p14:creationId xmlns:p14="http://schemas.microsoft.com/office/powerpoint/2010/main" val="30308235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cruiting Action Plan Wrap-Up – firecrack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4696" y="739152"/>
            <a:ext cx="2483485" cy="166814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380642" y="101147"/>
            <a:ext cx="4822352" cy="646331"/>
          </a:xfrm>
          <a:prstGeom prst="rect">
            <a:avLst/>
          </a:prstGeom>
          <a:noFill/>
          <a:effectLst/>
        </p:spPr>
        <p:txBody>
          <a:bodyPr wrap="square" rtlCol="0">
            <a:spAutoFit/>
          </a:bodyPr>
          <a:lstStyle/>
          <a:p>
            <a:r>
              <a:rPr lang="en-US" sz="3600" b="1" dirty="0" smtClean="0">
                <a:solidFill>
                  <a:srgbClr val="0070C0"/>
                </a:solidFill>
                <a:effectLst>
                  <a:glow rad="88900">
                    <a:schemeClr val="bg1"/>
                  </a:glow>
                </a:effectLst>
                <a:latin typeface="Arial" panose="020B0604020202020204" pitchFamily="34" charset="0"/>
                <a:cs typeface="Arial" panose="020B0604020202020204" pitchFamily="34" charset="0"/>
              </a:rPr>
              <a:t>* CONSOLIDATION</a:t>
            </a:r>
            <a:endParaRPr lang="en-US" sz="3600" b="1" dirty="0">
              <a:solidFill>
                <a:srgbClr val="0070C0"/>
              </a:solidFill>
              <a:effectLst>
                <a:glow rad="88900">
                  <a:schemeClr val="bg1"/>
                </a:glow>
              </a:effectLst>
              <a:latin typeface="Arial" panose="020B0604020202020204" pitchFamily="34" charset="0"/>
              <a:cs typeface="Arial" panose="020B0604020202020204" pitchFamily="34" charset="0"/>
            </a:endParaRPr>
          </a:p>
        </p:txBody>
      </p:sp>
      <p:sp>
        <p:nvSpPr>
          <p:cNvPr id="9" name="TextBox 8"/>
          <p:cNvSpPr txBox="1"/>
          <p:nvPr/>
        </p:nvSpPr>
        <p:spPr>
          <a:xfrm>
            <a:off x="585389" y="2153163"/>
            <a:ext cx="11263705" cy="3416320"/>
          </a:xfrm>
          <a:prstGeom prst="rect">
            <a:avLst/>
          </a:prstGeom>
          <a:noFill/>
        </p:spPr>
        <p:txBody>
          <a:bodyPr wrap="square" rtlCol="0">
            <a:spAutoFit/>
          </a:bodyPr>
          <a:lstStyle/>
          <a:p>
            <a:pPr marL="457200" indent="-457200">
              <a:lnSpc>
                <a:spcPct val="150000"/>
              </a:lnSpc>
              <a:buFont typeface="Wingdings" panose="05000000000000000000" charset="0"/>
              <a:buChar char="ü"/>
            </a:pPr>
            <a:r>
              <a:rPr lang="en-US" sz="3600" dirty="0" smtClean="0">
                <a:sym typeface="+mn-ea"/>
              </a:rPr>
              <a:t>Read </a:t>
            </a:r>
            <a:r>
              <a:rPr lang="en-US" sz="3600" dirty="0" smtClean="0">
                <a:sym typeface="+mn-ea"/>
              </a:rPr>
              <a:t>about </a:t>
            </a:r>
            <a:r>
              <a:rPr lang="en-US" sz="3600" dirty="0">
                <a:sym typeface="+mn-ea"/>
              </a:rPr>
              <a:t>the possibility of life on other planets. </a:t>
            </a:r>
          </a:p>
          <a:p>
            <a:pPr marL="457200" indent="-457200">
              <a:lnSpc>
                <a:spcPct val="150000"/>
              </a:lnSpc>
              <a:buFont typeface="Wingdings" panose="05000000000000000000" charset="0"/>
              <a:buChar char="ü"/>
            </a:pPr>
            <a:r>
              <a:rPr lang="en-US" sz="3600" dirty="0">
                <a:sym typeface="+mn-ea"/>
              </a:rPr>
              <a:t>Talk about the conditions needed for planets to support human life.</a:t>
            </a:r>
            <a:endParaRPr lang="en-US" sz="3600" dirty="0"/>
          </a:p>
          <a:p>
            <a:pPr indent="0">
              <a:lnSpc>
                <a:spcPct val="150000"/>
              </a:lnSpc>
              <a:buFont typeface="Wingdings" panose="05000000000000000000" pitchFamily="2" charset="2"/>
              <a:buNone/>
            </a:pPr>
            <a:endParaRPr lang="en-US" sz="3600" dirty="0"/>
          </a:p>
        </p:txBody>
      </p:sp>
      <p:sp>
        <p:nvSpPr>
          <p:cNvPr id="2" name="Rectangle 1"/>
          <p:cNvSpPr/>
          <p:nvPr/>
        </p:nvSpPr>
        <p:spPr>
          <a:xfrm>
            <a:off x="1022554" y="1145824"/>
            <a:ext cx="8337755" cy="837473"/>
          </a:xfrm>
          <a:prstGeom prst="rect">
            <a:avLst/>
          </a:prstGeom>
        </p:spPr>
        <p:txBody>
          <a:bodyPr wrap="square">
            <a:spAutoFit/>
          </a:bodyPr>
          <a:lstStyle/>
          <a:p>
            <a:pPr lvl="0">
              <a:lnSpc>
                <a:spcPct val="150000"/>
              </a:lnSpc>
            </a:pPr>
            <a:r>
              <a:rPr lang="en-US" sz="3600" b="1" dirty="0">
                <a:solidFill>
                  <a:schemeClr val="accent2">
                    <a:lumMod val="75000"/>
                  </a:schemeClr>
                </a:solidFill>
              </a:rPr>
              <a:t>What have we learnt in this lesson?</a:t>
            </a:r>
            <a:endParaRPr lang="en-US" sz="3600" b="1"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0995" y="2487930"/>
            <a:ext cx="7990218" cy="1754326"/>
          </a:xfrm>
          <a:prstGeom prst="rect">
            <a:avLst/>
          </a:prstGeom>
          <a:noFill/>
        </p:spPr>
        <p:txBody>
          <a:bodyPr wrap="square" rtlCol="0">
            <a:spAutoFit/>
          </a:bodyPr>
          <a:lstStyle/>
          <a:p>
            <a:pPr marL="571500" indent="-571500">
              <a:lnSpc>
                <a:spcPct val="150000"/>
              </a:lnSpc>
              <a:buFont typeface="Wingdings" panose="05000000000000000000" pitchFamily="2" charset="2"/>
              <a:buChar char="v"/>
            </a:pPr>
            <a:r>
              <a:rPr lang="en-US" sz="3600" b="1" dirty="0" smtClean="0"/>
              <a:t>Do the exercises </a:t>
            </a:r>
            <a:r>
              <a:rPr lang="en-US" sz="3600" b="1" dirty="0"/>
              <a:t>in </a:t>
            </a:r>
            <a:r>
              <a:rPr lang="en-US" sz="3600" b="1" dirty="0" smtClean="0"/>
              <a:t>the workbook</a:t>
            </a:r>
            <a:r>
              <a:rPr lang="en-US" sz="3600" b="1" dirty="0" smtClean="0"/>
              <a:t>.</a:t>
            </a:r>
          </a:p>
          <a:p>
            <a:pPr marL="571500" indent="-571500">
              <a:lnSpc>
                <a:spcPct val="150000"/>
              </a:lnSpc>
              <a:buFont typeface="Wingdings" panose="05000000000000000000" pitchFamily="2" charset="2"/>
              <a:buChar char="v"/>
            </a:pPr>
            <a:r>
              <a:rPr lang="en-US" sz="3600" b="1" dirty="0" smtClean="0"/>
              <a:t>Prepare lesson 6: Skills 2</a:t>
            </a:r>
            <a:endParaRPr lang="en-US" sz="36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8425" y="755363"/>
            <a:ext cx="3459726" cy="3465134"/>
          </a:xfrm>
          <a:prstGeom prst="rect">
            <a:avLst/>
          </a:prstGeom>
        </p:spPr>
      </p:pic>
      <p:sp>
        <p:nvSpPr>
          <p:cNvPr id="13" name="TextBox 12"/>
          <p:cNvSpPr txBox="1"/>
          <p:nvPr/>
        </p:nvSpPr>
        <p:spPr>
          <a:xfrm>
            <a:off x="4030781" y="115955"/>
            <a:ext cx="5437684" cy="923330"/>
          </a:xfrm>
          <a:prstGeom prst="rect">
            <a:avLst/>
          </a:prstGeom>
          <a:noFill/>
          <a:effectLst/>
        </p:spPr>
        <p:txBody>
          <a:bodyPr wrap="square" rtlCol="0">
            <a:spAutoFit/>
          </a:bodyPr>
          <a:lstStyle/>
          <a:p>
            <a:r>
              <a:rPr lang="en-US" sz="5400" b="1" dirty="0" smtClean="0">
                <a:solidFill>
                  <a:schemeClr val="accent2">
                    <a:lumMod val="75000"/>
                  </a:schemeClr>
                </a:solidFill>
                <a:effectLst>
                  <a:glow rad="88900">
                    <a:schemeClr val="bg1"/>
                  </a:glow>
                </a:effectLst>
                <a:latin typeface="Arial Black" panose="020B0A04020102020204" pitchFamily="34" charset="0"/>
                <a:cs typeface="Arial" panose="020B0604020202020204" pitchFamily="34" charset="0"/>
              </a:rPr>
              <a:t>* Homework</a:t>
            </a:r>
            <a:endParaRPr lang="en-US" sz="5400" b="1" dirty="0">
              <a:solidFill>
                <a:schemeClr val="accent2">
                  <a:lumMod val="75000"/>
                </a:schemeClr>
              </a:solidFill>
              <a:effectLst>
                <a:glow rad="88900">
                  <a:schemeClr val="bg1"/>
                </a:glow>
              </a:effectLst>
              <a:latin typeface="Arial Black" panose="020B0A040201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Kết quả hình ảnh cho The E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5316" y="754513"/>
            <a:ext cx="6223819" cy="26277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z27260797.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982" y="-244170"/>
            <a:ext cx="11634844" cy="140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ình ảnh có liên quan"/>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4073561" y="5015151"/>
            <a:ext cx="857251"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ình ảnh có liên quan"/>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000125" y="4538679"/>
            <a:ext cx="857251"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ết quả hình ảnh cho Chữ Thank you động"/>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1316" y="2587424"/>
            <a:ext cx="9802761" cy="353807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ình ảnh có liên quan"/>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0334625" y="4997839"/>
            <a:ext cx="857251"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ình ảnh có liên quan"/>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204093" y="4586526"/>
            <a:ext cx="857251"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44355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32"/>
                                        </p:tgtEl>
                                        <p:attrNameLst>
                                          <p:attrName>style.visibility</p:attrName>
                                        </p:attrNameLst>
                                      </p:cBhvr>
                                      <p:to>
                                        <p:strVal val="visible"/>
                                      </p:to>
                                    </p:set>
                                    <p:animEffect transition="in" filter="barn(inVertical)">
                                      <p:cBhvr>
                                        <p:cTn id="25"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hinh-nen-galaxy-wallpaper-fullhd-dep-nhat-1"/>
          <p:cNvPicPr>
            <a:picLocks noGrp="1" noChangeAspect="1"/>
          </p:cNvPicPr>
          <p:nvPr>
            <p:ph idx="1"/>
          </p:nvPr>
        </p:nvPicPr>
        <p:blipFill>
          <a:blip r:embed="rId3"/>
          <a:stretch>
            <a:fillRect/>
          </a:stretch>
        </p:blipFill>
        <p:spPr>
          <a:xfrm>
            <a:off x="2890684" y="2139780"/>
            <a:ext cx="6656439" cy="4152865"/>
          </a:xfrm>
          <a:prstGeom prst="rect">
            <a:avLst/>
          </a:prstGeom>
        </p:spPr>
      </p:pic>
      <p:sp>
        <p:nvSpPr>
          <p:cNvPr id="12" name="TextBox 11"/>
          <p:cNvSpPr txBox="1"/>
          <p:nvPr/>
        </p:nvSpPr>
        <p:spPr>
          <a:xfrm>
            <a:off x="979498" y="190338"/>
            <a:ext cx="11118215" cy="584775"/>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Work in pairs. Discuss the following questions.</a:t>
            </a:r>
          </a:p>
        </p:txBody>
      </p:sp>
      <p:sp>
        <p:nvSpPr>
          <p:cNvPr id="16" name="Rounded Rectangle 15"/>
          <p:cNvSpPr/>
          <p:nvPr/>
        </p:nvSpPr>
        <p:spPr>
          <a:xfrm>
            <a:off x="476892" y="19033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29677" y="87698"/>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sp>
        <p:nvSpPr>
          <p:cNvPr id="5" name="Text Box 4"/>
          <p:cNvSpPr txBox="1"/>
          <p:nvPr/>
        </p:nvSpPr>
        <p:spPr>
          <a:xfrm>
            <a:off x="339240" y="877753"/>
            <a:ext cx="11620821" cy="1077218"/>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5"/>
          </a:lnRef>
          <a:fillRef idx="1">
            <a:schemeClr val="lt1"/>
          </a:fillRef>
          <a:effectRef idx="0">
            <a:schemeClr val="accent5"/>
          </a:effectRef>
          <a:fontRef idx="minor">
            <a:schemeClr val="dk1"/>
          </a:fontRef>
        </p:style>
        <p:txBody>
          <a:bodyPr wrap="square" rtlCol="0" anchor="t">
            <a:spAutoFit/>
          </a:bodyPr>
          <a:lstStyle/>
          <a:p>
            <a:r>
              <a:rPr lang="en-US" sz="3200" b="1" dirty="0">
                <a:solidFill>
                  <a:srgbClr val="C00000"/>
                </a:solidFill>
              </a:rPr>
              <a:t>1. </a:t>
            </a:r>
            <a:r>
              <a:rPr lang="en-US" sz="3200" b="1" dirty="0">
                <a:solidFill>
                  <a:srgbClr val="002060"/>
                </a:solidFill>
              </a:rPr>
              <a:t>What do you know about other planets</a:t>
            </a:r>
            <a:r>
              <a:rPr lang="en-US" sz="3200" b="1" dirty="0" smtClean="0">
                <a:solidFill>
                  <a:srgbClr val="002060"/>
                </a:solidFill>
              </a:rPr>
              <a:t>?</a:t>
            </a:r>
            <a:endParaRPr lang="en-US" sz="3200" b="1" dirty="0">
              <a:solidFill>
                <a:srgbClr val="002060"/>
              </a:solidFill>
            </a:endParaRPr>
          </a:p>
          <a:p>
            <a:r>
              <a:rPr lang="en-US" sz="3200" b="1" dirty="0">
                <a:solidFill>
                  <a:srgbClr val="C00000"/>
                </a:solidFill>
              </a:rPr>
              <a:t>2</a:t>
            </a:r>
            <a:r>
              <a:rPr lang="en-US" sz="3200" b="1" dirty="0">
                <a:solidFill>
                  <a:srgbClr val="002060"/>
                </a:solidFill>
              </a:rPr>
              <a:t>. Would you like to live on another planet?  </a:t>
            </a:r>
            <a:r>
              <a:rPr lang="en-US" sz="3200" b="1" dirty="0" smtClean="0">
                <a:solidFill>
                  <a:srgbClr val="002060"/>
                </a:solidFill>
              </a:rPr>
              <a:t>Why </a:t>
            </a:r>
            <a:r>
              <a:rPr lang="en-US" sz="3200" b="1" dirty="0">
                <a:solidFill>
                  <a:srgbClr val="002060"/>
                </a:solidFill>
              </a:rPr>
              <a:t>/ </a:t>
            </a:r>
            <a:r>
              <a:rPr lang="en-US" sz="3200" b="1" dirty="0" smtClean="0">
                <a:solidFill>
                  <a:srgbClr val="002060"/>
                </a:solidFill>
              </a:rPr>
              <a:t>Why not</a:t>
            </a:r>
            <a:r>
              <a:rPr lang="en-US" sz="3200" b="1" dirty="0">
                <a:solidFill>
                  <a:srgbClr val="002060"/>
                </a:solidFill>
              </a:rPr>
              <a:t>?</a:t>
            </a:r>
          </a:p>
        </p:txBody>
      </p:sp>
      <p:sp>
        <p:nvSpPr>
          <p:cNvPr id="2" name="Rectangle 1"/>
          <p:cNvSpPr/>
          <p:nvPr/>
        </p:nvSpPr>
        <p:spPr>
          <a:xfrm>
            <a:off x="215045" y="2263947"/>
            <a:ext cx="2675639" cy="3323987"/>
          </a:xfrm>
          <a:prstGeom prst="rect">
            <a:avLst/>
          </a:prstGeom>
        </p:spPr>
        <p:txBody>
          <a:bodyPr wrap="square">
            <a:spAutoFit/>
          </a:bodyPr>
          <a:lstStyle/>
          <a:p>
            <a:r>
              <a:rPr lang="en-US" sz="30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30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Some  </a:t>
            </a:r>
            <a:r>
              <a:rPr lang="en-US" sz="3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other planets orbit around the sun or other stars.</a:t>
            </a:r>
            <a:endParaRPr lang="en-US" sz="30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a:p>
            <a:r>
              <a:rPr lang="en-US" sz="3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0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Mars, Neptune, Jupiter.......)</a:t>
            </a:r>
            <a:endParaRPr lang="en-US" sz="3000" b="1" i="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9674942" y="2161972"/>
            <a:ext cx="2422771" cy="3785652"/>
          </a:xfrm>
          <a:prstGeom prst="rect">
            <a:avLst/>
          </a:prstGeom>
        </p:spPr>
        <p:txBody>
          <a:bodyPr wrap="square">
            <a:spAutoFit/>
          </a:bodyPr>
          <a:lstStyle/>
          <a:p>
            <a:r>
              <a:rPr lang="en-US" sz="3000" b="1" dirty="0" smtClean="0">
                <a:solidFill>
                  <a:srgbClr val="0070C0"/>
                </a:solidFill>
                <a:latin typeface="Times New Roman" panose="02020603050405020304" pitchFamily="18" charset="0"/>
                <a:ea typeface="Times New Roman" panose="02020603050405020304" pitchFamily="18" charset="0"/>
                <a:sym typeface="Wingdings" panose="05000000000000000000" pitchFamily="2" charset="2"/>
              </a:rPr>
              <a:t> </a:t>
            </a:r>
            <a:r>
              <a:rPr lang="en-US" sz="3000" b="1" dirty="0" smtClean="0">
                <a:solidFill>
                  <a:srgbClr val="0070C0"/>
                </a:solidFill>
                <a:latin typeface="Times New Roman" panose="02020603050405020304" pitchFamily="18" charset="0"/>
                <a:ea typeface="Times New Roman" panose="02020603050405020304" pitchFamily="18" charset="0"/>
              </a:rPr>
              <a:t>No</a:t>
            </a:r>
            <a:r>
              <a:rPr lang="en-US" sz="3000" b="1" dirty="0">
                <a:solidFill>
                  <a:srgbClr val="0070C0"/>
                </a:solidFill>
                <a:latin typeface="Times New Roman" panose="02020603050405020304" pitchFamily="18" charset="0"/>
                <a:ea typeface="Times New Roman" panose="02020603050405020304" pitchFamily="18" charset="0"/>
              </a:rPr>
              <a:t>, I don’t think it is a good idea for me because I’m afraid I cannot go back to Earth</a:t>
            </a:r>
            <a:endParaRPr lang="en-US" sz="30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20">
          <a:fgClr>
            <a:srgbClr val="6699FF"/>
          </a:fgClr>
          <a:bgClr>
            <a:schemeClr val="bg1"/>
          </a:bgClr>
        </a:pattFill>
        <a:effectLst/>
      </p:bgPr>
    </p:bg>
    <p:spTree>
      <p:nvGrpSpPr>
        <p:cNvPr id="1" name=""/>
        <p:cNvGrpSpPr/>
        <p:nvPr/>
      </p:nvGrpSpPr>
      <p:grpSpPr>
        <a:xfrm>
          <a:off x="0" y="0"/>
          <a:ext cx="0" cy="0"/>
          <a:chOff x="0" y="0"/>
          <a:chExt cx="0" cy="0"/>
        </a:xfrm>
      </p:grpSpPr>
      <p:grpSp>
        <p:nvGrpSpPr>
          <p:cNvPr id="21" name="Group 20"/>
          <p:cNvGrpSpPr/>
          <p:nvPr/>
        </p:nvGrpSpPr>
        <p:grpSpPr>
          <a:xfrm>
            <a:off x="0" y="-6667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936673" y="1206282"/>
            <a:ext cx="4444365" cy="625475"/>
          </a:xfrm>
          <a:prstGeom prst="roundRect">
            <a:avLst>
              <a:gd name="adj" fmla="val 42661"/>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383569" y="1069566"/>
            <a:ext cx="964452" cy="916490"/>
          </a:xfrm>
          <a:prstGeom prst="rect">
            <a:avLst/>
          </a:prstGeom>
        </p:spPr>
      </p:pic>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35" y="88265"/>
            <a:ext cx="7690485" cy="706755"/>
          </a:xfrm>
          <a:prstGeom prst="rect">
            <a:avLst/>
          </a:prstGeom>
          <a:noFill/>
        </p:spPr>
        <p:txBody>
          <a:bodyPr wrap="square" rtlCol="0">
            <a:spAutoFit/>
          </a:bodyPr>
          <a:lstStyle/>
          <a:p>
            <a:r>
              <a:rPr lang="en-US" sz="4000" b="1" dirty="0" smtClean="0">
                <a:solidFill>
                  <a:schemeClr val="bg1"/>
                </a:solidFill>
                <a:latin typeface="Myriad Pro" pitchFamily="34" charset="0"/>
              </a:rPr>
              <a:t> LIFE ON OTHER PLANETS</a:t>
            </a:r>
          </a:p>
        </p:txBody>
      </p:sp>
      <p:sp>
        <p:nvSpPr>
          <p:cNvPr id="15" name="TextBox 14"/>
          <p:cNvSpPr txBox="1"/>
          <p:nvPr/>
        </p:nvSpPr>
        <p:spPr>
          <a:xfrm>
            <a:off x="4528835" y="1226907"/>
            <a:ext cx="3153995" cy="523220"/>
          </a:xfrm>
          <a:prstGeom prst="rect">
            <a:avLst/>
          </a:prstGeom>
          <a:noFill/>
        </p:spPr>
        <p:txBody>
          <a:bodyPr wrap="square" rtlCol="0">
            <a:spAutoFit/>
          </a:bodyPr>
          <a:lstStyle/>
          <a:p>
            <a:r>
              <a:rPr lang="en-US" sz="2800" b="1" dirty="0">
                <a:solidFill>
                  <a:srgbClr val="0070C0"/>
                </a:solidFill>
              </a:rPr>
              <a:t>LESSON 5: SKILLS 1</a:t>
            </a:r>
          </a:p>
        </p:txBody>
      </p:sp>
      <p:sp>
        <p:nvSpPr>
          <p:cNvPr id="8" name="Rectangles 7"/>
          <p:cNvSpPr/>
          <p:nvPr/>
        </p:nvSpPr>
        <p:spPr>
          <a:xfrm>
            <a:off x="2478937" y="2533835"/>
            <a:ext cx="3427730" cy="3558540"/>
          </a:xfrm>
          <a:prstGeom prst="rect">
            <a:avLst/>
          </a:prstGeom>
          <a:ln w="31750" cmpd="sng">
            <a:solidFill>
              <a:srgbClr val="FF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s 8"/>
          <p:cNvSpPr/>
          <p:nvPr/>
        </p:nvSpPr>
        <p:spPr>
          <a:xfrm>
            <a:off x="6337197" y="2533200"/>
            <a:ext cx="3427730" cy="3559175"/>
          </a:xfrm>
          <a:prstGeom prst="rect">
            <a:avLst/>
          </a:prstGeom>
          <a:ln w="31750" cmpd="sng">
            <a:solidFill>
              <a:schemeClr val="accent5">
                <a:lumMod val="75000"/>
              </a:schemeClr>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Text Box 11"/>
          <p:cNvSpPr txBox="1"/>
          <p:nvPr/>
        </p:nvSpPr>
        <p:spPr>
          <a:xfrm>
            <a:off x="2736747" y="5240840"/>
            <a:ext cx="2850515" cy="583565"/>
          </a:xfrm>
          <a:prstGeom prst="rect">
            <a:avLst/>
          </a:prstGeom>
          <a:gradFill>
            <a:gsLst>
              <a:gs pos="0">
                <a:srgbClr val="E30000"/>
              </a:gs>
              <a:gs pos="100000">
                <a:srgbClr val="760303"/>
              </a:gs>
            </a:gsLst>
            <a:path path="circle">
              <a:fillToRect l="50000" t="50000" r="50000" b="50000"/>
            </a:path>
            <a:tileRect/>
          </a:gra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3200"/>
              <a:t>READING</a:t>
            </a:r>
          </a:p>
        </p:txBody>
      </p:sp>
      <p:sp>
        <p:nvSpPr>
          <p:cNvPr id="19" name="Text Box 18"/>
          <p:cNvSpPr txBox="1"/>
          <p:nvPr/>
        </p:nvSpPr>
        <p:spPr>
          <a:xfrm>
            <a:off x="6626122" y="5197660"/>
            <a:ext cx="2850515" cy="583565"/>
          </a:xfrm>
          <a:prstGeom prst="rect">
            <a:avLst/>
          </a:prstGeom>
          <a:gradFill>
            <a:gsLst>
              <a:gs pos="38000">
                <a:srgbClr val="7192A9">
                  <a:alpha val="100000"/>
                </a:srgbClr>
              </a:gs>
              <a:gs pos="100000">
                <a:srgbClr val="034373"/>
              </a:gs>
            </a:gsLst>
            <a:path path="circle">
              <a:fillToRect l="50000" t="50000" r="50000" b="50000"/>
            </a:path>
            <a:tileRect/>
          </a:gra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3200"/>
              <a:t>SPEAKING</a:t>
            </a:r>
          </a:p>
        </p:txBody>
      </p:sp>
      <p:pic>
        <p:nvPicPr>
          <p:cNvPr id="13" name="Picture 12" descr="tải xuống (2)"/>
          <p:cNvPicPr>
            <a:picLocks noChangeAspect="1"/>
          </p:cNvPicPr>
          <p:nvPr/>
        </p:nvPicPr>
        <p:blipFill>
          <a:blip r:embed="rId4"/>
          <a:stretch>
            <a:fillRect/>
          </a:stretch>
        </p:blipFill>
        <p:spPr>
          <a:xfrm>
            <a:off x="2631337" y="2811965"/>
            <a:ext cx="3131185" cy="1920240"/>
          </a:xfrm>
          <a:prstGeom prst="rect">
            <a:avLst/>
          </a:prstGeom>
        </p:spPr>
      </p:pic>
      <p:pic>
        <p:nvPicPr>
          <p:cNvPr id="14" name="Picture 13" descr="detailsp (1) (1)"/>
          <p:cNvPicPr>
            <a:picLocks noChangeAspect="1"/>
          </p:cNvPicPr>
          <p:nvPr/>
        </p:nvPicPr>
        <p:blipFill>
          <a:blip r:embed="rId5"/>
          <a:stretch>
            <a:fillRect/>
          </a:stretch>
        </p:blipFill>
        <p:spPr>
          <a:xfrm>
            <a:off x="6418477" y="2627815"/>
            <a:ext cx="3274060" cy="2341245"/>
          </a:xfrm>
          <a:prstGeom prst="rect">
            <a:avLst/>
          </a:prstGeom>
        </p:spPr>
      </p:pic>
      <p:grpSp>
        <p:nvGrpSpPr>
          <p:cNvPr id="26" name="Group 25"/>
          <p:cNvGrpSpPr/>
          <p:nvPr/>
        </p:nvGrpSpPr>
        <p:grpSpPr>
          <a:xfrm>
            <a:off x="2261781" y="112190"/>
            <a:ext cx="712319" cy="709214"/>
            <a:chOff x="2180974" y="148629"/>
            <a:chExt cx="712319" cy="709214"/>
          </a:xfrm>
        </p:grpSpPr>
        <p:sp>
          <p:nvSpPr>
            <p:cNvPr id="27" name="Oval 26"/>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Chord 27"/>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TextBox 28"/>
          <p:cNvSpPr txBox="1"/>
          <p:nvPr/>
        </p:nvSpPr>
        <p:spPr>
          <a:xfrm>
            <a:off x="2206287" y="96052"/>
            <a:ext cx="811295" cy="707886"/>
          </a:xfrm>
          <a:prstGeom prst="rect">
            <a:avLst/>
          </a:prstGeom>
          <a:noFill/>
        </p:spPr>
        <p:txBody>
          <a:bodyPr wrap="square" rtlCol="0">
            <a:spAutoFit/>
          </a:bodyPr>
          <a:lstStyle/>
          <a:p>
            <a:pPr algn="ctr"/>
            <a:r>
              <a:rPr lang="en-US" sz="4000" b="1" smtClean="0">
                <a:solidFill>
                  <a:schemeClr val="bg1"/>
                </a:solidFill>
                <a:latin typeface="Myriad Pro" pitchFamily="34" charset="0"/>
              </a:rPr>
              <a:t>12</a:t>
            </a:r>
            <a:endParaRPr lang="en-US" sz="4000" b="1" dirty="0">
              <a:solidFill>
                <a:schemeClr val="bg1"/>
              </a:solidFill>
              <a:latin typeface="Myriad Pro"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p:nvPr/>
        </p:nvSpPr>
        <p:spPr>
          <a:xfrm>
            <a:off x="4005108" y="157563"/>
            <a:ext cx="4116336" cy="830997"/>
          </a:xfrm>
          <a:prstGeom prst="rect">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4800" b="1" dirty="0" smtClean="0"/>
              <a:t>I. READING</a:t>
            </a:r>
            <a:endParaRPr lang="en-US" sz="4800" b="1" dirty="0"/>
          </a:p>
        </p:txBody>
      </p:sp>
      <p:pic>
        <p:nvPicPr>
          <p:cNvPr id="5" name="Picture 4" descr="tải xuống (2)"/>
          <p:cNvPicPr>
            <a:picLocks noChangeAspect="1"/>
          </p:cNvPicPr>
          <p:nvPr/>
        </p:nvPicPr>
        <p:blipFill>
          <a:blip r:embed="rId2"/>
          <a:stretch>
            <a:fillRect/>
          </a:stretch>
        </p:blipFill>
        <p:spPr>
          <a:xfrm>
            <a:off x="3200235" y="1465007"/>
            <a:ext cx="6582862" cy="4532670"/>
          </a:xfrm>
          <a:prstGeom prst="rect">
            <a:avLst/>
          </a:prstGeom>
        </p:spPr>
      </p:pic>
    </p:spTree>
    <p:extLst>
      <p:ext uri="{BB962C8B-B14F-4D97-AF65-F5344CB8AC3E}">
        <p14:creationId xmlns:p14="http://schemas.microsoft.com/office/powerpoint/2010/main" val="240477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50802" y="1286238"/>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liquid</a:t>
            </a:r>
            <a:r>
              <a:rPr lang="en-US" sz="6000" b="1" dirty="0">
                <a:solidFill>
                  <a:srgbClr val="AD4F0F"/>
                </a:solidFill>
              </a:rPr>
              <a:t> </a:t>
            </a:r>
            <a:r>
              <a:rPr lang="en-US" sz="6000" b="1" dirty="0">
                <a:solidFill>
                  <a:srgbClr val="AD4F0F"/>
                </a:solidFill>
                <a:cs typeface="Calibri" panose="020F0502020204030204" pitchFamily="34" charset="0"/>
              </a:rPr>
              <a:t>(n)</a:t>
            </a:r>
          </a:p>
        </p:txBody>
      </p:sp>
      <p:sp>
        <p:nvSpPr>
          <p:cNvPr id="12" name="Rectangle 11"/>
          <p:cNvSpPr/>
          <p:nvPr/>
        </p:nvSpPr>
        <p:spPr>
          <a:xfrm>
            <a:off x="568871" y="4781980"/>
            <a:ext cx="4050892" cy="830997"/>
          </a:xfrm>
          <a:prstGeom prst="rect">
            <a:avLst/>
          </a:prstGeom>
        </p:spPr>
        <p:txBody>
          <a:bodyPr wrap="square">
            <a:spAutoFit/>
          </a:bodyPr>
          <a:lstStyle/>
          <a:p>
            <a:pPr lvl="0" algn="ctr"/>
            <a:r>
              <a:rPr lang="en-US" sz="4800" dirty="0" err="1"/>
              <a:t>chất lỏng</a:t>
            </a:r>
            <a:endParaRPr lang="en-US" sz="4800" dirty="0"/>
          </a:p>
        </p:txBody>
      </p:sp>
      <p:sp>
        <p:nvSpPr>
          <p:cNvPr id="2" name="Rectangle 1"/>
          <p:cNvSpPr/>
          <p:nvPr/>
        </p:nvSpPr>
        <p:spPr>
          <a:xfrm>
            <a:off x="1329387" y="3205072"/>
            <a:ext cx="2529860" cy="830997"/>
          </a:xfrm>
          <a:prstGeom prst="rect">
            <a:avLst/>
          </a:prstGeom>
        </p:spPr>
        <p:txBody>
          <a:bodyPr wrap="none">
            <a:spAutoFit/>
          </a:bodyPr>
          <a:lstStyle/>
          <a:p>
            <a:pPr algn="ctr"/>
            <a:r>
              <a:rPr lang="en-US" sz="4800" b="1">
                <a:solidFill>
                  <a:schemeClr val="accent5">
                    <a:lumMod val="50000"/>
                  </a:schemeClr>
                </a:solidFill>
              </a:rPr>
              <a:t>/ˈ</a:t>
            </a:r>
            <a:r>
              <a:rPr lang="en-US" sz="4800" b="1" smtClean="0">
                <a:solidFill>
                  <a:schemeClr val="accent5">
                    <a:lumMod val="50000"/>
                  </a:schemeClr>
                </a:solidFill>
              </a:rPr>
              <a:t>lɪkwɪd</a:t>
            </a:r>
            <a:r>
              <a:rPr lang="en-US" sz="4800" b="1">
                <a:solidFill>
                  <a:schemeClr val="accent5">
                    <a:lumMod val="50000"/>
                  </a:schemeClr>
                </a:solidFill>
              </a:rPr>
              <a:t>/</a:t>
            </a:r>
          </a:p>
        </p:txBody>
      </p:sp>
      <p:sp>
        <p:nvSpPr>
          <p:cNvPr id="15" name="TextBox 14"/>
          <p:cNvSpPr txBox="1"/>
          <p:nvPr/>
        </p:nvSpPr>
        <p:spPr>
          <a:xfrm>
            <a:off x="319918" y="36120"/>
            <a:ext cx="3150869" cy="584775"/>
          </a:xfrm>
          <a:prstGeom prst="rect">
            <a:avLst/>
          </a:prstGeom>
          <a:solidFill>
            <a:srgbClr val="7192A9"/>
          </a:solidFill>
          <a:effectLst/>
        </p:spPr>
        <p:txBody>
          <a:bodyPr wrap="square" rtlCol="0">
            <a:spAutoFit/>
          </a:bodyPr>
          <a:lstStyle/>
          <a:p>
            <a:r>
              <a:rPr lang="en-US" sz="3200" b="1" dirty="0" smtClean="0">
                <a:solidFill>
                  <a:srgbClr val="0070C0"/>
                </a:solidFill>
                <a:effectLst>
                  <a:glow rad="88900">
                    <a:schemeClr val="bg1"/>
                  </a:glow>
                </a:effectLst>
                <a:latin typeface="Britannic Bold" panose="020B0903060703020204" pitchFamily="34" charset="0"/>
                <a:cs typeface="Arial" panose="020B0604020202020204" pitchFamily="34" charset="0"/>
              </a:rPr>
              <a:t>* </a:t>
            </a:r>
            <a:r>
              <a:rPr lang="en-US" sz="3200" b="1" dirty="0">
                <a:solidFill>
                  <a:srgbClr val="0070C0"/>
                </a:solidFill>
                <a:effectLst>
                  <a:glow rad="88900">
                    <a:schemeClr val="bg1"/>
                  </a:glow>
                </a:effectLst>
                <a:latin typeface="Britannic Bold" panose="020B0903060703020204" pitchFamily="34" charset="0"/>
                <a:cs typeface="Arial" panose="020B0604020202020204" pitchFamily="34" charset="0"/>
              </a:rPr>
              <a:t>V</a:t>
            </a:r>
            <a:r>
              <a:rPr lang="en-US" sz="3200" b="1" dirty="0" smtClean="0">
                <a:solidFill>
                  <a:srgbClr val="0070C0"/>
                </a:solidFill>
                <a:effectLst>
                  <a:glow rad="88900">
                    <a:schemeClr val="bg1"/>
                  </a:glow>
                </a:effectLst>
                <a:latin typeface="Britannic Bold" panose="020B0903060703020204" pitchFamily="34" charset="0"/>
                <a:cs typeface="Arial" panose="020B0604020202020204" pitchFamily="34" charset="0"/>
              </a:rPr>
              <a:t>OCABULARY</a:t>
            </a:r>
            <a:endParaRPr lang="en-US" sz="3200" b="1" dirty="0">
              <a:solidFill>
                <a:srgbClr val="0070C0"/>
              </a:solidFill>
              <a:effectLst>
                <a:glow rad="88900">
                  <a:schemeClr val="bg1"/>
                </a:glow>
              </a:effectLst>
              <a:latin typeface="Britannic Bold" panose="020B0903060703020204" pitchFamily="34" charset="0"/>
              <a:cs typeface="Arial" panose="020B0604020202020204" pitchFamily="34" charset="0"/>
            </a:endParaRPr>
          </a:p>
        </p:txBody>
      </p:sp>
      <p:pic>
        <p:nvPicPr>
          <p:cNvPr id="4" name="Content Placeholder 3" descr="bb11__"/>
          <p:cNvPicPr>
            <a:picLocks noGrp="1" noChangeAspect="1"/>
          </p:cNvPicPr>
          <p:nvPr>
            <p:ph idx="1"/>
          </p:nvPr>
        </p:nvPicPr>
        <p:blipFill>
          <a:blip r:embed="rId5"/>
          <a:stretch>
            <a:fillRect/>
          </a:stretch>
        </p:blipFill>
        <p:spPr>
          <a:xfrm>
            <a:off x="5281930" y="615745"/>
            <a:ext cx="6591935" cy="4166235"/>
          </a:xfrm>
          <a:prstGeom prst="rect">
            <a:avLst/>
          </a:prstGeom>
        </p:spPr>
      </p:pic>
      <p:pic>
        <p:nvPicPr>
          <p:cNvPr id="3" name="liquid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871" y="331577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888" fill="hold"/>
                                        <p:tgtEl>
                                          <p:spTgt spid="3"/>
                                        </p:tgtEl>
                                      </p:cBhvr>
                                    </p:cmd>
                                  </p:childTnLst>
                                </p:cTn>
                              </p:par>
                            </p:childTnLst>
                          </p:cTn>
                        </p:par>
                      </p:childTnLst>
                    </p:cTn>
                  </p:par>
                </p:childTnLst>
              </p:cTn>
              <p:nextCondLst>
                <p:cond evt="onClick" delay="0">
                  <p:tgtEl>
                    <p:spTgt spid="3"/>
                  </p:tgtEl>
                </p:cond>
              </p:nextCondLst>
            </p:seq>
            <p:audio>
              <p:cMediaNode vol="80000">
                <p:cTn id="21"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487067" y="1529621"/>
            <a:ext cx="6820535" cy="65722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temperature</a:t>
            </a:r>
            <a:r>
              <a:rPr lang="en-US" sz="6000" b="1" dirty="0">
                <a:solidFill>
                  <a:srgbClr val="AD4F0F"/>
                </a:solidFill>
              </a:rPr>
              <a:t> </a:t>
            </a:r>
            <a:r>
              <a:rPr lang="en-US" sz="6000" b="1" dirty="0">
                <a:solidFill>
                  <a:srgbClr val="AD4F0F"/>
                </a:solidFill>
                <a:cs typeface="Calibri" panose="020F0502020204030204" pitchFamily="34" charset="0"/>
              </a:rPr>
              <a:t>(n)</a:t>
            </a:r>
          </a:p>
        </p:txBody>
      </p:sp>
      <p:sp>
        <p:nvSpPr>
          <p:cNvPr id="12" name="Rectangle 11"/>
          <p:cNvSpPr/>
          <p:nvPr/>
        </p:nvSpPr>
        <p:spPr>
          <a:xfrm>
            <a:off x="1871887" y="4962320"/>
            <a:ext cx="4050892" cy="830997"/>
          </a:xfrm>
          <a:prstGeom prst="rect">
            <a:avLst/>
          </a:prstGeom>
        </p:spPr>
        <p:txBody>
          <a:bodyPr wrap="square">
            <a:spAutoFit/>
          </a:bodyPr>
          <a:lstStyle/>
          <a:p>
            <a:pPr lvl="0" algn="ctr"/>
            <a:r>
              <a:rPr lang="en-US" sz="4800" dirty="0" err="1"/>
              <a:t>nhiệt độ</a:t>
            </a:r>
            <a:endParaRPr lang="en-US" sz="6600" dirty="0"/>
          </a:p>
        </p:txBody>
      </p:sp>
      <p:sp>
        <p:nvSpPr>
          <p:cNvPr id="2" name="Rectangle 1"/>
          <p:cNvSpPr/>
          <p:nvPr/>
        </p:nvSpPr>
        <p:spPr>
          <a:xfrm>
            <a:off x="2108767" y="3397724"/>
            <a:ext cx="3577133" cy="830997"/>
          </a:xfrm>
          <a:prstGeom prst="rect">
            <a:avLst/>
          </a:prstGeom>
        </p:spPr>
        <p:txBody>
          <a:bodyPr wrap="none">
            <a:spAutoFit/>
          </a:bodyPr>
          <a:lstStyle/>
          <a:p>
            <a:pPr algn="ctr"/>
            <a:r>
              <a:rPr lang="en-US" sz="4800" b="1">
                <a:solidFill>
                  <a:schemeClr val="accent5">
                    <a:lumMod val="50000"/>
                  </a:schemeClr>
                </a:solidFill>
              </a:rPr>
              <a:t> /ˈtemprətʃə/</a:t>
            </a:r>
          </a:p>
        </p:txBody>
      </p:sp>
      <p:pic>
        <p:nvPicPr>
          <p:cNvPr id="6" name="Content Placeholder 5" descr="4c15fd75-5c1a-40c8-8f64-5b31564e1ace-jumbo9x16_Warmtempthermometer"/>
          <p:cNvPicPr>
            <a:picLocks noGrp="1" noChangeAspect="1"/>
          </p:cNvPicPr>
          <p:nvPr>
            <p:ph idx="1"/>
          </p:nvPr>
        </p:nvPicPr>
        <p:blipFill>
          <a:blip r:embed="rId5"/>
          <a:stretch>
            <a:fillRect/>
          </a:stretch>
        </p:blipFill>
        <p:spPr>
          <a:xfrm>
            <a:off x="8614410" y="1727200"/>
            <a:ext cx="2447290" cy="4351655"/>
          </a:xfrm>
          <a:prstGeom prst="rect">
            <a:avLst/>
          </a:prstGeom>
        </p:spPr>
      </p:pic>
      <p:pic>
        <p:nvPicPr>
          <p:cNvPr id="3" name="temperature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62287" y="3508422"/>
            <a:ext cx="609600" cy="609600"/>
          </a:xfrm>
          <a:prstGeom prst="rect">
            <a:avLst/>
          </a:prstGeom>
        </p:spPr>
      </p:pic>
      <p:sp>
        <p:nvSpPr>
          <p:cNvPr id="14" name="TextBox 13"/>
          <p:cNvSpPr txBox="1"/>
          <p:nvPr/>
        </p:nvSpPr>
        <p:spPr>
          <a:xfrm>
            <a:off x="319918" y="36120"/>
            <a:ext cx="3150869" cy="584775"/>
          </a:xfrm>
          <a:prstGeom prst="rect">
            <a:avLst/>
          </a:prstGeom>
          <a:solidFill>
            <a:srgbClr val="7192A9"/>
          </a:solidFill>
          <a:effectLst/>
        </p:spPr>
        <p:txBody>
          <a:bodyPr wrap="square" rtlCol="0">
            <a:spAutoFit/>
          </a:bodyPr>
          <a:lstStyle/>
          <a:p>
            <a:r>
              <a:rPr lang="en-US" sz="3200" b="1" dirty="0" smtClean="0">
                <a:solidFill>
                  <a:srgbClr val="0070C0"/>
                </a:solidFill>
                <a:effectLst>
                  <a:glow rad="88900">
                    <a:schemeClr val="bg1"/>
                  </a:glow>
                </a:effectLst>
                <a:latin typeface="Britannic Bold" panose="020B0903060703020204" pitchFamily="34" charset="0"/>
                <a:cs typeface="Arial" panose="020B0604020202020204" pitchFamily="34" charset="0"/>
              </a:rPr>
              <a:t>* </a:t>
            </a:r>
            <a:r>
              <a:rPr lang="en-US" sz="3200" b="1" dirty="0">
                <a:solidFill>
                  <a:srgbClr val="0070C0"/>
                </a:solidFill>
                <a:effectLst>
                  <a:glow rad="88900">
                    <a:schemeClr val="bg1"/>
                  </a:glow>
                </a:effectLst>
                <a:latin typeface="Britannic Bold" panose="020B0903060703020204" pitchFamily="34" charset="0"/>
                <a:cs typeface="Arial" panose="020B0604020202020204" pitchFamily="34" charset="0"/>
              </a:rPr>
              <a:t>V</a:t>
            </a:r>
            <a:r>
              <a:rPr lang="en-US" sz="3200" b="1" dirty="0" smtClean="0">
                <a:solidFill>
                  <a:srgbClr val="0070C0"/>
                </a:solidFill>
                <a:effectLst>
                  <a:glow rad="88900">
                    <a:schemeClr val="bg1"/>
                  </a:glow>
                </a:effectLst>
                <a:latin typeface="Britannic Bold" panose="020B0903060703020204" pitchFamily="34" charset="0"/>
                <a:cs typeface="Arial" panose="020B0604020202020204" pitchFamily="34" charset="0"/>
              </a:rPr>
              <a:t>OCABULARY</a:t>
            </a:r>
            <a:endParaRPr lang="en-US" sz="3200" b="1" dirty="0">
              <a:solidFill>
                <a:srgbClr val="0070C0"/>
              </a:solidFill>
              <a:effectLst>
                <a:glow rad="88900">
                  <a:schemeClr val="bg1"/>
                </a:glow>
              </a:effectLst>
              <a:latin typeface="Britannic Bold" panose="020B0903060703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071" fill="hold"/>
                                        <p:tgtEl>
                                          <p:spTgt spid="3"/>
                                        </p:tgtEl>
                                      </p:cBhvr>
                                    </p:cmd>
                                  </p:childTnLst>
                                </p:cTn>
                              </p:par>
                            </p:childTnLst>
                          </p:cTn>
                        </p:par>
                      </p:childTnLst>
                    </p:cTn>
                  </p:par>
                </p:childTnLst>
              </p:cTn>
              <p:nextCondLst>
                <p:cond evt="onClick" delay="0">
                  <p:tgtEl>
                    <p:spTgt spid="3"/>
                  </p:tgtEl>
                </p:cond>
              </p:nextCondLst>
            </p:seq>
            <p:audio>
              <p:cMediaNode vol="80000">
                <p:cTn id="21"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1014730" y="1614170"/>
            <a:ext cx="6894830" cy="65722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atmosphere</a:t>
            </a:r>
            <a:r>
              <a:rPr lang="en-US" sz="6000" b="1" dirty="0">
                <a:solidFill>
                  <a:srgbClr val="AD4F0F"/>
                </a:solidFill>
              </a:rPr>
              <a:t> </a:t>
            </a:r>
            <a:r>
              <a:rPr lang="en-US" sz="6000" b="1" dirty="0">
                <a:solidFill>
                  <a:srgbClr val="AD4F0F"/>
                </a:solidFill>
                <a:cs typeface="Calibri" panose="020F0502020204030204" pitchFamily="34" charset="0"/>
              </a:rPr>
              <a:t>(n)</a:t>
            </a:r>
          </a:p>
        </p:txBody>
      </p:sp>
      <p:sp>
        <p:nvSpPr>
          <p:cNvPr id="12" name="Rectangle 11"/>
          <p:cNvSpPr/>
          <p:nvPr/>
        </p:nvSpPr>
        <p:spPr>
          <a:xfrm>
            <a:off x="2312306" y="4655615"/>
            <a:ext cx="4050892" cy="830997"/>
          </a:xfrm>
          <a:prstGeom prst="rect">
            <a:avLst/>
          </a:prstGeom>
        </p:spPr>
        <p:txBody>
          <a:bodyPr wrap="square">
            <a:spAutoFit/>
          </a:bodyPr>
          <a:lstStyle/>
          <a:p>
            <a:pPr lvl="0" algn="ctr"/>
            <a:r>
              <a:rPr lang="en-US" sz="4800"/>
              <a:t>k</a:t>
            </a:r>
            <a:r>
              <a:rPr lang="en-US" sz="4800" smtClean="0"/>
              <a:t>hí quyển</a:t>
            </a:r>
            <a:endParaRPr lang="en-US" sz="6600" dirty="0"/>
          </a:p>
        </p:txBody>
      </p:sp>
      <p:sp>
        <p:nvSpPr>
          <p:cNvPr id="2" name="Rectangle 1"/>
          <p:cNvSpPr/>
          <p:nvPr/>
        </p:nvSpPr>
        <p:spPr>
          <a:xfrm>
            <a:off x="2717996" y="3279996"/>
            <a:ext cx="3334824" cy="830997"/>
          </a:xfrm>
          <a:prstGeom prst="rect">
            <a:avLst/>
          </a:prstGeom>
        </p:spPr>
        <p:txBody>
          <a:bodyPr wrap="none">
            <a:spAutoFit/>
          </a:bodyPr>
          <a:lstStyle/>
          <a:p>
            <a:pPr algn="ctr"/>
            <a:r>
              <a:rPr lang="en-US" sz="4800" b="1">
                <a:solidFill>
                  <a:schemeClr val="accent5">
                    <a:lumMod val="50000"/>
                  </a:schemeClr>
                </a:solidFill>
              </a:rPr>
              <a:t>/ˈætməsfɪə/</a:t>
            </a:r>
          </a:p>
        </p:txBody>
      </p:sp>
      <p:pic>
        <p:nvPicPr>
          <p:cNvPr id="3" name="atmosphere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02706" y="3390694"/>
            <a:ext cx="609600" cy="609600"/>
          </a:xfrm>
          <a:prstGeom prst="rect">
            <a:avLst/>
          </a:prstGeom>
        </p:spPr>
      </p:pic>
      <p:sp>
        <p:nvSpPr>
          <p:cNvPr id="15" name="Rectangle 11"/>
          <p:cNvSpPr/>
          <p:nvPr/>
        </p:nvSpPr>
        <p:spPr>
          <a:xfrm>
            <a:off x="8103447" y="3141497"/>
            <a:ext cx="4453709" cy="1938992"/>
          </a:xfrm>
          <a:prstGeom prst="rect">
            <a:avLst/>
          </a:prstGeom>
        </p:spPr>
        <p:txBody>
          <a:bodyPr wrap="square">
            <a:spAutoFit/>
          </a:bodyPr>
          <a:lstStyle/>
          <a:p>
            <a:pPr lvl="0"/>
            <a:r>
              <a:rPr lang="en-US" sz="4000" smtClean="0"/>
              <a:t>The mixture of </a:t>
            </a:r>
          </a:p>
          <a:p>
            <a:pPr lvl="0"/>
            <a:r>
              <a:rPr lang="en-US" sz="4000" smtClean="0"/>
              <a:t>gases around </a:t>
            </a:r>
          </a:p>
          <a:p>
            <a:pPr lvl="0"/>
            <a:r>
              <a:rPr lang="en-US" sz="4000" smtClean="0"/>
              <a:t>the earth</a:t>
            </a:r>
            <a:endParaRPr lang="en-US" sz="4000" dirty="0" err="1"/>
          </a:p>
        </p:txBody>
      </p:sp>
      <p:sp>
        <p:nvSpPr>
          <p:cNvPr id="14" name="TextBox 13"/>
          <p:cNvSpPr txBox="1"/>
          <p:nvPr/>
        </p:nvSpPr>
        <p:spPr>
          <a:xfrm>
            <a:off x="319918" y="36120"/>
            <a:ext cx="3150869" cy="584775"/>
          </a:xfrm>
          <a:prstGeom prst="rect">
            <a:avLst/>
          </a:prstGeom>
          <a:solidFill>
            <a:srgbClr val="7192A9"/>
          </a:solidFill>
          <a:effectLst/>
        </p:spPr>
        <p:txBody>
          <a:bodyPr wrap="square" rtlCol="0">
            <a:spAutoFit/>
          </a:bodyPr>
          <a:lstStyle/>
          <a:p>
            <a:r>
              <a:rPr lang="en-US" sz="3200" b="1" dirty="0" smtClean="0">
                <a:solidFill>
                  <a:srgbClr val="0070C0"/>
                </a:solidFill>
                <a:effectLst>
                  <a:glow rad="88900">
                    <a:schemeClr val="bg1"/>
                  </a:glow>
                </a:effectLst>
                <a:latin typeface="Britannic Bold" panose="020B0903060703020204" pitchFamily="34" charset="0"/>
                <a:cs typeface="Arial" panose="020B0604020202020204" pitchFamily="34" charset="0"/>
              </a:rPr>
              <a:t>* </a:t>
            </a:r>
            <a:r>
              <a:rPr lang="en-US" sz="3200" b="1" dirty="0">
                <a:solidFill>
                  <a:srgbClr val="0070C0"/>
                </a:solidFill>
                <a:effectLst>
                  <a:glow rad="88900">
                    <a:schemeClr val="bg1"/>
                  </a:glow>
                </a:effectLst>
                <a:latin typeface="Britannic Bold" panose="020B0903060703020204" pitchFamily="34" charset="0"/>
                <a:cs typeface="Arial" panose="020B0604020202020204" pitchFamily="34" charset="0"/>
              </a:rPr>
              <a:t>V</a:t>
            </a:r>
            <a:r>
              <a:rPr lang="en-US" sz="3200" b="1" dirty="0" smtClean="0">
                <a:solidFill>
                  <a:srgbClr val="0070C0"/>
                </a:solidFill>
                <a:effectLst>
                  <a:glow rad="88900">
                    <a:schemeClr val="bg1"/>
                  </a:glow>
                </a:effectLst>
                <a:latin typeface="Britannic Bold" panose="020B0903060703020204" pitchFamily="34" charset="0"/>
                <a:cs typeface="Arial" panose="020B0604020202020204" pitchFamily="34" charset="0"/>
              </a:rPr>
              <a:t>OCABULARY</a:t>
            </a:r>
            <a:endParaRPr lang="en-US" sz="3200" b="1" dirty="0">
              <a:solidFill>
                <a:srgbClr val="0070C0"/>
              </a:solidFill>
              <a:effectLst>
                <a:glow rad="88900">
                  <a:schemeClr val="bg1"/>
                </a:glow>
              </a:effectLst>
              <a:latin typeface="Britannic Bold" panose="020B0903060703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306" fill="hold"/>
                                        <p:tgtEl>
                                          <p:spTgt spid="3"/>
                                        </p:tgtEl>
                                      </p:cBhvr>
                                    </p:cmd>
                                  </p:childTnLst>
                                </p:cTn>
                              </p:par>
                            </p:childTnLst>
                          </p:cTn>
                        </p:par>
                      </p:childTnLst>
                    </p:cTn>
                  </p:par>
                </p:childTnLst>
              </p:cTn>
              <p:nextCondLst>
                <p:cond evt="onClick" delay="0">
                  <p:tgtEl>
                    <p:spTgt spid="3"/>
                  </p:tgtEl>
                </p:cond>
              </p:nextCondLst>
            </p:seq>
            <p:audio>
              <p:cMediaNode vol="80000">
                <p:cTn id="21"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380365" y="1131279"/>
            <a:ext cx="5624830" cy="65722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gravity</a:t>
            </a:r>
            <a:r>
              <a:rPr lang="en-US" sz="6000" b="1" dirty="0">
                <a:solidFill>
                  <a:srgbClr val="AD4F0F"/>
                </a:solidFill>
              </a:rPr>
              <a:t> </a:t>
            </a:r>
            <a:r>
              <a:rPr lang="en-US" sz="6000" b="1" dirty="0">
                <a:solidFill>
                  <a:srgbClr val="AD4F0F"/>
                </a:solidFill>
                <a:cs typeface="Calibri" panose="020F0502020204030204" pitchFamily="34" charset="0"/>
              </a:rPr>
              <a:t>(n)</a:t>
            </a:r>
          </a:p>
        </p:txBody>
      </p:sp>
      <p:sp>
        <p:nvSpPr>
          <p:cNvPr id="12" name="Rectangle 11"/>
          <p:cNvSpPr/>
          <p:nvPr/>
        </p:nvSpPr>
        <p:spPr>
          <a:xfrm>
            <a:off x="908321" y="4430567"/>
            <a:ext cx="4006579" cy="1569660"/>
          </a:xfrm>
          <a:prstGeom prst="rect">
            <a:avLst/>
          </a:prstGeom>
        </p:spPr>
        <p:txBody>
          <a:bodyPr wrap="square">
            <a:spAutoFit/>
          </a:bodyPr>
          <a:lstStyle/>
          <a:p>
            <a:pPr lvl="0" algn="ctr"/>
            <a:r>
              <a:rPr lang="en-US" sz="4800" smtClean="0"/>
              <a:t>trọng lực</a:t>
            </a:r>
            <a:r>
              <a:rPr lang="en-US" sz="4800" err="1"/>
              <a:t>, </a:t>
            </a:r>
            <a:endParaRPr lang="en-US" sz="4800" smtClean="0"/>
          </a:p>
          <a:p>
            <a:pPr lvl="0" algn="ctr"/>
            <a:r>
              <a:rPr lang="en-US" sz="4800" smtClean="0"/>
              <a:t>lực </a:t>
            </a:r>
            <a:r>
              <a:rPr lang="en-US" sz="4800" dirty="0" err="1"/>
              <a:t>hút trái đất</a:t>
            </a:r>
            <a:endParaRPr lang="en-US" sz="6600" dirty="0"/>
          </a:p>
        </p:txBody>
      </p:sp>
      <p:sp>
        <p:nvSpPr>
          <p:cNvPr id="2" name="Rectangle 1"/>
          <p:cNvSpPr/>
          <p:nvPr/>
        </p:nvSpPr>
        <p:spPr>
          <a:xfrm>
            <a:off x="1477820" y="3024676"/>
            <a:ext cx="2867580" cy="830997"/>
          </a:xfrm>
          <a:prstGeom prst="rect">
            <a:avLst/>
          </a:prstGeom>
        </p:spPr>
        <p:txBody>
          <a:bodyPr wrap="none">
            <a:spAutoFit/>
          </a:bodyPr>
          <a:lstStyle/>
          <a:p>
            <a:pPr algn="ctr"/>
            <a:r>
              <a:rPr lang="en-US" sz="4800" b="1">
                <a:solidFill>
                  <a:schemeClr val="accent5">
                    <a:lumMod val="50000"/>
                  </a:schemeClr>
                </a:solidFill>
              </a:rPr>
              <a:t>/ˈɡrævəti/</a:t>
            </a:r>
          </a:p>
        </p:txBody>
      </p:sp>
      <p:pic>
        <p:nvPicPr>
          <p:cNvPr id="4" name="Content Placeholder 3" descr="Gravity_2880x1620_Lede"/>
          <p:cNvPicPr>
            <a:picLocks noGrp="1" noChangeAspect="1"/>
          </p:cNvPicPr>
          <p:nvPr>
            <p:ph idx="1"/>
          </p:nvPr>
        </p:nvPicPr>
        <p:blipFill>
          <a:blip r:embed="rId5"/>
          <a:stretch>
            <a:fillRect/>
          </a:stretch>
        </p:blipFill>
        <p:spPr>
          <a:xfrm>
            <a:off x="5875655" y="2129425"/>
            <a:ext cx="6136640" cy="3452495"/>
          </a:xfrm>
          <a:prstGeom prst="rect">
            <a:avLst/>
          </a:prstGeom>
        </p:spPr>
      </p:pic>
      <p:pic>
        <p:nvPicPr>
          <p:cNvPr id="3" name="gravity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3521" y="3135374"/>
            <a:ext cx="609600" cy="609600"/>
          </a:xfrm>
          <a:prstGeom prst="rect">
            <a:avLst/>
          </a:prstGeom>
        </p:spPr>
      </p:pic>
      <p:sp>
        <p:nvSpPr>
          <p:cNvPr id="11" name="TextBox 10"/>
          <p:cNvSpPr txBox="1"/>
          <p:nvPr/>
        </p:nvSpPr>
        <p:spPr>
          <a:xfrm>
            <a:off x="319918" y="36120"/>
            <a:ext cx="3150869" cy="584775"/>
          </a:xfrm>
          <a:prstGeom prst="rect">
            <a:avLst/>
          </a:prstGeom>
          <a:solidFill>
            <a:srgbClr val="7192A9"/>
          </a:solidFill>
          <a:effectLst/>
        </p:spPr>
        <p:txBody>
          <a:bodyPr wrap="square" rtlCol="0">
            <a:spAutoFit/>
          </a:bodyPr>
          <a:lstStyle/>
          <a:p>
            <a:r>
              <a:rPr lang="en-US" sz="3200" b="1" dirty="0" smtClean="0">
                <a:solidFill>
                  <a:srgbClr val="0070C0"/>
                </a:solidFill>
                <a:effectLst>
                  <a:glow rad="88900">
                    <a:schemeClr val="bg1"/>
                  </a:glow>
                </a:effectLst>
                <a:latin typeface="Britannic Bold" panose="020B0903060703020204" pitchFamily="34" charset="0"/>
                <a:cs typeface="Arial" panose="020B0604020202020204" pitchFamily="34" charset="0"/>
              </a:rPr>
              <a:t>* </a:t>
            </a:r>
            <a:r>
              <a:rPr lang="en-US" sz="3200" b="1" dirty="0">
                <a:solidFill>
                  <a:srgbClr val="0070C0"/>
                </a:solidFill>
                <a:effectLst>
                  <a:glow rad="88900">
                    <a:schemeClr val="bg1"/>
                  </a:glow>
                </a:effectLst>
                <a:latin typeface="Britannic Bold" panose="020B0903060703020204" pitchFamily="34" charset="0"/>
                <a:cs typeface="Arial" panose="020B0604020202020204" pitchFamily="34" charset="0"/>
              </a:rPr>
              <a:t>V</a:t>
            </a:r>
            <a:r>
              <a:rPr lang="en-US" sz="3200" b="1" dirty="0" smtClean="0">
                <a:solidFill>
                  <a:srgbClr val="0070C0"/>
                </a:solidFill>
                <a:effectLst>
                  <a:glow rad="88900">
                    <a:schemeClr val="bg1"/>
                  </a:glow>
                </a:effectLst>
                <a:latin typeface="Britannic Bold" panose="020B0903060703020204" pitchFamily="34" charset="0"/>
                <a:cs typeface="Arial" panose="020B0604020202020204" pitchFamily="34" charset="0"/>
              </a:rPr>
              <a:t>OCABULARY</a:t>
            </a:r>
            <a:endParaRPr lang="en-US" sz="3200" b="1" dirty="0">
              <a:solidFill>
                <a:srgbClr val="0070C0"/>
              </a:solidFill>
              <a:effectLst>
                <a:glow rad="88900">
                  <a:schemeClr val="bg1"/>
                </a:glow>
              </a:effectLst>
              <a:latin typeface="Britannic Bold" panose="020B0903060703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044" fill="hold"/>
                                        <p:tgtEl>
                                          <p:spTgt spid="3"/>
                                        </p:tgtEl>
                                      </p:cBhvr>
                                    </p:cmd>
                                  </p:childTnLst>
                                </p:cTn>
                              </p:par>
                            </p:childTnLst>
                          </p:cTn>
                        </p:par>
                      </p:childTnLst>
                    </p:cTn>
                  </p:par>
                </p:childTnLst>
              </p:cTn>
              <p:nextCondLst>
                <p:cond evt="onClick" delay="0">
                  <p:tgtEl>
                    <p:spTgt spid="3"/>
                  </p:tgtEl>
                </p:cond>
              </p:nextCondLst>
            </p:seq>
            <p:audio>
              <p:cMediaNode vol="80000">
                <p:cTn id="21"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P spid="2" grpId="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494</TotalTime>
  <Words>923</Words>
  <Application>Microsoft Office PowerPoint</Application>
  <PresentationFormat>Widescreen</PresentationFormat>
  <Paragraphs>184</Paragraphs>
  <Slides>25</Slides>
  <Notes>19</Notes>
  <HiddenSlides>0</HiddenSlides>
  <MMClips>23</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Algerian</vt:lpstr>
      <vt:lpstr>Arial</vt:lpstr>
      <vt:lpstr>Arial Black</vt:lpstr>
      <vt:lpstr>Britannic Bold</vt:lpstr>
      <vt:lpstr>Calibri</vt:lpstr>
      <vt:lpstr>Calibri Light</vt:lpstr>
      <vt:lpstr>CIDFont</vt:lpstr>
      <vt:lpstr>Myriad Pro</vt:lpstr>
      <vt:lpstr>Roboto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255</cp:revision>
  <dcterms:created xsi:type="dcterms:W3CDTF">2020-12-09T02:04:00Z</dcterms:created>
  <dcterms:modified xsi:type="dcterms:W3CDTF">2024-04-13T07:10:09Z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61CBA64395B3416883B3918E27C1C585</vt:lpwstr>
  </property>
  <property fmtid="{D5CDD505-2E9C-101B-9397-08002B2CF9AE}" pid="3" name="KSOProductBuildVer">
    <vt:lpwstr>1033-11.2.0.11440</vt:lpwstr>
  </property>
</Properties>
</file>