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438" r:id="rId2"/>
    <p:sldId id="439" r:id="rId3"/>
    <p:sldId id="428" r:id="rId4"/>
    <p:sldId id="429" r:id="rId5"/>
    <p:sldId id="430" r:id="rId6"/>
    <p:sldId id="431" r:id="rId7"/>
    <p:sldId id="432" r:id="rId8"/>
    <p:sldId id="434" r:id="rId9"/>
    <p:sldId id="316" r:id="rId10"/>
    <p:sldId id="36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283" r:id="rId21"/>
    <p:sldId id="433" r:id="rId22"/>
    <p:sldId id="418" r:id="rId23"/>
    <p:sldId id="419" r:id="rId24"/>
    <p:sldId id="420" r:id="rId25"/>
    <p:sldId id="436" r:id="rId26"/>
    <p:sldId id="423" r:id="rId27"/>
    <p:sldId id="437" r:id="rId28"/>
    <p:sldId id="425" r:id="rId29"/>
    <p:sldId id="426" r:id="rId30"/>
    <p:sldId id="387" r:id="rId31"/>
    <p:sldId id="330" r:id="rId32"/>
    <p:sldId id="440" r:id="rId33"/>
    <p:sldId id="4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B21313"/>
    <a:srgbClr val="F26649"/>
    <a:srgbClr val="EF4B66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5012" autoAdjust="0"/>
  </p:normalViewPr>
  <p:slideViewPr>
    <p:cSldViewPr snapToGrid="0" showGuides="1">
      <p:cViewPr varScale="1">
        <p:scale>
          <a:sx n="65" d="100"/>
          <a:sy n="65" d="100"/>
        </p:scale>
        <p:origin x="852" y="48"/>
      </p:cViewPr>
      <p:guideLst>
        <p:guide orient="horz" pos="210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</a:p>
      </dgm:t>
    </dgm:pt>
    <dgm:pt modelId="{5F988EE9-51EC-4EE7-9568-746F6FAF90B9}" type="parTrans" cxnId="{B298E482-D199-48B3-A7D7-4D1C8755AF74}">
      <dgm:prSet/>
      <dgm:spPr/>
      <dgm:t>
        <a:bodyPr/>
        <a:lstStyle/>
        <a:p>
          <a:endParaRPr lang="en-US"/>
        </a:p>
      </dgm:t>
    </dgm:pt>
    <dgm:pt modelId="{3591CDED-9223-497A-B3C9-B81FBCAA605A}" type="sibTrans" cxnId="{B298E482-D199-48B3-A7D7-4D1C8755AF74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</a:p>
      </dgm:t>
    </dgm:pt>
    <dgm:pt modelId="{D2AE03E2-B7A0-4215-A479-8E2362289AC7}" type="parTrans" cxnId="{05671FB3-18F6-4708-B9C1-39A7717F41EA}">
      <dgm:prSet/>
      <dgm:spPr/>
      <dgm:t>
        <a:bodyPr/>
        <a:lstStyle/>
        <a:p>
          <a:endParaRPr lang="en-US"/>
        </a:p>
      </dgm:t>
    </dgm:pt>
    <dgm:pt modelId="{34F2DE42-EDD4-4621-BF87-4CD56614359F}" type="sibTrans" cxnId="{05671FB3-18F6-4708-B9C1-39A7717F41EA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7F77CA-45EC-4E61-B80E-C557DEFA8903}" type="presOf" srcId="{8AE4A381-C505-4165-B0F6-72A547C19C85}" destId="{EF919B30-8E50-4BE5-BFF9-A011BC59CF55}" srcOrd="1" destOrd="0" presId="urn:microsoft.com/office/officeart/2005/8/layout/list1#1"/>
    <dgm:cxn modelId="{05671FB3-18F6-4708-B9C1-39A7717F41EA}" srcId="{AAA37794-5E27-4DDA-B12E-298686F5888D}" destId="{08FBC75F-95AC-4B05-95BF-E110BC13302B}" srcOrd="1" destOrd="0" parTransId="{D2AE03E2-B7A0-4215-A479-8E2362289AC7}" sibTransId="{34F2DE42-EDD4-4621-BF87-4CD56614359F}"/>
    <dgm:cxn modelId="{0AF39D02-660A-4F11-ADC2-AE4B32A7CAC4}" type="presOf" srcId="{8AE4A381-C505-4165-B0F6-72A547C19C85}" destId="{39089052-8674-4477-9BFB-07FBFFFFD8C8}" srcOrd="0" destOrd="0" presId="urn:microsoft.com/office/officeart/2005/8/layout/list1#1"/>
    <dgm:cxn modelId="{DFCB1C64-958F-436D-80A6-9E97DD5D6E82}" type="presOf" srcId="{08FBC75F-95AC-4B05-95BF-E110BC13302B}" destId="{667686F2-9BA3-4B10-A5F2-38ECCD6CCAB1}" srcOrd="0" destOrd="0" presId="urn:microsoft.com/office/officeart/2005/8/layout/list1#1"/>
    <dgm:cxn modelId="{4E88078E-02D9-4D71-BAEF-E84D6B6207CF}" type="presOf" srcId="{08FBC75F-95AC-4B05-95BF-E110BC13302B}" destId="{B45E6B02-74BC-4456-B7B1-4DD6C1455987}" srcOrd="1" destOrd="0" presId="urn:microsoft.com/office/officeart/2005/8/layout/list1#1"/>
    <dgm:cxn modelId="{B22FE0D1-132E-45D3-8C89-D02EDFE7D904}" type="presOf" srcId="{AAA37794-5E27-4DDA-B12E-298686F5888D}" destId="{BEBFA14B-9B40-4103-84A4-38ECEF66E937}" srcOrd="0" destOrd="0" presId="urn:microsoft.com/office/officeart/2005/8/layout/list1#1"/>
    <dgm:cxn modelId="{B298E482-D199-48B3-A7D7-4D1C8755AF74}" srcId="{AAA37794-5E27-4DDA-B12E-298686F5888D}" destId="{8AE4A381-C505-4165-B0F6-72A547C19C85}" srcOrd="0" destOrd="0" parTransId="{5F988EE9-51EC-4EE7-9568-746F6FAF90B9}" sibTransId="{3591CDED-9223-497A-B3C9-B81FBCAA605A}"/>
    <dgm:cxn modelId="{0901EB63-A4F4-423F-B924-60A690BD3577}" type="presParOf" srcId="{BEBFA14B-9B40-4103-84A4-38ECEF66E937}" destId="{65BDE73A-EF1C-4F0B-B738-EC9506EC3EB6}" srcOrd="0" destOrd="0" presId="urn:microsoft.com/office/officeart/2005/8/layout/list1#1"/>
    <dgm:cxn modelId="{73825260-8E40-47CF-BDFE-398E728675CB}" type="presParOf" srcId="{65BDE73A-EF1C-4F0B-B738-EC9506EC3EB6}" destId="{39089052-8674-4477-9BFB-07FBFFFFD8C8}" srcOrd="0" destOrd="0" presId="urn:microsoft.com/office/officeart/2005/8/layout/list1#1"/>
    <dgm:cxn modelId="{539B911C-1E76-4868-A509-5676F6EBCA6D}" type="presParOf" srcId="{65BDE73A-EF1C-4F0B-B738-EC9506EC3EB6}" destId="{EF919B30-8E50-4BE5-BFF9-A011BC59CF55}" srcOrd="1" destOrd="0" presId="urn:microsoft.com/office/officeart/2005/8/layout/list1#1"/>
    <dgm:cxn modelId="{9D1EAC33-0A3A-4C3E-A513-1ED45503D29A}" type="presParOf" srcId="{BEBFA14B-9B40-4103-84A4-38ECEF66E937}" destId="{F8662491-2000-4CC6-BEEC-D1859AFD2268}" srcOrd="1" destOrd="0" presId="urn:microsoft.com/office/officeart/2005/8/layout/list1#1"/>
    <dgm:cxn modelId="{74FED471-9C47-4A0C-95B0-33AF528AD103}" type="presParOf" srcId="{BEBFA14B-9B40-4103-84A4-38ECEF66E937}" destId="{E928C619-1DE9-419E-A5FA-3C9A247B8E43}" srcOrd="2" destOrd="0" presId="urn:microsoft.com/office/officeart/2005/8/layout/list1#1"/>
    <dgm:cxn modelId="{A0260113-F3EF-4EE0-867F-5BAFE4EDFC7E}" type="presParOf" srcId="{BEBFA14B-9B40-4103-84A4-38ECEF66E937}" destId="{39270468-BD01-4F24-9A98-60E7CF789B54}" srcOrd="3" destOrd="0" presId="urn:microsoft.com/office/officeart/2005/8/layout/list1#1"/>
    <dgm:cxn modelId="{549CC98D-97F4-43F9-BEC6-D71D60F25318}" type="presParOf" srcId="{BEBFA14B-9B40-4103-84A4-38ECEF66E937}" destId="{5A649B72-39A4-4A84-8236-B0BF3AC76109}" srcOrd="4" destOrd="0" presId="urn:microsoft.com/office/officeart/2005/8/layout/list1#1"/>
    <dgm:cxn modelId="{10F5C5F5-938B-41C4-9E0F-D9987FDA52D7}" type="presParOf" srcId="{5A649B72-39A4-4A84-8236-B0BF3AC76109}" destId="{667686F2-9BA3-4B10-A5F2-38ECCD6CCAB1}" srcOrd="0" destOrd="0" presId="urn:microsoft.com/office/officeart/2005/8/layout/list1#1"/>
    <dgm:cxn modelId="{897A119C-77E3-43E0-A046-198A53438027}" type="presParOf" srcId="{5A649B72-39A4-4A84-8236-B0BF3AC76109}" destId="{B45E6B02-74BC-4456-B7B1-4DD6C1455987}" srcOrd="1" destOrd="0" presId="urn:microsoft.com/office/officeart/2005/8/layout/list1#1"/>
    <dgm:cxn modelId="{E8E54C17-7A27-48E6-9E26-BB1CC1E79A8B}" type="presParOf" srcId="{BEBFA14B-9B40-4103-84A4-38ECEF66E937}" destId="{22519622-4D32-44DB-990E-774C307AAEA0}" srcOrd="5" destOrd="0" presId="urn:microsoft.com/office/officeart/2005/8/layout/list1#1"/>
    <dgm:cxn modelId="{C5C51324-D380-4BF8-A8BA-D84995952C0F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solidFill>
          <a:srgbClr val="EF4B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VOCABULARY</a:t>
          </a:r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solidFill>
          <a:srgbClr val="7192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PRONUNCIATION</a:t>
          </a:r>
        </a:p>
      </dsp:txBody>
      <dsp:txXfrm>
        <a:off x="364476" y="1655284"/>
        <a:ext cx="429567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image" Target="../media/image1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5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audio" Target="../media/media7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12.png"/><Relationship Id="rId3" Type="http://schemas.microsoft.com/office/2007/relationships/media" Target="../media/media9.mp3"/><Relationship Id="rId7" Type="http://schemas.microsoft.com/office/2007/relationships/media" Target="../media/media12.mp3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4.xml"/><Relationship Id="rId5" Type="http://schemas.microsoft.com/office/2007/relationships/media" Target="../media/media10.mp3"/><Relationship Id="rId10" Type="http://schemas.openxmlformats.org/officeDocument/2006/relationships/audio" Target="../media/media13.mp3"/><Relationship Id="rId4" Type="http://schemas.openxmlformats.org/officeDocument/2006/relationships/audio" Target="../media/media9.mp3"/><Relationship Id="rId9" Type="http://schemas.microsoft.com/office/2007/relationships/media" Target="../media/media13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41006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56841" y="116707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galaxy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7" y="4668573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thiên 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6104" y="3038793"/>
            <a:ext cx="284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/ˈɡæləksi/</a:t>
            </a:r>
          </a:p>
        </p:txBody>
      </p:sp>
      <p:pic>
        <p:nvPicPr>
          <p:cNvPr id="17" name="Content Placeholder 16" descr="constellations-g7f7f99a1c_192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7969" y="2018875"/>
            <a:ext cx="6177280" cy="4083050"/>
          </a:xfrm>
          <a:prstGeom prst="rect">
            <a:avLst/>
          </a:prstGeom>
        </p:spPr>
      </p:pic>
      <p:pic>
        <p:nvPicPr>
          <p:cNvPr id="3" name="galax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56" y="31494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60070" y="12961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rocket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070" y="4790976"/>
            <a:ext cx="526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tàu vũ trụ con thoi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994" y="3038793"/>
            <a:ext cx="241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/ˈrɒkɪt/</a:t>
            </a:r>
          </a:p>
        </p:txBody>
      </p:sp>
      <p:pic>
        <p:nvPicPr>
          <p:cNvPr id="5" name="Content Placeholder 4" descr="most-powerful-rockets-ever-built-header-scal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9300" y="2101215"/>
            <a:ext cx="5904865" cy="3543300"/>
          </a:xfrm>
          <a:prstGeom prst="rect">
            <a:avLst/>
          </a:prstGeom>
        </p:spPr>
      </p:pic>
      <p:pic>
        <p:nvPicPr>
          <p:cNvPr id="3" name="rock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26" y="31494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09215" y="1492878"/>
            <a:ext cx="65392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telescope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745" y="489204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kính thiên văn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2741" y="3411436"/>
            <a:ext cx="3298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/ˈtelɪskəʊp/</a:t>
            </a:r>
          </a:p>
        </p:txBody>
      </p:sp>
      <p:pic>
        <p:nvPicPr>
          <p:cNvPr id="11" name="Content Placeholder 10" descr="starbase-80-refractor-telescope-4d296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54265" y="2018875"/>
            <a:ext cx="3552190" cy="4351655"/>
          </a:xfrm>
          <a:prstGeom prst="rect">
            <a:avLst/>
          </a:prstGeom>
        </p:spPr>
      </p:pic>
      <p:pic>
        <p:nvPicPr>
          <p:cNvPr id="3" name="telesco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71" y="3522134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56553" y="12567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UFO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076" y="4646062"/>
            <a:ext cx="4477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vật thể bay không xác định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674" y="2825433"/>
            <a:ext cx="31761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/ˈjuːfəʊ/</a:t>
            </a:r>
          </a:p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/ˌjuː ef ˈəʊ/</a:t>
            </a:r>
          </a:p>
        </p:txBody>
      </p:sp>
      <p:pic>
        <p:nvPicPr>
          <p:cNvPr id="16" name="Content Placeholder 15" descr="istock-61129567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05195" y="1848485"/>
            <a:ext cx="5801995" cy="4351655"/>
          </a:xfrm>
          <a:prstGeom prst="rect">
            <a:avLst/>
          </a:prstGeom>
        </p:spPr>
      </p:pic>
      <p:pic>
        <p:nvPicPr>
          <p:cNvPr id="3" name="U 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grayscl/>
          </a:blip>
          <a:stretch>
            <a:fillRect/>
          </a:stretch>
        </p:blipFill>
        <p:spPr>
          <a:xfrm>
            <a:off x="835410" y="2903410"/>
            <a:ext cx="609600" cy="609600"/>
          </a:xfrm>
          <a:prstGeom prst="rect">
            <a:avLst/>
          </a:prstGeom>
        </p:spPr>
      </p:pic>
      <p:pic>
        <p:nvPicPr>
          <p:cNvPr id="4" name="ufo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76" y="3719512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98598" y="138546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Jupiter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890" y="4927812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Mộc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678" y="3391651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/ˈdʒuːpɪtə/</a:t>
            </a:r>
          </a:p>
        </p:txBody>
      </p:sp>
      <p:pic>
        <p:nvPicPr>
          <p:cNvPr id="5" name="Content Placeholder 4" descr="Jupi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05195" y="1903620"/>
            <a:ext cx="5801995" cy="4351655"/>
          </a:xfrm>
          <a:prstGeom prst="rect">
            <a:avLst/>
          </a:prstGeom>
        </p:spPr>
      </p:pic>
      <p:pic>
        <p:nvPicPr>
          <p:cNvPr id="3" name="jupi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890" y="3496417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45745" y="15026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45" y="479827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Hỏa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112" y="3234958"/>
            <a:ext cx="1960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/mɑːz/</a:t>
            </a:r>
          </a:p>
        </p:txBody>
      </p:sp>
      <p:pic>
        <p:nvPicPr>
          <p:cNvPr id="14" name="Content Placeholder 13" descr="1140x64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33950" y="2019300"/>
            <a:ext cx="6419850" cy="3609975"/>
          </a:xfrm>
          <a:prstGeom prst="rect">
            <a:avLst/>
          </a:prstGeom>
        </p:spPr>
      </p:pic>
      <p:pic>
        <p:nvPicPr>
          <p:cNvPr id="4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8" y="334565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98980" y="12253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Mercury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585" y="475477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Thủy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1902" y="3247073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/ˈmɜːkjəri/</a:t>
            </a:r>
          </a:p>
        </p:txBody>
      </p:sp>
      <p:pic>
        <p:nvPicPr>
          <p:cNvPr id="6" name="Content Placeholder 5" descr="whatsimport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48425" y="1690370"/>
            <a:ext cx="4359910" cy="4351655"/>
          </a:xfrm>
          <a:prstGeom prst="rect">
            <a:avLst/>
          </a:prstGeom>
        </p:spPr>
      </p:pic>
      <p:pic>
        <p:nvPicPr>
          <p:cNvPr id="4" name="mercury__gb_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85" y="335777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36864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Neptune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5" y="487530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Hải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0557" y="3450698"/>
            <a:ext cx="306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/ˈneptjuːn/</a:t>
            </a:r>
          </a:p>
        </p:txBody>
      </p:sp>
      <p:pic>
        <p:nvPicPr>
          <p:cNvPr id="8" name="Content Placeholder 7" descr="Science-Neptune-FA-PIA01492_ori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35725" y="1690370"/>
            <a:ext cx="4351655" cy="4351655"/>
          </a:xfrm>
          <a:prstGeom prst="rect">
            <a:avLst/>
          </a:prstGeom>
        </p:spPr>
      </p:pic>
      <p:pic>
        <p:nvPicPr>
          <p:cNvPr id="3" name="neptun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5" y="356139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56872" y="112955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Uranus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333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Thiên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177" y="3195912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/ˈjʊərənəs/</a:t>
            </a:r>
          </a:p>
        </p:txBody>
      </p:sp>
      <p:pic>
        <p:nvPicPr>
          <p:cNvPr id="9" name="Content Placeholder 8" descr="p0257vk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8000" y="1831340"/>
            <a:ext cx="6272530" cy="3970655"/>
          </a:xfrm>
          <a:prstGeom prst="rect">
            <a:avLst/>
          </a:prstGeom>
        </p:spPr>
      </p:pic>
      <p:pic>
        <p:nvPicPr>
          <p:cNvPr id="3" name="ura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72" y="330661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43205" y="138842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Venus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269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Kim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1173" y="3338096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/ˈviːnəs/</a:t>
            </a:r>
          </a:p>
        </p:txBody>
      </p:sp>
      <p:pic>
        <p:nvPicPr>
          <p:cNvPr id="16" name="Content Placeholder 15" descr="Venus-Akatsuki-20a1b9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74333" y="2045861"/>
            <a:ext cx="6223000" cy="4152900"/>
          </a:xfrm>
          <a:prstGeom prst="rect">
            <a:avLst/>
          </a:prstGeom>
        </p:spPr>
      </p:pic>
      <p:pic>
        <p:nvPicPr>
          <p:cNvPr id="3" name="ve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644" y="3448794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25" y="667819"/>
            <a:ext cx="2137026" cy="18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48304" y="667819"/>
            <a:ext cx="477106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54328"/>
              </p:ext>
            </p:extLst>
          </p:nvPr>
        </p:nvGraphicFramePr>
        <p:xfrm>
          <a:off x="1218638" y="979684"/>
          <a:ext cx="10487280" cy="52041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crater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kreɪtə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miệng núi lửa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galaxy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/ˈɡæləksi/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hà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rocket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/ˈrɒkɪt/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 vũ trụ con thoi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telescope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/ˈtelɪskəʊp/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 thiên văn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UFO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/ˈjuːfəʊ/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/ˌjuː ef ˈəʊ/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bay không xác định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Jupiter (n) 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/ˈdʒuːpɪtə/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35" y="1674553"/>
            <a:ext cx="609600" cy="609600"/>
          </a:xfrm>
          <a:prstGeom prst="rect">
            <a:avLst/>
          </a:prstGeom>
        </p:spPr>
      </p:pic>
      <p:pic>
        <p:nvPicPr>
          <p:cNvPr id="9" name="galax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35" y="2336407"/>
            <a:ext cx="609600" cy="609600"/>
          </a:xfrm>
          <a:prstGeom prst="rect">
            <a:avLst/>
          </a:prstGeom>
        </p:spPr>
      </p:pic>
      <p:pic>
        <p:nvPicPr>
          <p:cNvPr id="12" name="rocket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0496" y="2998261"/>
            <a:ext cx="609600" cy="609600"/>
          </a:xfrm>
          <a:prstGeom prst="rect">
            <a:avLst/>
          </a:prstGeom>
        </p:spPr>
      </p:pic>
      <p:pic>
        <p:nvPicPr>
          <p:cNvPr id="13" name="telescop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35" y="3660115"/>
            <a:ext cx="609600" cy="609600"/>
          </a:xfrm>
          <a:prstGeom prst="rect">
            <a:avLst/>
          </a:prstGeom>
        </p:spPr>
      </p:pic>
      <p:pic>
        <p:nvPicPr>
          <p:cNvPr id="14" name="ufo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35" y="4941672"/>
            <a:ext cx="609600" cy="609600"/>
          </a:xfrm>
          <a:prstGeom prst="rect">
            <a:avLst/>
          </a:prstGeom>
        </p:spPr>
      </p:pic>
      <p:pic>
        <p:nvPicPr>
          <p:cNvPr id="15" name="U f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489935" y="4321969"/>
            <a:ext cx="609600" cy="609600"/>
          </a:xfrm>
          <a:prstGeom prst="rect">
            <a:avLst/>
          </a:prstGeom>
        </p:spPr>
      </p:pic>
      <p:pic>
        <p:nvPicPr>
          <p:cNvPr id="16" name="jupit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35" y="5561375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92479"/>
              </p:ext>
            </p:extLst>
          </p:nvPr>
        </p:nvGraphicFramePr>
        <p:xfrm>
          <a:off x="1110483" y="802703"/>
          <a:ext cx="10487280" cy="40169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Mars (n)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/mɑːz/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Mercury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/ˈmɜːkjəri/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Thủy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Neptune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/ˈneptjuːn/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Hải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10. Uranus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/ˈjʊərənəs/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Thiên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11. Venus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/ˈviːnəs/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Kim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780" y="1506462"/>
            <a:ext cx="609600" cy="609600"/>
          </a:xfrm>
          <a:prstGeom prst="rect">
            <a:avLst/>
          </a:prstGeom>
        </p:spPr>
      </p:pic>
      <p:pic>
        <p:nvPicPr>
          <p:cNvPr id="9" name="mercury__gb_2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780" y="2201563"/>
            <a:ext cx="609600" cy="609600"/>
          </a:xfrm>
          <a:prstGeom prst="rect">
            <a:avLst/>
          </a:prstGeom>
        </p:spPr>
      </p:pic>
      <p:pic>
        <p:nvPicPr>
          <p:cNvPr id="12" name="neptun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780" y="2896664"/>
            <a:ext cx="609600" cy="609600"/>
          </a:xfrm>
          <a:prstGeom prst="rect">
            <a:avLst/>
          </a:prstGeom>
        </p:spPr>
      </p:pic>
      <p:pic>
        <p:nvPicPr>
          <p:cNvPr id="14" name="venus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780" y="4201365"/>
            <a:ext cx="609600" cy="609600"/>
          </a:xfrm>
          <a:prstGeom prst="rect">
            <a:avLst/>
          </a:prstGeom>
        </p:spPr>
      </p:pic>
      <p:pic>
        <p:nvPicPr>
          <p:cNvPr id="2" name="ukupstr01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1780" y="3506264"/>
            <a:ext cx="609600" cy="6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402201" y="2441009"/>
            <a:ext cx="499183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/>
              <a:t>My </a:t>
            </a:r>
            <a:r>
              <a:rPr lang="en-US" sz="4400" i="1"/>
              <a:t>Very Excellent Mother Just Served Us </a:t>
            </a:r>
            <a:r>
              <a:rPr lang="en-US" sz="4400" i="1" smtClean="0"/>
              <a:t>Noodles</a:t>
            </a:r>
            <a:endParaRPr lang="en-US" sz="4400" b="1" i="1"/>
          </a:p>
        </p:txBody>
      </p:sp>
      <p:sp>
        <p:nvSpPr>
          <p:cNvPr id="37" name="Rectangle 11"/>
          <p:cNvSpPr/>
          <p:nvPr/>
        </p:nvSpPr>
        <p:spPr>
          <a:xfrm>
            <a:off x="5625080" y="4635071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3.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217530" y="4650915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1.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2876983" y="4635071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2.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8367265" y="461841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4.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217532" y="5300683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5.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2876985" y="5284839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6.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5625082" y="5284839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7.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8367267" y="5268182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8.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07" y="333258"/>
            <a:ext cx="100603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following are the eight planets that go around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sun. Put them in order from the closest to the farthest from the sun.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416" y="4444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201" y="3418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00240" y="1398248"/>
            <a:ext cx="757470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Earth		Jupiter	Mars	    </a:t>
            </a:r>
            <a:r>
              <a:rPr lang="en-US" sz="2800" dirty="0" smtClean="0">
                <a:sym typeface="+mn-ea"/>
              </a:rPr>
              <a:t>Venus</a:t>
            </a:r>
            <a:r>
              <a:rPr lang="en-US" sz="2800" dirty="0"/>
              <a:t>	</a:t>
            </a:r>
          </a:p>
          <a:p>
            <a:pPr algn="ctr"/>
            <a:r>
              <a:rPr lang="en-US" sz="2800" dirty="0"/>
              <a:t>Mercury	Neptune	Saturn    Uranus	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963419" y="16546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713941" y="4661229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Mercury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376351" y="465010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118536" y="4648089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Earth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863676" y="4634258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Mars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713942" y="5302490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Jupiter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3376353" y="5301610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Saturn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092127" y="5316527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Uranus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8863678" y="5273511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Neptune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93" y="2286551"/>
            <a:ext cx="4804360" cy="2316019"/>
          </a:xfrm>
          <a:prstGeom prst="rect">
            <a:avLst/>
          </a:prstGeom>
        </p:spPr>
      </p:pic>
      <p:sp>
        <p:nvSpPr>
          <p:cNvPr id="43" name="Text Box 8"/>
          <p:cNvSpPr txBox="1"/>
          <p:nvPr/>
        </p:nvSpPr>
        <p:spPr>
          <a:xfrm>
            <a:off x="402201" y="2442545"/>
            <a:ext cx="499208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dirty="0" smtClean="0">
                <a:solidFill>
                  <a:srgbClr val="EF4B66"/>
                </a:solidFill>
              </a:rPr>
              <a:t>M</a:t>
            </a:r>
            <a:r>
              <a:rPr lang="en-US" sz="4400" i="1" dirty="0" smtClean="0"/>
              <a:t>y </a:t>
            </a:r>
            <a:r>
              <a:rPr lang="en-US" sz="4400" i="1" dirty="0">
                <a:solidFill>
                  <a:srgbClr val="EF4B66"/>
                </a:solidFill>
              </a:rPr>
              <a:t>V</a:t>
            </a:r>
            <a:r>
              <a:rPr lang="en-US" sz="4400" i="1" dirty="0"/>
              <a:t>ery </a:t>
            </a:r>
            <a:r>
              <a:rPr lang="en-US" sz="4400" i="1" dirty="0">
                <a:solidFill>
                  <a:srgbClr val="EF4B66"/>
                </a:solidFill>
              </a:rPr>
              <a:t>E</a:t>
            </a:r>
            <a:r>
              <a:rPr lang="en-US" sz="4400" i="1" dirty="0"/>
              <a:t>xcellent </a:t>
            </a:r>
            <a:r>
              <a:rPr lang="en-US" sz="4400" i="1" dirty="0">
                <a:solidFill>
                  <a:srgbClr val="EF4B66"/>
                </a:solidFill>
              </a:rPr>
              <a:t>M</a:t>
            </a:r>
            <a:r>
              <a:rPr lang="en-US" sz="4400" i="1" dirty="0"/>
              <a:t>other </a:t>
            </a:r>
            <a:r>
              <a:rPr lang="en-US" sz="4400" i="1" dirty="0">
                <a:solidFill>
                  <a:srgbClr val="EF4B66"/>
                </a:solidFill>
              </a:rPr>
              <a:t>J</a:t>
            </a:r>
            <a:r>
              <a:rPr lang="en-US" sz="4400" i="1" dirty="0"/>
              <a:t>ust </a:t>
            </a:r>
            <a:r>
              <a:rPr lang="en-US" sz="4400" i="1" dirty="0">
                <a:solidFill>
                  <a:srgbClr val="EF4B66"/>
                </a:solidFill>
              </a:rPr>
              <a:t>S</a:t>
            </a:r>
            <a:r>
              <a:rPr lang="en-US" sz="4400" i="1" dirty="0"/>
              <a:t>erved </a:t>
            </a:r>
            <a:r>
              <a:rPr lang="en-US" sz="4400" i="1" dirty="0">
                <a:solidFill>
                  <a:srgbClr val="EF4B66"/>
                </a:solidFill>
              </a:rPr>
              <a:t>U</a:t>
            </a:r>
            <a:r>
              <a:rPr lang="en-US" sz="4400" i="1" dirty="0"/>
              <a:t>s </a:t>
            </a:r>
            <a:r>
              <a:rPr lang="en-US" sz="4400" i="1" dirty="0" smtClean="0">
                <a:solidFill>
                  <a:srgbClr val="EF4B66"/>
                </a:solidFill>
              </a:rPr>
              <a:t>N</a:t>
            </a:r>
            <a:r>
              <a:rPr lang="en-US" sz="4400" i="1" dirty="0" smtClean="0"/>
              <a:t>oodles.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7" grpId="1" animBg="1"/>
      <p:bldP spid="53" grpId="0"/>
      <p:bldP spid="5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3" grpId="1"/>
      <p:bldP spid="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46" t="1058" b="79275"/>
          <a:stretch/>
        </p:blipFill>
        <p:spPr>
          <a:xfrm>
            <a:off x="101248" y="1759887"/>
            <a:ext cx="3789638" cy="16573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888" t="21010" r="-242" b="59549"/>
          <a:stretch/>
        </p:blipFill>
        <p:spPr>
          <a:xfrm>
            <a:off x="4148046" y="1793228"/>
            <a:ext cx="3789638" cy="16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646" t="40845" b="39827"/>
          <a:stretch/>
        </p:blipFill>
        <p:spPr>
          <a:xfrm>
            <a:off x="8268877" y="1774173"/>
            <a:ext cx="3789638" cy="1628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133" t="60513" r="-485" b="19933"/>
          <a:stretch/>
        </p:blipFill>
        <p:spPr>
          <a:xfrm>
            <a:off x="2073987" y="3998996"/>
            <a:ext cx="3789559" cy="1647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614" t="80548" r="-968" b="124"/>
          <a:stretch/>
        </p:blipFill>
        <p:spPr>
          <a:xfrm>
            <a:off x="6614973" y="3998996"/>
            <a:ext cx="3789638" cy="1628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1219" y="346521"/>
            <a:ext cx="78476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Match the words (1 - 5) with the pictures (a - e).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5828" y="3687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613" y="2661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50947" y="181192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104905" y="1099613"/>
            <a:ext cx="237807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 b="1"/>
              <a:t>telescope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535765" y="1090631"/>
            <a:ext cx="237807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 b="1"/>
              <a:t>UFO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966625" y="1090630"/>
            <a:ext cx="237807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 b="1"/>
              <a:t>rocket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390275" y="1090630"/>
            <a:ext cx="237807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 b="1"/>
              <a:t>galaxy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9813925" y="1090630"/>
            <a:ext cx="2378075" cy="583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 b="1"/>
              <a:t>crater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60651 0.66273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755 0.6627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33477 0.33773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0105 0.3388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05703 0.33519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38" grpId="1" animBg="1"/>
      <p:bldP spid="38" grpId="2" animBg="1"/>
      <p:bldP spid="39" grpId="1" animBg="1"/>
      <p:bldP spid="39" grpId="2" animBg="1"/>
      <p:bldP spid="40" grpId="1" animBg="1"/>
      <p:bldP spid="40" grpId="2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268" y="344857"/>
            <a:ext cx="96432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5725" y="409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510" y="30660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79728" y="16546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431128" y="1059473"/>
            <a:ext cx="89181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ym typeface="+mn-ea"/>
              </a:rPr>
              <a:t>Venus	telescope	</a:t>
            </a:r>
            <a:r>
              <a:rPr lang="en-US" sz="3200" smtClean="0">
                <a:sym typeface="+mn-ea"/>
              </a:rPr>
              <a:t>    craters</a:t>
            </a:r>
            <a:r>
              <a:rPr lang="en-US" sz="3200">
                <a:sym typeface="+mn-ea"/>
              </a:rPr>
              <a:t>	</a:t>
            </a:r>
            <a:r>
              <a:rPr lang="en-US" sz="3200" smtClean="0">
                <a:sym typeface="+mn-ea"/>
              </a:rPr>
              <a:t>   </a:t>
            </a:r>
            <a:r>
              <a:rPr lang="en-US" sz="3200" smtClean="0"/>
              <a:t>rocket</a:t>
            </a:r>
            <a:r>
              <a:rPr lang="en-US" sz="3200"/>
              <a:t>	</a:t>
            </a:r>
            <a:r>
              <a:rPr lang="en-US" sz="3200" smtClean="0"/>
              <a:t>   galaxy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565725" y="1695165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There </a:t>
            </a:r>
            <a:r>
              <a:rPr lang="en-US" sz="3200"/>
              <a:t>are many ______ on the surface of the moon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use a ______, which is in the shape of a big tube, for travelling </a:t>
            </a:r>
            <a:r>
              <a:rPr lang="en-US" sz="3200" smtClean="0"/>
              <a:t>or carrying </a:t>
            </a:r>
            <a:r>
              <a:rPr lang="en-US" sz="3200"/>
              <a:t>things into space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We need to use a </a:t>
            </a:r>
            <a:r>
              <a:rPr lang="en-US" sz="3200" smtClean="0"/>
              <a:t>________ </a:t>
            </a:r>
            <a:r>
              <a:rPr lang="en-US" sz="3200"/>
              <a:t>to clearly see the surface of the moon. </a:t>
            </a:r>
            <a:endParaRPr lang="en-US" sz="3200" smtClean="0"/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planet which is the second closest to the sun is </a:t>
            </a:r>
            <a:r>
              <a:rPr lang="en-US" sz="3200" smtClean="0"/>
              <a:t>______.</a:t>
            </a:r>
          </a:p>
          <a:p>
            <a:endParaRPr lang="en-US" sz="1200" smtClean="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The Milky Way is the ______ that includes our solar system.</a:t>
            </a:r>
            <a:endParaRPr lang="en-US" sz="3200"/>
          </a:p>
        </p:txBody>
      </p:sp>
      <p:sp>
        <p:nvSpPr>
          <p:cNvPr id="28" name="Text Box 27"/>
          <p:cNvSpPr txBox="1"/>
          <p:nvPr/>
        </p:nvSpPr>
        <p:spPr>
          <a:xfrm>
            <a:off x="3695165" y="1695165"/>
            <a:ext cx="140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craters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660649" y="2368395"/>
            <a:ext cx="12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rocket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35070" y="3541824"/>
            <a:ext cx="187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telescope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521108" y="4695801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571600" y="5362356"/>
            <a:ext cx="13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8" grpId="0"/>
      <p:bldP spid="28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808" y="383575"/>
            <a:ext cx="6784258" cy="92333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54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2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88" y="5407742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7551" y="-1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10" y="0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7551" y="5729287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306" y="5601417"/>
            <a:ext cx="1154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05640" y="2209924"/>
            <a:ext cx="842624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INTONATION FOR MAKING LIST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2372" y="3326131"/>
            <a:ext cx="429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b="1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918" y="118104"/>
            <a:ext cx="44388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27" t="1598" r="2308" b="2524"/>
          <a:stretch/>
        </p:blipFill>
        <p:spPr>
          <a:xfrm>
            <a:off x="5718333" y="623098"/>
            <a:ext cx="6143577" cy="550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289" y="1114964"/>
            <a:ext cx="45692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hi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chúng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ta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giọng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của chúng ta hơi cao lên ở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và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b="1" i="1" dirty="0" smtClean="0">
                <a:solidFill>
                  <a:srgbClr val="C00000"/>
                </a:solidFill>
                <a:latin typeface="+mj-lt"/>
              </a:rPr>
              <a:t>vào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mục cuối cùng</a:t>
            </a:r>
            <a:endParaRPr lang="en-US" sz="28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065" y="1859286"/>
            <a:ext cx="10776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7950" y="245923"/>
            <a:ext cx="40952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6309" y="1235559"/>
            <a:ext cx="920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6695" algn="just"/>
            <a:r>
              <a:rPr lang="en-US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Intonation for making lists -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8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438" y="3707424"/>
            <a:ext cx="11356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6695" algn="just"/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 	We like playing football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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basketball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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volleyball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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tennis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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457200" algn="just"/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chuyền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vợt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008" y="413999"/>
            <a:ext cx="10635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tones of the underlined words in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7403" y="4726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188" y="3699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081406" y="1703767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84468" y="1373194"/>
            <a:ext cx="12003413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I’d </a:t>
            </a:r>
            <a:r>
              <a:rPr lang="en-US" sz="3200"/>
              <a:t>like some </a:t>
            </a:r>
            <a:r>
              <a:rPr lang="en-US" sz="3200" u="sng"/>
              <a:t>eggs</a:t>
            </a:r>
            <a:r>
              <a:rPr lang="en-US" sz="3200"/>
              <a:t>, some </a:t>
            </a:r>
            <a:r>
              <a:rPr lang="en-US" sz="3200" u="sng"/>
              <a:t>milk</a:t>
            </a:r>
            <a:r>
              <a:rPr lang="en-US" sz="3200"/>
              <a:t>, some </a:t>
            </a:r>
            <a:r>
              <a:rPr lang="en-US" sz="3200" u="sng"/>
              <a:t>cheese</a:t>
            </a:r>
            <a:r>
              <a:rPr lang="en-US" sz="3200"/>
              <a:t>, and some </a:t>
            </a:r>
            <a:r>
              <a:rPr lang="en-US" sz="3200" u="sng"/>
              <a:t>bread</a:t>
            </a:r>
            <a:r>
              <a:rPr lang="en-US" sz="3200"/>
              <a:t>, please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father can speak four languages: </a:t>
            </a:r>
            <a:r>
              <a:rPr lang="en-US" sz="3200" u="sng"/>
              <a:t>English</a:t>
            </a:r>
            <a:r>
              <a:rPr lang="en-US" sz="3200"/>
              <a:t>, </a:t>
            </a:r>
            <a:r>
              <a:rPr lang="en-US" sz="3200" u="sng"/>
              <a:t>French</a:t>
            </a:r>
            <a:r>
              <a:rPr lang="en-US" sz="3200"/>
              <a:t>, </a:t>
            </a:r>
            <a:r>
              <a:rPr lang="en-US" sz="3200" u="sng"/>
              <a:t>Russian</a:t>
            </a:r>
            <a:r>
              <a:rPr lang="en-US" sz="3200"/>
              <a:t>, and </a:t>
            </a:r>
            <a:r>
              <a:rPr lang="en-US" sz="3200" u="sng"/>
              <a:t>Spanish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favourite sports are </a:t>
            </a:r>
            <a:r>
              <a:rPr lang="en-US" sz="3200" u="sng"/>
              <a:t>football</a:t>
            </a:r>
            <a:r>
              <a:rPr lang="en-US" sz="3200"/>
              <a:t>, </a:t>
            </a:r>
            <a:r>
              <a:rPr lang="en-US" sz="3200" u="sng"/>
              <a:t>tennis</a:t>
            </a:r>
            <a:r>
              <a:rPr lang="en-US" sz="3200"/>
              <a:t>, </a:t>
            </a:r>
            <a:r>
              <a:rPr lang="en-US" sz="3200" u="sng"/>
              <a:t>basketball</a:t>
            </a:r>
            <a:r>
              <a:rPr lang="en-US" sz="3200"/>
              <a:t>, and </a:t>
            </a:r>
            <a:r>
              <a:rPr lang="en-US" sz="3200" u="sng"/>
              <a:t>volleyball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My kitten is </a:t>
            </a:r>
            <a:r>
              <a:rPr lang="en-US" sz="3200" u="sng"/>
              <a:t>cute</a:t>
            </a:r>
            <a:r>
              <a:rPr lang="en-US" sz="3200"/>
              <a:t>, </a:t>
            </a:r>
            <a:r>
              <a:rPr lang="en-US" sz="3200" u="sng"/>
              <a:t>smart</a:t>
            </a:r>
            <a:r>
              <a:rPr lang="en-US" sz="3200"/>
              <a:t>, </a:t>
            </a:r>
            <a:r>
              <a:rPr lang="en-US" sz="3200" u="sng"/>
              <a:t>playful</a:t>
            </a:r>
            <a:r>
              <a:rPr lang="en-US" sz="3200"/>
              <a:t>, and </a:t>
            </a:r>
            <a:r>
              <a:rPr lang="en-US" sz="3200" u="sng"/>
              <a:t>noisy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outer planets, which are made up mostly of gas, include </a:t>
            </a:r>
            <a:r>
              <a:rPr lang="en-US" sz="3200" u="sng"/>
              <a:t>Jupiter</a:t>
            </a:r>
            <a:r>
              <a:rPr lang="en-US" sz="3200"/>
              <a:t>, </a:t>
            </a:r>
            <a:r>
              <a:rPr lang="en-US" sz="3200" u="sng"/>
              <a:t>Saturn</a:t>
            </a:r>
            <a:r>
              <a:rPr lang="en-US" sz="3200"/>
              <a:t>, </a:t>
            </a:r>
            <a:r>
              <a:rPr lang="en-US" sz="3200" u="sng"/>
              <a:t>Uranus</a:t>
            </a:r>
            <a:r>
              <a:rPr lang="en-US" sz="3200"/>
              <a:t>, and </a:t>
            </a:r>
            <a:r>
              <a:rPr lang="en-US" sz="3200" u="sng"/>
              <a:t>Neptune</a:t>
            </a:r>
            <a:r>
              <a:rPr lang="en-US" sz="320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24047" y="1356900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38142" y="1416146"/>
            <a:ext cx="801279" cy="9237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68836" y="2028211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6775" y="2589047"/>
            <a:ext cx="1098741" cy="147411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70264" y="3233870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55856" y="3331904"/>
            <a:ext cx="1380490" cy="58562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55318" y="4038979"/>
            <a:ext cx="677818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13063" y="4005233"/>
            <a:ext cx="808620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753076" y="4722013"/>
            <a:ext cx="966540" cy="14035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80739" y="5257697"/>
            <a:ext cx="1211627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2766" y="713068"/>
            <a:ext cx="609600" cy="6096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4670264" y="1339211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86558" y="1306658"/>
            <a:ext cx="1061630" cy="22446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44790" y="2006291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420744" y="2028211"/>
            <a:ext cx="1018677" cy="1409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07211" y="3214337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44158" y="3244866"/>
            <a:ext cx="1423127" cy="17407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04948" y="4009088"/>
            <a:ext cx="916759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692624" y="4009088"/>
            <a:ext cx="1015866" cy="9947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6775" y="5292787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85644" y="5257697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327772"/>
            <a:ext cx="11109698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conversations. Do you think the voice goes up or down on the underlined words in each second sentence? Draw a suitable arrow (↗ or ↙ ) on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0" y="45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75" y="3476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5527" y="1573323"/>
            <a:ext cx="11834586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</a:rPr>
              <a:t>1.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Good evening! What can I get you, sir?</a:t>
            </a:r>
          </a:p>
          <a:p>
            <a:r>
              <a:rPr lang="en-US" sz="3000" b="1" smtClean="0"/>
              <a:t>     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I’d like some </a:t>
            </a:r>
            <a:r>
              <a:rPr lang="en-US" sz="3000" u="sng"/>
              <a:t>pork</a:t>
            </a:r>
            <a:r>
              <a:rPr lang="en-US" sz="3000"/>
              <a:t>, some </a:t>
            </a:r>
            <a:r>
              <a:rPr lang="en-US" sz="3000" u="sng"/>
              <a:t>chicken</a:t>
            </a:r>
            <a:r>
              <a:rPr lang="en-US" sz="3000"/>
              <a:t>, some </a:t>
            </a:r>
            <a:r>
              <a:rPr lang="en-US" sz="3000" u="sng"/>
              <a:t>tofu</a:t>
            </a:r>
            <a:r>
              <a:rPr lang="en-US" sz="3000"/>
              <a:t>, and some </a:t>
            </a:r>
            <a:r>
              <a:rPr lang="en-US" sz="3000" u="sng" smtClean="0"/>
              <a:t>vegetables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did you buy at the clothing store yesterday? </a:t>
            </a:r>
          </a:p>
          <a:p>
            <a:r>
              <a:rPr lang="en-US" sz="3000"/>
              <a:t>   </a:t>
            </a:r>
            <a:r>
              <a:rPr lang="en-US" sz="3000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bought a </a:t>
            </a:r>
            <a:r>
              <a:rPr lang="en-US" sz="3000" u="sng"/>
              <a:t>T-shirt</a:t>
            </a:r>
            <a:r>
              <a:rPr lang="en-US" sz="3000"/>
              <a:t>, a </a:t>
            </a:r>
            <a:r>
              <a:rPr lang="en-US" sz="3000" u="sng"/>
              <a:t>jumper</a:t>
            </a:r>
            <a:r>
              <a:rPr lang="en-US" sz="3000"/>
              <a:t>, a </a:t>
            </a:r>
            <a:r>
              <a:rPr lang="en-US" sz="3000" u="sng"/>
              <a:t>tie</a:t>
            </a:r>
            <a:r>
              <a:rPr lang="en-US" sz="3000"/>
              <a:t>, and a </a:t>
            </a:r>
            <a:r>
              <a:rPr lang="en-US" sz="3000" u="sng"/>
              <a:t>cap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music do you like?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like </a:t>
            </a:r>
            <a:r>
              <a:rPr lang="en-US" sz="3000" u="sng"/>
              <a:t>pop</a:t>
            </a:r>
            <a:r>
              <a:rPr lang="en-US" sz="3000"/>
              <a:t>, </a:t>
            </a:r>
            <a:r>
              <a:rPr lang="en-US" sz="3000" u="sng"/>
              <a:t>blues</a:t>
            </a:r>
            <a:r>
              <a:rPr lang="en-US" sz="3000"/>
              <a:t>, </a:t>
            </a:r>
            <a:r>
              <a:rPr lang="en-US" sz="3000" u="sng"/>
              <a:t>country</a:t>
            </a:r>
            <a:r>
              <a:rPr lang="en-US" sz="3000"/>
              <a:t>, and </a:t>
            </a:r>
            <a:r>
              <a:rPr lang="en-US" sz="3000" u="sng"/>
              <a:t>jazz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4.</a:t>
            </a:r>
            <a:r>
              <a:rPr lang="en-US" sz="3000" b="1"/>
              <a:t> </a:t>
            </a:r>
            <a:r>
              <a:rPr lang="en-US" sz="3000" b="1" smtClean="0"/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do you think we should bring with us to Mars?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think we should bring </a:t>
            </a:r>
            <a:r>
              <a:rPr lang="en-US" sz="3000" u="sng"/>
              <a:t>food</a:t>
            </a:r>
            <a:r>
              <a:rPr lang="en-US" sz="3000"/>
              <a:t>, </a:t>
            </a:r>
            <a:r>
              <a:rPr lang="en-US" sz="3000" u="sng"/>
              <a:t>water</a:t>
            </a:r>
            <a:r>
              <a:rPr lang="en-US" sz="3000"/>
              <a:t>, </a:t>
            </a:r>
            <a:r>
              <a:rPr lang="en-US" sz="3000" u="sng"/>
              <a:t>clothes</a:t>
            </a:r>
            <a:r>
              <a:rPr lang="en-US" sz="3000"/>
              <a:t>, and a </a:t>
            </a:r>
            <a:r>
              <a:rPr lang="en-US" sz="3000" u="sng" smtClean="0"/>
              <a:t>tent</a:t>
            </a:r>
            <a:r>
              <a:rPr lang="en-US" sz="3000" smtClean="0"/>
              <a:t>.</a:t>
            </a:r>
            <a:endParaRPr lang="en-US" sz="3000"/>
          </a:p>
        </p:txBody>
      </p:sp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8355" y="973977"/>
            <a:ext cx="609600" cy="6096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3549105" y="2045536"/>
            <a:ext cx="718095" cy="146912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67109" y="2026615"/>
            <a:ext cx="1558834" cy="120430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395322" y="2085625"/>
            <a:ext cx="1040312" cy="8913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45080" y="2085625"/>
            <a:ext cx="628063" cy="7214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230014" y="3202797"/>
            <a:ext cx="842490" cy="747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694633" y="3229225"/>
            <a:ext cx="508841" cy="13440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38956" y="3202797"/>
            <a:ext cx="1082575" cy="78411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177704" y="3240181"/>
            <a:ext cx="458227" cy="6513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385282" y="4314042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7704" y="4302727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154981" y="4314042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80729" y="4309246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224276" y="5464417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357339" y="5446583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14839" y="5453102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141643" y="5453102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7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2290916" y="1503654"/>
            <a:ext cx="7698211" cy="443258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401" y="780057"/>
            <a:ext cx="1001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dirty="0" smtClean="0"/>
              <a:t>. How </a:t>
            </a:r>
            <a:r>
              <a:rPr lang="en-US" sz="3200" b="1" dirty="0"/>
              <a:t>many planets do we have in our solar system?</a:t>
            </a:r>
          </a:p>
        </p:txBody>
      </p:sp>
      <p:sp>
        <p:nvSpPr>
          <p:cNvPr id="20" name="Text Box 52"/>
          <p:cNvSpPr txBox="1"/>
          <p:nvPr/>
        </p:nvSpPr>
        <p:spPr>
          <a:xfrm>
            <a:off x="4345955" y="5936242"/>
            <a:ext cx="266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sym typeface="+mn-ea"/>
              </a:rPr>
              <a:t>8 planets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38" y="46065"/>
            <a:ext cx="27372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9" y="1538298"/>
            <a:ext cx="7521677" cy="42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43861" y="91077"/>
            <a:ext cx="44874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676" y="1782767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identify </a:t>
            </a:r>
            <a:r>
              <a:rPr lang="en-US" sz="3600" dirty="0"/>
              <a:t>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the lexical items related to outer </a:t>
            </a:r>
            <a:r>
              <a:rPr lang="en-US" sz="3600" dirty="0" smtClean="0">
                <a:sym typeface="+mn-ea"/>
              </a:rPr>
              <a:t>space</a:t>
            </a:r>
            <a:endParaRPr lang="en-US" sz="36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intonation for making lists </a:t>
            </a:r>
            <a:r>
              <a:rPr lang="en-US" sz="3600" dirty="0" smtClean="0">
                <a:sym typeface="+mn-ea"/>
              </a:rPr>
              <a:t>correctly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88" y="41424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7504" y="4621437"/>
            <a:ext cx="977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Can you tell me some words in this lesson?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782676" y="841351"/>
            <a:ext cx="89905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</a:rPr>
              <a:t>What have we learnt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4684" y="170572"/>
            <a:ext cx="3451122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4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804" y="1563750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- Learn the new words by heart.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/>
              <a:t>- </a:t>
            </a:r>
            <a:r>
              <a:rPr lang="en-US" sz="3600" dirty="0" err="1" smtClean="0"/>
              <a:t>Practise</a:t>
            </a:r>
            <a:r>
              <a:rPr lang="en-US" sz="3600" dirty="0" smtClean="0"/>
              <a:t> </a:t>
            </a:r>
            <a:r>
              <a:rPr lang="en-US" sz="3600" dirty="0"/>
              <a:t>using intonation</a:t>
            </a:r>
            <a:r>
              <a:rPr lang="en-US" sz="3600" dirty="0" smtClean="0"/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/>
              <a:t>- Do the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36" y="2856412"/>
            <a:ext cx="3568236" cy="3568236"/>
          </a:xfrm>
          <a:prstGeom prst="rect">
            <a:avLst/>
          </a:prstGeom>
        </p:spPr>
      </p:pic>
      <p:pic>
        <p:nvPicPr>
          <p:cNvPr id="13" name="Picture 26" descr="2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9" y="5278900"/>
            <a:ext cx="9413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0874282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738" y="46065"/>
            <a:ext cx="27372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4357" y="750846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2. Is the sun a planet or a star?</a:t>
            </a:r>
          </a:p>
        </p:txBody>
      </p:sp>
      <p:sp>
        <p:nvSpPr>
          <p:cNvPr id="20" name="Text Box 52"/>
          <p:cNvSpPr txBox="1"/>
          <p:nvPr/>
        </p:nvSpPr>
        <p:spPr>
          <a:xfrm>
            <a:off x="5149102" y="6028055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+mn-ea"/>
              </a:rPr>
              <a:t>A star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1" y="1640293"/>
            <a:ext cx="7462684" cy="42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75802" y="751708"/>
            <a:ext cx="1001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Have humans ever walked on Mars?</a:t>
            </a:r>
          </a:p>
        </p:txBody>
      </p:sp>
      <p:sp>
        <p:nvSpPr>
          <p:cNvPr id="20" name="Text Box 52"/>
          <p:cNvSpPr txBox="1"/>
          <p:nvPr/>
        </p:nvSpPr>
        <p:spPr>
          <a:xfrm>
            <a:off x="4331680" y="5714933"/>
            <a:ext cx="3591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B21313"/>
                </a:solidFill>
                <a:sym typeface="+mn-ea"/>
              </a:rPr>
              <a:t>No</a:t>
            </a:r>
            <a:r>
              <a:rPr lang="en-US" sz="4400" b="1" dirty="0" smtClean="0">
                <a:solidFill>
                  <a:srgbClr val="B21313"/>
                </a:solidFill>
                <a:sym typeface="+mn-ea"/>
              </a:rPr>
              <a:t>/ Not yet</a:t>
            </a:r>
            <a:endParaRPr lang="en-US" sz="4400" b="1" dirty="0">
              <a:solidFill>
                <a:srgbClr val="B21313"/>
              </a:solidFill>
              <a:sym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38" y="46065"/>
            <a:ext cx="27372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02" y="1717504"/>
            <a:ext cx="8229600" cy="38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815" y="782914"/>
            <a:ext cx="1173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dirty="0" smtClean="0"/>
              <a:t>. How </a:t>
            </a:r>
            <a:r>
              <a:rPr lang="en-US" sz="3600" b="1" dirty="0"/>
              <a:t>many moons (including moonlets) does Saturn have?</a:t>
            </a:r>
          </a:p>
        </p:txBody>
      </p:sp>
      <p:sp>
        <p:nvSpPr>
          <p:cNvPr id="20" name="Text Box 52"/>
          <p:cNvSpPr txBox="1"/>
          <p:nvPr/>
        </p:nvSpPr>
        <p:spPr>
          <a:xfrm>
            <a:off x="5574836" y="6150114"/>
            <a:ext cx="167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21313"/>
                </a:solidFill>
                <a:sym typeface="+mn-ea"/>
              </a:rPr>
              <a:t>150</a:t>
            </a:r>
            <a:endParaRPr lang="en-US" sz="4000" b="1" dirty="0">
              <a:solidFill>
                <a:srgbClr val="B21313"/>
              </a:solidFill>
              <a:sym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38" y="46065"/>
            <a:ext cx="27372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0077" y="1299896"/>
            <a:ext cx="7649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Sao </a:t>
            </a:r>
            <a:r>
              <a:rPr lang="en-US" sz="2000" b="1" i="1" dirty="0" err="1"/>
              <a:t>Thổ</a:t>
            </a:r>
            <a:r>
              <a:rPr lang="en-US" sz="2000" b="1" i="1" dirty="0"/>
              <a:t>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bao</a:t>
            </a:r>
            <a:r>
              <a:rPr lang="en-US" sz="2000" b="1" i="1" dirty="0"/>
              <a:t> </a:t>
            </a:r>
            <a:r>
              <a:rPr lang="en-US" sz="2000" b="1" i="1" dirty="0" err="1"/>
              <a:t>nhiêu</a:t>
            </a:r>
            <a:r>
              <a:rPr lang="en-US" sz="2000" b="1" i="1" dirty="0"/>
              <a:t> </a:t>
            </a:r>
            <a:r>
              <a:rPr lang="en-US" sz="2000" b="1" i="1" dirty="0" err="1"/>
              <a:t>mặt</a:t>
            </a:r>
            <a:r>
              <a:rPr lang="en-US" sz="2000" b="1" i="1" dirty="0"/>
              <a:t> </a:t>
            </a:r>
            <a:r>
              <a:rPr lang="en-US" sz="2000" b="1" i="1" dirty="0" err="1"/>
              <a:t>trăng</a:t>
            </a:r>
            <a:r>
              <a:rPr lang="en-US" sz="2000" b="1" i="1" dirty="0"/>
              <a:t> (</a:t>
            </a:r>
            <a:r>
              <a:rPr lang="en-US" sz="2000" b="1" i="1" dirty="0" err="1"/>
              <a:t>bao</a:t>
            </a:r>
            <a:r>
              <a:rPr lang="en-US" sz="2000" b="1" i="1" dirty="0"/>
              <a:t> </a:t>
            </a:r>
            <a:r>
              <a:rPr lang="en-US" sz="2000" b="1" i="1" dirty="0" err="1"/>
              <a:t>gồm</a:t>
            </a:r>
            <a:r>
              <a:rPr lang="en-US" sz="2000" b="1" i="1" dirty="0"/>
              <a:t> </a:t>
            </a:r>
            <a:r>
              <a:rPr lang="en-US" sz="2000" b="1" i="1" dirty="0" err="1"/>
              <a:t>cả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mặt</a:t>
            </a:r>
            <a:r>
              <a:rPr lang="en-US" sz="2000" b="1" i="1" dirty="0"/>
              <a:t> </a:t>
            </a:r>
            <a:r>
              <a:rPr lang="en-US" sz="2000" b="1" i="1" dirty="0" err="1"/>
              <a:t>trăng</a:t>
            </a:r>
            <a:r>
              <a:rPr lang="en-US" sz="2000" b="1" i="1" dirty="0"/>
              <a:t> </a:t>
            </a:r>
            <a:r>
              <a:rPr lang="en-US" sz="2000" b="1" i="1" dirty="0" err="1"/>
              <a:t>nhỏ</a:t>
            </a:r>
            <a:r>
              <a:rPr lang="en-US" sz="2000" b="1" i="1" dirty="0"/>
              <a:t>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2" y="1700007"/>
            <a:ext cx="7767260" cy="45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93789" y="669631"/>
            <a:ext cx="1001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Which galaxy is the Earth found in?</a:t>
            </a:r>
          </a:p>
        </p:txBody>
      </p:sp>
      <p:sp>
        <p:nvSpPr>
          <p:cNvPr id="20" name="Text Box 52"/>
          <p:cNvSpPr txBox="1"/>
          <p:nvPr/>
        </p:nvSpPr>
        <p:spPr>
          <a:xfrm>
            <a:off x="3756787" y="6023307"/>
            <a:ext cx="5763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B21313"/>
                </a:solidFill>
                <a:sym typeface="+mn-ea"/>
              </a:rPr>
              <a:t>Milky Way Galaxy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38" y="46065"/>
            <a:ext cx="27372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4786" y="455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6787" y="1158377"/>
            <a:ext cx="5045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Trái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đất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nằm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trong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thiên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hà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nào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? 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95" y="1710210"/>
            <a:ext cx="7553573" cy="42881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5006" y="6304611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Ngân</a:t>
            </a:r>
            <a:r>
              <a:rPr lang="en-US" sz="2400" b="1" i="1" dirty="0">
                <a:solidFill>
                  <a:srgbClr val="0070C0"/>
                </a:solidFill>
                <a:latin typeface="Google Sans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Google Sans"/>
              </a:rPr>
              <a:t>Hà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117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7343" y="1296259"/>
            <a:ext cx="5050106" cy="625475"/>
          </a:xfrm>
          <a:prstGeom prst="roundRect">
            <a:avLst>
              <a:gd name="adj" fmla="val 426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54" y="1127922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4215" y="132715"/>
            <a:ext cx="179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8386" y="13271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0957" y="1347386"/>
            <a:ext cx="440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3643430" y="2698553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11030" y="10259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72716" y="13340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crater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3869" y="47580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miệng núi lửa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01966" y="3199943"/>
            <a:ext cx="257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/ˈkreɪtə/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267" y="84708"/>
            <a:ext cx="3200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VOCABULARY</a:t>
            </a:r>
            <a:endParaRPr lang="en-US" sz="32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rater-gettyimages-st00060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62115" y="1629192"/>
            <a:ext cx="4544695" cy="4544695"/>
          </a:xfrm>
          <a:prstGeom prst="rect">
            <a:avLst/>
          </a:prstGeom>
        </p:spPr>
      </p:pic>
      <p:pic>
        <p:nvPicPr>
          <p:cNvPr id="3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069" y="33106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984</Words>
  <Application>Microsoft Office PowerPoint</Application>
  <PresentationFormat>Widescreen</PresentationFormat>
  <Paragraphs>232</Paragraphs>
  <Slides>33</Slides>
  <Notes>21</Notes>
  <HiddenSlides>0</HiddenSlides>
  <MMClips>26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Algerian</vt:lpstr>
      <vt:lpstr>Arial</vt:lpstr>
      <vt:lpstr>Berlin Sans FB</vt:lpstr>
      <vt:lpstr>Calibri</vt:lpstr>
      <vt:lpstr>Calibri Light</vt:lpstr>
      <vt:lpstr>Cooper Black</vt:lpstr>
      <vt:lpstr>Google Sans</vt:lpstr>
      <vt:lpstr>Myriad Pro</vt:lpstr>
      <vt:lpstr>Palatino Linotype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242</cp:revision>
  <dcterms:created xsi:type="dcterms:W3CDTF">2020-12-09T02:04:00Z</dcterms:created>
  <dcterms:modified xsi:type="dcterms:W3CDTF">2024-04-13T14:01:08Z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